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 Id="rId5" Type="http://schemas.openxmlformats.org/officeDocument/2006/relationships/slide" Target="../slides/slide14.xml"/><Relationship Id="rId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11643-9238-43AB-BFD0-E1DD29C693A7}" type="doc">
      <dgm:prSet loTypeId="urn:microsoft.com/office/officeart/2005/8/layout/cycle2" loCatId="cycle" qsTypeId="urn:microsoft.com/office/officeart/2005/8/quickstyle/3d3" qsCatId="3D" csTypeId="urn:microsoft.com/office/officeart/2005/8/colors/colorful1" csCatId="colorful" phldr="1"/>
      <dgm:spPr/>
      <dgm:t>
        <a:bodyPr/>
        <a:lstStyle/>
        <a:p>
          <a:endParaRPr lang="en-US"/>
        </a:p>
      </dgm:t>
    </dgm:pt>
    <dgm:pt modelId="{B9891DBC-4E94-40E7-926D-B99072BF93E9}">
      <dgm:prSet phldrT="[Text]"/>
      <dgm:spPr/>
      <dgm:t>
        <a:bodyPr/>
        <a:lstStyle/>
        <a:p>
          <a:r>
            <a:rPr lang="en-US" dirty="0" err="1" smtClean="0"/>
            <a:t>Manajemen</a:t>
          </a:r>
          <a:r>
            <a:rPr lang="en-US" dirty="0" smtClean="0"/>
            <a:t> </a:t>
          </a:r>
          <a:r>
            <a:rPr lang="en-US" dirty="0" err="1" smtClean="0"/>
            <a:t>Gangguan</a:t>
          </a:r>
          <a:endParaRPr lang="en-US" dirty="0"/>
        </a:p>
      </dgm:t>
      <dgm:extLst>
        <a:ext uri="E40237B7-FDA0-4f09-8148-C483321AD2D9">
          <dgm14:cNvPr xmlns:dgm14="http://schemas.microsoft.com/officeart/2007/7/20/diagram" id="0" name="">
            <a:hlinkClick xmlns:r="http://schemas.openxmlformats.org/officeDocument/2006/relationships" r:id="rId1" action="ppaction://hlinksldjump"/>
          </dgm14:cNvPr>
        </a:ext>
      </dgm:extLst>
    </dgm:pt>
    <dgm:pt modelId="{3D58D85E-E4B3-4D1B-9573-5FBC005D6AFA}" type="parTrans" cxnId="{C04A8B5C-63A9-47AB-8901-413AA1F76312}">
      <dgm:prSet/>
      <dgm:spPr/>
      <dgm:t>
        <a:bodyPr/>
        <a:lstStyle/>
        <a:p>
          <a:endParaRPr lang="en-US"/>
        </a:p>
      </dgm:t>
    </dgm:pt>
    <dgm:pt modelId="{64D83C20-21BD-4627-8651-5897354ABA9A}" type="sibTrans" cxnId="{C04A8B5C-63A9-47AB-8901-413AA1F76312}">
      <dgm:prSet/>
      <dgm:spPr/>
      <dgm:t>
        <a:bodyPr/>
        <a:lstStyle/>
        <a:p>
          <a:endParaRPr lang="en-US"/>
        </a:p>
      </dgm:t>
    </dgm:pt>
    <dgm:pt modelId="{55882854-8495-4229-A1B7-589BCD2E5E87}">
      <dgm:prSet phldrT="[Text]"/>
      <dgm:spPr/>
      <dgm:t>
        <a:bodyPr/>
        <a:lstStyle/>
        <a:p>
          <a:r>
            <a:rPr lang="en-US" dirty="0" err="1" smtClean="0"/>
            <a:t>Manajemen</a:t>
          </a:r>
          <a:r>
            <a:rPr lang="en-US" dirty="0" smtClean="0"/>
            <a:t> </a:t>
          </a:r>
          <a:r>
            <a:rPr lang="en-US" dirty="0" err="1" smtClean="0"/>
            <a:t>Performansi</a:t>
          </a:r>
          <a:endParaRPr lang="en-US" dirty="0"/>
        </a:p>
      </dgm:t>
      <dgm:extLst>
        <a:ext uri="E40237B7-FDA0-4f09-8148-C483321AD2D9">
          <dgm14:cNvPr xmlns:dgm14="http://schemas.microsoft.com/officeart/2007/7/20/diagram" id="0" name="">
            <a:hlinkClick xmlns:r="http://schemas.openxmlformats.org/officeDocument/2006/relationships" r:id="rId2" action="ppaction://hlinksldjump"/>
          </dgm14:cNvPr>
        </a:ext>
      </dgm:extLst>
    </dgm:pt>
    <dgm:pt modelId="{C0051AE2-9820-490A-9C23-2744E20492C2}" type="parTrans" cxnId="{F0C68171-6DDD-4114-99F8-A76C8B4C24E5}">
      <dgm:prSet/>
      <dgm:spPr/>
      <dgm:t>
        <a:bodyPr/>
        <a:lstStyle/>
        <a:p>
          <a:endParaRPr lang="en-US"/>
        </a:p>
      </dgm:t>
    </dgm:pt>
    <dgm:pt modelId="{7FB8AC6B-60D7-4274-8C49-76DFB48864A2}" type="sibTrans" cxnId="{F0C68171-6DDD-4114-99F8-A76C8B4C24E5}">
      <dgm:prSet/>
      <dgm:spPr/>
      <dgm:t>
        <a:bodyPr/>
        <a:lstStyle/>
        <a:p>
          <a:endParaRPr lang="en-US"/>
        </a:p>
      </dgm:t>
    </dgm:pt>
    <dgm:pt modelId="{CD505D85-EB83-4C5E-8A6D-5FFD41AEFE10}">
      <dgm:prSet phldrT="[Text]"/>
      <dgm:spPr/>
      <dgm:t>
        <a:bodyPr/>
        <a:lstStyle/>
        <a:p>
          <a:r>
            <a:rPr lang="en-US" dirty="0" err="1" smtClean="0"/>
            <a:t>Manajemen</a:t>
          </a:r>
          <a:r>
            <a:rPr lang="en-US" dirty="0" smtClean="0"/>
            <a:t> </a:t>
          </a:r>
          <a:r>
            <a:rPr lang="en-US" dirty="0" err="1" smtClean="0"/>
            <a:t>Konfigurasi</a:t>
          </a:r>
          <a:endParaRPr lang="en-US" dirty="0"/>
        </a:p>
      </dgm:t>
      <dgm:extLst>
        <a:ext uri="E40237B7-FDA0-4f09-8148-C483321AD2D9">
          <dgm14:cNvPr xmlns:dgm14="http://schemas.microsoft.com/officeart/2007/7/20/diagram" id="0" name="">
            <a:hlinkClick xmlns:r="http://schemas.openxmlformats.org/officeDocument/2006/relationships" r:id="rId3" action="ppaction://hlinksldjump"/>
          </dgm14:cNvPr>
        </a:ext>
      </dgm:extLst>
    </dgm:pt>
    <dgm:pt modelId="{D1286382-E90E-4E91-8E07-9C0266371327}" type="parTrans" cxnId="{9440CEF2-99ED-4604-821A-2B09CE925573}">
      <dgm:prSet/>
      <dgm:spPr/>
      <dgm:t>
        <a:bodyPr/>
        <a:lstStyle/>
        <a:p>
          <a:endParaRPr lang="en-US"/>
        </a:p>
      </dgm:t>
    </dgm:pt>
    <dgm:pt modelId="{DE50CFC6-3F02-4B4D-B75F-5D26C3F25B40}" type="sibTrans" cxnId="{9440CEF2-99ED-4604-821A-2B09CE925573}">
      <dgm:prSet/>
      <dgm:spPr/>
      <dgm:t>
        <a:bodyPr/>
        <a:lstStyle/>
        <a:p>
          <a:endParaRPr lang="en-US"/>
        </a:p>
      </dgm:t>
    </dgm:pt>
    <dgm:pt modelId="{2D855B2C-A35A-4A18-9445-5864CE7F4EE9}">
      <dgm:prSet phldrT="[Text]"/>
      <dgm:spPr/>
      <dgm:t>
        <a:bodyPr/>
        <a:lstStyle/>
        <a:p>
          <a:r>
            <a:rPr lang="en-US" dirty="0" err="1" smtClean="0"/>
            <a:t>Manajemen</a:t>
          </a:r>
          <a:r>
            <a:rPr lang="en-US" dirty="0" smtClean="0"/>
            <a:t> </a:t>
          </a:r>
          <a:r>
            <a:rPr lang="en-US" dirty="0" err="1" smtClean="0"/>
            <a:t>Keamanan</a:t>
          </a:r>
          <a:endParaRPr lang="en-US" dirty="0"/>
        </a:p>
      </dgm:t>
      <dgm:extLst>
        <a:ext uri="E40237B7-FDA0-4f09-8148-C483321AD2D9">
          <dgm14:cNvPr xmlns:dgm14="http://schemas.microsoft.com/officeart/2007/7/20/diagram" id="0" name="">
            <a:hlinkClick xmlns:r="http://schemas.openxmlformats.org/officeDocument/2006/relationships" r:id="rId4" action="ppaction://hlinksldjump"/>
          </dgm14:cNvPr>
        </a:ext>
      </dgm:extLst>
    </dgm:pt>
    <dgm:pt modelId="{CADE03F4-4130-4027-9AD0-CCFD46DA49C5}" type="parTrans" cxnId="{8BFB7AE2-2D9B-41D8-B2C1-D10BA4B16665}">
      <dgm:prSet/>
      <dgm:spPr/>
      <dgm:t>
        <a:bodyPr/>
        <a:lstStyle/>
        <a:p>
          <a:endParaRPr lang="en-US"/>
        </a:p>
      </dgm:t>
    </dgm:pt>
    <dgm:pt modelId="{419A8B5A-F96B-47C1-B050-CDFB5A4B4A5D}" type="sibTrans" cxnId="{8BFB7AE2-2D9B-41D8-B2C1-D10BA4B16665}">
      <dgm:prSet/>
      <dgm:spPr/>
      <dgm:t>
        <a:bodyPr/>
        <a:lstStyle/>
        <a:p>
          <a:endParaRPr lang="en-US"/>
        </a:p>
      </dgm:t>
    </dgm:pt>
    <dgm:pt modelId="{9CF2821D-A95E-4D3B-81DE-B32DA6E98996}">
      <dgm:prSet phldrT="[Text]"/>
      <dgm:spPr/>
      <dgm:t>
        <a:bodyPr/>
        <a:lstStyle/>
        <a:p>
          <a:r>
            <a:rPr lang="en-US" dirty="0" err="1" smtClean="0"/>
            <a:t>Manajemen</a:t>
          </a:r>
          <a:r>
            <a:rPr lang="en-US" dirty="0" smtClean="0"/>
            <a:t> </a:t>
          </a:r>
          <a:r>
            <a:rPr lang="en-US" dirty="0" err="1" smtClean="0"/>
            <a:t>Akunting</a:t>
          </a:r>
          <a:endParaRPr lang="en-US" dirty="0"/>
        </a:p>
      </dgm:t>
      <dgm:extLst>
        <a:ext uri="E40237B7-FDA0-4f09-8148-C483321AD2D9">
          <dgm14:cNvPr xmlns:dgm14="http://schemas.microsoft.com/officeart/2007/7/20/diagram" id="0" name="">
            <a:hlinkClick xmlns:r="http://schemas.openxmlformats.org/officeDocument/2006/relationships" r:id="rId5" action="ppaction://hlinksldjump"/>
          </dgm14:cNvPr>
        </a:ext>
      </dgm:extLst>
    </dgm:pt>
    <dgm:pt modelId="{AC2D2FFF-D663-482B-9052-C7372B49E749}" type="parTrans" cxnId="{ED4A37EE-6930-4BF5-B03A-1712EC85B54A}">
      <dgm:prSet/>
      <dgm:spPr/>
      <dgm:t>
        <a:bodyPr/>
        <a:lstStyle/>
        <a:p>
          <a:endParaRPr lang="en-US"/>
        </a:p>
      </dgm:t>
    </dgm:pt>
    <dgm:pt modelId="{C7332F1E-0551-4FB5-8250-7291CE63E252}" type="sibTrans" cxnId="{ED4A37EE-6930-4BF5-B03A-1712EC85B54A}">
      <dgm:prSet/>
      <dgm:spPr/>
      <dgm:t>
        <a:bodyPr/>
        <a:lstStyle/>
        <a:p>
          <a:endParaRPr lang="en-US"/>
        </a:p>
      </dgm:t>
    </dgm:pt>
    <dgm:pt modelId="{BF7D2C23-9662-4EB5-A035-91DAAC834B77}" type="pres">
      <dgm:prSet presAssocID="{DD711643-9238-43AB-BFD0-E1DD29C693A7}" presName="cycle" presStyleCnt="0">
        <dgm:presLayoutVars>
          <dgm:dir/>
          <dgm:resizeHandles val="exact"/>
        </dgm:presLayoutVars>
      </dgm:prSet>
      <dgm:spPr/>
    </dgm:pt>
    <dgm:pt modelId="{746C1295-FFD4-4D1E-87F1-01C3AA17071D}" type="pres">
      <dgm:prSet presAssocID="{B9891DBC-4E94-40E7-926D-B99072BF93E9}" presName="node" presStyleLbl="node1" presStyleIdx="0" presStyleCnt="5">
        <dgm:presLayoutVars>
          <dgm:bulletEnabled val="1"/>
        </dgm:presLayoutVars>
      </dgm:prSet>
      <dgm:spPr/>
    </dgm:pt>
    <dgm:pt modelId="{7B827DC6-80BF-47AF-A8BC-F892DE9383A5}" type="pres">
      <dgm:prSet presAssocID="{64D83C20-21BD-4627-8651-5897354ABA9A}" presName="sibTrans" presStyleLbl="sibTrans2D1" presStyleIdx="0" presStyleCnt="5"/>
      <dgm:spPr/>
    </dgm:pt>
    <dgm:pt modelId="{460B91AD-2421-4AE1-9295-C60C7C228BB1}" type="pres">
      <dgm:prSet presAssocID="{64D83C20-21BD-4627-8651-5897354ABA9A}" presName="connectorText" presStyleLbl="sibTrans2D1" presStyleIdx="0" presStyleCnt="5"/>
      <dgm:spPr/>
    </dgm:pt>
    <dgm:pt modelId="{6DB5BC71-0C74-4B41-8E8D-1E56718EFCCF}" type="pres">
      <dgm:prSet presAssocID="{55882854-8495-4229-A1B7-589BCD2E5E87}" presName="node" presStyleLbl="node1" presStyleIdx="1" presStyleCnt="5" custRadScaleRad="102790" custRadScaleInc="1402">
        <dgm:presLayoutVars>
          <dgm:bulletEnabled val="1"/>
        </dgm:presLayoutVars>
      </dgm:prSet>
      <dgm:spPr/>
    </dgm:pt>
    <dgm:pt modelId="{B10A60B9-9EA7-4B9D-AB20-B174898A79B2}" type="pres">
      <dgm:prSet presAssocID="{7FB8AC6B-60D7-4274-8C49-76DFB48864A2}" presName="sibTrans" presStyleLbl="sibTrans2D1" presStyleIdx="1" presStyleCnt="5"/>
      <dgm:spPr/>
    </dgm:pt>
    <dgm:pt modelId="{5C3ECD22-A9CE-4217-94DB-66A758AA9FE8}" type="pres">
      <dgm:prSet presAssocID="{7FB8AC6B-60D7-4274-8C49-76DFB48864A2}" presName="connectorText" presStyleLbl="sibTrans2D1" presStyleIdx="1" presStyleCnt="5"/>
      <dgm:spPr/>
    </dgm:pt>
    <dgm:pt modelId="{48B50FE7-1FA4-458A-B8E6-F43349DAA910}" type="pres">
      <dgm:prSet presAssocID="{CD505D85-EB83-4C5E-8A6D-5FFD41AEFE10}" presName="node" presStyleLbl="node1" presStyleIdx="2" presStyleCnt="5">
        <dgm:presLayoutVars>
          <dgm:bulletEnabled val="1"/>
        </dgm:presLayoutVars>
      </dgm:prSet>
      <dgm:spPr/>
    </dgm:pt>
    <dgm:pt modelId="{0BB8C228-E362-4304-A859-1D79E40D83FD}" type="pres">
      <dgm:prSet presAssocID="{DE50CFC6-3F02-4B4D-B75F-5D26C3F25B40}" presName="sibTrans" presStyleLbl="sibTrans2D1" presStyleIdx="2" presStyleCnt="5"/>
      <dgm:spPr/>
    </dgm:pt>
    <dgm:pt modelId="{6C7A5304-3ED5-4603-8143-5D9D1DC5D6E5}" type="pres">
      <dgm:prSet presAssocID="{DE50CFC6-3F02-4B4D-B75F-5D26C3F25B40}" presName="connectorText" presStyleLbl="sibTrans2D1" presStyleIdx="2" presStyleCnt="5"/>
      <dgm:spPr/>
    </dgm:pt>
    <dgm:pt modelId="{544ADF8F-A7A0-4F09-82EA-FE6CC16C761A}" type="pres">
      <dgm:prSet presAssocID="{2D855B2C-A35A-4A18-9445-5864CE7F4EE9}" presName="node" presStyleLbl="node1" presStyleIdx="3" presStyleCnt="5">
        <dgm:presLayoutVars>
          <dgm:bulletEnabled val="1"/>
        </dgm:presLayoutVars>
      </dgm:prSet>
      <dgm:spPr/>
    </dgm:pt>
    <dgm:pt modelId="{4B726346-EA25-40D1-AD77-00AD5C137872}" type="pres">
      <dgm:prSet presAssocID="{419A8B5A-F96B-47C1-B050-CDFB5A4B4A5D}" presName="sibTrans" presStyleLbl="sibTrans2D1" presStyleIdx="3" presStyleCnt="5"/>
      <dgm:spPr/>
    </dgm:pt>
    <dgm:pt modelId="{1F681A81-0122-4B5A-97B0-918DE50B4840}" type="pres">
      <dgm:prSet presAssocID="{419A8B5A-F96B-47C1-B050-CDFB5A4B4A5D}" presName="connectorText" presStyleLbl="sibTrans2D1" presStyleIdx="3" presStyleCnt="5"/>
      <dgm:spPr/>
    </dgm:pt>
    <dgm:pt modelId="{554F06E5-BB1B-4656-B845-21AAC1E5C03F}" type="pres">
      <dgm:prSet presAssocID="{9CF2821D-A95E-4D3B-81DE-B32DA6E98996}" presName="node" presStyleLbl="node1" presStyleIdx="4" presStyleCnt="5">
        <dgm:presLayoutVars>
          <dgm:bulletEnabled val="1"/>
        </dgm:presLayoutVars>
      </dgm:prSet>
      <dgm:spPr/>
    </dgm:pt>
    <dgm:pt modelId="{73F346C0-15AA-4AC4-A0D7-7FCD93DCB927}" type="pres">
      <dgm:prSet presAssocID="{C7332F1E-0551-4FB5-8250-7291CE63E252}" presName="sibTrans" presStyleLbl="sibTrans2D1" presStyleIdx="4" presStyleCnt="5"/>
      <dgm:spPr/>
    </dgm:pt>
    <dgm:pt modelId="{9DA9868E-8592-497D-88C3-06AB02E46A7A}" type="pres">
      <dgm:prSet presAssocID="{C7332F1E-0551-4FB5-8250-7291CE63E252}" presName="connectorText" presStyleLbl="sibTrans2D1" presStyleIdx="4" presStyleCnt="5"/>
      <dgm:spPr/>
    </dgm:pt>
  </dgm:ptLst>
  <dgm:cxnLst>
    <dgm:cxn modelId="{DE067C19-BC15-44BB-8BBE-628A12988A7F}" type="presOf" srcId="{DE50CFC6-3F02-4B4D-B75F-5D26C3F25B40}" destId="{0BB8C228-E362-4304-A859-1D79E40D83FD}" srcOrd="0" destOrd="0" presId="urn:microsoft.com/office/officeart/2005/8/layout/cycle2"/>
    <dgm:cxn modelId="{097B621C-A56D-420E-A700-77A1581CCBD5}" type="presOf" srcId="{B9891DBC-4E94-40E7-926D-B99072BF93E9}" destId="{746C1295-FFD4-4D1E-87F1-01C3AA17071D}" srcOrd="0" destOrd="0" presId="urn:microsoft.com/office/officeart/2005/8/layout/cycle2"/>
    <dgm:cxn modelId="{0F4FD91E-D18F-448E-995E-4D99F7D53B18}" type="presOf" srcId="{DD711643-9238-43AB-BFD0-E1DD29C693A7}" destId="{BF7D2C23-9662-4EB5-A035-91DAAC834B77}" srcOrd="0" destOrd="0" presId="urn:microsoft.com/office/officeart/2005/8/layout/cycle2"/>
    <dgm:cxn modelId="{07064FF8-991B-4344-A9DA-33FED9D08258}" type="presOf" srcId="{7FB8AC6B-60D7-4274-8C49-76DFB48864A2}" destId="{B10A60B9-9EA7-4B9D-AB20-B174898A79B2}" srcOrd="0" destOrd="0" presId="urn:microsoft.com/office/officeart/2005/8/layout/cycle2"/>
    <dgm:cxn modelId="{9B1961EA-3E30-466F-8820-B699F91E3FB9}" type="presOf" srcId="{CD505D85-EB83-4C5E-8A6D-5FFD41AEFE10}" destId="{48B50FE7-1FA4-458A-B8E6-F43349DAA910}" srcOrd="0" destOrd="0" presId="urn:microsoft.com/office/officeart/2005/8/layout/cycle2"/>
    <dgm:cxn modelId="{2A2DFF7F-0081-480F-BCC8-B1CEFD360872}" type="presOf" srcId="{419A8B5A-F96B-47C1-B050-CDFB5A4B4A5D}" destId="{4B726346-EA25-40D1-AD77-00AD5C137872}" srcOrd="0" destOrd="0" presId="urn:microsoft.com/office/officeart/2005/8/layout/cycle2"/>
    <dgm:cxn modelId="{7F5393A8-FAB2-404C-9BF0-7DF1FCEB22D9}" type="presOf" srcId="{7FB8AC6B-60D7-4274-8C49-76DFB48864A2}" destId="{5C3ECD22-A9CE-4217-94DB-66A758AA9FE8}" srcOrd="1" destOrd="0" presId="urn:microsoft.com/office/officeart/2005/8/layout/cycle2"/>
    <dgm:cxn modelId="{8BFB7AE2-2D9B-41D8-B2C1-D10BA4B16665}" srcId="{DD711643-9238-43AB-BFD0-E1DD29C693A7}" destId="{2D855B2C-A35A-4A18-9445-5864CE7F4EE9}" srcOrd="3" destOrd="0" parTransId="{CADE03F4-4130-4027-9AD0-CCFD46DA49C5}" sibTransId="{419A8B5A-F96B-47C1-B050-CDFB5A4B4A5D}"/>
    <dgm:cxn modelId="{C04A8B5C-63A9-47AB-8901-413AA1F76312}" srcId="{DD711643-9238-43AB-BFD0-E1DD29C693A7}" destId="{B9891DBC-4E94-40E7-926D-B99072BF93E9}" srcOrd="0" destOrd="0" parTransId="{3D58D85E-E4B3-4D1B-9573-5FBC005D6AFA}" sibTransId="{64D83C20-21BD-4627-8651-5897354ABA9A}"/>
    <dgm:cxn modelId="{4A992DD4-020C-42DC-9E6E-DE7CC6479FF8}" type="presOf" srcId="{C7332F1E-0551-4FB5-8250-7291CE63E252}" destId="{73F346C0-15AA-4AC4-A0D7-7FCD93DCB927}" srcOrd="0" destOrd="0" presId="urn:microsoft.com/office/officeart/2005/8/layout/cycle2"/>
    <dgm:cxn modelId="{ED4A37EE-6930-4BF5-B03A-1712EC85B54A}" srcId="{DD711643-9238-43AB-BFD0-E1DD29C693A7}" destId="{9CF2821D-A95E-4D3B-81DE-B32DA6E98996}" srcOrd="4" destOrd="0" parTransId="{AC2D2FFF-D663-482B-9052-C7372B49E749}" sibTransId="{C7332F1E-0551-4FB5-8250-7291CE63E252}"/>
    <dgm:cxn modelId="{26138595-B9E8-4BF4-816B-943EF24F1F4B}" type="presOf" srcId="{DE50CFC6-3F02-4B4D-B75F-5D26C3F25B40}" destId="{6C7A5304-3ED5-4603-8143-5D9D1DC5D6E5}" srcOrd="1" destOrd="0" presId="urn:microsoft.com/office/officeart/2005/8/layout/cycle2"/>
    <dgm:cxn modelId="{DC9A191D-C625-4DCC-B21B-C966AFD3CDAC}" type="presOf" srcId="{64D83C20-21BD-4627-8651-5897354ABA9A}" destId="{460B91AD-2421-4AE1-9295-C60C7C228BB1}" srcOrd="1" destOrd="0" presId="urn:microsoft.com/office/officeart/2005/8/layout/cycle2"/>
    <dgm:cxn modelId="{43092C68-482E-4C98-BB16-A93E4BB5BFCE}" type="presOf" srcId="{55882854-8495-4229-A1B7-589BCD2E5E87}" destId="{6DB5BC71-0C74-4B41-8E8D-1E56718EFCCF}" srcOrd="0" destOrd="0" presId="urn:microsoft.com/office/officeart/2005/8/layout/cycle2"/>
    <dgm:cxn modelId="{9440CEF2-99ED-4604-821A-2B09CE925573}" srcId="{DD711643-9238-43AB-BFD0-E1DD29C693A7}" destId="{CD505D85-EB83-4C5E-8A6D-5FFD41AEFE10}" srcOrd="2" destOrd="0" parTransId="{D1286382-E90E-4E91-8E07-9C0266371327}" sibTransId="{DE50CFC6-3F02-4B4D-B75F-5D26C3F25B40}"/>
    <dgm:cxn modelId="{F0C68171-6DDD-4114-99F8-A76C8B4C24E5}" srcId="{DD711643-9238-43AB-BFD0-E1DD29C693A7}" destId="{55882854-8495-4229-A1B7-589BCD2E5E87}" srcOrd="1" destOrd="0" parTransId="{C0051AE2-9820-490A-9C23-2744E20492C2}" sibTransId="{7FB8AC6B-60D7-4274-8C49-76DFB48864A2}"/>
    <dgm:cxn modelId="{DFF01597-3042-4B8B-89C8-A321176C974F}" type="presOf" srcId="{64D83C20-21BD-4627-8651-5897354ABA9A}" destId="{7B827DC6-80BF-47AF-A8BC-F892DE9383A5}" srcOrd="0" destOrd="0" presId="urn:microsoft.com/office/officeart/2005/8/layout/cycle2"/>
    <dgm:cxn modelId="{B1C17D8B-A360-48F1-B83D-E6A8616F7A01}" type="presOf" srcId="{9CF2821D-A95E-4D3B-81DE-B32DA6E98996}" destId="{554F06E5-BB1B-4656-B845-21AAC1E5C03F}" srcOrd="0" destOrd="0" presId="urn:microsoft.com/office/officeart/2005/8/layout/cycle2"/>
    <dgm:cxn modelId="{5C2082EC-3489-4EA6-B6FC-EDD9774542E2}" type="presOf" srcId="{419A8B5A-F96B-47C1-B050-CDFB5A4B4A5D}" destId="{1F681A81-0122-4B5A-97B0-918DE50B4840}" srcOrd="1" destOrd="0" presId="urn:microsoft.com/office/officeart/2005/8/layout/cycle2"/>
    <dgm:cxn modelId="{90F0FCBC-C379-485E-9C52-39AD088A7776}" type="presOf" srcId="{C7332F1E-0551-4FB5-8250-7291CE63E252}" destId="{9DA9868E-8592-497D-88C3-06AB02E46A7A}" srcOrd="1" destOrd="0" presId="urn:microsoft.com/office/officeart/2005/8/layout/cycle2"/>
    <dgm:cxn modelId="{9C56A0B5-C167-447C-9CBD-D37C2F3B879A}" type="presOf" srcId="{2D855B2C-A35A-4A18-9445-5864CE7F4EE9}" destId="{544ADF8F-A7A0-4F09-82EA-FE6CC16C761A}" srcOrd="0" destOrd="0" presId="urn:microsoft.com/office/officeart/2005/8/layout/cycle2"/>
    <dgm:cxn modelId="{A2A1E0F3-C740-49D7-9121-3CD6589B7088}" type="presParOf" srcId="{BF7D2C23-9662-4EB5-A035-91DAAC834B77}" destId="{746C1295-FFD4-4D1E-87F1-01C3AA17071D}" srcOrd="0" destOrd="0" presId="urn:microsoft.com/office/officeart/2005/8/layout/cycle2"/>
    <dgm:cxn modelId="{C593C4EE-F83F-430C-AABB-EC08B0E4EA10}" type="presParOf" srcId="{BF7D2C23-9662-4EB5-A035-91DAAC834B77}" destId="{7B827DC6-80BF-47AF-A8BC-F892DE9383A5}" srcOrd="1" destOrd="0" presId="urn:microsoft.com/office/officeart/2005/8/layout/cycle2"/>
    <dgm:cxn modelId="{619BCAA2-5063-49A2-ADEF-CC7BA5A60999}" type="presParOf" srcId="{7B827DC6-80BF-47AF-A8BC-F892DE9383A5}" destId="{460B91AD-2421-4AE1-9295-C60C7C228BB1}" srcOrd="0" destOrd="0" presId="urn:microsoft.com/office/officeart/2005/8/layout/cycle2"/>
    <dgm:cxn modelId="{24BFB2E3-99FB-4475-AF9F-E96337962BA8}" type="presParOf" srcId="{BF7D2C23-9662-4EB5-A035-91DAAC834B77}" destId="{6DB5BC71-0C74-4B41-8E8D-1E56718EFCCF}" srcOrd="2" destOrd="0" presId="urn:microsoft.com/office/officeart/2005/8/layout/cycle2"/>
    <dgm:cxn modelId="{4E6C66F5-1209-4B7E-89F3-E19CA79ACC02}" type="presParOf" srcId="{BF7D2C23-9662-4EB5-A035-91DAAC834B77}" destId="{B10A60B9-9EA7-4B9D-AB20-B174898A79B2}" srcOrd="3" destOrd="0" presId="urn:microsoft.com/office/officeart/2005/8/layout/cycle2"/>
    <dgm:cxn modelId="{05F9B90A-DDEB-4DD1-8A41-A499ED70BC14}" type="presParOf" srcId="{B10A60B9-9EA7-4B9D-AB20-B174898A79B2}" destId="{5C3ECD22-A9CE-4217-94DB-66A758AA9FE8}" srcOrd="0" destOrd="0" presId="urn:microsoft.com/office/officeart/2005/8/layout/cycle2"/>
    <dgm:cxn modelId="{07310FA1-B5C0-4B7B-891E-9E2BCAE3FCCB}" type="presParOf" srcId="{BF7D2C23-9662-4EB5-A035-91DAAC834B77}" destId="{48B50FE7-1FA4-458A-B8E6-F43349DAA910}" srcOrd="4" destOrd="0" presId="urn:microsoft.com/office/officeart/2005/8/layout/cycle2"/>
    <dgm:cxn modelId="{D13EFEDF-6A0A-4D19-8F28-C097DFB6BCCE}" type="presParOf" srcId="{BF7D2C23-9662-4EB5-A035-91DAAC834B77}" destId="{0BB8C228-E362-4304-A859-1D79E40D83FD}" srcOrd="5" destOrd="0" presId="urn:microsoft.com/office/officeart/2005/8/layout/cycle2"/>
    <dgm:cxn modelId="{572F73B0-6DA7-4933-B12B-C97BA14CE612}" type="presParOf" srcId="{0BB8C228-E362-4304-A859-1D79E40D83FD}" destId="{6C7A5304-3ED5-4603-8143-5D9D1DC5D6E5}" srcOrd="0" destOrd="0" presId="urn:microsoft.com/office/officeart/2005/8/layout/cycle2"/>
    <dgm:cxn modelId="{A8AB5213-EBE7-4CB4-9F7A-5212AA8C80D2}" type="presParOf" srcId="{BF7D2C23-9662-4EB5-A035-91DAAC834B77}" destId="{544ADF8F-A7A0-4F09-82EA-FE6CC16C761A}" srcOrd="6" destOrd="0" presId="urn:microsoft.com/office/officeart/2005/8/layout/cycle2"/>
    <dgm:cxn modelId="{E56E8524-C2D1-4704-8478-DDC96451AE21}" type="presParOf" srcId="{BF7D2C23-9662-4EB5-A035-91DAAC834B77}" destId="{4B726346-EA25-40D1-AD77-00AD5C137872}" srcOrd="7" destOrd="0" presId="urn:microsoft.com/office/officeart/2005/8/layout/cycle2"/>
    <dgm:cxn modelId="{BB8DD778-192F-4C3C-9DE7-568D57138917}" type="presParOf" srcId="{4B726346-EA25-40D1-AD77-00AD5C137872}" destId="{1F681A81-0122-4B5A-97B0-918DE50B4840}" srcOrd="0" destOrd="0" presId="urn:microsoft.com/office/officeart/2005/8/layout/cycle2"/>
    <dgm:cxn modelId="{36FDECE6-16F2-4B60-A228-FA6A7354F91A}" type="presParOf" srcId="{BF7D2C23-9662-4EB5-A035-91DAAC834B77}" destId="{554F06E5-BB1B-4656-B845-21AAC1E5C03F}" srcOrd="8" destOrd="0" presId="urn:microsoft.com/office/officeart/2005/8/layout/cycle2"/>
    <dgm:cxn modelId="{97A26DC0-5C8B-43C9-BA27-D44974266277}" type="presParOf" srcId="{BF7D2C23-9662-4EB5-A035-91DAAC834B77}" destId="{73F346C0-15AA-4AC4-A0D7-7FCD93DCB927}" srcOrd="9" destOrd="0" presId="urn:microsoft.com/office/officeart/2005/8/layout/cycle2"/>
    <dgm:cxn modelId="{D6271687-8B40-4570-BA8D-D069921FB17A}" type="presParOf" srcId="{73F346C0-15AA-4AC4-A0D7-7FCD93DCB927}" destId="{9DA9868E-8592-497D-88C3-06AB02E46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C1295-FFD4-4D1E-87F1-01C3AA17071D}">
      <dsp:nvSpPr>
        <dsp:cNvPr id="0" name=""/>
        <dsp:cNvSpPr/>
      </dsp:nvSpPr>
      <dsp:spPr>
        <a:xfrm>
          <a:off x="2720364" y="1265"/>
          <a:ext cx="1488756" cy="1488756"/>
        </a:xfrm>
        <a:prstGeom prst="ellipse">
          <a:avLst/>
        </a:prstGeom>
        <a:solidFill>
          <a:schemeClr val="accent2">
            <a:hueOff val="0"/>
            <a:satOff val="0"/>
            <a:lumOff val="0"/>
            <a:alphaOff val="0"/>
          </a:schemeClr>
        </a:solidFill>
        <a:ln>
          <a:noFill/>
        </a:ln>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smtClean="0"/>
            <a:t>Manajemen</a:t>
          </a:r>
          <a:r>
            <a:rPr lang="en-US" sz="1300" kern="1200" dirty="0" smtClean="0"/>
            <a:t> </a:t>
          </a:r>
          <a:r>
            <a:rPr lang="en-US" sz="1300" kern="1200" dirty="0" err="1" smtClean="0"/>
            <a:t>Gangguan</a:t>
          </a:r>
          <a:endParaRPr lang="en-US" sz="1300" kern="1200" dirty="0"/>
        </a:p>
      </dsp:txBody>
      <dsp:txXfrm>
        <a:off x="2938387" y="219288"/>
        <a:ext cx="1052710" cy="1052710"/>
      </dsp:txXfrm>
    </dsp:sp>
    <dsp:sp modelId="{7B827DC6-80BF-47AF-A8BC-F892DE9383A5}">
      <dsp:nvSpPr>
        <dsp:cNvPr id="0" name=""/>
        <dsp:cNvSpPr/>
      </dsp:nvSpPr>
      <dsp:spPr>
        <a:xfrm rot="2110650">
          <a:off x="4177084" y="1144173"/>
          <a:ext cx="419031" cy="502455"/>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110650">
        <a:off x="4188563" y="1208453"/>
        <a:ext cx="293322" cy="301473"/>
      </dsp:txXfrm>
    </dsp:sp>
    <dsp:sp modelId="{6DB5BC71-0C74-4B41-8E8D-1E56718EFCCF}">
      <dsp:nvSpPr>
        <dsp:cNvPr id="0" name=""/>
        <dsp:cNvSpPr/>
      </dsp:nvSpPr>
      <dsp:spPr>
        <a:xfrm>
          <a:off x="4583465" y="1314443"/>
          <a:ext cx="1488756" cy="1488756"/>
        </a:xfrm>
        <a:prstGeom prst="ellipse">
          <a:avLst/>
        </a:prstGeom>
        <a:solidFill>
          <a:schemeClr val="accent3">
            <a:hueOff val="0"/>
            <a:satOff val="0"/>
            <a:lumOff val="0"/>
            <a:alphaOff val="0"/>
          </a:schemeClr>
        </a:solidFill>
        <a:ln>
          <a:noFill/>
        </a:ln>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smtClean="0"/>
            <a:t>Manajemen</a:t>
          </a:r>
          <a:r>
            <a:rPr lang="en-US" sz="1300" kern="1200" dirty="0" smtClean="0"/>
            <a:t> </a:t>
          </a:r>
          <a:r>
            <a:rPr lang="en-US" sz="1300" kern="1200" dirty="0" err="1" smtClean="0"/>
            <a:t>Performansi</a:t>
          </a:r>
          <a:endParaRPr lang="en-US" sz="1300" kern="1200" dirty="0"/>
        </a:p>
      </dsp:txBody>
      <dsp:txXfrm>
        <a:off x="4801488" y="1532466"/>
        <a:ext cx="1052710" cy="1052710"/>
      </dsp:txXfrm>
    </dsp:sp>
    <dsp:sp modelId="{B10A60B9-9EA7-4B9D-AB20-B174898A79B2}">
      <dsp:nvSpPr>
        <dsp:cNvPr id="0" name=""/>
        <dsp:cNvSpPr/>
      </dsp:nvSpPr>
      <dsp:spPr>
        <a:xfrm rot="6560839">
          <a:off x="4756372" y="2859171"/>
          <a:ext cx="404480" cy="502455"/>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7360839">
        <a:off x="4837144" y="2902416"/>
        <a:ext cx="283136" cy="301473"/>
      </dsp:txXfrm>
    </dsp:sp>
    <dsp:sp modelId="{48B50FE7-1FA4-458A-B8E6-F43349DAA910}">
      <dsp:nvSpPr>
        <dsp:cNvPr id="0" name=""/>
        <dsp:cNvSpPr/>
      </dsp:nvSpPr>
      <dsp:spPr>
        <a:xfrm>
          <a:off x="3837416" y="3439199"/>
          <a:ext cx="1488756" cy="1488756"/>
        </a:xfrm>
        <a:prstGeom prst="ellipse">
          <a:avLst/>
        </a:prstGeom>
        <a:solidFill>
          <a:schemeClr val="accent4">
            <a:hueOff val="0"/>
            <a:satOff val="0"/>
            <a:lumOff val="0"/>
            <a:alphaOff val="0"/>
          </a:schemeClr>
        </a:solidFill>
        <a:ln>
          <a:noFill/>
        </a:ln>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smtClean="0"/>
            <a:t>Manajemen</a:t>
          </a:r>
          <a:r>
            <a:rPr lang="en-US" sz="1300" kern="1200" dirty="0" smtClean="0"/>
            <a:t> </a:t>
          </a:r>
          <a:r>
            <a:rPr lang="en-US" sz="1300" kern="1200" dirty="0" err="1" smtClean="0"/>
            <a:t>Konfigurasi</a:t>
          </a:r>
          <a:endParaRPr lang="en-US" sz="1300" kern="1200" dirty="0"/>
        </a:p>
      </dsp:txBody>
      <dsp:txXfrm>
        <a:off x="4055439" y="3657222"/>
        <a:ext cx="1052710" cy="1052710"/>
      </dsp:txXfrm>
    </dsp:sp>
    <dsp:sp modelId="{0BB8C228-E362-4304-A859-1D79E40D83FD}">
      <dsp:nvSpPr>
        <dsp:cNvPr id="0" name=""/>
        <dsp:cNvSpPr/>
      </dsp:nvSpPr>
      <dsp:spPr>
        <a:xfrm rot="10800000">
          <a:off x="3278406" y="3932350"/>
          <a:ext cx="395034" cy="502455"/>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1600000">
        <a:off x="3396916" y="4032841"/>
        <a:ext cx="276524" cy="301473"/>
      </dsp:txXfrm>
    </dsp:sp>
    <dsp:sp modelId="{544ADF8F-A7A0-4F09-82EA-FE6CC16C761A}">
      <dsp:nvSpPr>
        <dsp:cNvPr id="0" name=""/>
        <dsp:cNvSpPr/>
      </dsp:nvSpPr>
      <dsp:spPr>
        <a:xfrm>
          <a:off x="1603312" y="3439199"/>
          <a:ext cx="1488756" cy="1488756"/>
        </a:xfrm>
        <a:prstGeom prst="ellipse">
          <a:avLst/>
        </a:prstGeom>
        <a:solidFill>
          <a:schemeClr val="accent5">
            <a:hueOff val="0"/>
            <a:satOff val="0"/>
            <a:lumOff val="0"/>
            <a:alphaOff val="0"/>
          </a:schemeClr>
        </a:solidFill>
        <a:ln>
          <a:noFill/>
        </a:ln>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smtClean="0"/>
            <a:t>Manajemen</a:t>
          </a:r>
          <a:r>
            <a:rPr lang="en-US" sz="1300" kern="1200" dirty="0" smtClean="0"/>
            <a:t> </a:t>
          </a:r>
          <a:r>
            <a:rPr lang="en-US" sz="1300" kern="1200" dirty="0" err="1" smtClean="0"/>
            <a:t>Keamanan</a:t>
          </a:r>
          <a:endParaRPr lang="en-US" sz="1300" kern="1200" dirty="0"/>
        </a:p>
      </dsp:txBody>
      <dsp:txXfrm>
        <a:off x="1821335" y="3657222"/>
        <a:ext cx="1052710" cy="1052710"/>
      </dsp:txXfrm>
    </dsp:sp>
    <dsp:sp modelId="{4B726346-EA25-40D1-AD77-00AD5C137872}">
      <dsp:nvSpPr>
        <dsp:cNvPr id="0" name=""/>
        <dsp:cNvSpPr/>
      </dsp:nvSpPr>
      <dsp:spPr>
        <a:xfrm rot="15120000">
          <a:off x="1808440" y="2880603"/>
          <a:ext cx="395034" cy="50245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5920000">
        <a:off x="1886006" y="3037449"/>
        <a:ext cx="276524" cy="301473"/>
      </dsp:txXfrm>
    </dsp:sp>
    <dsp:sp modelId="{554F06E5-BB1B-4656-B845-21AAC1E5C03F}">
      <dsp:nvSpPr>
        <dsp:cNvPr id="0" name=""/>
        <dsp:cNvSpPr/>
      </dsp:nvSpPr>
      <dsp:spPr>
        <a:xfrm>
          <a:off x="912936" y="1314439"/>
          <a:ext cx="1488756" cy="1488756"/>
        </a:xfrm>
        <a:prstGeom prst="ellipse">
          <a:avLst/>
        </a:prstGeom>
        <a:solidFill>
          <a:schemeClr val="accent6">
            <a:hueOff val="0"/>
            <a:satOff val="0"/>
            <a:lumOff val="0"/>
            <a:alphaOff val="0"/>
          </a:schemeClr>
        </a:solidFill>
        <a:ln>
          <a:noFill/>
        </a:ln>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smtClean="0"/>
            <a:t>Manajemen</a:t>
          </a:r>
          <a:r>
            <a:rPr lang="en-US" sz="1300" kern="1200" dirty="0" smtClean="0"/>
            <a:t> </a:t>
          </a:r>
          <a:r>
            <a:rPr lang="en-US" sz="1300" kern="1200" dirty="0" err="1" smtClean="0"/>
            <a:t>Akunting</a:t>
          </a:r>
          <a:endParaRPr lang="en-US" sz="1300" kern="1200" dirty="0"/>
        </a:p>
      </dsp:txBody>
      <dsp:txXfrm>
        <a:off x="1130959" y="1532462"/>
        <a:ext cx="1052710" cy="1052710"/>
      </dsp:txXfrm>
    </dsp:sp>
    <dsp:sp modelId="{73F346C0-15AA-4AC4-A0D7-7FCD93DCB927}">
      <dsp:nvSpPr>
        <dsp:cNvPr id="0" name=""/>
        <dsp:cNvSpPr/>
      </dsp:nvSpPr>
      <dsp:spPr>
        <a:xfrm rot="19440000">
          <a:off x="2354466" y="1157574"/>
          <a:ext cx="395034" cy="502455"/>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9440000">
        <a:off x="2365783" y="1292894"/>
        <a:ext cx="276524" cy="30147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xmlns:mc="http://schemas.openxmlformats.org/markup-compatibility/2006" xmlns:a14="http://schemas.microsoft.com/office/drawing/2007/7/7/main" val="FFFFFF" mc:Ignorable="">
                  <a:shade val="100000"/>
                </a:srgbClr>
              </a:gs>
              <a:gs pos="98000">
                <a:srgbClr xmlns:mc="http://schemas.openxmlformats.org/markup-compatibility/2006" xmlns:a14="http://schemas.microsoft.com/office/drawing/2007/7/7/main" val="FFFFFF" mc:Ignorable="">
                  <a:shade val="100000"/>
                </a:srgbClr>
              </a:gs>
              <a:gs pos="99055">
                <a:srgbClr xmlns:mc="http://schemas.openxmlformats.org/markup-compatibility/2006" xmlns:a14="http://schemas.microsoft.com/office/drawing/2007/7/7/main" val="FFFFFF" mc:Ignorable="">
                  <a:shade val="93000"/>
                </a:srgbClr>
              </a:gs>
              <a:gs pos="100000">
                <a:srgbClr xmlns:mc="http://schemas.openxmlformats.org/markup-compatibility/2006" xmlns:a14="http://schemas.microsoft.com/office/drawing/2007/7/7/main" val="FFFFFF" mc:Ignorable="">
                  <a:shade val="70000"/>
                </a:srgbClr>
              </a:gs>
            </a:gsLst>
            <a:lin ang="5400000" scaled="1"/>
            <a:tileRect/>
          </a:gradFill>
          <a:ln w="2000" cap="rnd" cmpd="sng" algn="ctr">
            <a:solidFill>
              <a:srgbClr xmlns:mc="http://schemas.openxmlformats.org/markup-compatibility/2006" xmlns:a14="http://schemas.microsoft.com/office/drawing/2007/7/7/main" val="302F2C" mc:Ignorable="">
                <a:tint val="65000"/>
                <a:satMod val="120000"/>
              </a:srgbClr>
            </a:solidFill>
            <a:prstDash val="solid"/>
          </a:ln>
          <a:effectLst>
            <a:outerShdw blurRad="76200" dist="50800" dir="5400000" algn="tl" rotWithShape="0">
              <a:srgbClr xmlns:mc="http://schemas.openxmlformats.org/markup-compatibility/2006" xmlns:a14="http://schemas.microsoft.com/office/drawing/2007/7/7/main" val="000000" mc:Ignorable="">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xmlns:mc="http://schemas.openxmlformats.org/markup-compatibility/2006" xmlns:a14="http://schemas.microsoft.com/office/drawing/2007/7/7/main" val="000000" mc:Ignorable="">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xmlns:mc="http://schemas.openxmlformats.org/markup-compatibility/2006" xmlns:a14="http://schemas.microsoft.com/office/drawing/2007/7/7/main" val="FFFFFF" mc:Ignorable="">
                  <a:shade val="100000"/>
                </a:srgbClr>
              </a:gs>
              <a:gs pos="98000">
                <a:srgbClr xmlns:mc="http://schemas.openxmlformats.org/markup-compatibility/2006" xmlns:a14="http://schemas.microsoft.com/office/drawing/2007/7/7/main" val="FFFFFF" mc:Ignorable="">
                  <a:shade val="100000"/>
                </a:srgbClr>
              </a:gs>
              <a:gs pos="99055">
                <a:srgbClr xmlns:mc="http://schemas.openxmlformats.org/markup-compatibility/2006" xmlns:a14="http://schemas.microsoft.com/office/drawing/2007/7/7/main" val="FFFFFF" mc:Ignorable="">
                  <a:shade val="93000"/>
                </a:srgbClr>
              </a:gs>
              <a:gs pos="100000">
                <a:srgbClr xmlns:mc="http://schemas.openxmlformats.org/markup-compatibility/2006" xmlns:a14="http://schemas.microsoft.com/office/drawing/2007/7/7/main" val="FFFFFF" mc:Ignorable="">
                  <a:shade val="70000"/>
                </a:srgbClr>
              </a:gs>
            </a:gsLst>
            <a:lin ang="5400000" scaled="1"/>
            <a:tileRect/>
          </a:gradFill>
          <a:ln w="2000" cap="rnd" cmpd="sng" algn="ctr">
            <a:solidFill>
              <a:srgbClr xmlns:mc="http://schemas.openxmlformats.org/markup-compatibility/2006" xmlns:a14="http://schemas.microsoft.com/office/drawing/2007/7/7/main" val="302F2C" mc:Ignorable="">
                <a:tint val="65000"/>
                <a:satMod val="120000"/>
              </a:srgbClr>
            </a:solidFill>
            <a:prstDash val="solid"/>
          </a:ln>
          <a:effectLst>
            <a:outerShdw blurRad="76200" dist="50800" dir="5400000" algn="tl" rotWithShape="0">
              <a:srgbClr xmlns:mc="http://schemas.openxmlformats.org/markup-compatibility/2006" xmlns:a14="http://schemas.microsoft.com/office/drawing/2007/7/7/main" val="000000" mc:Ignorable="">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xmlns:mc="http://schemas.openxmlformats.org/markup-compatibility/2006" xmlns:a14="http://schemas.microsoft.com/office/drawing/2007/7/7/main" val="FFFFFF" mc:Ignorable="">
                  <a:shade val="100000"/>
                </a:srgbClr>
              </a:gs>
              <a:gs pos="98000">
                <a:srgbClr xmlns:mc="http://schemas.openxmlformats.org/markup-compatibility/2006" xmlns:a14="http://schemas.microsoft.com/office/drawing/2007/7/7/main" val="FFFFFF" mc:Ignorable="">
                  <a:shade val="100000"/>
                </a:srgbClr>
              </a:gs>
              <a:gs pos="99055">
                <a:srgbClr xmlns:mc="http://schemas.openxmlformats.org/markup-compatibility/2006" xmlns:a14="http://schemas.microsoft.com/office/drawing/2007/7/7/main" val="FFFFFF" mc:Ignorable="">
                  <a:shade val="93000"/>
                </a:srgbClr>
              </a:gs>
              <a:gs pos="100000">
                <a:srgbClr xmlns:mc="http://schemas.openxmlformats.org/markup-compatibility/2006" xmlns:a14="http://schemas.microsoft.com/office/drawing/2007/7/7/main" val="FFFFFF" mc:Ignorable="">
                  <a:shade val="70000"/>
                </a:srgbClr>
              </a:gs>
            </a:gsLst>
            <a:lin ang="5400000" scaled="1"/>
            <a:tileRect/>
          </a:gradFill>
          <a:ln w="2000" cap="rnd" cmpd="sng" algn="ctr">
            <a:solidFill>
              <a:srgbClr xmlns:mc="http://schemas.openxmlformats.org/markup-compatibility/2006" xmlns:a14="http://schemas.microsoft.com/office/drawing/2007/7/7/main" val="302F2C" mc:Ignorable="">
                <a:tint val="65000"/>
                <a:satMod val="120000"/>
              </a:srgbClr>
            </a:solidFill>
            <a:prstDash val="solid"/>
          </a:ln>
          <a:effectLst>
            <a:outerShdw blurRad="76200" dist="50800" dir="5400000" algn="tl" rotWithShape="0">
              <a:srgbClr xmlns:mc="http://schemas.openxmlformats.org/markup-compatibility/2006" xmlns:a14="http://schemas.microsoft.com/office/drawing/2007/7/7/main" val="000000" mc:Ignorable="">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B56B39-DCF8-4B0C-9E0E-AC0E22750C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xmlns:mc="http://schemas.openxmlformats.org/markup-compatibility/2006" xmlns:a14="http://schemas.microsoft.com/office/drawing/2007/7/7/main" val="FFFFFF" mc:Ignorable="">
                  <a:shade val="100000"/>
                </a:srgbClr>
              </a:gs>
              <a:gs pos="98000">
                <a:srgbClr xmlns:mc="http://schemas.openxmlformats.org/markup-compatibility/2006" xmlns:a14="http://schemas.microsoft.com/office/drawing/2007/7/7/main" val="FFFFFF" mc:Ignorable="">
                  <a:shade val="100000"/>
                </a:srgbClr>
              </a:gs>
              <a:gs pos="99055">
                <a:srgbClr xmlns:mc="http://schemas.openxmlformats.org/markup-compatibility/2006" xmlns:a14="http://schemas.microsoft.com/office/drawing/2007/7/7/main" val="FFFFFF" mc:Ignorable="">
                  <a:shade val="93000"/>
                </a:srgbClr>
              </a:gs>
              <a:gs pos="100000">
                <a:srgbClr xmlns:mc="http://schemas.openxmlformats.org/markup-compatibility/2006" xmlns:a14="http://schemas.microsoft.com/office/drawing/2007/7/7/main" val="FFFFFF" mc:Ignorable="">
                  <a:shade val="70000"/>
                </a:srgbClr>
              </a:gs>
            </a:gsLst>
            <a:lin ang="5400000" scaled="1"/>
            <a:tileRect/>
          </a:gradFill>
          <a:ln w="2000" cap="rnd" cmpd="sng" algn="ctr">
            <a:solidFill>
              <a:srgbClr xmlns:mc="http://schemas.openxmlformats.org/markup-compatibility/2006" xmlns:a14="http://schemas.microsoft.com/office/drawing/2007/7/7/main" val="302F2C" mc:Ignorable="">
                <a:tint val="65000"/>
                <a:satMod val="120000"/>
              </a:srgbClr>
            </a:solidFill>
            <a:prstDash val="solid"/>
          </a:ln>
          <a:effectLst>
            <a:outerShdw blurRad="76200" dist="50800" dir="5400000" algn="tl" rotWithShape="0">
              <a:srgbClr xmlns:mc="http://schemas.openxmlformats.org/markup-compatibility/2006" xmlns:a14="http://schemas.microsoft.com/office/drawing/2007/7/7/main" val="000000" mc:Ignorable="">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xmlns:mc="http://schemas.openxmlformats.org/markup-compatibility/2006" xmlns:a14="http://schemas.microsoft.com/office/drawing/2007/7/7/main" val="1C1C1C" mc:Ignorable=""/>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xmlns:mc="http://schemas.openxmlformats.org/markup-compatibility/2006" xmlns:a14="http://schemas.microsoft.com/office/drawing/2007/7/7/main" val="FFFFFF" mc:Ignorable=""/>
                </a:solidFill>
              </a:defRPr>
            </a:lvl1pPr>
            <a:lvl2pPr>
              <a:defRPr sz="1200">
                <a:solidFill>
                  <a:srgbClr xmlns:mc="http://schemas.openxmlformats.org/markup-compatibility/2006" xmlns:a14="http://schemas.microsoft.com/office/drawing/2007/7/7/main" val="FFFFFF" mc:Ignorable=""/>
                </a:solidFill>
              </a:defRPr>
            </a:lvl2pPr>
            <a:lvl3pPr>
              <a:defRPr sz="1000">
                <a:solidFill>
                  <a:srgbClr xmlns:mc="http://schemas.openxmlformats.org/markup-compatibility/2006" xmlns:a14="http://schemas.microsoft.com/office/drawing/2007/7/7/main" val="FFFFFF" mc:Ignorable=""/>
                </a:solidFill>
              </a:defRPr>
            </a:lvl3pPr>
            <a:lvl4pPr>
              <a:defRPr sz="900">
                <a:solidFill>
                  <a:srgbClr xmlns:mc="http://schemas.openxmlformats.org/markup-compatibility/2006" xmlns:a14="http://schemas.microsoft.com/office/drawing/2007/7/7/main" val="FFFFFF" mc:Ignorable=""/>
                </a:solidFill>
              </a:defRPr>
            </a:lvl4pPr>
            <a:lvl5pPr>
              <a:defRPr sz="900">
                <a:solidFill>
                  <a:srgbClr xmlns:mc="http://schemas.openxmlformats.org/markup-compatibility/2006" xmlns:a14="http://schemas.microsoft.com/office/drawing/2007/7/7/main" val="FFFFFF" mc:Ignorable=""/>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6726DA-CD79-453B-BFC3-2E1B6AD0469B}" type="datetimeFigureOut">
              <a:rPr lang="en-US" smtClean="0"/>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B56B39-DCF8-4B0C-9E0E-AC0E22750C2E}"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xmlns:mc="http://schemas.openxmlformats.org/markup-compatibility/2006" xmlns:a14="http://schemas.microsoft.com/office/drawing/2007/7/7/main" val="FFFFFF" mc:Ignorable="">
                  <a:shade val="100000"/>
                </a:srgbClr>
              </a:gs>
              <a:gs pos="98000">
                <a:srgbClr xmlns:mc="http://schemas.openxmlformats.org/markup-compatibility/2006" xmlns:a14="http://schemas.microsoft.com/office/drawing/2007/7/7/main" val="FFFFFF" mc:Ignorable="">
                  <a:shade val="100000"/>
                </a:srgbClr>
              </a:gs>
              <a:gs pos="99055">
                <a:srgbClr xmlns:mc="http://schemas.openxmlformats.org/markup-compatibility/2006" xmlns:a14="http://schemas.microsoft.com/office/drawing/2007/7/7/main" val="FFFFFF" mc:Ignorable="">
                  <a:shade val="93000"/>
                </a:srgbClr>
              </a:gs>
              <a:gs pos="100000">
                <a:srgbClr xmlns:mc="http://schemas.openxmlformats.org/markup-compatibility/2006" xmlns:a14="http://schemas.microsoft.com/office/drawing/2007/7/7/main" val="FFFFFF" mc:Ignorable="">
                  <a:shade val="70000"/>
                </a:srgbClr>
              </a:gs>
            </a:gsLst>
            <a:lin ang="5400000" scaled="1"/>
            <a:tileRect/>
          </a:gradFill>
          <a:ln w="2000" cap="rnd" cmpd="sng" algn="ctr">
            <a:solidFill>
              <a:srgbClr xmlns:mc="http://schemas.openxmlformats.org/markup-compatibility/2006" xmlns:a14="http://schemas.microsoft.com/office/drawing/2007/7/7/main" val="302F2C" mc:Ignorable="">
                <a:tint val="65000"/>
                <a:satMod val="120000"/>
              </a:srgbClr>
            </a:solidFill>
            <a:prstDash val="solid"/>
          </a:ln>
          <a:effectLst>
            <a:outerShdw blurRad="76200" dist="50800" dir="5400000" algn="tl" rotWithShape="0">
              <a:srgbClr xmlns:mc="http://schemas.openxmlformats.org/markup-compatibility/2006" xmlns:a14="http://schemas.microsoft.com/office/drawing/2007/7/7/main" val="000000" mc:Ignorable="">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86726DA-CD79-453B-BFC3-2E1B6AD0469B}" type="datetimeFigureOut">
              <a:rPr lang="en-US" smtClean="0"/>
              <a:t>10/24/2010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B56B39-DCF8-4B0C-9E0E-AC0E22750C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xmlns:mc="http://schemas.openxmlformats.org/markup-compatibility/2006" xmlns:a14="http://schemas.microsoft.com/office/drawing/2007/7/7/main" val="000000" mc:Ignorable="">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15.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857224" y="1571612"/>
            <a:ext cx="7772400" cy="1828800"/>
          </a:xfrm>
        </p:spPr>
        <p:txBody>
          <a:bodyPr/>
          <a:lstStyle/>
          <a:p>
            <a:r>
              <a:rPr lang="nl-NL" sz="3600" b="1" dirty="0"/>
              <a:t>MANAJEMEN </a:t>
            </a:r>
            <a:r>
              <a:rPr lang="nl-NL" sz="3600" b="1" dirty="0" smtClean="0"/>
              <a:t>JARINGAN</a:t>
            </a:r>
            <a:br>
              <a:rPr lang="nl-NL" sz="3600" b="1" dirty="0" smtClean="0"/>
            </a:br>
            <a:r>
              <a:rPr lang="nl-NL" sz="3600" b="1" dirty="0" smtClean="0"/>
              <a:t/>
            </a:r>
            <a:br>
              <a:rPr lang="nl-NL" sz="3600" b="1" dirty="0" smtClean="0"/>
            </a:br>
            <a:r>
              <a:rPr lang="nl-NL" sz="1600" dirty="0" smtClean="0"/>
              <a:t>Bobi Kurniawan, ST.,M.Kom</a:t>
            </a:r>
            <a:r>
              <a:rPr lang="en-US" sz="1600" b="1" dirty="0" smtClean="0"/>
              <a:t> </a:t>
            </a:r>
            <a:endParaRPr lang="en-US" sz="1600" b="1" dirty="0"/>
          </a:p>
        </p:txBody>
      </p:sp>
      <p:pic>
        <p:nvPicPr>
          <p:cNvPr id="6" name="Picture 5"/>
          <p:cNvPicPr>
            <a:picLocks noChangeAspect="1"/>
          </p:cNvPicPr>
          <p:nvPr/>
        </p:nvPicPr>
        <p:blipFill>
          <a:blip r:embed="rId2">
            <a:extLst>
              <a:ext uri="28A0092B-C50C-407e-A947-70E740481C1C">
                <a14:useLocalDpi xmlns:a14="http://schemas.microsoft.com/office/drawing/2007/7/7/main" val="0"/>
              </a:ext>
            </a:extLst>
          </a:blip>
          <a:stretch>
            <a:fillRect/>
          </a:stretch>
        </p:blipFill>
        <p:spPr>
          <a:xfrm>
            <a:off x="357158" y="4786314"/>
            <a:ext cx="1571636" cy="1571636"/>
          </a:xfrm>
          <a:prstGeom prst="rect">
            <a:avLst/>
          </a:prstGeom>
        </p:spPr>
      </p:pic>
    </p:spTree>
    <p:extLst>
      <p:ext uri="{BB962C8B-B14F-4D97-AF65-F5344CB8AC3E}">
        <p14:creationId xmlns:p14="http://schemas.microsoft.com/office/powerpoint/2007/7/12/main" val="2456975826"/>
      </p:ext>
    </p:extLst>
  </p:cSld>
  <p:clrMapOvr>
    <a:masterClrMapping/>
  </p:clrMapOvr>
  <p:timing>
    <p:tnLst>
      <p:par>
        <p:cTn xmlns:p14="http://schemas.microsoft.com/office/powerpoint/2007/7/12/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4756036"/>
          </a:xfrm>
        </p:spPr>
        <p:txBody>
          <a:bodyPr/>
          <a:lstStyle/>
          <a:p>
            <a:pPr lvl="1">
              <a:buFontTx/>
              <a:buNone/>
            </a:pPr>
            <a:endParaRPr lang="en-US" sz="2000" dirty="0"/>
          </a:p>
          <a:p>
            <a:pPr>
              <a:buFontTx/>
              <a:buNone/>
            </a:pPr>
            <a:r>
              <a:rPr lang="en-US" sz="2000" b="1" dirty="0" err="1"/>
              <a:t>Perencanaan</a:t>
            </a:r>
            <a:r>
              <a:rPr lang="en-US" sz="2000" b="1" dirty="0"/>
              <a:t> </a:t>
            </a:r>
            <a:r>
              <a:rPr lang="en-US" sz="2000" b="1" dirty="0" err="1"/>
              <a:t>Jaringan</a:t>
            </a:r>
            <a:r>
              <a:rPr lang="en-US" sz="2000" b="1" dirty="0"/>
              <a:t> </a:t>
            </a:r>
            <a:r>
              <a:rPr lang="en-US" sz="2000" b="1" dirty="0" err="1"/>
              <a:t>dan</a:t>
            </a:r>
            <a:r>
              <a:rPr lang="en-US" sz="2000" b="1" dirty="0"/>
              <a:t> </a:t>
            </a:r>
            <a:r>
              <a:rPr lang="en-US" sz="2000" b="1" dirty="0" err="1"/>
              <a:t>Rekayasa</a:t>
            </a:r>
            <a:endParaRPr lang="en-US" sz="2000" b="1" dirty="0"/>
          </a:p>
          <a:p>
            <a:r>
              <a:rPr lang="en-US" sz="2000" dirty="0" err="1"/>
              <a:t>Kegiatan</a:t>
            </a:r>
            <a:r>
              <a:rPr lang="en-US" sz="2000" dirty="0"/>
              <a:t> </a:t>
            </a:r>
            <a:r>
              <a:rPr lang="en-US" sz="2000" dirty="0" err="1"/>
              <a:t>ini</a:t>
            </a:r>
            <a:r>
              <a:rPr lang="en-US" sz="2000" dirty="0"/>
              <a:t> </a:t>
            </a:r>
            <a:r>
              <a:rPr lang="en-US" sz="2000" dirty="0" err="1"/>
              <a:t>merupakan</a:t>
            </a:r>
            <a:r>
              <a:rPr lang="en-US" sz="2000" dirty="0"/>
              <a:t> </a:t>
            </a:r>
            <a:r>
              <a:rPr lang="en-US" sz="2000" dirty="0" err="1"/>
              <a:t>fungsi</a:t>
            </a:r>
            <a:r>
              <a:rPr lang="en-US" sz="2000" dirty="0"/>
              <a:t> </a:t>
            </a:r>
            <a:r>
              <a:rPr lang="en-US" sz="2000" dirty="0" err="1"/>
              <a:t>manajemen</a:t>
            </a:r>
            <a:r>
              <a:rPr lang="en-US" sz="2000" dirty="0"/>
              <a:t> yang </a:t>
            </a:r>
            <a:r>
              <a:rPr lang="en-US" sz="2000" dirty="0" err="1"/>
              <a:t>berhubungan</a:t>
            </a:r>
            <a:r>
              <a:rPr lang="en-US" sz="2000" dirty="0"/>
              <a:t> </a:t>
            </a:r>
            <a:r>
              <a:rPr lang="en-US" sz="2000" dirty="0" err="1"/>
              <a:t>dengan</a:t>
            </a:r>
            <a:r>
              <a:rPr lang="en-US" sz="2000" dirty="0"/>
              <a:t> </a:t>
            </a:r>
            <a:r>
              <a:rPr lang="en-US" sz="2000" dirty="0" err="1"/>
              <a:t>penentuan</a:t>
            </a:r>
            <a:r>
              <a:rPr lang="en-US" sz="2000" dirty="0"/>
              <a:t> </a:t>
            </a:r>
            <a:r>
              <a:rPr lang="en-US" sz="2000" dirty="0" err="1"/>
              <a:t>kebutuhan</a:t>
            </a:r>
            <a:r>
              <a:rPr lang="en-US" sz="2000" dirty="0"/>
              <a:t> </a:t>
            </a:r>
            <a:r>
              <a:rPr lang="en-US" sz="2000" dirty="0" err="1"/>
              <a:t>pengembangan</a:t>
            </a:r>
            <a:r>
              <a:rPr lang="en-US" sz="2000" dirty="0"/>
              <a:t> </a:t>
            </a:r>
            <a:r>
              <a:rPr lang="en-US" sz="2000" dirty="0" err="1"/>
              <a:t>kapasitas</a:t>
            </a:r>
            <a:r>
              <a:rPr lang="en-US" sz="2000" dirty="0"/>
              <a:t> </a:t>
            </a:r>
            <a:r>
              <a:rPr lang="en-US" sz="2000" dirty="0" err="1"/>
              <a:t>jaringan</a:t>
            </a:r>
            <a:r>
              <a:rPr lang="en-US" sz="2000" dirty="0"/>
              <a:t> </a:t>
            </a:r>
            <a:r>
              <a:rPr lang="en-US" sz="2000" dirty="0" err="1"/>
              <a:t>serta</a:t>
            </a:r>
            <a:r>
              <a:rPr lang="en-US" sz="2000" dirty="0"/>
              <a:t> proses </a:t>
            </a:r>
            <a:r>
              <a:rPr lang="en-US" sz="2000" dirty="0" err="1"/>
              <a:t>pengenalan</a:t>
            </a:r>
            <a:r>
              <a:rPr lang="en-US" sz="2000" dirty="0"/>
              <a:t> </a:t>
            </a:r>
            <a:r>
              <a:rPr lang="en-US" sz="2000" dirty="0" err="1"/>
              <a:t>teknologi</a:t>
            </a:r>
            <a:r>
              <a:rPr lang="en-US" sz="2000" dirty="0"/>
              <a:t> </a:t>
            </a:r>
            <a:r>
              <a:rPr lang="en-US" sz="2000" dirty="0" err="1"/>
              <a:t>baru</a:t>
            </a:r>
            <a:r>
              <a:rPr lang="en-US" sz="2000" dirty="0"/>
              <a:t>. </a:t>
            </a:r>
          </a:p>
          <a:p>
            <a:r>
              <a:rPr lang="en-US" sz="2000" dirty="0" err="1"/>
              <a:t>Fungsi</a:t>
            </a:r>
            <a:r>
              <a:rPr lang="en-US" sz="2000" dirty="0"/>
              <a:t> </a:t>
            </a:r>
            <a:r>
              <a:rPr lang="en-US" sz="2000" dirty="0" err="1"/>
              <a:t>ini</a:t>
            </a:r>
            <a:r>
              <a:rPr lang="en-US" sz="2000" dirty="0"/>
              <a:t> </a:t>
            </a:r>
            <a:r>
              <a:rPr lang="en-US" sz="2000" dirty="0" err="1"/>
              <a:t>juga</a:t>
            </a:r>
            <a:r>
              <a:rPr lang="en-US" sz="2000" dirty="0"/>
              <a:t> </a:t>
            </a:r>
            <a:r>
              <a:rPr lang="en-US" sz="2000" dirty="0" err="1"/>
              <a:t>memuat</a:t>
            </a:r>
            <a:r>
              <a:rPr lang="en-US" sz="2000" dirty="0"/>
              <a:t> </a:t>
            </a:r>
            <a:r>
              <a:rPr lang="en-US" sz="2000" dirty="0" err="1"/>
              <a:t>penilaian</a:t>
            </a:r>
            <a:r>
              <a:rPr lang="en-US" sz="2000" dirty="0"/>
              <a:t> </a:t>
            </a:r>
            <a:r>
              <a:rPr lang="en-US" sz="2000" dirty="0" err="1"/>
              <a:t>rencana</a:t>
            </a:r>
            <a:r>
              <a:rPr lang="en-US" sz="2000" dirty="0"/>
              <a:t> </a:t>
            </a:r>
            <a:r>
              <a:rPr lang="en-US" sz="2000" dirty="0" err="1"/>
              <a:t>alternatif</a:t>
            </a:r>
            <a:r>
              <a:rPr lang="en-US" sz="2000" dirty="0"/>
              <a:t> </a:t>
            </a:r>
            <a:r>
              <a:rPr lang="en-US" sz="2000" dirty="0" err="1"/>
              <a:t>untuk</a:t>
            </a:r>
            <a:r>
              <a:rPr lang="en-US" sz="2000" dirty="0"/>
              <a:t> </a:t>
            </a:r>
            <a:r>
              <a:rPr lang="en-US" sz="2000" dirty="0" err="1"/>
              <a:t>mendukung</a:t>
            </a:r>
            <a:r>
              <a:rPr lang="en-US" sz="2000" dirty="0"/>
              <a:t> </a:t>
            </a:r>
            <a:r>
              <a:rPr lang="en-US" sz="2000" dirty="0" err="1"/>
              <a:t>kelompok</a:t>
            </a:r>
            <a:r>
              <a:rPr lang="en-US" sz="2000" dirty="0"/>
              <a:t> </a:t>
            </a:r>
            <a:r>
              <a:rPr lang="en-US" sz="2000" dirty="0" err="1"/>
              <a:t>fungsi</a:t>
            </a:r>
            <a:r>
              <a:rPr lang="en-US" sz="2000" dirty="0"/>
              <a:t> </a:t>
            </a:r>
            <a:r>
              <a:rPr lang="en-US" sz="2000" dirty="0" err="1"/>
              <a:t>penyediaan</a:t>
            </a:r>
            <a:r>
              <a:rPr lang="en-US" sz="2000" dirty="0"/>
              <a:t>.</a:t>
            </a:r>
          </a:p>
          <a:p>
            <a:pPr algn="just"/>
            <a:r>
              <a:rPr lang="en-US" sz="2000" dirty="0" err="1"/>
              <a:t>Fungsi</a:t>
            </a:r>
            <a:r>
              <a:rPr lang="en-US" sz="2000" dirty="0"/>
              <a:t> </a:t>
            </a:r>
            <a:r>
              <a:rPr lang="en-US" sz="2000" dirty="0" err="1"/>
              <a:t>lainnya</a:t>
            </a:r>
            <a:r>
              <a:rPr lang="en-US" sz="2000" dirty="0"/>
              <a:t> </a:t>
            </a:r>
            <a:r>
              <a:rPr lang="en-US" sz="2000" dirty="0" err="1"/>
              <a:t>meliputi</a:t>
            </a:r>
            <a:r>
              <a:rPr lang="en-US" sz="2000" dirty="0"/>
              <a:t>: </a:t>
            </a:r>
            <a:r>
              <a:rPr lang="en-US" sz="2000" dirty="0" err="1"/>
              <a:t>disain</a:t>
            </a:r>
            <a:r>
              <a:rPr lang="en-US" sz="2000" dirty="0"/>
              <a:t> NE, </a:t>
            </a:r>
            <a:r>
              <a:rPr lang="en-US" sz="2000" dirty="0" err="1"/>
              <a:t>peramalan</a:t>
            </a:r>
            <a:r>
              <a:rPr lang="en-US" sz="2000" dirty="0"/>
              <a:t> demand </a:t>
            </a:r>
            <a:r>
              <a:rPr lang="en-US" sz="2000" dirty="0" err="1"/>
              <a:t>dan</a:t>
            </a:r>
            <a:r>
              <a:rPr lang="en-US" sz="2000" dirty="0"/>
              <a:t> </a:t>
            </a:r>
            <a:r>
              <a:rPr lang="en-US" sz="2000" dirty="0" err="1"/>
              <a:t>anggaran</a:t>
            </a:r>
            <a:r>
              <a:rPr lang="en-US" sz="2000" dirty="0"/>
              <a:t>, </a:t>
            </a:r>
            <a:r>
              <a:rPr lang="en-US" sz="2000" dirty="0" err="1"/>
              <a:t>penentuan</a:t>
            </a:r>
            <a:r>
              <a:rPr lang="en-US" sz="2000" dirty="0"/>
              <a:t> </a:t>
            </a:r>
            <a:r>
              <a:rPr lang="en-US" sz="2000" dirty="0" err="1"/>
              <a:t>kebijakan</a:t>
            </a:r>
            <a:r>
              <a:rPr lang="en-US" sz="2000" dirty="0"/>
              <a:t> </a:t>
            </a:r>
            <a:r>
              <a:rPr lang="en-US" sz="2000" dirty="0" err="1"/>
              <a:t>teknologi</a:t>
            </a:r>
            <a:r>
              <a:rPr lang="en-US" sz="2000" dirty="0"/>
              <a:t> </a:t>
            </a:r>
            <a:r>
              <a:rPr lang="en-US" sz="2000" dirty="0" err="1"/>
              <a:t>serta</a:t>
            </a:r>
            <a:r>
              <a:rPr lang="en-US" sz="2000" dirty="0"/>
              <a:t> </a:t>
            </a:r>
            <a:r>
              <a:rPr lang="en-US" sz="2000" dirty="0" err="1"/>
              <a:t>perencanaan</a:t>
            </a:r>
            <a:r>
              <a:rPr lang="en-US" sz="2000" dirty="0"/>
              <a:t> </a:t>
            </a:r>
            <a:r>
              <a:rPr lang="en-US" sz="2000" dirty="0" err="1"/>
              <a:t>infrastruktur</a:t>
            </a:r>
            <a:r>
              <a:rPr lang="en-US" sz="2000" dirty="0"/>
              <a:t>.</a:t>
            </a:r>
          </a:p>
        </p:txBody>
      </p:sp>
    </p:spTree>
    <p:extLst>
      <p:ext uri="{BB962C8B-B14F-4D97-AF65-F5344CB8AC3E}">
        <p14:creationId xmlns:p14="http://schemas.microsoft.com/office/powerpoint/2007/7/12/main" val="3157494324"/>
      </p:ext>
    </p:extLst>
  </p:cSld>
  <p:clrMapOvr>
    <a:masterClrMapping/>
  </p:clrMapOvr>
  <p:timing>
    <p:tnLst>
      <p:par>
        <p:cTn xmlns:p14="http://schemas.microsoft.com/office/powerpoint/2007/7/12/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285720" y="428604"/>
            <a:ext cx="8183880" cy="4786346"/>
          </a:xfrm>
        </p:spPr>
        <p:txBody>
          <a:bodyPr/>
          <a:lstStyle/>
          <a:p>
            <a:pPr lvl="1">
              <a:buFontTx/>
              <a:buNone/>
            </a:pPr>
            <a:r>
              <a:rPr lang="en-US" sz="2000" b="1"/>
              <a:t>Instalasi</a:t>
            </a:r>
          </a:p>
          <a:p>
            <a:r>
              <a:rPr lang="en-US" sz="2000"/>
              <a:t>Mendukung kegiatan instalasi peralatan yang membentuk jaringan telekomunikasi yang meliputi pengembangan atau pengurangan suatu sistem.</a:t>
            </a:r>
          </a:p>
          <a:p>
            <a:pPr>
              <a:buFontTx/>
              <a:buNone/>
            </a:pPr>
            <a:endParaRPr lang="en-US" sz="2000"/>
          </a:p>
          <a:p>
            <a:pPr lvl="1">
              <a:buFontTx/>
              <a:buNone/>
            </a:pPr>
            <a:r>
              <a:rPr lang="en-US" sz="2000" b="1"/>
              <a:t>Perencanaan dan Negosiasi Layanan</a:t>
            </a:r>
          </a:p>
          <a:p>
            <a:r>
              <a:rPr lang="en-US" sz="2000"/>
              <a:t>Kegiatan yang berkaitan dengan perencanaan untuk memperkenalkan layanan baru untuk pelanggan meliputi perubahan fitur dan pemutusan layanan.</a:t>
            </a:r>
          </a:p>
        </p:txBody>
      </p:sp>
    </p:spTree>
    <p:extLst>
      <p:ext uri="{BB962C8B-B14F-4D97-AF65-F5344CB8AC3E}">
        <p14:creationId xmlns:p14="http://schemas.microsoft.com/office/powerpoint/2007/7/12/main" val="2835374455"/>
      </p:ext>
    </p:extLst>
  </p:cSld>
  <p:clrMapOvr>
    <a:masterClrMapping/>
  </p:clrMapOvr>
  <p:timing>
    <p:tnLst>
      <p:par>
        <p:cTn xmlns:p14="http://schemas.microsoft.com/office/powerpoint/2007/7/12/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4970350"/>
          </a:xfrm>
        </p:spPr>
        <p:txBody>
          <a:bodyPr>
            <a:normAutofit fontScale="92500" lnSpcReduction="10000"/>
          </a:bodyPr>
          <a:lstStyle/>
          <a:p>
            <a:pPr lvl="1">
              <a:buFontTx/>
              <a:buNone/>
            </a:pPr>
            <a:r>
              <a:rPr lang="en-US" b="1" dirty="0" err="1"/>
              <a:t>Penyediaan</a:t>
            </a:r>
            <a:r>
              <a:rPr lang="en-US" b="1" dirty="0"/>
              <a:t> (Provisioning)</a:t>
            </a:r>
          </a:p>
          <a:p>
            <a:r>
              <a:rPr lang="en-US" dirty="0" err="1"/>
              <a:t>Terdiri</a:t>
            </a:r>
            <a:r>
              <a:rPr lang="en-US" dirty="0"/>
              <a:t> </a:t>
            </a:r>
            <a:r>
              <a:rPr lang="en-US" dirty="0" err="1"/>
              <a:t>dari</a:t>
            </a:r>
            <a:r>
              <a:rPr lang="en-US" dirty="0"/>
              <a:t> </a:t>
            </a:r>
            <a:r>
              <a:rPr lang="en-US" dirty="0" err="1"/>
              <a:t>prosedur</a:t>
            </a:r>
            <a:r>
              <a:rPr lang="en-US" dirty="0"/>
              <a:t> </a:t>
            </a:r>
            <a:r>
              <a:rPr lang="en-US" dirty="0" err="1"/>
              <a:t>untuk</a:t>
            </a:r>
            <a:r>
              <a:rPr lang="en-US" dirty="0"/>
              <a:t> </a:t>
            </a:r>
            <a:r>
              <a:rPr lang="en-US" dirty="0" err="1"/>
              <a:t>membuat</a:t>
            </a:r>
            <a:r>
              <a:rPr lang="en-US" dirty="0"/>
              <a:t> </a:t>
            </a:r>
            <a:r>
              <a:rPr lang="en-US" dirty="0" err="1"/>
              <a:t>perangkat</a:t>
            </a:r>
            <a:r>
              <a:rPr lang="en-US" dirty="0"/>
              <a:t> </a:t>
            </a:r>
            <a:r>
              <a:rPr lang="en-US" dirty="0" err="1"/>
              <a:t>menjadi</a:t>
            </a:r>
            <a:r>
              <a:rPr lang="en-US" dirty="0"/>
              <a:t> </a:t>
            </a:r>
            <a:r>
              <a:rPr lang="en-US" dirty="0" err="1"/>
              <a:t>bekerja</a:t>
            </a:r>
            <a:r>
              <a:rPr lang="en-US" dirty="0"/>
              <a:t>, </a:t>
            </a:r>
            <a:r>
              <a:rPr lang="en-US" dirty="0" err="1"/>
              <a:t>tapi</a:t>
            </a:r>
            <a:r>
              <a:rPr lang="en-US" dirty="0"/>
              <a:t> </a:t>
            </a:r>
            <a:r>
              <a:rPr lang="en-US" dirty="0" err="1"/>
              <a:t>tidak</a:t>
            </a:r>
            <a:r>
              <a:rPr lang="en-US" dirty="0"/>
              <a:t> </a:t>
            </a:r>
            <a:r>
              <a:rPr lang="en-US" dirty="0" err="1"/>
              <a:t>termasuk</a:t>
            </a:r>
            <a:r>
              <a:rPr lang="en-US" dirty="0"/>
              <a:t> </a:t>
            </a:r>
            <a:r>
              <a:rPr lang="en-US" dirty="0" err="1"/>
              <a:t>instalasi</a:t>
            </a:r>
            <a:r>
              <a:rPr lang="en-US" dirty="0"/>
              <a:t>.</a:t>
            </a:r>
          </a:p>
          <a:p>
            <a:r>
              <a:rPr lang="en-US" dirty="0" err="1"/>
              <a:t>Fungsi</a:t>
            </a:r>
            <a:r>
              <a:rPr lang="en-US" dirty="0"/>
              <a:t> </a:t>
            </a:r>
            <a:r>
              <a:rPr lang="en-US" dirty="0" err="1"/>
              <a:t>lainnya</a:t>
            </a:r>
            <a:r>
              <a:rPr lang="en-US" dirty="0"/>
              <a:t> </a:t>
            </a:r>
            <a:r>
              <a:rPr lang="en-US" dirty="0" err="1"/>
              <a:t>antara</a:t>
            </a:r>
            <a:r>
              <a:rPr lang="en-US" dirty="0"/>
              <a:t> lain: </a:t>
            </a:r>
            <a:r>
              <a:rPr lang="en-US" dirty="0" err="1"/>
              <a:t>konfigurasi</a:t>
            </a:r>
            <a:r>
              <a:rPr lang="en-US" dirty="0"/>
              <a:t> NE </a:t>
            </a:r>
            <a:r>
              <a:rPr lang="en-US" dirty="0" err="1"/>
              <a:t>dan</a:t>
            </a:r>
            <a:r>
              <a:rPr lang="en-US" dirty="0"/>
              <a:t> </a:t>
            </a:r>
            <a:r>
              <a:rPr lang="en-US" dirty="0" err="1"/>
              <a:t>pengelolaan</a:t>
            </a:r>
            <a:r>
              <a:rPr lang="en-US" dirty="0"/>
              <a:t> data base NE.</a:t>
            </a:r>
          </a:p>
          <a:p>
            <a:pPr lvl="1">
              <a:buFontTx/>
              <a:buNone/>
            </a:pPr>
            <a:endParaRPr lang="en-US" b="1" dirty="0"/>
          </a:p>
          <a:p>
            <a:pPr lvl="1">
              <a:buFontTx/>
              <a:buNone/>
            </a:pPr>
            <a:r>
              <a:rPr lang="en-US" b="1" dirty="0" err="1"/>
              <a:t>Pengendalian</a:t>
            </a:r>
            <a:r>
              <a:rPr lang="en-US" b="1" dirty="0"/>
              <a:t> </a:t>
            </a:r>
            <a:r>
              <a:rPr lang="en-US" b="1" dirty="0" err="1"/>
              <a:t>dan</a:t>
            </a:r>
            <a:r>
              <a:rPr lang="en-US" b="1" dirty="0"/>
              <a:t> Status</a:t>
            </a:r>
          </a:p>
          <a:p>
            <a:r>
              <a:rPr lang="en-US" dirty="0" err="1"/>
              <a:t>Memberikan</a:t>
            </a:r>
            <a:r>
              <a:rPr lang="en-US" dirty="0"/>
              <a:t> </a:t>
            </a:r>
            <a:r>
              <a:rPr lang="en-US" dirty="0" err="1"/>
              <a:t>kemampuan</a:t>
            </a:r>
            <a:r>
              <a:rPr lang="en-US" dirty="0"/>
              <a:t> </a:t>
            </a:r>
            <a:r>
              <a:rPr lang="en-US" dirty="0" err="1"/>
              <a:t>untuk</a:t>
            </a:r>
            <a:r>
              <a:rPr lang="en-US" dirty="0"/>
              <a:t> </a:t>
            </a:r>
            <a:r>
              <a:rPr lang="en-US" dirty="0" err="1"/>
              <a:t>mengamati</a:t>
            </a:r>
            <a:r>
              <a:rPr lang="en-US" dirty="0"/>
              <a:t> </a:t>
            </a:r>
            <a:r>
              <a:rPr lang="en-US" dirty="0" err="1"/>
              <a:t>dan</a:t>
            </a:r>
            <a:r>
              <a:rPr lang="en-US" dirty="0"/>
              <a:t> </a:t>
            </a:r>
            <a:r>
              <a:rPr lang="en-US" dirty="0" err="1"/>
              <a:t>mengendalikan</a:t>
            </a:r>
            <a:r>
              <a:rPr lang="en-US" dirty="0"/>
              <a:t> </a:t>
            </a:r>
            <a:r>
              <a:rPr lang="en-US" dirty="0" err="1"/>
              <a:t>aspek</a:t>
            </a:r>
            <a:r>
              <a:rPr lang="en-US" dirty="0"/>
              <a:t> </a:t>
            </a:r>
            <a:r>
              <a:rPr lang="en-US" dirty="0" err="1"/>
              <a:t>tertentu</a:t>
            </a:r>
            <a:r>
              <a:rPr lang="en-US" dirty="0"/>
              <a:t> </a:t>
            </a:r>
            <a:r>
              <a:rPr lang="en-US" dirty="0" err="1"/>
              <a:t>pada</a:t>
            </a:r>
            <a:r>
              <a:rPr lang="en-US" dirty="0"/>
              <a:t> </a:t>
            </a:r>
            <a:r>
              <a:rPr lang="en-US" dirty="0" err="1"/>
              <a:t>jaringan</a:t>
            </a:r>
            <a:r>
              <a:rPr lang="en-US" dirty="0"/>
              <a:t> </a:t>
            </a:r>
            <a:r>
              <a:rPr lang="en-US" dirty="0" err="1"/>
              <a:t>dan</a:t>
            </a:r>
            <a:r>
              <a:rPr lang="en-US" dirty="0"/>
              <a:t> </a:t>
            </a:r>
            <a:r>
              <a:rPr lang="en-US" dirty="0" err="1"/>
              <a:t>unsurnya</a:t>
            </a:r>
            <a:r>
              <a:rPr lang="en-US" dirty="0"/>
              <a:t>.</a:t>
            </a:r>
            <a:endParaRPr lang="sv-SE" dirty="0"/>
          </a:p>
          <a:p>
            <a:r>
              <a:rPr lang="sv-SE" dirty="0"/>
              <a:t>Fungsinya : status dan pengendalian NE, status jaringan sistem penanganan pesan.</a:t>
            </a:r>
            <a:endParaRPr lang="en-US" dirty="0"/>
          </a:p>
        </p:txBody>
      </p:sp>
      <p:sp>
        <p:nvSpPr>
          <p:cNvPr id="5" name="Left Arrow 4">
            <a:hlinkClick r:id="rId2" action="ppaction://hlinksldjump"/>
          </p:cNvPr>
          <p:cNvSpPr/>
          <p:nvPr/>
        </p:nvSpPr>
        <p:spPr>
          <a:xfrm>
            <a:off x="500034" y="5857892"/>
            <a:ext cx="107157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Tree>
    <p:extLst>
      <p:ext uri="{BB962C8B-B14F-4D97-AF65-F5344CB8AC3E}">
        <p14:creationId xmlns:p14="http://schemas.microsoft.com/office/powerpoint/2007/7/12/main" val="2167092802"/>
      </p:ext>
    </p:extLst>
  </p:cSld>
  <p:clrMapOvr>
    <a:masterClrMapping/>
  </p:clrMapOvr>
  <p:timing>
    <p:tnLst>
      <p:par>
        <p:cTn xmlns:p14="http://schemas.microsoft.com/office/powerpoint/2007/7/12/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33400" y="457200"/>
            <a:ext cx="7848600" cy="5029200"/>
          </a:xfrm>
        </p:spPr>
        <p:txBody>
          <a:bodyPr/>
          <a:lstStyle/>
          <a:p>
            <a:pPr>
              <a:lnSpc>
                <a:spcPct val="90000"/>
              </a:lnSpc>
              <a:buFontTx/>
              <a:buNone/>
            </a:pPr>
            <a:r>
              <a:rPr lang="en-US" sz="1700" dirty="0" err="1"/>
              <a:t>Fungsi</a:t>
            </a:r>
            <a:r>
              <a:rPr lang="en-US" sz="1700" dirty="0"/>
              <a:t> yang </a:t>
            </a:r>
            <a:r>
              <a:rPr lang="en-US" sz="1700" dirty="0" err="1"/>
              <a:t>menjamin</a:t>
            </a:r>
            <a:r>
              <a:rPr lang="en-US" sz="1700" dirty="0"/>
              <a:t> </a:t>
            </a:r>
            <a:r>
              <a:rPr lang="en-US" sz="1700" b="1" dirty="0" err="1"/>
              <a:t>keamanan</a:t>
            </a:r>
            <a:r>
              <a:rPr lang="en-US" sz="1700" dirty="0"/>
              <a:t> </a:t>
            </a:r>
            <a:r>
              <a:rPr lang="en-US" sz="1700" dirty="0" err="1"/>
              <a:t>jaringan</a:t>
            </a:r>
            <a:r>
              <a:rPr lang="en-US" sz="1700" dirty="0"/>
              <a:t> </a:t>
            </a:r>
            <a:r>
              <a:rPr lang="en-US" sz="1700" dirty="0" err="1"/>
              <a:t>beserta</a:t>
            </a:r>
            <a:r>
              <a:rPr lang="en-US" sz="1700" dirty="0"/>
              <a:t> </a:t>
            </a:r>
            <a:r>
              <a:rPr lang="en-US" sz="1700" dirty="0" err="1"/>
              <a:t>komponennya</a:t>
            </a:r>
            <a:r>
              <a:rPr lang="en-US" sz="1700" dirty="0"/>
              <a:t> :</a:t>
            </a:r>
          </a:p>
          <a:p>
            <a:pPr>
              <a:lnSpc>
                <a:spcPct val="90000"/>
              </a:lnSpc>
              <a:buFontTx/>
              <a:buNone/>
            </a:pPr>
            <a:r>
              <a:rPr lang="sv-SE" sz="1700" b="1" dirty="0"/>
              <a:t>	</a:t>
            </a:r>
          </a:p>
          <a:p>
            <a:pPr>
              <a:lnSpc>
                <a:spcPct val="90000"/>
              </a:lnSpc>
              <a:buFontTx/>
              <a:buNone/>
            </a:pPr>
            <a:r>
              <a:rPr lang="sv-SE" sz="1700" b="1" dirty="0"/>
              <a:t>Pencegahan</a:t>
            </a:r>
          </a:p>
          <a:p>
            <a:pPr>
              <a:lnSpc>
                <a:spcPct val="90000"/>
              </a:lnSpc>
            </a:pPr>
            <a:r>
              <a:rPr lang="sv-SE" sz="1700" dirty="0"/>
              <a:t>Mencegah intervensi pada jaringan maupun unsurnya.</a:t>
            </a:r>
          </a:p>
          <a:p>
            <a:pPr>
              <a:lnSpc>
                <a:spcPct val="90000"/>
              </a:lnSpc>
              <a:buFontTx/>
              <a:buNone/>
            </a:pPr>
            <a:r>
              <a:rPr lang="en-US" sz="1700" b="1" dirty="0"/>
              <a:t>	</a:t>
            </a:r>
          </a:p>
          <a:p>
            <a:pPr>
              <a:lnSpc>
                <a:spcPct val="90000"/>
              </a:lnSpc>
              <a:buFontTx/>
              <a:buNone/>
            </a:pPr>
            <a:r>
              <a:rPr lang="en-US" sz="1700" b="1" dirty="0" err="1"/>
              <a:t>Deteksi</a:t>
            </a:r>
            <a:endParaRPr lang="en-US" sz="1700" b="1" dirty="0"/>
          </a:p>
          <a:p>
            <a:pPr>
              <a:lnSpc>
                <a:spcPct val="90000"/>
              </a:lnSpc>
            </a:pPr>
            <a:r>
              <a:rPr lang="en-US" sz="1700" dirty="0" err="1"/>
              <a:t>Upaya</a:t>
            </a:r>
            <a:r>
              <a:rPr lang="en-US" sz="1700" dirty="0"/>
              <a:t> yang </a:t>
            </a:r>
            <a:r>
              <a:rPr lang="en-US" sz="1700" dirty="0" err="1"/>
              <a:t>diperlukan</a:t>
            </a:r>
            <a:r>
              <a:rPr lang="en-US" sz="1700" dirty="0"/>
              <a:t> </a:t>
            </a:r>
            <a:r>
              <a:rPr lang="en-US" sz="1700" dirty="0" err="1"/>
              <a:t>untuk</a:t>
            </a:r>
            <a:r>
              <a:rPr lang="en-US" sz="1700" dirty="0"/>
              <a:t> </a:t>
            </a:r>
            <a:r>
              <a:rPr lang="en-US" sz="1700" dirty="0" err="1"/>
              <a:t>menemukan</a:t>
            </a:r>
            <a:r>
              <a:rPr lang="en-US" sz="1700" dirty="0"/>
              <a:t> </a:t>
            </a:r>
            <a:r>
              <a:rPr lang="en-US" sz="1700" dirty="0" err="1"/>
              <a:t>kecurangan</a:t>
            </a:r>
            <a:r>
              <a:rPr lang="en-US" sz="1700" dirty="0"/>
              <a:t> </a:t>
            </a:r>
            <a:r>
              <a:rPr lang="en-US" sz="1700" dirty="0" err="1"/>
              <a:t>atau</a:t>
            </a:r>
            <a:r>
              <a:rPr lang="en-US" sz="1700" dirty="0"/>
              <a:t> </a:t>
            </a:r>
            <a:r>
              <a:rPr lang="en-US" sz="1700" dirty="0" err="1"/>
              <a:t>tindakan</a:t>
            </a:r>
            <a:r>
              <a:rPr lang="en-US" sz="1700" dirty="0"/>
              <a:t> </a:t>
            </a:r>
            <a:r>
              <a:rPr lang="en-US" sz="1700" dirty="0" err="1"/>
              <a:t>ilegal</a:t>
            </a:r>
            <a:r>
              <a:rPr lang="en-US" sz="1700" dirty="0"/>
              <a:t> yang </a:t>
            </a:r>
            <a:r>
              <a:rPr lang="en-US" sz="1700" dirty="0" err="1"/>
              <a:t>merugikan</a:t>
            </a:r>
            <a:r>
              <a:rPr lang="en-US" sz="1700" dirty="0"/>
              <a:t>. </a:t>
            </a:r>
            <a:r>
              <a:rPr lang="en-US" sz="1700" dirty="0" err="1"/>
              <a:t>Fungsi</a:t>
            </a:r>
            <a:r>
              <a:rPr lang="en-US" sz="1700" dirty="0"/>
              <a:t> </a:t>
            </a:r>
            <a:r>
              <a:rPr lang="en-US" sz="1700" dirty="0" err="1"/>
              <a:t>deteksi</a:t>
            </a:r>
            <a:r>
              <a:rPr lang="en-US" sz="1700" dirty="0"/>
              <a:t> </a:t>
            </a:r>
            <a:r>
              <a:rPr lang="en-US" sz="1700" dirty="0" err="1"/>
              <a:t>meliputi</a:t>
            </a:r>
            <a:r>
              <a:rPr lang="en-US" sz="1700" dirty="0"/>
              <a:t>: </a:t>
            </a:r>
            <a:r>
              <a:rPr lang="en-US" sz="1700" dirty="0" err="1"/>
              <a:t>mendukung</a:t>
            </a:r>
            <a:r>
              <a:rPr lang="en-US" sz="1700" dirty="0"/>
              <a:t> </a:t>
            </a:r>
            <a:r>
              <a:rPr lang="en-US" sz="1700" dirty="0" err="1"/>
              <a:t>pelaporan</a:t>
            </a:r>
            <a:r>
              <a:rPr lang="en-US" sz="1700" dirty="0"/>
              <a:t> alarm </a:t>
            </a:r>
            <a:r>
              <a:rPr lang="en-US" sz="1700" dirty="0" err="1"/>
              <a:t>keamanan</a:t>
            </a:r>
            <a:r>
              <a:rPr lang="en-US" sz="1700" dirty="0"/>
              <a:t> NE, </a:t>
            </a:r>
            <a:r>
              <a:rPr lang="en-US" sz="1700" dirty="0" err="1"/>
              <a:t>analisis</a:t>
            </a:r>
            <a:r>
              <a:rPr lang="en-US" sz="1700" dirty="0"/>
              <a:t> </a:t>
            </a:r>
            <a:r>
              <a:rPr lang="en-US" sz="1700" dirty="0" err="1"/>
              <a:t>trafik</a:t>
            </a:r>
            <a:r>
              <a:rPr lang="en-US" sz="1700" dirty="0"/>
              <a:t> internal </a:t>
            </a:r>
            <a:r>
              <a:rPr lang="en-US" sz="1700" dirty="0" err="1"/>
              <a:t>dan</a:t>
            </a:r>
            <a:r>
              <a:rPr lang="en-US" sz="1700" dirty="0"/>
              <a:t> </a:t>
            </a:r>
            <a:r>
              <a:rPr lang="en-US" sz="1700" dirty="0" err="1"/>
              <a:t>pola</a:t>
            </a:r>
            <a:r>
              <a:rPr lang="en-US" sz="1700" dirty="0"/>
              <a:t> </a:t>
            </a:r>
            <a:r>
              <a:rPr lang="en-US" sz="1700" dirty="0" err="1"/>
              <a:t>pemakaiaannya</a:t>
            </a:r>
            <a:r>
              <a:rPr lang="en-US" sz="1700" dirty="0"/>
              <a:t>.</a:t>
            </a:r>
          </a:p>
          <a:p>
            <a:pPr>
              <a:lnSpc>
                <a:spcPct val="90000"/>
              </a:lnSpc>
              <a:buFontTx/>
              <a:buNone/>
            </a:pPr>
            <a:endParaRPr lang="en-US" sz="1700" b="1" dirty="0"/>
          </a:p>
          <a:p>
            <a:pPr>
              <a:lnSpc>
                <a:spcPct val="90000"/>
              </a:lnSpc>
              <a:buFontTx/>
              <a:buNone/>
            </a:pPr>
            <a:r>
              <a:rPr lang="en-US" sz="1700" b="1" dirty="0" err="1"/>
              <a:t>Penahanan</a:t>
            </a:r>
            <a:r>
              <a:rPr lang="en-US" sz="1700" b="1" dirty="0"/>
              <a:t> </a:t>
            </a:r>
            <a:r>
              <a:rPr lang="en-US" sz="1700" b="1" dirty="0" err="1"/>
              <a:t>dan</a:t>
            </a:r>
            <a:r>
              <a:rPr lang="en-US" sz="1700" b="1" dirty="0"/>
              <a:t> </a:t>
            </a:r>
            <a:r>
              <a:rPr lang="en-US" sz="1700" b="1" dirty="0" err="1"/>
              <a:t>Pemulihan</a:t>
            </a:r>
            <a:endParaRPr lang="en-US" sz="1700" b="1" dirty="0"/>
          </a:p>
          <a:p>
            <a:pPr>
              <a:lnSpc>
                <a:spcPct val="90000"/>
              </a:lnSpc>
            </a:pPr>
            <a:r>
              <a:rPr lang="en-US" sz="1700" dirty="0" err="1"/>
              <a:t>Mencegah</a:t>
            </a:r>
            <a:r>
              <a:rPr lang="en-US" sz="1700" dirty="0"/>
              <a:t> </a:t>
            </a:r>
            <a:r>
              <a:rPr lang="en-US" sz="1700" dirty="0" err="1"/>
              <a:t>akses</a:t>
            </a:r>
            <a:r>
              <a:rPr lang="en-US" sz="1700" dirty="0"/>
              <a:t> </a:t>
            </a:r>
            <a:r>
              <a:rPr lang="en-US" sz="1700" dirty="0" err="1"/>
              <a:t>dari</a:t>
            </a:r>
            <a:r>
              <a:rPr lang="en-US" sz="1700" dirty="0"/>
              <a:t> </a:t>
            </a:r>
            <a:r>
              <a:rPr lang="en-US" sz="1700" dirty="0" err="1"/>
              <a:t>pengganggu</a:t>
            </a:r>
            <a:r>
              <a:rPr lang="en-US" sz="1700" dirty="0"/>
              <a:t>, </a:t>
            </a:r>
            <a:r>
              <a:rPr lang="en-US" sz="1700" dirty="0" err="1"/>
              <a:t>memperbaiki</a:t>
            </a:r>
            <a:r>
              <a:rPr lang="en-US" sz="1700" dirty="0"/>
              <a:t> </a:t>
            </a:r>
            <a:r>
              <a:rPr lang="en-US" sz="1700" dirty="0" err="1"/>
              <a:t>kerusakan</a:t>
            </a:r>
            <a:r>
              <a:rPr lang="en-US" sz="1700" dirty="0"/>
              <a:t> yang </a:t>
            </a:r>
            <a:r>
              <a:rPr lang="en-US" sz="1700" dirty="0" err="1"/>
              <a:t>ditimbulkannya</a:t>
            </a:r>
            <a:r>
              <a:rPr lang="en-US" sz="1700" dirty="0"/>
              <a:t> </a:t>
            </a:r>
            <a:r>
              <a:rPr lang="en-US" sz="1700" dirty="0" err="1"/>
              <a:t>dan</a:t>
            </a:r>
            <a:r>
              <a:rPr lang="en-US" sz="1700" dirty="0"/>
              <a:t> </a:t>
            </a:r>
            <a:r>
              <a:rPr lang="en-US" sz="1700" dirty="0" err="1"/>
              <a:t>memulihkan</a:t>
            </a:r>
            <a:r>
              <a:rPr lang="en-US" sz="1700" dirty="0"/>
              <a:t> </a:t>
            </a:r>
            <a:r>
              <a:rPr lang="en-US" sz="1700" dirty="0" err="1"/>
              <a:t>dari</a:t>
            </a:r>
            <a:r>
              <a:rPr lang="en-US" sz="1700" dirty="0"/>
              <a:t> </a:t>
            </a:r>
            <a:r>
              <a:rPr lang="en-US" sz="1700" dirty="0" err="1"/>
              <a:t>gangguan</a:t>
            </a:r>
            <a:r>
              <a:rPr lang="en-US" sz="1700" dirty="0"/>
              <a:t>.</a:t>
            </a:r>
          </a:p>
          <a:p>
            <a:pPr>
              <a:lnSpc>
                <a:spcPct val="90000"/>
              </a:lnSpc>
              <a:buFontTx/>
              <a:buNone/>
            </a:pPr>
            <a:endParaRPr lang="en-US" sz="1700" b="1" dirty="0"/>
          </a:p>
          <a:p>
            <a:pPr>
              <a:lnSpc>
                <a:spcPct val="90000"/>
              </a:lnSpc>
              <a:buFontTx/>
              <a:buNone/>
            </a:pPr>
            <a:r>
              <a:rPr lang="en-US" sz="1700" b="1" dirty="0" err="1"/>
              <a:t>Administrasi</a:t>
            </a:r>
            <a:r>
              <a:rPr lang="en-US" sz="1700" b="1" dirty="0"/>
              <a:t> </a:t>
            </a:r>
            <a:r>
              <a:rPr lang="en-US" sz="1700" b="1" dirty="0" err="1"/>
              <a:t>Keamanan</a:t>
            </a:r>
            <a:endParaRPr lang="en-US" sz="1700" b="1" dirty="0"/>
          </a:p>
          <a:p>
            <a:pPr>
              <a:lnSpc>
                <a:spcPct val="90000"/>
              </a:lnSpc>
            </a:pPr>
            <a:r>
              <a:rPr lang="en-US" sz="1700" dirty="0" err="1"/>
              <a:t>Fungsi</a:t>
            </a:r>
            <a:r>
              <a:rPr lang="en-US" sz="1700" dirty="0"/>
              <a:t> </a:t>
            </a:r>
            <a:r>
              <a:rPr lang="en-US" sz="1700" dirty="0" err="1"/>
              <a:t>ini</a:t>
            </a:r>
            <a:r>
              <a:rPr lang="en-US" sz="1700" dirty="0"/>
              <a:t> </a:t>
            </a:r>
            <a:r>
              <a:rPr lang="en-US" sz="1700" dirty="0" err="1"/>
              <a:t>diperlukan</a:t>
            </a:r>
            <a:r>
              <a:rPr lang="en-US" sz="1700" dirty="0"/>
              <a:t> </a:t>
            </a:r>
            <a:r>
              <a:rPr lang="en-US" sz="1700" dirty="0" err="1"/>
              <a:t>untuk</a:t>
            </a:r>
            <a:r>
              <a:rPr lang="en-US" sz="1700" dirty="0"/>
              <a:t> </a:t>
            </a:r>
            <a:r>
              <a:rPr lang="en-US" sz="1700" dirty="0" err="1"/>
              <a:t>merencanakan</a:t>
            </a:r>
            <a:r>
              <a:rPr lang="en-US" sz="1700" dirty="0"/>
              <a:t> </a:t>
            </a:r>
            <a:r>
              <a:rPr lang="en-US" sz="1700" dirty="0" err="1"/>
              <a:t>dan</a:t>
            </a:r>
            <a:r>
              <a:rPr lang="en-US" sz="1700" dirty="0"/>
              <a:t> </a:t>
            </a:r>
            <a:r>
              <a:rPr lang="en-US" sz="1700" dirty="0" err="1"/>
              <a:t>melakukan</a:t>
            </a:r>
            <a:r>
              <a:rPr lang="en-US" sz="1700" dirty="0"/>
              <a:t> </a:t>
            </a:r>
            <a:r>
              <a:rPr lang="en-US" sz="1700" dirty="0" err="1"/>
              <a:t>administrasi</a:t>
            </a:r>
            <a:r>
              <a:rPr lang="en-US" sz="1700" dirty="0"/>
              <a:t> </a:t>
            </a:r>
            <a:r>
              <a:rPr lang="en-US" sz="1700" dirty="0" err="1"/>
              <a:t>kebijakan</a:t>
            </a:r>
            <a:r>
              <a:rPr lang="en-US" sz="1700" dirty="0"/>
              <a:t> </a:t>
            </a:r>
            <a:r>
              <a:rPr lang="en-US" sz="1700" dirty="0" err="1"/>
              <a:t>keamanan</a:t>
            </a:r>
            <a:r>
              <a:rPr lang="en-US" sz="1700" dirty="0"/>
              <a:t> </a:t>
            </a:r>
            <a:r>
              <a:rPr lang="en-US" sz="1700" dirty="0" err="1"/>
              <a:t>serta</a:t>
            </a:r>
            <a:r>
              <a:rPr lang="en-US" sz="1700" dirty="0"/>
              <a:t> </a:t>
            </a:r>
            <a:r>
              <a:rPr lang="en-US" sz="1700" dirty="0" err="1"/>
              <a:t>mengelola</a:t>
            </a:r>
            <a:r>
              <a:rPr lang="en-US" sz="1700" dirty="0"/>
              <a:t> </a:t>
            </a:r>
            <a:r>
              <a:rPr lang="en-US" sz="1700" dirty="0" err="1"/>
              <a:t>keamanan</a:t>
            </a:r>
            <a:r>
              <a:rPr lang="en-US" sz="1700" dirty="0"/>
              <a:t> </a:t>
            </a:r>
            <a:r>
              <a:rPr lang="en-US" sz="1700" dirty="0" err="1"/>
              <a:t>informasi</a:t>
            </a:r>
            <a:endParaRPr lang="en-US" sz="1700" dirty="0"/>
          </a:p>
        </p:txBody>
      </p:sp>
      <p:sp>
        <p:nvSpPr>
          <p:cNvPr id="5" name="Left Arrow 4">
            <a:hlinkClick r:id="rId2" action="ppaction://hlinksldjump"/>
          </p:cNvPr>
          <p:cNvSpPr/>
          <p:nvPr/>
        </p:nvSpPr>
        <p:spPr>
          <a:xfrm>
            <a:off x="500034" y="5857892"/>
            <a:ext cx="107157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Tree>
    <p:extLst>
      <p:ext uri="{BB962C8B-B14F-4D97-AF65-F5344CB8AC3E}">
        <p14:creationId xmlns:p14="http://schemas.microsoft.com/office/powerpoint/2007/7/12/main" val="1472566732"/>
      </p:ext>
    </p:extLst>
  </p:cSld>
  <p:clrMapOvr>
    <a:masterClrMapping/>
  </p:clrMapOvr>
  <p:timing>
    <p:tnLst>
      <p:par>
        <p:cTn xmlns:p14="http://schemas.microsoft.com/office/powerpoint/2007/7/12/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4187952"/>
          </a:xfrm>
        </p:spPr>
        <p:txBody>
          <a:bodyPr/>
          <a:lstStyle/>
          <a:p>
            <a:pPr>
              <a:buFontTx/>
              <a:buNone/>
            </a:pPr>
            <a:r>
              <a:rPr lang="en-US" sz="2800" b="1" dirty="0" err="1"/>
              <a:t>Manajemen</a:t>
            </a:r>
            <a:r>
              <a:rPr lang="en-US" sz="2800" b="1" dirty="0"/>
              <a:t> </a:t>
            </a:r>
            <a:r>
              <a:rPr lang="en-US" sz="2800" b="1" dirty="0" err="1"/>
              <a:t>Akunting</a:t>
            </a:r>
            <a:endParaRPr lang="en-US" sz="2800" b="1" dirty="0"/>
          </a:p>
          <a:p>
            <a:r>
              <a:rPr lang="en-US" sz="2800" dirty="0" err="1"/>
              <a:t>Menyediakan</a:t>
            </a:r>
            <a:r>
              <a:rPr lang="en-US" sz="2800" dirty="0"/>
              <a:t> </a:t>
            </a:r>
            <a:r>
              <a:rPr lang="en-US" sz="2800" dirty="0" err="1"/>
              <a:t>fungsi</a:t>
            </a:r>
            <a:r>
              <a:rPr lang="en-US" sz="2800" dirty="0"/>
              <a:t> yang </a:t>
            </a:r>
            <a:r>
              <a:rPr lang="en-US" sz="2800" dirty="0" err="1"/>
              <a:t>memungkinkan</a:t>
            </a:r>
            <a:r>
              <a:rPr lang="en-US" sz="2800" dirty="0"/>
              <a:t> </a:t>
            </a:r>
            <a:r>
              <a:rPr lang="en-US" sz="2800" dirty="0" err="1"/>
              <a:t>untuk</a:t>
            </a:r>
            <a:r>
              <a:rPr lang="en-US" sz="2800" dirty="0"/>
              <a:t> </a:t>
            </a:r>
            <a:r>
              <a:rPr lang="en-US" sz="2800" dirty="0" err="1"/>
              <a:t>dilakukannya</a:t>
            </a:r>
            <a:r>
              <a:rPr lang="en-US" sz="2800" dirty="0"/>
              <a:t> </a:t>
            </a:r>
            <a:r>
              <a:rPr lang="en-US" sz="2800" dirty="0" err="1"/>
              <a:t>pengukuran</a:t>
            </a:r>
            <a:r>
              <a:rPr lang="en-US" sz="2800" dirty="0"/>
              <a:t> </a:t>
            </a:r>
            <a:r>
              <a:rPr lang="en-US" sz="2800" dirty="0" err="1"/>
              <a:t>layanan</a:t>
            </a:r>
            <a:r>
              <a:rPr lang="en-US" sz="2800" dirty="0"/>
              <a:t> </a:t>
            </a:r>
            <a:r>
              <a:rPr lang="en-US" sz="2800" dirty="0" err="1"/>
              <a:t>jaringan</a:t>
            </a:r>
            <a:r>
              <a:rPr lang="en-US" sz="2800" dirty="0"/>
              <a:t> </a:t>
            </a:r>
            <a:r>
              <a:rPr lang="en-US" sz="2800" dirty="0" err="1"/>
              <a:t>serta</a:t>
            </a:r>
            <a:r>
              <a:rPr lang="en-US" sz="2800" dirty="0"/>
              <a:t> </a:t>
            </a:r>
            <a:r>
              <a:rPr lang="en-US" sz="2800" dirty="0" err="1"/>
              <a:t>penentuan</a:t>
            </a:r>
            <a:r>
              <a:rPr lang="en-US" sz="2800" dirty="0"/>
              <a:t> </a:t>
            </a:r>
            <a:r>
              <a:rPr lang="en-US" sz="2800" dirty="0" err="1"/>
              <a:t>biaya</a:t>
            </a:r>
            <a:r>
              <a:rPr lang="en-US" sz="2800" dirty="0"/>
              <a:t> </a:t>
            </a:r>
            <a:r>
              <a:rPr lang="en-US" sz="2800" dirty="0" err="1"/>
              <a:t>penggunaannya</a:t>
            </a:r>
            <a:r>
              <a:rPr lang="en-US" sz="2800" dirty="0"/>
              <a:t>.</a:t>
            </a:r>
          </a:p>
          <a:p>
            <a:r>
              <a:rPr lang="en-US" sz="2800" dirty="0" err="1"/>
              <a:t>Fungsinya</a:t>
            </a:r>
            <a:r>
              <a:rPr lang="en-US" sz="2800" dirty="0"/>
              <a:t> </a:t>
            </a:r>
            <a:r>
              <a:rPr lang="en-US" sz="2800" dirty="0" err="1"/>
              <a:t>meliputi</a:t>
            </a:r>
            <a:r>
              <a:rPr lang="en-US" sz="2800" dirty="0"/>
              <a:t>: </a:t>
            </a:r>
            <a:r>
              <a:rPr lang="en-US" sz="2800" dirty="0" err="1"/>
              <a:t>pengukuran</a:t>
            </a:r>
            <a:r>
              <a:rPr lang="en-US" sz="2800" dirty="0"/>
              <a:t> </a:t>
            </a:r>
            <a:r>
              <a:rPr lang="en-US" sz="2800" dirty="0" err="1"/>
              <a:t>pemakaian</a:t>
            </a:r>
            <a:r>
              <a:rPr lang="en-US" sz="2800" dirty="0"/>
              <a:t>, </a:t>
            </a:r>
            <a:r>
              <a:rPr lang="en-US" sz="2800" dirty="0" err="1"/>
              <a:t>pentarifan</a:t>
            </a:r>
            <a:r>
              <a:rPr lang="en-US" sz="2800" dirty="0"/>
              <a:t>, </a:t>
            </a:r>
            <a:r>
              <a:rPr lang="en-US" sz="2800" dirty="0" err="1"/>
              <a:t>penagihan</a:t>
            </a:r>
            <a:r>
              <a:rPr lang="en-US" sz="2800" dirty="0"/>
              <a:t> </a:t>
            </a:r>
            <a:r>
              <a:rPr lang="en-US" sz="2800" dirty="0" err="1"/>
              <a:t>dan</a:t>
            </a:r>
            <a:r>
              <a:rPr lang="en-US" sz="2800" dirty="0"/>
              <a:t> </a:t>
            </a:r>
            <a:r>
              <a:rPr lang="en-US" sz="2800" dirty="0" err="1"/>
              <a:t>keuangan</a:t>
            </a:r>
            <a:r>
              <a:rPr lang="en-US" sz="2800" dirty="0"/>
              <a:t> </a:t>
            </a:r>
            <a:r>
              <a:rPr lang="en-US" sz="2800" dirty="0" err="1"/>
              <a:t>dan</a:t>
            </a:r>
            <a:r>
              <a:rPr lang="en-US" sz="2800" dirty="0"/>
              <a:t> </a:t>
            </a:r>
            <a:r>
              <a:rPr lang="en-US" sz="2800" dirty="0" err="1" smtClean="0"/>
              <a:t>pengendalian</a:t>
            </a:r>
            <a:r>
              <a:rPr lang="en-US" sz="2800" dirty="0" smtClean="0"/>
              <a:t> </a:t>
            </a:r>
            <a:r>
              <a:rPr lang="en-US" sz="2800" dirty="0" err="1"/>
              <a:t>perusahaan</a:t>
            </a:r>
            <a:r>
              <a:rPr lang="en-US" sz="2800" dirty="0"/>
              <a:t>.</a:t>
            </a:r>
          </a:p>
        </p:txBody>
      </p:sp>
      <p:sp>
        <p:nvSpPr>
          <p:cNvPr id="6" name="Left Arrow 5">
            <a:hlinkClick r:id="rId2" action="ppaction://hlinksldjump"/>
          </p:cNvPr>
          <p:cNvSpPr/>
          <p:nvPr/>
        </p:nvSpPr>
        <p:spPr>
          <a:xfrm>
            <a:off x="500034" y="5857892"/>
            <a:ext cx="107157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Tree>
    <p:extLst>
      <p:ext uri="{BB962C8B-B14F-4D97-AF65-F5344CB8AC3E}">
        <p14:creationId xmlns:p14="http://schemas.microsoft.com/office/powerpoint/2007/7/12/main" val="3266083937"/>
      </p:ext>
    </p:extLst>
  </p:cSld>
  <p:clrMapOvr>
    <a:masterClrMapping/>
  </p:clrMapOvr>
  <p:timing>
    <p:tnLst>
      <p:par>
        <p:cTn xmlns:p14="http://schemas.microsoft.com/office/powerpoint/2007/7/12/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5041788"/>
          </a:xfrm>
        </p:spPr>
        <p:txBody>
          <a:bodyPr>
            <a:normAutofit fontScale="92500"/>
          </a:bodyPr>
          <a:lstStyle/>
          <a:p>
            <a:pPr marL="0" indent="0">
              <a:buNone/>
            </a:pPr>
            <a:r>
              <a:rPr lang="it-IT" sz="2000" b="1" dirty="0" smtClean="0">
                <a:solidFill>
                  <a:srgbClr xmlns:mc="http://schemas.openxmlformats.org/markup-compatibility/2006" xmlns:a14="http://schemas.microsoft.com/office/drawing/2007/7/7/main" val="FF0000" mc:Ignorable=""/>
                </a:solidFill>
              </a:rPr>
              <a:t>Mengapa Manajemen  Jaringan Dibutuhkan pada suatu perusahaan ???</a:t>
            </a:r>
          </a:p>
          <a:p>
            <a:pPr marL="0" indent="0">
              <a:buNone/>
            </a:pPr>
            <a:endParaRPr lang="it-IT" sz="2000" dirty="0" smtClean="0"/>
          </a:p>
          <a:p>
            <a:pPr marL="0" indent="0">
              <a:buNone/>
            </a:pPr>
            <a:r>
              <a:rPr lang="it-IT" sz="2000" dirty="0" smtClean="0"/>
              <a:t>Tujuan </a:t>
            </a:r>
            <a:r>
              <a:rPr lang="it-IT" sz="2000" dirty="0"/>
              <a:t>dari manajemen jaringan yaitu menyediakan pelayanan jaringan telekomunikasi yang terbaik untuk sebuah perusahaan dan karyawannya pada biaya yang serendah mungkin dengan melakukan beberapa hal sebagai berikut</a:t>
            </a:r>
            <a:r>
              <a:rPr lang="it-IT" sz="2000" dirty="0" smtClean="0"/>
              <a:t>:</a:t>
            </a:r>
          </a:p>
          <a:p>
            <a:pPr marL="0" indent="0">
              <a:buNone/>
            </a:pPr>
            <a:endParaRPr lang="en-US" sz="2000" dirty="0"/>
          </a:p>
          <a:p>
            <a:pPr marL="800100" lvl="1" indent="-342900">
              <a:buFontTx/>
              <a:buAutoNum type="arabicPeriod"/>
            </a:pPr>
            <a:r>
              <a:rPr lang="it-IT" sz="2000" dirty="0"/>
              <a:t>Melaksanakan ‘Ongoing Operation’ dalam sistem telekomunikasi.</a:t>
            </a:r>
            <a:endParaRPr lang="en-US" sz="2000" dirty="0"/>
          </a:p>
          <a:p>
            <a:pPr marL="800100" lvl="1" indent="-342900">
              <a:buFontTx/>
              <a:buAutoNum type="arabicPeriod"/>
            </a:pPr>
            <a:r>
              <a:rPr lang="sv-SE" sz="2000" dirty="0"/>
              <a:t>Menyiapkan dan melaksanakan budget telekomunikasi.</a:t>
            </a:r>
            <a:endParaRPr lang="en-US" sz="2000" dirty="0"/>
          </a:p>
          <a:p>
            <a:pPr marL="800100" lvl="1" indent="-342900">
              <a:buFontTx/>
              <a:buAutoNum type="arabicPeriod"/>
            </a:pPr>
            <a:r>
              <a:rPr lang="sv-SE" sz="2000" dirty="0"/>
              <a:t>Mengikuti perubahan / pergantian perangkat, pelayanan, struktur industri, dan tarif.</a:t>
            </a:r>
            <a:endParaRPr lang="en-US" sz="2000" dirty="0"/>
          </a:p>
          <a:p>
            <a:pPr marL="800100" lvl="1" indent="-342900">
              <a:buFontTx/>
              <a:buAutoNum type="arabicPeriod"/>
            </a:pPr>
            <a:r>
              <a:rPr lang="nb-NO" sz="2000" dirty="0"/>
              <a:t>Implementasi strategi dalam pengendalian dan instruksi karyawan perusahaan sesuai proseduryang efisien.</a:t>
            </a:r>
            <a:endParaRPr lang="en-US" sz="2000" dirty="0"/>
          </a:p>
          <a:p>
            <a:pPr marL="800100" lvl="1" indent="-342900"/>
            <a:endParaRPr lang="en-US" sz="2000" dirty="0"/>
          </a:p>
        </p:txBody>
      </p:sp>
    </p:spTree>
    <p:extLst>
      <p:ext uri="{BB962C8B-B14F-4D97-AF65-F5344CB8AC3E}">
        <p14:creationId xmlns:p14="http://schemas.microsoft.com/office/powerpoint/2007/7/12/main" val="2511975383"/>
      </p:ext>
    </p:extLst>
  </p:cSld>
  <p:clrMapOvr>
    <a:masterClrMapping/>
  </p:clrMapOvr>
  <p:timing>
    <p:tnLst>
      <p:par>
        <p:cTn xmlns:p14="http://schemas.microsoft.com/office/powerpoint/2007/7/12/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0034" y="642918"/>
            <a:ext cx="8183880" cy="5286412"/>
          </a:xfrm>
        </p:spPr>
        <p:txBody>
          <a:bodyPr>
            <a:normAutofit/>
          </a:bodyPr>
          <a:lstStyle/>
          <a:p>
            <a:pPr>
              <a:buFontTx/>
              <a:buAutoNum type="arabicPeriod" startAt="5"/>
            </a:pPr>
            <a:r>
              <a:rPr lang="nb-NO" sz="2400" dirty="0"/>
              <a:t>Membantu top management dalam mengembangkan kebijaksanaan telekomunikasi perusahaan.</a:t>
            </a:r>
            <a:endParaRPr lang="en-US" sz="2400" dirty="0"/>
          </a:p>
          <a:p>
            <a:pPr>
              <a:buFontTx/>
              <a:buAutoNum type="arabicPeriod" startAt="5"/>
            </a:pPr>
            <a:r>
              <a:rPr lang="nb-NO" sz="2400" dirty="0"/>
              <a:t>Mengurangi atau menghilangkan gangguan pada elemen jaringan atau keseluruhan jaringan</a:t>
            </a:r>
            <a:endParaRPr lang="en-US" sz="2400" dirty="0"/>
          </a:p>
          <a:p>
            <a:pPr>
              <a:buFontTx/>
              <a:buAutoNum type="arabicPeriod" startAt="5"/>
            </a:pPr>
            <a:r>
              <a:rPr lang="nb-NO" sz="2400" dirty="0"/>
              <a:t>Mencegah menjalarnya gangguan ke elemen / jaringan yang lain</a:t>
            </a:r>
            <a:endParaRPr lang="en-US" sz="2400" dirty="0"/>
          </a:p>
          <a:p>
            <a:pPr>
              <a:buFontTx/>
              <a:buAutoNum type="arabicPeriod" startAt="5"/>
            </a:pPr>
            <a:r>
              <a:rPr lang="nb-NO" sz="2400" dirty="0"/>
              <a:t>Memelihara performansi jaringan, sehingga memberikan peluang keberhasilan panggil yang lebih besar</a:t>
            </a:r>
            <a:endParaRPr lang="en-US" sz="2400" dirty="0"/>
          </a:p>
          <a:p>
            <a:pPr>
              <a:buFontTx/>
              <a:buAutoNum type="arabicPeriod" startAt="5"/>
            </a:pPr>
            <a:r>
              <a:rPr lang="en-US" sz="2400" dirty="0" err="1"/>
              <a:t>Merencanakan</a:t>
            </a:r>
            <a:r>
              <a:rPr lang="en-US" sz="2400" dirty="0"/>
              <a:t> </a:t>
            </a:r>
            <a:r>
              <a:rPr lang="en-US" sz="2400" dirty="0" err="1"/>
              <a:t>layanan</a:t>
            </a:r>
            <a:r>
              <a:rPr lang="en-US" sz="2400" dirty="0"/>
              <a:t> </a:t>
            </a:r>
            <a:r>
              <a:rPr lang="en-US" sz="2400" dirty="0" err="1" smtClean="0"/>
              <a:t>jaringan</a:t>
            </a:r>
            <a:r>
              <a:rPr lang="en-US" sz="2400" dirty="0" smtClean="0"/>
              <a:t> yang </a:t>
            </a:r>
            <a:r>
              <a:rPr lang="en-US" sz="2400" dirty="0" err="1" smtClean="0"/>
              <a:t>lebih</a:t>
            </a:r>
            <a:r>
              <a:rPr lang="en-US" sz="2400" dirty="0" smtClean="0"/>
              <a:t> </a:t>
            </a:r>
            <a:r>
              <a:rPr lang="en-US" sz="2400" dirty="0" err="1" smtClean="0"/>
              <a:t>baik</a:t>
            </a:r>
            <a:r>
              <a:rPr lang="en-US" sz="2400" dirty="0" smtClean="0"/>
              <a:t> </a:t>
            </a:r>
          </a:p>
          <a:p>
            <a:pPr>
              <a:buFontTx/>
              <a:buAutoNum type="arabicPeriod" startAt="5"/>
            </a:pPr>
            <a:r>
              <a:rPr lang="sv-SE" sz="2400" dirty="0" smtClean="0"/>
              <a:t>Mengelola panggilan masuk secara optimal, baik dalam keadaan normal maupun tidak normal </a:t>
            </a:r>
            <a:endParaRPr lang="en-US" sz="2400" dirty="0" smtClean="0"/>
          </a:p>
          <a:p>
            <a:pPr>
              <a:buFontTx/>
              <a:buNone/>
            </a:pPr>
            <a:endParaRPr lang="en-US" sz="2400" dirty="0"/>
          </a:p>
        </p:txBody>
      </p:sp>
    </p:spTree>
    <p:extLst>
      <p:ext uri="{BB962C8B-B14F-4D97-AF65-F5344CB8AC3E}">
        <p14:creationId xmlns:p14="http://schemas.microsoft.com/office/powerpoint/2007/7/12/main" val="3800000538"/>
      </p:ext>
    </p:extLst>
  </p:cSld>
  <p:clrMapOvr>
    <a:masterClrMapping/>
  </p:clrMapOvr>
  <p:timing>
    <p:tnLst>
      <p:par>
        <p:cTn xmlns:p14="http://schemas.microsoft.com/office/powerpoint/2007/7/12/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5470416"/>
          </a:xfrm>
        </p:spPr>
        <p:txBody>
          <a:bodyPr>
            <a:normAutofit/>
          </a:bodyPr>
          <a:lstStyle/>
          <a:p>
            <a:pPr algn="just"/>
            <a:r>
              <a:rPr lang="it-IT" sz="2200" dirty="0"/>
              <a:t>Perkembangan Teknologi Telekomunikasi mengakibatkan semakin kompleksnya jaringan telekomunikasi. Hal ini memerlukan suatu sistem pengoperasian dan pemeliharaan jaringan yang efisien, ketersediaan yang optimum dan keandalan yang maksimal</a:t>
            </a:r>
            <a:r>
              <a:rPr lang="en-US" sz="2200" dirty="0"/>
              <a:t>.</a:t>
            </a:r>
          </a:p>
          <a:p>
            <a:pPr algn="just"/>
            <a:r>
              <a:rPr lang="it-IT" sz="2200" dirty="0"/>
              <a:t>Terminal Operasi dan Pemeliharaan (Operation and Maintenance Terminal - </a:t>
            </a:r>
            <a:r>
              <a:rPr lang="it-IT" sz="2200" b="1" dirty="0"/>
              <a:t>OMT</a:t>
            </a:r>
            <a:r>
              <a:rPr lang="it-IT" sz="2200" dirty="0"/>
              <a:t>) terhubung langsung kepada perangkat dan disediakan pada setiap perangkat (mandatory). </a:t>
            </a:r>
          </a:p>
          <a:p>
            <a:pPr algn="just"/>
            <a:r>
              <a:rPr lang="it-IT" sz="2200" dirty="0"/>
              <a:t>Dengan bertambahnya jumlah perangkat sejenis, akan lebih efisien jika semua perangkat itu dioperasikan dari suatu pusat Operasi dan Pemeliharaan (Operation and Maintenance Center - </a:t>
            </a:r>
            <a:r>
              <a:rPr lang="it-IT" sz="2200" b="1" dirty="0"/>
              <a:t>OMC</a:t>
            </a:r>
            <a:r>
              <a:rPr lang="it-IT" sz="2200" dirty="0"/>
              <a:t>)</a:t>
            </a:r>
            <a:r>
              <a:rPr lang="en-US" sz="2200" dirty="0"/>
              <a:t> </a:t>
            </a:r>
          </a:p>
        </p:txBody>
      </p:sp>
    </p:spTree>
    <p:extLst>
      <p:ext uri="{BB962C8B-B14F-4D97-AF65-F5344CB8AC3E}">
        <p14:creationId xmlns:p14="http://schemas.microsoft.com/office/powerpoint/2007/7/12/main" val="2248053851"/>
      </p:ext>
    </p:extLst>
  </p:cSld>
  <p:clrMapOvr>
    <a:masterClrMapping/>
  </p:clrMapOvr>
  <p:timing>
    <p:tnLst>
      <p:par>
        <p:cTn xmlns:p14="http://schemas.microsoft.com/office/powerpoint/2007/7/12/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4187952"/>
          </a:xfrm>
        </p:spPr>
        <p:txBody>
          <a:bodyPr>
            <a:normAutofit fontScale="92500"/>
          </a:bodyPr>
          <a:lstStyle/>
          <a:p>
            <a:pPr>
              <a:buFontTx/>
              <a:buNone/>
            </a:pPr>
            <a:r>
              <a:rPr lang="en-US" sz="2400" b="1"/>
              <a:t>Pemeliharaan Tidak Terencana</a:t>
            </a:r>
            <a:endParaRPr lang="en-US" sz="2400"/>
          </a:p>
          <a:p>
            <a:r>
              <a:rPr lang="en-US" sz="2400"/>
              <a:t>Pemeliharaan darurat yang perlu segera dilakukan tindakan untuk pencegahan akibat yang serius</a:t>
            </a:r>
            <a:endParaRPr lang="fi-FI" sz="2400" i="1"/>
          </a:p>
          <a:p>
            <a:r>
              <a:rPr lang="fi-FI" sz="2400" i="1"/>
              <a:t>Contoh :</a:t>
            </a:r>
            <a:r>
              <a:rPr lang="fi-FI" sz="2400"/>
              <a:t>  </a:t>
            </a:r>
            <a:r>
              <a:rPr lang="fi-FI" sz="2400" i="1"/>
              <a:t>Hilangnya produksi, kerusakan yang berat pada alat, keselamatan kerja</a:t>
            </a:r>
          </a:p>
          <a:p>
            <a:pPr>
              <a:buFontTx/>
              <a:buNone/>
            </a:pPr>
            <a:endParaRPr lang="en-US" sz="2400" b="1"/>
          </a:p>
          <a:p>
            <a:pPr>
              <a:buFontTx/>
              <a:buNone/>
            </a:pPr>
            <a:r>
              <a:rPr lang="en-US" sz="2400" b="1"/>
              <a:t>Pemeliharaan Terencana</a:t>
            </a:r>
          </a:p>
          <a:p>
            <a:r>
              <a:rPr lang="en-US" sz="2400"/>
              <a:t>Pada dasarnya proses pemeliharaan bertujuan untuk menjaga tetap beroperasinya jaringan serta menjamin kelangsungan service kepada pelanggan. </a:t>
            </a:r>
          </a:p>
        </p:txBody>
      </p:sp>
    </p:spTree>
    <p:extLst>
      <p:ext uri="{BB962C8B-B14F-4D97-AF65-F5344CB8AC3E}">
        <p14:creationId xmlns:p14="http://schemas.microsoft.com/office/powerpoint/2007/7/12/main" val="3740586646"/>
      </p:ext>
    </p:extLst>
  </p:cSld>
  <p:clrMapOvr>
    <a:masterClrMapping/>
  </p:clrMapOvr>
  <p:timing>
    <p:tnLst>
      <p:par>
        <p:cTn xmlns:p14="http://schemas.microsoft.com/office/powerpoint/2007/7/12/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85814" y="766778"/>
            <a:ext cx="7772400" cy="5091114"/>
          </a:xfrm>
        </p:spPr>
        <p:txBody>
          <a:bodyPr>
            <a:normAutofit/>
          </a:bodyPr>
          <a:lstStyle/>
          <a:p>
            <a:pPr>
              <a:buFontTx/>
              <a:buNone/>
            </a:pPr>
            <a:r>
              <a:rPr lang="en-US" sz="1600" dirty="0" err="1"/>
              <a:t>Dilihat</a:t>
            </a:r>
            <a:r>
              <a:rPr lang="en-US" sz="1600" dirty="0"/>
              <a:t> </a:t>
            </a:r>
            <a:r>
              <a:rPr lang="en-US" sz="1600" dirty="0" err="1"/>
              <a:t>dari</a:t>
            </a:r>
            <a:r>
              <a:rPr lang="en-US" sz="1600" dirty="0"/>
              <a:t> </a:t>
            </a:r>
            <a:r>
              <a:rPr lang="en-US" sz="1600" dirty="0" err="1"/>
              <a:t>prosesnya</a:t>
            </a:r>
            <a:r>
              <a:rPr lang="en-US" sz="1600" dirty="0"/>
              <a:t>, </a:t>
            </a:r>
            <a:r>
              <a:rPr lang="en-US" sz="1600" dirty="0" err="1"/>
              <a:t>kegiatan</a:t>
            </a:r>
            <a:r>
              <a:rPr lang="en-US" sz="1600" dirty="0"/>
              <a:t> </a:t>
            </a:r>
            <a:r>
              <a:rPr lang="en-US" sz="1600" dirty="0" err="1"/>
              <a:t>pemeliharaan</a:t>
            </a:r>
            <a:r>
              <a:rPr lang="en-US" sz="1600" dirty="0"/>
              <a:t> </a:t>
            </a:r>
            <a:r>
              <a:rPr lang="en-US" sz="1600" dirty="0" err="1"/>
              <a:t>jaringan</a:t>
            </a:r>
            <a:r>
              <a:rPr lang="en-US" sz="1600" dirty="0"/>
              <a:t> </a:t>
            </a:r>
            <a:r>
              <a:rPr lang="en-US" sz="1600" dirty="0" err="1"/>
              <a:t>dapat</a:t>
            </a:r>
            <a:r>
              <a:rPr lang="en-US" sz="1600" dirty="0"/>
              <a:t> </a:t>
            </a:r>
            <a:r>
              <a:rPr lang="en-US" sz="1600" dirty="0" err="1"/>
              <a:t>dibagi</a:t>
            </a:r>
            <a:r>
              <a:rPr lang="en-US" sz="1600" dirty="0"/>
              <a:t> </a:t>
            </a:r>
            <a:r>
              <a:rPr lang="en-US" sz="1600" dirty="0" err="1"/>
              <a:t>dua</a:t>
            </a:r>
            <a:r>
              <a:rPr lang="en-US" sz="1600" dirty="0"/>
              <a:t>:</a:t>
            </a:r>
          </a:p>
          <a:p>
            <a:pPr>
              <a:buFontTx/>
              <a:buNone/>
            </a:pPr>
            <a:endParaRPr lang="en-US" sz="1600" b="1" dirty="0"/>
          </a:p>
          <a:p>
            <a:pPr>
              <a:buFontTx/>
              <a:buNone/>
            </a:pPr>
            <a:r>
              <a:rPr lang="en-US" sz="1600" b="1" dirty="0" err="1"/>
              <a:t>Pemeliharaan</a:t>
            </a:r>
            <a:r>
              <a:rPr lang="en-US" sz="1600" b="1" dirty="0"/>
              <a:t> </a:t>
            </a:r>
            <a:r>
              <a:rPr lang="en-US" sz="1600" b="1" dirty="0" err="1"/>
              <a:t>kuratif</a:t>
            </a:r>
            <a:endParaRPr lang="en-US" sz="1600" b="1" dirty="0"/>
          </a:p>
          <a:p>
            <a:r>
              <a:rPr lang="en-US" sz="1600" dirty="0" err="1"/>
              <a:t>Pemeliharaan</a:t>
            </a:r>
            <a:r>
              <a:rPr lang="en-US" sz="1600" dirty="0"/>
              <a:t> </a:t>
            </a:r>
            <a:r>
              <a:rPr lang="en-US" sz="1600" dirty="0" err="1"/>
              <a:t>kuratif</a:t>
            </a:r>
            <a:r>
              <a:rPr lang="en-US" sz="1600" dirty="0"/>
              <a:t> </a:t>
            </a:r>
            <a:r>
              <a:rPr lang="en-US" sz="1600" dirty="0" err="1"/>
              <a:t>dilakukan</a:t>
            </a:r>
            <a:r>
              <a:rPr lang="en-US" sz="1600" dirty="0"/>
              <a:t> </a:t>
            </a:r>
            <a:r>
              <a:rPr lang="en-US" sz="1600" dirty="0" err="1"/>
              <a:t>bila</a:t>
            </a:r>
            <a:r>
              <a:rPr lang="en-US" sz="1600" dirty="0"/>
              <a:t> </a:t>
            </a:r>
            <a:r>
              <a:rPr lang="en-US" sz="1600" dirty="0" err="1"/>
              <a:t>terjadi</a:t>
            </a:r>
            <a:r>
              <a:rPr lang="en-US" sz="1600" dirty="0"/>
              <a:t> </a:t>
            </a:r>
            <a:r>
              <a:rPr lang="en-US" sz="1600" dirty="0" err="1"/>
              <a:t>atau</a:t>
            </a:r>
            <a:r>
              <a:rPr lang="en-US" sz="1600" dirty="0"/>
              <a:t> </a:t>
            </a:r>
            <a:r>
              <a:rPr lang="en-US" sz="1600" dirty="0" err="1"/>
              <a:t>terdapat</a:t>
            </a:r>
            <a:r>
              <a:rPr lang="en-US" sz="1600" dirty="0"/>
              <a:t> </a:t>
            </a:r>
            <a:r>
              <a:rPr lang="en-US" sz="1600" dirty="0" err="1"/>
              <a:t>pengaduan</a:t>
            </a:r>
            <a:r>
              <a:rPr lang="en-US" sz="1600" dirty="0"/>
              <a:t> </a:t>
            </a:r>
            <a:r>
              <a:rPr lang="en-US" sz="1600" dirty="0" err="1"/>
              <a:t>gangguan</a:t>
            </a:r>
            <a:r>
              <a:rPr lang="en-US" sz="1600" dirty="0"/>
              <a:t> </a:t>
            </a:r>
            <a:r>
              <a:rPr lang="en-US" sz="1600" dirty="0" err="1"/>
              <a:t>pelanggan</a:t>
            </a:r>
            <a:r>
              <a:rPr lang="en-US" sz="1600" dirty="0"/>
              <a:t>, </a:t>
            </a:r>
            <a:r>
              <a:rPr lang="en-US" sz="1600" dirty="0" err="1"/>
              <a:t>laporan</a:t>
            </a:r>
            <a:r>
              <a:rPr lang="en-US" sz="1600" dirty="0"/>
              <a:t> </a:t>
            </a:r>
            <a:r>
              <a:rPr lang="en-US" sz="1600" dirty="0" err="1"/>
              <a:t>kerusakan</a:t>
            </a:r>
            <a:r>
              <a:rPr lang="en-US" sz="1600" dirty="0"/>
              <a:t>, </a:t>
            </a:r>
            <a:r>
              <a:rPr lang="en-US" sz="1600" dirty="0" err="1"/>
              <a:t>atau</a:t>
            </a:r>
            <a:r>
              <a:rPr lang="en-US" sz="1600" dirty="0"/>
              <a:t> alarm </a:t>
            </a:r>
            <a:r>
              <a:rPr lang="en-US" sz="1600" dirty="0" err="1"/>
              <a:t>dari</a:t>
            </a:r>
            <a:r>
              <a:rPr lang="en-US" sz="1600" dirty="0"/>
              <a:t> </a:t>
            </a:r>
            <a:r>
              <a:rPr lang="en-US" sz="1600" dirty="0" err="1"/>
              <a:t>jaringan</a:t>
            </a:r>
            <a:r>
              <a:rPr lang="en-US" sz="1600" dirty="0"/>
              <a:t>. </a:t>
            </a:r>
            <a:r>
              <a:rPr lang="en-US" sz="1600" dirty="0" err="1"/>
              <a:t>Kegiatan</a:t>
            </a:r>
            <a:r>
              <a:rPr lang="en-US" sz="1600" dirty="0"/>
              <a:t> yang </a:t>
            </a:r>
            <a:r>
              <a:rPr lang="en-US" sz="1600" dirty="0" err="1"/>
              <a:t>dilakukan</a:t>
            </a:r>
            <a:r>
              <a:rPr lang="en-US" sz="1600" dirty="0"/>
              <a:t> </a:t>
            </a:r>
            <a:r>
              <a:rPr lang="en-US" sz="1600" dirty="0" err="1"/>
              <a:t>meliputi</a:t>
            </a:r>
            <a:r>
              <a:rPr lang="en-US" sz="1600" dirty="0"/>
              <a:t> </a:t>
            </a:r>
            <a:r>
              <a:rPr lang="en-US" sz="1600" dirty="0" err="1"/>
              <a:t>pengukuran</a:t>
            </a:r>
            <a:r>
              <a:rPr lang="en-US" sz="1600" dirty="0"/>
              <a:t> </a:t>
            </a:r>
            <a:r>
              <a:rPr lang="en-US" sz="1600" dirty="0" err="1"/>
              <a:t>untuk</a:t>
            </a:r>
            <a:r>
              <a:rPr lang="en-US" sz="1600" dirty="0"/>
              <a:t> </a:t>
            </a:r>
            <a:r>
              <a:rPr lang="en-US" sz="1600" dirty="0" err="1"/>
              <a:t>lokalisasi</a:t>
            </a:r>
            <a:r>
              <a:rPr lang="en-US" sz="1600" dirty="0"/>
              <a:t> </a:t>
            </a:r>
            <a:r>
              <a:rPr lang="en-US" sz="1600" dirty="0" err="1"/>
              <a:t>gangguan</a:t>
            </a:r>
            <a:r>
              <a:rPr lang="en-US" sz="1600" dirty="0"/>
              <a:t> </a:t>
            </a:r>
            <a:r>
              <a:rPr lang="en-US" sz="1600" dirty="0" err="1"/>
              <a:t>dan</a:t>
            </a:r>
            <a:r>
              <a:rPr lang="en-US" sz="1600" dirty="0"/>
              <a:t> </a:t>
            </a:r>
            <a:r>
              <a:rPr lang="en-US" sz="1600" dirty="0" err="1"/>
              <a:t>tindakan</a:t>
            </a:r>
            <a:r>
              <a:rPr lang="en-US" sz="1600" dirty="0"/>
              <a:t> </a:t>
            </a:r>
            <a:r>
              <a:rPr lang="en-US" sz="1600" dirty="0" err="1"/>
              <a:t>perbaikan</a:t>
            </a:r>
            <a:r>
              <a:rPr lang="en-US" sz="1600" dirty="0"/>
              <a:t>/</a:t>
            </a:r>
            <a:r>
              <a:rPr lang="en-US" sz="1600" dirty="0" err="1"/>
              <a:t>penggantian</a:t>
            </a:r>
            <a:r>
              <a:rPr lang="en-US" sz="1600" dirty="0"/>
              <a:t> </a:t>
            </a:r>
            <a:r>
              <a:rPr lang="en-US" sz="1600" dirty="0" err="1"/>
              <a:t>elemen</a:t>
            </a:r>
            <a:r>
              <a:rPr lang="en-US" sz="1600" dirty="0"/>
              <a:t> </a:t>
            </a:r>
            <a:r>
              <a:rPr lang="en-US" sz="1600" dirty="0" err="1"/>
              <a:t>jaringan</a:t>
            </a:r>
            <a:r>
              <a:rPr lang="en-US" sz="1600" dirty="0"/>
              <a:t> yang </a:t>
            </a:r>
            <a:r>
              <a:rPr lang="en-US" sz="1600" dirty="0" err="1"/>
              <a:t>mengalami</a:t>
            </a:r>
            <a:r>
              <a:rPr lang="en-US" sz="1600" dirty="0"/>
              <a:t> </a:t>
            </a:r>
            <a:r>
              <a:rPr lang="en-US" sz="1600" dirty="0" err="1"/>
              <a:t>kerusakan</a:t>
            </a:r>
            <a:r>
              <a:rPr lang="en-US" sz="1600" dirty="0"/>
              <a:t>.</a:t>
            </a:r>
          </a:p>
          <a:p>
            <a:pPr>
              <a:buFontTx/>
              <a:buNone/>
            </a:pPr>
            <a:endParaRPr lang="en-US" sz="1600" b="1" dirty="0"/>
          </a:p>
          <a:p>
            <a:pPr>
              <a:buFontTx/>
              <a:buNone/>
            </a:pPr>
            <a:r>
              <a:rPr lang="en-US" sz="1600" b="1" dirty="0" err="1"/>
              <a:t>Pemeliharaan</a:t>
            </a:r>
            <a:r>
              <a:rPr lang="en-US" sz="1600" b="1" dirty="0"/>
              <a:t> </a:t>
            </a:r>
            <a:r>
              <a:rPr lang="en-US" sz="1600" b="1" dirty="0" err="1"/>
              <a:t>Preventif</a:t>
            </a:r>
            <a:endParaRPr lang="en-US" sz="1600" b="1" dirty="0"/>
          </a:p>
          <a:p>
            <a:r>
              <a:rPr lang="en-US" sz="1600" dirty="0" err="1"/>
              <a:t>Pemeliharaan</a:t>
            </a:r>
            <a:r>
              <a:rPr lang="en-US" sz="1600" dirty="0"/>
              <a:t> </a:t>
            </a:r>
            <a:r>
              <a:rPr lang="en-US" sz="1600" dirty="0" err="1"/>
              <a:t>preventif</a:t>
            </a:r>
            <a:r>
              <a:rPr lang="en-US" sz="1600" dirty="0"/>
              <a:t> </a:t>
            </a:r>
            <a:r>
              <a:rPr lang="en-US" sz="1600" dirty="0" err="1"/>
              <a:t>dilakukan</a:t>
            </a:r>
            <a:r>
              <a:rPr lang="en-US" sz="1600" dirty="0"/>
              <a:t> </a:t>
            </a:r>
            <a:r>
              <a:rPr lang="en-US" sz="1600" dirty="0" err="1"/>
              <a:t>sebelum</a:t>
            </a:r>
            <a:r>
              <a:rPr lang="en-US" sz="1600" dirty="0"/>
              <a:t> </a:t>
            </a:r>
            <a:r>
              <a:rPr lang="en-US" sz="1600" dirty="0" err="1"/>
              <a:t>terjadinya</a:t>
            </a:r>
            <a:r>
              <a:rPr lang="en-US" sz="1600" dirty="0"/>
              <a:t> </a:t>
            </a:r>
            <a:r>
              <a:rPr lang="en-US" sz="1600" dirty="0" err="1"/>
              <a:t>gangguan</a:t>
            </a:r>
            <a:r>
              <a:rPr lang="en-US" sz="1600" dirty="0"/>
              <a:t> </a:t>
            </a:r>
            <a:r>
              <a:rPr lang="en-US" sz="1600" dirty="0" err="1"/>
              <a:t>pada</a:t>
            </a:r>
            <a:r>
              <a:rPr lang="en-US" sz="1600" dirty="0"/>
              <a:t> </a:t>
            </a:r>
            <a:r>
              <a:rPr lang="en-US" sz="1600" dirty="0" err="1"/>
              <a:t>sistem</a:t>
            </a:r>
            <a:r>
              <a:rPr lang="en-US" sz="1600" dirty="0"/>
              <a:t> </a:t>
            </a:r>
            <a:r>
              <a:rPr lang="en-US" sz="1600" dirty="0" err="1"/>
              <a:t>sehingga</a:t>
            </a:r>
            <a:r>
              <a:rPr lang="en-US" sz="1600" dirty="0"/>
              <a:t> </a:t>
            </a:r>
            <a:r>
              <a:rPr lang="en-US" sz="1600" dirty="0" err="1"/>
              <a:t>sistem</a:t>
            </a:r>
            <a:r>
              <a:rPr lang="en-US" sz="1600" dirty="0"/>
              <a:t> </a:t>
            </a:r>
            <a:r>
              <a:rPr lang="en-US" sz="1600" dirty="0" err="1"/>
              <a:t>terjaga</a:t>
            </a:r>
            <a:r>
              <a:rPr lang="en-US" sz="1600" dirty="0"/>
              <a:t> </a:t>
            </a:r>
            <a:r>
              <a:rPr lang="en-US" sz="1600" dirty="0" err="1"/>
              <a:t>kelangsungan</a:t>
            </a:r>
            <a:r>
              <a:rPr lang="en-US" sz="1600" dirty="0"/>
              <a:t> </a:t>
            </a:r>
            <a:r>
              <a:rPr lang="en-US" sz="1600" dirty="0" err="1"/>
              <a:t>operasinya</a:t>
            </a:r>
            <a:r>
              <a:rPr lang="en-US" sz="1600" dirty="0"/>
              <a:t>.</a:t>
            </a:r>
          </a:p>
          <a:p>
            <a:r>
              <a:rPr lang="en-US" sz="1600" dirty="0" err="1"/>
              <a:t>Langkah</a:t>
            </a:r>
            <a:r>
              <a:rPr lang="en-US" sz="1600" dirty="0"/>
              <a:t>/</a:t>
            </a:r>
            <a:r>
              <a:rPr lang="en-US" sz="1600" dirty="0" err="1"/>
              <a:t>aktifitas</a:t>
            </a:r>
            <a:r>
              <a:rPr lang="en-US" sz="1600" dirty="0"/>
              <a:t> yang </a:t>
            </a:r>
            <a:r>
              <a:rPr lang="en-US" sz="1600" dirty="0" err="1"/>
              <a:t>dilakukan</a:t>
            </a:r>
            <a:r>
              <a:rPr lang="en-US" sz="1600" dirty="0"/>
              <a:t> </a:t>
            </a:r>
            <a:r>
              <a:rPr lang="en-US" sz="1600" dirty="0" err="1"/>
              <a:t>dalam</a:t>
            </a:r>
            <a:r>
              <a:rPr lang="en-US" sz="1600" dirty="0"/>
              <a:t> </a:t>
            </a:r>
            <a:r>
              <a:rPr lang="en-US" sz="1600" dirty="0" err="1"/>
              <a:t>pemeliharaan</a:t>
            </a:r>
            <a:r>
              <a:rPr lang="en-US" sz="1600" dirty="0"/>
              <a:t> </a:t>
            </a:r>
            <a:r>
              <a:rPr lang="en-US" sz="1600" dirty="0" err="1"/>
              <a:t>preventif</a:t>
            </a:r>
            <a:r>
              <a:rPr lang="en-US" sz="1600" dirty="0"/>
              <a:t> </a:t>
            </a:r>
            <a:r>
              <a:rPr lang="en-US" sz="1600" dirty="0" err="1"/>
              <a:t>adalah</a:t>
            </a:r>
            <a:r>
              <a:rPr lang="en-US" sz="1600" dirty="0"/>
              <a:t> </a:t>
            </a:r>
            <a:r>
              <a:rPr lang="en-US" sz="1600" dirty="0" err="1"/>
              <a:t>sebagai</a:t>
            </a:r>
            <a:r>
              <a:rPr lang="en-US" sz="1600" dirty="0"/>
              <a:t> </a:t>
            </a:r>
            <a:r>
              <a:rPr lang="en-US" sz="1600" dirty="0" err="1"/>
              <a:t>berikut</a:t>
            </a:r>
            <a:r>
              <a:rPr lang="en-US" sz="1600" dirty="0"/>
              <a:t>:</a:t>
            </a:r>
          </a:p>
          <a:p>
            <a:pPr lvl="1">
              <a:buFontTx/>
              <a:buNone/>
            </a:pPr>
            <a:r>
              <a:rPr lang="en-US" sz="1600" dirty="0"/>
              <a:t>1)	Monitoring </a:t>
            </a:r>
            <a:r>
              <a:rPr lang="en-US" sz="1600" dirty="0" err="1"/>
              <a:t>unjuk</a:t>
            </a:r>
            <a:r>
              <a:rPr lang="en-US" sz="1600" dirty="0"/>
              <a:t> </a:t>
            </a:r>
            <a:r>
              <a:rPr lang="en-US" sz="1600" dirty="0" err="1"/>
              <a:t>kerja</a:t>
            </a:r>
            <a:endParaRPr lang="en-US" sz="1600" dirty="0"/>
          </a:p>
          <a:p>
            <a:pPr lvl="1">
              <a:buFontTx/>
              <a:buNone/>
            </a:pPr>
            <a:r>
              <a:rPr lang="en-US" sz="1600" dirty="0"/>
              <a:t>2)	Periodic test yang </a:t>
            </a:r>
            <a:r>
              <a:rPr lang="en-US" sz="1600" dirty="0" err="1"/>
              <a:t>terjadwal</a:t>
            </a:r>
            <a:r>
              <a:rPr lang="en-US" sz="1600" dirty="0"/>
              <a:t> </a:t>
            </a:r>
            <a:r>
              <a:rPr lang="en-US" sz="1600" dirty="0" err="1"/>
              <a:t>dan</a:t>
            </a:r>
            <a:r>
              <a:rPr lang="en-US" sz="1600" dirty="0"/>
              <a:t> </a:t>
            </a:r>
            <a:r>
              <a:rPr lang="en-US" sz="1600" dirty="0" err="1"/>
              <a:t>otomatis</a:t>
            </a:r>
            <a:endParaRPr lang="en-US" sz="1600" dirty="0"/>
          </a:p>
          <a:p>
            <a:pPr lvl="1">
              <a:buFontTx/>
              <a:buNone/>
            </a:pPr>
            <a:r>
              <a:rPr lang="en-US" sz="1600" dirty="0"/>
              <a:t>3)	Periodic Backup </a:t>
            </a:r>
            <a:r>
              <a:rPr lang="en-US" sz="1600" dirty="0" err="1"/>
              <a:t>Administrasi</a:t>
            </a:r>
            <a:endParaRPr lang="en-US" sz="1600" dirty="0"/>
          </a:p>
          <a:p>
            <a:pPr lvl="1">
              <a:buFontTx/>
              <a:buNone/>
            </a:pPr>
            <a:r>
              <a:rPr lang="en-US" sz="1600" dirty="0"/>
              <a:t>4)	</a:t>
            </a:r>
            <a:r>
              <a:rPr lang="en-US" sz="1600" dirty="0" err="1"/>
              <a:t>Pengarsipan</a:t>
            </a:r>
            <a:r>
              <a:rPr lang="en-US" sz="1600" dirty="0"/>
              <a:t> Alarms Log file </a:t>
            </a:r>
            <a:r>
              <a:rPr lang="en-US" sz="1600" dirty="0" err="1"/>
              <a:t>dan</a:t>
            </a:r>
            <a:r>
              <a:rPr lang="en-US" sz="1600" dirty="0"/>
              <a:t> Historical Alarms file </a:t>
            </a:r>
          </a:p>
        </p:txBody>
      </p:sp>
    </p:spTree>
    <p:extLst>
      <p:ext uri="{BB962C8B-B14F-4D97-AF65-F5344CB8AC3E}">
        <p14:creationId xmlns:p14="http://schemas.microsoft.com/office/powerpoint/2007/7/12/main" val="3553878044"/>
      </p:ext>
    </p:extLst>
  </p:cSld>
  <p:clrMapOvr>
    <a:masterClrMapping/>
  </p:clrMapOvr>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85720" y="1026998"/>
            <a:ext cx="8183880" cy="4187952"/>
          </a:xfrm>
          <a:prstGeom prst="rect">
            <a:avLst/>
          </a:prstGeom>
        </p:spPr>
        <p:txBody>
          <a:bodyPr vert="horz" lIns="182880" tIns="91440">
            <a:normAutofit fontScale="925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algn="just"/>
            <a:r>
              <a:rPr lang="nl-NL" sz="2400" dirty="0" smtClean="0"/>
              <a:t>Manajemen sistem telekomunikasi adalah suatu proses dalam ’managing’ segenap perangkat telekomunikasi yang menghubungkan pemakainya dengan pemakai lain, sehingga kedua pemakai tersebut dapat saling bertukar informasi. </a:t>
            </a:r>
          </a:p>
          <a:p>
            <a:pPr marL="0" indent="0" algn="just">
              <a:buNone/>
            </a:pPr>
            <a:endParaRPr lang="nl-NL" sz="2400" dirty="0" smtClean="0"/>
          </a:p>
          <a:p>
            <a:pPr marL="0" indent="0" algn="just">
              <a:buNone/>
            </a:pPr>
            <a:endParaRPr lang="nl-NL" sz="2400" dirty="0" smtClean="0"/>
          </a:p>
          <a:p>
            <a:pPr algn="just"/>
            <a:r>
              <a:rPr lang="de-DE" sz="2400" dirty="0" smtClean="0"/>
              <a:t>Contoh dari manajemen sistem telekomunikasi adalah TMN (Telecommunication Management Network). TMN dapat dikelompokan menjadi dua, yaitu terencana dan tidak terencana.</a:t>
            </a:r>
            <a:endParaRPr lang="en-US" sz="2400" dirty="0"/>
          </a:p>
        </p:txBody>
      </p:sp>
    </p:spTree>
    <p:extLst>
      <p:ext uri="{BB962C8B-B14F-4D97-AF65-F5344CB8AC3E}">
        <p14:creationId xmlns:p14="http://schemas.microsoft.com/office/powerpoint/2007/7/12/main" val="1892502659"/>
      </p:ext>
    </p:extLst>
  </p:cSld>
  <p:clrMapOvr>
    <a:masterClrMapping/>
  </p:clrMapOvr>
  <p:timing>
    <p:tnLst>
      <p:par>
        <p:cTn xmlns:p14="http://schemas.microsoft.com/office/powerpoint/2007/7/12/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07/7/7/main" val="0"/>
              </a:ext>
            </a:extLst>
          </a:blip>
          <a:srcRect/>
          <a:stretch>
            <a:fillRect/>
          </a:stretch>
        </p:blipFill>
        <p:spPr bwMode="auto">
          <a:xfrm>
            <a:off x="533400" y="609600"/>
            <a:ext cx="8001000" cy="4691063"/>
          </a:xfrm>
          <a:prstGeom prst="rect">
            <a:avLst/>
          </a:prstGeom>
          <a:extLst>
            <a:ext uri="{909E8E84-426E-40dd-AFC4-6F175D3DCCD1}">
              <a14:hiddenFill xmlns:a14="http://schemas.microsoft.com/office/drawing/2007/7/7/main">
                <a:solidFill>
                  <a:srgbClr xmlns:mc="http://schemas.openxmlformats.org/markup-compatibility/2006" val="FFFFFF" mc:Ignorable=""/>
                </a:solidFill>
              </a14:hiddenFill>
            </a:ext>
            <a:ext uri="{91240B29-F687-4f45-9708-019B960494DF}">
              <a14:hiddenLine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07/7/7/main" val="1"/>
            </a:ext>
          </a:extLst>
        </p:spPr>
      </p:pic>
    </p:spTree>
    <p:extLst>
      <p:ext uri="{BB962C8B-B14F-4D97-AF65-F5344CB8AC3E}">
        <p14:creationId xmlns:p14="http://schemas.microsoft.com/office/powerpoint/2007/7/12/main" val="352243702"/>
      </p:ext>
    </p:extLst>
  </p:cSld>
  <p:clrMapOvr>
    <a:masterClrMapping/>
  </p:clrMapOvr>
  <p:timing>
    <p:tnLst>
      <p:par>
        <p:cTn xmlns:p14="http://schemas.microsoft.com/office/powerpoint/2007/7/12/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07/7/7/main" val="0"/>
              </a:ext>
            </a:extLst>
          </a:blip>
          <a:srcRect/>
          <a:stretch>
            <a:fillRect/>
          </a:stretch>
        </p:blipFill>
        <p:spPr bwMode="auto">
          <a:xfrm>
            <a:off x="500090" y="571480"/>
            <a:ext cx="8001000" cy="4994275"/>
          </a:xfrm>
          <a:prstGeom prst="rect">
            <a:avLst/>
          </a:prstGeom>
          <a:extLst>
            <a:ext uri="{909E8E84-426E-40dd-AFC4-6F175D3DCCD1}">
              <a14:hiddenFill xmlns:a14="http://schemas.microsoft.com/office/drawing/2007/7/7/main">
                <a:solidFill>
                  <a:srgbClr xmlns:mc="http://schemas.openxmlformats.org/markup-compatibility/2006" val="FFFFFF" mc:Ignorable=""/>
                </a:solidFill>
              </a14:hiddenFill>
            </a:ext>
            <a:ext uri="{91240B29-F687-4f45-9708-019B960494DF}">
              <a14:hiddenLine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a14="http://schemas.microsoft.com/office/drawing/2007/7/7/main" val="1"/>
            </a:ext>
          </a:extLst>
        </p:spPr>
      </p:pic>
    </p:spTree>
    <p:extLst>
      <p:ext uri="{BB962C8B-B14F-4D97-AF65-F5344CB8AC3E}">
        <p14:creationId xmlns:p14="http://schemas.microsoft.com/office/powerpoint/2007/7/12/main" val="81166235"/>
      </p:ext>
    </p:extLst>
  </p:cSld>
  <p:clrMapOvr>
    <a:masterClrMapping/>
  </p:clrMapOvr>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57158" y="1026998"/>
            <a:ext cx="8183880" cy="4187952"/>
          </a:xfrm>
        </p:spPr>
        <p:txBody>
          <a:bodyPr>
            <a:normAutofit lnSpcReduction="10000"/>
          </a:bodyPr>
          <a:lstStyle/>
          <a:p>
            <a:pPr algn="just"/>
            <a:r>
              <a:rPr lang="en-US" sz="2400" dirty="0" err="1" smtClean="0"/>
              <a:t>Jaringan</a:t>
            </a:r>
            <a:r>
              <a:rPr lang="en-US" sz="2400" dirty="0" smtClean="0"/>
              <a:t> </a:t>
            </a:r>
            <a:r>
              <a:rPr lang="en-US" sz="2400" dirty="0" err="1"/>
              <a:t>dalam</a:t>
            </a:r>
            <a:r>
              <a:rPr lang="en-US" sz="2400" dirty="0"/>
              <a:t> </a:t>
            </a:r>
            <a:r>
              <a:rPr lang="en-US" sz="2400" dirty="0" err="1"/>
              <a:t>sistem</a:t>
            </a:r>
            <a:r>
              <a:rPr lang="en-US" sz="2400" dirty="0"/>
              <a:t> </a:t>
            </a:r>
            <a:r>
              <a:rPr lang="en-US" sz="2400" dirty="0" err="1"/>
              <a:t>telekomunikasi</a:t>
            </a:r>
            <a:r>
              <a:rPr lang="en-US" sz="2400" dirty="0"/>
              <a:t> </a:t>
            </a:r>
            <a:r>
              <a:rPr lang="en-US" sz="2400" dirty="0" err="1"/>
              <a:t>adalah</a:t>
            </a:r>
            <a:r>
              <a:rPr lang="en-US" sz="2400" dirty="0"/>
              <a:t> </a:t>
            </a:r>
            <a:r>
              <a:rPr lang="en-US" sz="2400" dirty="0" err="1"/>
              <a:t>setiap</a:t>
            </a:r>
            <a:r>
              <a:rPr lang="en-US" sz="2400" dirty="0"/>
              <a:t> </a:t>
            </a:r>
            <a:r>
              <a:rPr lang="en-US" sz="2400" dirty="0" err="1"/>
              <a:t>perangkat</a:t>
            </a:r>
            <a:r>
              <a:rPr lang="en-US" sz="2400" dirty="0"/>
              <a:t> </a:t>
            </a:r>
            <a:r>
              <a:rPr lang="en-US" sz="2400" dirty="0" err="1"/>
              <a:t>dan</a:t>
            </a:r>
            <a:r>
              <a:rPr lang="en-US" sz="2400" dirty="0"/>
              <a:t> media (yang </a:t>
            </a:r>
            <a:r>
              <a:rPr lang="en-US" sz="2400" dirty="0" err="1"/>
              <a:t>saling</a:t>
            </a:r>
            <a:r>
              <a:rPr lang="en-US" sz="2400" dirty="0"/>
              <a:t> </a:t>
            </a:r>
            <a:r>
              <a:rPr lang="en-US" sz="2400" dirty="0" err="1"/>
              <a:t>berhubungan</a:t>
            </a:r>
            <a:r>
              <a:rPr lang="en-US" sz="2400" dirty="0"/>
              <a:t>) yang </a:t>
            </a:r>
            <a:r>
              <a:rPr lang="en-US" sz="2400" dirty="0" err="1"/>
              <a:t>berfungsi</a:t>
            </a:r>
            <a:r>
              <a:rPr lang="en-US" sz="2400" dirty="0"/>
              <a:t> </a:t>
            </a:r>
            <a:r>
              <a:rPr lang="en-US" sz="2400" dirty="0" err="1"/>
              <a:t>untuk</a:t>
            </a:r>
            <a:r>
              <a:rPr lang="en-US" sz="2400" dirty="0"/>
              <a:t> </a:t>
            </a:r>
            <a:r>
              <a:rPr lang="en-US" sz="2400" dirty="0" err="1"/>
              <a:t>menyalurkan</a:t>
            </a:r>
            <a:r>
              <a:rPr lang="en-US" sz="2400" dirty="0"/>
              <a:t> </a:t>
            </a:r>
            <a:r>
              <a:rPr lang="en-US" sz="2400" dirty="0" err="1"/>
              <a:t>komunikasi</a:t>
            </a:r>
            <a:r>
              <a:rPr lang="en-US" sz="2400" dirty="0"/>
              <a:t> yang </a:t>
            </a:r>
            <a:r>
              <a:rPr lang="en-US" sz="2400" dirty="0" err="1"/>
              <a:t>berlangsung</a:t>
            </a:r>
            <a:r>
              <a:rPr lang="en-US" sz="2400" dirty="0"/>
              <a:t> </a:t>
            </a:r>
            <a:r>
              <a:rPr lang="en-US" sz="2400" dirty="0" err="1"/>
              <a:t>antara</a:t>
            </a:r>
            <a:r>
              <a:rPr lang="en-US" sz="2400" dirty="0"/>
              <a:t> </a:t>
            </a:r>
            <a:r>
              <a:rPr lang="en-US" sz="2400" dirty="0" err="1"/>
              <a:t>dua</a:t>
            </a:r>
            <a:r>
              <a:rPr lang="en-US" sz="2400" dirty="0"/>
              <a:t> </a:t>
            </a:r>
            <a:r>
              <a:rPr lang="en-US" sz="2400" dirty="0" err="1"/>
              <a:t>tempat</a:t>
            </a:r>
            <a:r>
              <a:rPr lang="en-US" sz="2400" dirty="0"/>
              <a:t> </a:t>
            </a:r>
            <a:r>
              <a:rPr lang="en-US" sz="2400" dirty="0" err="1"/>
              <a:t>atau</a:t>
            </a:r>
            <a:r>
              <a:rPr lang="en-US" sz="2400" dirty="0"/>
              <a:t> </a:t>
            </a:r>
            <a:r>
              <a:rPr lang="en-US" sz="2400" dirty="0" err="1" smtClean="0"/>
              <a:t>lebih</a:t>
            </a:r>
            <a:r>
              <a:rPr lang="en-US" sz="2400" dirty="0" smtClean="0"/>
              <a:t>.</a:t>
            </a:r>
          </a:p>
          <a:p>
            <a:pPr marL="0" indent="0" algn="just">
              <a:buNone/>
            </a:pPr>
            <a:r>
              <a:rPr lang="en-US" sz="2400" dirty="0" smtClean="0"/>
              <a:t> </a:t>
            </a:r>
            <a:endParaRPr lang="en-US" sz="2400" dirty="0"/>
          </a:p>
          <a:p>
            <a:pPr algn="just"/>
            <a:r>
              <a:rPr lang="sv-SE" sz="2400" dirty="0"/>
              <a:t>Menurut </a:t>
            </a:r>
            <a:r>
              <a:rPr lang="sv-SE" sz="2400" b="1" dirty="0"/>
              <a:t>Sherman</a:t>
            </a:r>
            <a:r>
              <a:rPr lang="sv-SE" sz="2400" dirty="0"/>
              <a:t>, manajemen terdiri dari kemampuan untuk mengawasi dan memotivasi para karyawan dan kemampuan untuk mengoperasikan fasilitas-fasilitas dan sumber daya dengan biaya yang efektif (menguntungkan). </a:t>
            </a:r>
            <a:endParaRPr lang="en-US" sz="2400" dirty="0"/>
          </a:p>
        </p:txBody>
      </p:sp>
    </p:spTree>
    <p:extLst>
      <p:ext uri="{BB962C8B-B14F-4D97-AF65-F5344CB8AC3E}">
        <p14:creationId xmlns:p14="http://schemas.microsoft.com/office/powerpoint/2007/7/12/main" val="3157407181"/>
      </p:ext>
    </p:extLst>
  </p:cSld>
  <p:clrMapOvr>
    <a:masterClrMapping/>
  </p:clrMapOvr>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88648" y="1026998"/>
            <a:ext cx="8183880" cy="4187952"/>
          </a:xfrm>
        </p:spPr>
        <p:txBody>
          <a:bodyPr/>
          <a:lstStyle/>
          <a:p>
            <a:pPr algn="just"/>
            <a:r>
              <a:rPr lang="sv-SE" sz="2400" b="1" dirty="0"/>
              <a:t>Henri Fayol</a:t>
            </a:r>
            <a:r>
              <a:rPr lang="sv-SE" sz="2400" dirty="0"/>
              <a:t>, mengidentifikasi bahwa proses-proses dasar manajemen adalah </a:t>
            </a:r>
          </a:p>
          <a:p>
            <a:pPr lvl="1"/>
            <a:r>
              <a:rPr lang="sv-SE" sz="2400" dirty="0"/>
              <a:t>planning (merencanakan), </a:t>
            </a:r>
          </a:p>
          <a:p>
            <a:pPr lvl="1"/>
            <a:r>
              <a:rPr lang="sv-SE" sz="2400" dirty="0"/>
              <a:t>organizing (mengorganisasi), </a:t>
            </a:r>
          </a:p>
          <a:p>
            <a:pPr lvl="1"/>
            <a:r>
              <a:rPr lang="sv-SE" sz="2400" dirty="0"/>
              <a:t>directing (memimpin), </a:t>
            </a:r>
          </a:p>
          <a:p>
            <a:pPr lvl="1"/>
            <a:r>
              <a:rPr lang="sv-SE" sz="2400" dirty="0"/>
              <a:t>coordinating (mengkoordinasikan), </a:t>
            </a:r>
          </a:p>
          <a:p>
            <a:pPr lvl="1"/>
            <a:r>
              <a:rPr lang="sv-SE" sz="2400" dirty="0"/>
              <a:t>controlling (mengendalikan), </a:t>
            </a:r>
          </a:p>
          <a:p>
            <a:pPr lvl="1"/>
            <a:r>
              <a:rPr lang="sv-SE" sz="2400" dirty="0"/>
              <a:t>staffing (mengangkat pegawai-pegawai), </a:t>
            </a:r>
          </a:p>
          <a:p>
            <a:pPr lvl="1"/>
            <a:r>
              <a:rPr lang="sv-SE" sz="2400" dirty="0"/>
              <a:t>budgeting (penganggaran belanja), dan </a:t>
            </a:r>
          </a:p>
          <a:p>
            <a:pPr lvl="1"/>
            <a:r>
              <a:rPr lang="sv-SE" sz="2400" dirty="0"/>
              <a:t>reporting (pelaporan).</a:t>
            </a:r>
          </a:p>
        </p:txBody>
      </p:sp>
    </p:spTree>
    <p:extLst>
      <p:ext uri="{BB962C8B-B14F-4D97-AF65-F5344CB8AC3E}">
        <p14:creationId xmlns:p14="http://schemas.microsoft.com/office/powerpoint/2007/7/12/main" val="3649854088"/>
      </p:ext>
    </p:extLst>
  </p:cSld>
  <p:clrMapOvr>
    <a:masterClrMapping/>
  </p:clrMapOvr>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57252" y="1000108"/>
            <a:ext cx="7772400" cy="4648200"/>
          </a:xfrm>
        </p:spPr>
        <p:txBody>
          <a:bodyPr/>
          <a:lstStyle/>
          <a:p>
            <a:pPr algn="just"/>
            <a:r>
              <a:rPr lang="sv-SE" sz="2400" dirty="0"/>
              <a:t>Berdasarkan terminologi diatas maka dapat disimpulkan bahwa pengertian manajemen jaringan telekomunikasi adalah suatu proses dalam ’managing’ segenap perangkat telekomunikasi yang menghubungkan pemakainya dengan pemakai lain, sehingga kedua pemakai tersebut dapat saling bertukar informasi.</a:t>
            </a:r>
            <a:endParaRPr lang="en-US" sz="2400" dirty="0"/>
          </a:p>
          <a:p>
            <a:pPr algn="just"/>
            <a:endParaRPr lang="en-US" dirty="0"/>
          </a:p>
        </p:txBody>
      </p:sp>
    </p:spTree>
    <p:extLst>
      <p:ext uri="{BB962C8B-B14F-4D97-AF65-F5344CB8AC3E}">
        <p14:creationId xmlns:p14="http://schemas.microsoft.com/office/powerpoint/2007/7/12/main" val="930995705"/>
      </p:ext>
    </p:extLst>
  </p:cSld>
  <p:clrMapOvr>
    <a:masterClrMapping/>
  </p:clrMapOvr>
  <p:timing>
    <p:tnLst>
      <p:par>
        <p:cTn xmlns:p14="http://schemas.microsoft.com/office/powerpoint/2007/7/12/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07/7/12/main" val="702173408"/>
              </p:ext>
            </p:extLst>
          </p:nvPr>
        </p:nvGraphicFramePr>
        <p:xfrm>
          <a:off x="1142976" y="1500174"/>
          <a:ext cx="692948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428596" y="428604"/>
            <a:ext cx="8183880" cy="714380"/>
          </a:xfrm>
        </p:spPr>
        <p:txBody>
          <a:bodyPr/>
          <a:lstStyle/>
          <a:p>
            <a:r>
              <a:rPr lang="en-US" dirty="0" err="1" smtClean="0"/>
              <a:t>Siklus</a:t>
            </a:r>
            <a:r>
              <a:rPr lang="en-US" dirty="0" smtClean="0"/>
              <a:t> </a:t>
            </a:r>
            <a:r>
              <a:rPr lang="en-US" dirty="0" err="1" smtClean="0"/>
              <a:t>Manajemen</a:t>
            </a:r>
            <a:r>
              <a:rPr lang="en-US" dirty="0" smtClean="0"/>
              <a:t> </a:t>
            </a:r>
            <a:r>
              <a:rPr lang="en-US" dirty="0" err="1" smtClean="0"/>
              <a:t>Jaringan</a:t>
            </a:r>
            <a:endParaRPr lang="en-US" dirty="0"/>
          </a:p>
        </p:txBody>
      </p:sp>
      <p:sp>
        <p:nvSpPr>
          <p:cNvPr id="8" name="Right Arrow 7">
            <a:hlinkClick r:id="rId7" action="ppaction://hlinksldjump"/>
          </p:cNvPr>
          <p:cNvSpPr/>
          <p:nvPr/>
        </p:nvSpPr>
        <p:spPr>
          <a:xfrm>
            <a:off x="8143900" y="6000768"/>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Next</a:t>
            </a:r>
            <a:endParaRPr lang="en-US" sz="800" dirty="0"/>
          </a:p>
        </p:txBody>
      </p:sp>
    </p:spTree>
    <p:extLst>
      <p:ext uri="{BB962C8B-B14F-4D97-AF65-F5344CB8AC3E}">
        <p14:creationId xmlns:p14="http://schemas.microsoft.com/office/powerpoint/2007/7/12/main" val="1412752010"/>
      </p:ext>
    </p:extLst>
  </p:cSld>
  <p:clrMapOvr>
    <a:masterClrMapping/>
  </p:clrMapOvr>
  <p:timing>
    <p:tnLst>
      <p:par>
        <p:cTn xmlns:p14="http://schemas.microsoft.com/office/powerpoint/2007/7/12/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33400" y="762000"/>
            <a:ext cx="7772400" cy="4648200"/>
          </a:xfrm>
        </p:spPr>
        <p:txBody>
          <a:bodyPr>
            <a:normAutofit lnSpcReduction="10000"/>
          </a:bodyPr>
          <a:lstStyle/>
          <a:p>
            <a:pPr algn="just">
              <a:lnSpc>
                <a:spcPct val="90000"/>
              </a:lnSpc>
            </a:pPr>
            <a:r>
              <a:rPr lang="en-US" sz="2800" b="1" dirty="0" err="1"/>
              <a:t>Manajemen</a:t>
            </a:r>
            <a:r>
              <a:rPr lang="en-US" sz="2800" b="1" dirty="0"/>
              <a:t> </a:t>
            </a:r>
            <a:r>
              <a:rPr lang="en-US" sz="2800" b="1" dirty="0" err="1"/>
              <a:t>Gangguan</a:t>
            </a:r>
            <a:r>
              <a:rPr lang="en-US" sz="2800" dirty="0"/>
              <a:t> </a:t>
            </a:r>
            <a:r>
              <a:rPr lang="en-US" sz="2800" dirty="0" err="1"/>
              <a:t>adalah</a:t>
            </a:r>
            <a:r>
              <a:rPr lang="en-US" sz="2800" dirty="0"/>
              <a:t> </a:t>
            </a:r>
            <a:r>
              <a:rPr lang="en-US" sz="2800" dirty="0" err="1"/>
              <a:t>sebuah</a:t>
            </a:r>
            <a:r>
              <a:rPr lang="en-US" sz="2800" dirty="0"/>
              <a:t> </a:t>
            </a:r>
            <a:r>
              <a:rPr lang="en-US" sz="2800" dirty="0" err="1"/>
              <a:t>kumpulan</a:t>
            </a:r>
            <a:r>
              <a:rPr lang="en-US" sz="2800" dirty="0"/>
              <a:t> </a:t>
            </a:r>
            <a:r>
              <a:rPr lang="en-US" sz="2800" dirty="0" err="1"/>
              <a:t>kegiatan</a:t>
            </a:r>
            <a:r>
              <a:rPr lang="en-US" sz="2800" dirty="0"/>
              <a:t> yang </a:t>
            </a:r>
            <a:r>
              <a:rPr lang="en-US" sz="2800" dirty="0" err="1"/>
              <a:t>dibutuhkan</a:t>
            </a:r>
            <a:r>
              <a:rPr lang="en-US" sz="2800" dirty="0"/>
              <a:t> </a:t>
            </a:r>
            <a:r>
              <a:rPr lang="en-US" sz="2800" dirty="0" err="1"/>
              <a:t>untuk</a:t>
            </a:r>
            <a:r>
              <a:rPr lang="en-US" sz="2800" dirty="0"/>
              <a:t> </a:t>
            </a:r>
            <a:r>
              <a:rPr lang="en-US" sz="2800" dirty="0" err="1"/>
              <a:t>memelihara</a:t>
            </a:r>
            <a:r>
              <a:rPr lang="en-US" sz="2800" dirty="0"/>
              <a:t> </a:t>
            </a:r>
            <a:r>
              <a:rPr lang="en-US" sz="2800" dirty="0" err="1"/>
              <a:t>tingkat</a:t>
            </a:r>
            <a:r>
              <a:rPr lang="en-US" sz="2800" dirty="0"/>
              <a:t> </a:t>
            </a:r>
            <a:r>
              <a:rPr lang="en-US" sz="2800" dirty="0" err="1"/>
              <a:t>pelayanan</a:t>
            </a:r>
            <a:r>
              <a:rPr lang="en-US" sz="2800" dirty="0"/>
              <a:t> </a:t>
            </a:r>
            <a:r>
              <a:rPr lang="en-US" sz="2800" dirty="0" err="1"/>
              <a:t>jaringan</a:t>
            </a:r>
            <a:r>
              <a:rPr lang="en-US" sz="2800" dirty="0"/>
              <a:t> </a:t>
            </a:r>
            <a:r>
              <a:rPr lang="en-US" sz="2800" dirty="0" err="1"/>
              <a:t>secara</a:t>
            </a:r>
            <a:r>
              <a:rPr lang="en-US" sz="2800" dirty="0"/>
              <a:t> </a:t>
            </a:r>
            <a:r>
              <a:rPr lang="en-US" sz="2800" dirty="0" err="1"/>
              <a:t>dinamis</a:t>
            </a:r>
            <a:r>
              <a:rPr lang="en-US" sz="2800" dirty="0"/>
              <a:t>. </a:t>
            </a:r>
          </a:p>
          <a:p>
            <a:pPr algn="just">
              <a:lnSpc>
                <a:spcPct val="90000"/>
              </a:lnSpc>
              <a:buFontTx/>
              <a:buNone/>
            </a:pPr>
            <a:endParaRPr lang="en-US" sz="2800" dirty="0"/>
          </a:p>
          <a:p>
            <a:pPr algn="just">
              <a:lnSpc>
                <a:spcPct val="90000"/>
              </a:lnSpc>
            </a:pPr>
            <a:r>
              <a:rPr lang="en-US" sz="2800" dirty="0" err="1"/>
              <a:t>Kegiatan</a:t>
            </a:r>
            <a:r>
              <a:rPr lang="en-US" sz="2800" dirty="0"/>
              <a:t> </a:t>
            </a:r>
            <a:r>
              <a:rPr lang="en-US" sz="2800" dirty="0" err="1"/>
              <a:t>ini</a:t>
            </a:r>
            <a:r>
              <a:rPr lang="en-US" sz="2800" dirty="0"/>
              <a:t> </a:t>
            </a:r>
            <a:r>
              <a:rPr lang="en-US" sz="2800" dirty="0" err="1"/>
              <a:t>menjamin</a:t>
            </a:r>
            <a:r>
              <a:rPr lang="en-US" sz="2800" dirty="0"/>
              <a:t> </a:t>
            </a:r>
            <a:r>
              <a:rPr lang="en-US" sz="2800" dirty="0" err="1"/>
              <a:t>ketersediaan</a:t>
            </a:r>
            <a:r>
              <a:rPr lang="en-US" sz="2800" dirty="0"/>
              <a:t> yang </a:t>
            </a:r>
            <a:r>
              <a:rPr lang="en-US" sz="2800" dirty="0" err="1"/>
              <a:t>tinggi</a:t>
            </a:r>
            <a:r>
              <a:rPr lang="en-US" sz="2800" dirty="0"/>
              <a:t> </a:t>
            </a:r>
            <a:r>
              <a:rPr lang="en-US" sz="2800" dirty="0" err="1"/>
              <a:t>melalui</a:t>
            </a:r>
            <a:r>
              <a:rPr lang="en-US" sz="2800" dirty="0"/>
              <a:t> </a:t>
            </a:r>
            <a:r>
              <a:rPr lang="en-US" sz="2800" dirty="0" err="1"/>
              <a:t>penemuan</a:t>
            </a:r>
            <a:r>
              <a:rPr lang="en-US" sz="2800" dirty="0"/>
              <a:t> </a:t>
            </a:r>
            <a:r>
              <a:rPr lang="en-US" sz="2800" dirty="0" err="1"/>
              <a:t>secara</a:t>
            </a:r>
            <a:r>
              <a:rPr lang="en-US" sz="2800" dirty="0"/>
              <a:t> </a:t>
            </a:r>
            <a:r>
              <a:rPr lang="en-US" sz="2800" dirty="0" err="1"/>
              <a:t>cepat</a:t>
            </a:r>
            <a:r>
              <a:rPr lang="en-US" sz="2800" dirty="0"/>
              <a:t> </a:t>
            </a:r>
            <a:r>
              <a:rPr lang="en-US" sz="2800" dirty="0" err="1"/>
              <a:t>masalah</a:t>
            </a:r>
            <a:r>
              <a:rPr lang="en-US" sz="2800" dirty="0"/>
              <a:t> yang </a:t>
            </a:r>
            <a:r>
              <a:rPr lang="en-US" sz="2800" dirty="0" err="1"/>
              <a:t>dapat</a:t>
            </a:r>
            <a:r>
              <a:rPr lang="en-US" sz="2800" dirty="0"/>
              <a:t> </a:t>
            </a:r>
            <a:r>
              <a:rPr lang="en-US" sz="2800" dirty="0" err="1"/>
              <a:t>mengakibatkan</a:t>
            </a:r>
            <a:r>
              <a:rPr lang="en-US" sz="2800" dirty="0"/>
              <a:t> </a:t>
            </a:r>
            <a:r>
              <a:rPr lang="en-US" sz="2800" dirty="0" err="1"/>
              <a:t>penurunan</a:t>
            </a:r>
            <a:r>
              <a:rPr lang="en-US" sz="2800" dirty="0"/>
              <a:t> </a:t>
            </a:r>
            <a:r>
              <a:rPr lang="en-US" sz="2800" dirty="0" err="1"/>
              <a:t>performansi</a:t>
            </a:r>
            <a:r>
              <a:rPr lang="en-US" sz="2800" dirty="0"/>
              <a:t> </a:t>
            </a:r>
            <a:r>
              <a:rPr lang="en-US" sz="2800" dirty="0" err="1"/>
              <a:t>dengan</a:t>
            </a:r>
            <a:r>
              <a:rPr lang="en-US" sz="2800" dirty="0"/>
              <a:t> </a:t>
            </a:r>
            <a:r>
              <a:rPr lang="en-US" sz="2800" dirty="0" err="1"/>
              <a:t>menerapkan</a:t>
            </a:r>
            <a:r>
              <a:rPr lang="en-US" sz="2800" dirty="0"/>
              <a:t> </a:t>
            </a:r>
            <a:r>
              <a:rPr lang="en-US" sz="2800" dirty="0" err="1"/>
              <a:t>fungsi-fungsi</a:t>
            </a:r>
            <a:r>
              <a:rPr lang="en-US" sz="2800" dirty="0"/>
              <a:t> </a:t>
            </a:r>
            <a:r>
              <a:rPr lang="en-US" sz="2800" dirty="0" err="1"/>
              <a:t>pengendalian</a:t>
            </a:r>
            <a:r>
              <a:rPr lang="en-US" sz="2800" dirty="0"/>
              <a:t> </a:t>
            </a:r>
            <a:r>
              <a:rPr lang="en-US" sz="2800" dirty="0" err="1"/>
              <a:t>termasuk</a:t>
            </a:r>
            <a:r>
              <a:rPr lang="en-US" sz="2800" dirty="0"/>
              <a:t> </a:t>
            </a:r>
            <a:r>
              <a:rPr lang="en-US" sz="2800" dirty="0" err="1"/>
              <a:t>diagnosa</a:t>
            </a:r>
            <a:r>
              <a:rPr lang="en-US" sz="2800" dirty="0"/>
              <a:t>, </a:t>
            </a:r>
            <a:r>
              <a:rPr lang="en-US" sz="2800" dirty="0" err="1"/>
              <a:t>perbaikan</a:t>
            </a:r>
            <a:r>
              <a:rPr lang="en-US" sz="2800" dirty="0"/>
              <a:t>, testing </a:t>
            </a:r>
            <a:r>
              <a:rPr lang="en-US" sz="2800" dirty="0" err="1"/>
              <a:t>dan</a:t>
            </a:r>
            <a:r>
              <a:rPr lang="en-US" sz="2800" dirty="0"/>
              <a:t> backup.</a:t>
            </a:r>
          </a:p>
        </p:txBody>
      </p:sp>
      <p:sp>
        <p:nvSpPr>
          <p:cNvPr id="5" name="Left Arrow 4">
            <a:hlinkClick r:id="rId2" action="ppaction://hlinksldjump"/>
          </p:cNvPr>
          <p:cNvSpPr/>
          <p:nvPr/>
        </p:nvSpPr>
        <p:spPr>
          <a:xfrm>
            <a:off x="500034" y="5857892"/>
            <a:ext cx="107157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Tree>
    <p:extLst>
      <p:ext uri="{BB962C8B-B14F-4D97-AF65-F5344CB8AC3E}">
        <p14:creationId xmlns:p14="http://schemas.microsoft.com/office/powerpoint/2007/7/12/main" val="3073546204"/>
      </p:ext>
    </p:extLst>
  </p:cSld>
  <p:clrMapOvr>
    <a:masterClrMapping/>
  </p:clrMapOvr>
  <p:timing>
    <p:tnLst>
      <p:par>
        <p:cTn xmlns:p14="http://schemas.microsoft.com/office/powerpoint/2007/7/12/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4187952"/>
          </a:xfrm>
        </p:spPr>
        <p:txBody>
          <a:bodyPr>
            <a:normAutofit/>
          </a:bodyPr>
          <a:lstStyle/>
          <a:p>
            <a:pPr marL="0" indent="0" algn="just">
              <a:buNone/>
            </a:pPr>
            <a:endParaRPr lang="en-US" sz="2400" b="1" dirty="0"/>
          </a:p>
          <a:p>
            <a:pPr marL="0" indent="0" algn="just">
              <a:buNone/>
            </a:pPr>
            <a:r>
              <a:rPr lang="en-US" sz="2400" b="1" dirty="0" err="1"/>
              <a:t>M</a:t>
            </a:r>
            <a:r>
              <a:rPr lang="en-US" sz="2400" b="1" dirty="0" err="1" smtClean="0"/>
              <a:t>anajemen</a:t>
            </a:r>
            <a:r>
              <a:rPr lang="en-US" sz="2400" b="1" dirty="0" smtClean="0"/>
              <a:t> </a:t>
            </a:r>
            <a:r>
              <a:rPr lang="en-US" sz="2400" b="1" dirty="0" err="1"/>
              <a:t>P</a:t>
            </a:r>
            <a:r>
              <a:rPr lang="en-US" sz="2400" b="1" dirty="0" err="1" smtClean="0"/>
              <a:t>erformansi</a:t>
            </a:r>
            <a:r>
              <a:rPr lang="en-US" sz="2400" dirty="0"/>
              <a:t>, </a:t>
            </a:r>
          </a:p>
          <a:p>
            <a:pPr lvl="1" algn="just"/>
            <a:r>
              <a:rPr lang="en-US" sz="2400" dirty="0" err="1"/>
              <a:t>tingkat</a:t>
            </a:r>
            <a:r>
              <a:rPr lang="en-US" sz="2400" dirty="0"/>
              <a:t> </a:t>
            </a:r>
            <a:r>
              <a:rPr lang="en-US" sz="2400" dirty="0" err="1"/>
              <a:t>pelayanan</a:t>
            </a:r>
            <a:r>
              <a:rPr lang="en-US" sz="2400" dirty="0"/>
              <a:t> </a:t>
            </a:r>
            <a:r>
              <a:rPr lang="en-US" sz="2400" dirty="0" err="1"/>
              <a:t>dapat</a:t>
            </a:r>
            <a:r>
              <a:rPr lang="en-US" sz="2400" dirty="0"/>
              <a:t> </a:t>
            </a:r>
            <a:r>
              <a:rPr lang="en-US" sz="2400" dirty="0" err="1"/>
              <a:t>dipertahankan</a:t>
            </a:r>
            <a:r>
              <a:rPr lang="en-US" sz="2400" dirty="0"/>
              <a:t>, </a:t>
            </a:r>
          </a:p>
          <a:p>
            <a:pPr lvl="1" algn="just"/>
            <a:r>
              <a:rPr lang="en-US" sz="2400" dirty="0" err="1"/>
              <a:t>kondisi</a:t>
            </a:r>
            <a:r>
              <a:rPr lang="en-US" sz="2400" dirty="0"/>
              <a:t> </a:t>
            </a:r>
            <a:r>
              <a:rPr lang="en-US" sz="2400" dirty="0" err="1"/>
              <a:t>jaringan</a:t>
            </a:r>
            <a:r>
              <a:rPr lang="en-US" sz="2400" dirty="0"/>
              <a:t> </a:t>
            </a:r>
            <a:r>
              <a:rPr lang="en-US" sz="2400" dirty="0" err="1"/>
              <a:t>dapat</a:t>
            </a:r>
            <a:r>
              <a:rPr lang="en-US" sz="2400" dirty="0"/>
              <a:t> </a:t>
            </a:r>
            <a:r>
              <a:rPr lang="en-US" sz="2400" dirty="0" err="1"/>
              <a:t>dikenali</a:t>
            </a:r>
            <a:r>
              <a:rPr lang="en-US" sz="2400" dirty="0"/>
              <a:t>, </a:t>
            </a:r>
          </a:p>
          <a:p>
            <a:pPr lvl="1" algn="just"/>
            <a:r>
              <a:rPr lang="en-US" sz="2400" dirty="0" err="1"/>
              <a:t>kemungkinan</a:t>
            </a:r>
            <a:r>
              <a:rPr lang="en-US" sz="2400" dirty="0"/>
              <a:t> </a:t>
            </a:r>
            <a:r>
              <a:rPr lang="en-US" sz="2400" dirty="0" err="1"/>
              <a:t>gangguan</a:t>
            </a:r>
            <a:r>
              <a:rPr lang="en-US" sz="2400" dirty="0"/>
              <a:t> </a:t>
            </a:r>
            <a:r>
              <a:rPr lang="en-US" sz="2400" dirty="0" err="1"/>
              <a:t>dapat</a:t>
            </a:r>
            <a:r>
              <a:rPr lang="en-US" sz="2400" dirty="0"/>
              <a:t> </a:t>
            </a:r>
            <a:r>
              <a:rPr lang="en-US" sz="2400" dirty="0" err="1"/>
              <a:t>diprediksi</a:t>
            </a:r>
            <a:r>
              <a:rPr lang="en-US" sz="2400" dirty="0"/>
              <a:t> </a:t>
            </a:r>
            <a:r>
              <a:rPr lang="en-US" sz="2400" dirty="0" err="1"/>
              <a:t>dan</a:t>
            </a:r>
            <a:r>
              <a:rPr lang="en-US" sz="2400" dirty="0"/>
              <a:t> </a:t>
            </a:r>
          </a:p>
          <a:p>
            <a:pPr lvl="1" algn="just"/>
            <a:r>
              <a:rPr lang="en-US" sz="2400" dirty="0" err="1"/>
              <a:t>dapat</a:t>
            </a:r>
            <a:r>
              <a:rPr lang="en-US" sz="2400" dirty="0"/>
              <a:t> </a:t>
            </a:r>
            <a:r>
              <a:rPr lang="en-US" sz="2400" dirty="0" err="1"/>
              <a:t>membuat</a:t>
            </a:r>
            <a:r>
              <a:rPr lang="en-US" sz="2400" dirty="0"/>
              <a:t> </a:t>
            </a:r>
            <a:r>
              <a:rPr lang="en-US" sz="2400" dirty="0" err="1"/>
              <a:t>laporan</a:t>
            </a:r>
            <a:r>
              <a:rPr lang="en-US" sz="2400" dirty="0"/>
              <a:t> yang </a:t>
            </a:r>
            <a:r>
              <a:rPr lang="en-US" sz="2400" dirty="0" err="1"/>
              <a:t>lengkap</a:t>
            </a:r>
            <a:r>
              <a:rPr lang="en-US" sz="2400" dirty="0"/>
              <a:t> </a:t>
            </a:r>
            <a:r>
              <a:rPr lang="en-US" sz="2400" dirty="0" err="1"/>
              <a:t>untuk</a:t>
            </a:r>
            <a:r>
              <a:rPr lang="en-US" sz="2400" dirty="0"/>
              <a:t> </a:t>
            </a:r>
            <a:r>
              <a:rPr lang="en-US" sz="2400" dirty="0" err="1"/>
              <a:t>kegiatan</a:t>
            </a:r>
            <a:r>
              <a:rPr lang="en-US" sz="2400" dirty="0"/>
              <a:t> </a:t>
            </a:r>
            <a:r>
              <a:rPr lang="en-US" sz="2400" dirty="0" err="1"/>
              <a:t>pengambilan</a:t>
            </a:r>
            <a:r>
              <a:rPr lang="en-US" sz="2400" dirty="0"/>
              <a:t> </a:t>
            </a:r>
            <a:r>
              <a:rPr lang="en-US" sz="2400" dirty="0" err="1"/>
              <a:t>keputusan</a:t>
            </a:r>
            <a:r>
              <a:rPr lang="en-US" sz="2400" dirty="0"/>
              <a:t> </a:t>
            </a:r>
            <a:r>
              <a:rPr lang="en-US" sz="2400" dirty="0" err="1"/>
              <a:t>dan</a:t>
            </a:r>
            <a:r>
              <a:rPr lang="en-US" sz="2400" dirty="0"/>
              <a:t> </a:t>
            </a:r>
            <a:r>
              <a:rPr lang="en-US" sz="2400" dirty="0" err="1"/>
              <a:t>perencanaan</a:t>
            </a:r>
            <a:r>
              <a:rPr lang="en-US" sz="2400" dirty="0"/>
              <a:t>.</a:t>
            </a:r>
          </a:p>
        </p:txBody>
      </p:sp>
      <p:sp>
        <p:nvSpPr>
          <p:cNvPr id="5" name="Left Arrow 4">
            <a:hlinkClick r:id="rId2" action="ppaction://hlinksldjump"/>
          </p:cNvPr>
          <p:cNvSpPr/>
          <p:nvPr/>
        </p:nvSpPr>
        <p:spPr>
          <a:xfrm>
            <a:off x="500034" y="5857892"/>
            <a:ext cx="107157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Tree>
    <p:extLst>
      <p:ext uri="{BB962C8B-B14F-4D97-AF65-F5344CB8AC3E}">
        <p14:creationId xmlns:p14="http://schemas.microsoft.com/office/powerpoint/2007/7/12/main" val="2646687833"/>
      </p:ext>
    </p:extLst>
  </p:cSld>
  <p:clrMapOvr>
    <a:masterClrMapping/>
  </p:clrMapOvr>
  <p:timing>
    <p:tnLst>
      <p:par>
        <p:cTn xmlns:p14="http://schemas.microsoft.com/office/powerpoint/2007/7/12/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02920" y="530352"/>
            <a:ext cx="8183880" cy="5113226"/>
          </a:xfrm>
        </p:spPr>
        <p:txBody>
          <a:bodyPr>
            <a:normAutofit/>
          </a:bodyPr>
          <a:lstStyle/>
          <a:p>
            <a:pPr algn="just"/>
            <a:r>
              <a:rPr lang="en-US" sz="2400" dirty="0" err="1"/>
              <a:t>Kegiatan</a:t>
            </a:r>
            <a:r>
              <a:rPr lang="en-US" sz="2400" dirty="0"/>
              <a:t> yang </a:t>
            </a:r>
            <a:r>
              <a:rPr lang="en-US" sz="2400" dirty="0" err="1"/>
              <a:t>menyediakan</a:t>
            </a:r>
            <a:r>
              <a:rPr lang="en-US" sz="2400" dirty="0"/>
              <a:t> </a:t>
            </a:r>
            <a:r>
              <a:rPr lang="en-US" sz="2400" dirty="0" err="1"/>
              <a:t>fungsi</a:t>
            </a:r>
            <a:r>
              <a:rPr lang="en-US" sz="2400" dirty="0"/>
              <a:t> </a:t>
            </a:r>
            <a:r>
              <a:rPr lang="en-US" sz="2400" dirty="0" err="1"/>
              <a:t>untuk</a:t>
            </a:r>
            <a:r>
              <a:rPr lang="en-US" sz="2400" dirty="0"/>
              <a:t> </a:t>
            </a:r>
            <a:r>
              <a:rPr lang="en-US" sz="2400" dirty="0" err="1"/>
              <a:t>mengendalikan</a:t>
            </a:r>
            <a:r>
              <a:rPr lang="en-US" sz="2400" dirty="0"/>
              <a:t> </a:t>
            </a:r>
            <a:r>
              <a:rPr lang="en-US" sz="2400" dirty="0" err="1"/>
              <a:t>dan</a:t>
            </a:r>
            <a:r>
              <a:rPr lang="en-US" sz="2400" dirty="0"/>
              <a:t> </a:t>
            </a:r>
            <a:r>
              <a:rPr lang="en-US" sz="2400" dirty="0" err="1"/>
              <a:t>mengenali</a:t>
            </a:r>
            <a:r>
              <a:rPr lang="en-US" sz="2400" dirty="0"/>
              <a:t> </a:t>
            </a:r>
            <a:r>
              <a:rPr lang="en-US" sz="2400" dirty="0" err="1"/>
              <a:t>unsur</a:t>
            </a:r>
            <a:r>
              <a:rPr lang="en-US" sz="2400" dirty="0"/>
              <a:t> </a:t>
            </a:r>
            <a:r>
              <a:rPr lang="en-US" sz="2400" dirty="0" err="1"/>
              <a:t>jaringan</a:t>
            </a:r>
            <a:r>
              <a:rPr lang="en-US" sz="2400" dirty="0"/>
              <a:t> (Network Element – NE),</a:t>
            </a:r>
            <a:r>
              <a:rPr lang="en-US" sz="2400" dirty="0" err="1"/>
              <a:t>mengambil</a:t>
            </a:r>
            <a:r>
              <a:rPr lang="en-US" sz="2400" dirty="0"/>
              <a:t> </a:t>
            </a:r>
            <a:r>
              <a:rPr lang="en-US" sz="2400" dirty="0" err="1"/>
              <a:t>dan</a:t>
            </a:r>
            <a:r>
              <a:rPr lang="en-US" sz="2400" dirty="0"/>
              <a:t> </a:t>
            </a:r>
            <a:r>
              <a:rPr lang="en-US" sz="2400" dirty="0" err="1"/>
              <a:t>memberikan</a:t>
            </a:r>
            <a:r>
              <a:rPr lang="en-US" sz="2400" dirty="0"/>
              <a:t> data </a:t>
            </a:r>
            <a:r>
              <a:rPr lang="en-US" sz="2400" dirty="0" err="1"/>
              <a:t>dari</a:t>
            </a:r>
            <a:r>
              <a:rPr lang="en-US" sz="2400" dirty="0"/>
              <a:t> </a:t>
            </a:r>
            <a:r>
              <a:rPr lang="en-US" sz="2400" dirty="0" err="1"/>
              <a:t>atau</a:t>
            </a:r>
            <a:r>
              <a:rPr lang="en-US" sz="2400" dirty="0"/>
              <a:t> </a:t>
            </a:r>
            <a:r>
              <a:rPr lang="en-US" sz="2400" dirty="0" err="1"/>
              <a:t>ke</a:t>
            </a:r>
            <a:r>
              <a:rPr lang="en-US" sz="2400" dirty="0"/>
              <a:t> NE.</a:t>
            </a:r>
          </a:p>
          <a:p>
            <a:pPr marL="0" indent="0">
              <a:buNone/>
            </a:pPr>
            <a:endParaRPr lang="en-US" sz="2400" b="1" dirty="0" smtClean="0"/>
          </a:p>
          <a:p>
            <a:pPr marL="0" indent="0">
              <a:buNone/>
            </a:pPr>
            <a:r>
              <a:rPr lang="en-US" sz="2400" b="1" dirty="0" err="1" smtClean="0"/>
              <a:t>Manajemen</a:t>
            </a:r>
            <a:r>
              <a:rPr lang="en-US" sz="2400" b="1" dirty="0" smtClean="0"/>
              <a:t> </a:t>
            </a:r>
            <a:r>
              <a:rPr lang="en-US" sz="2400" b="1" dirty="0" err="1"/>
              <a:t>Konfigurasi</a:t>
            </a:r>
            <a:r>
              <a:rPr lang="en-US" sz="2400" dirty="0"/>
              <a:t> </a:t>
            </a:r>
            <a:r>
              <a:rPr lang="en-US" sz="2400" dirty="0" err="1"/>
              <a:t>meliputi</a:t>
            </a:r>
            <a:r>
              <a:rPr lang="en-US" sz="2400" dirty="0"/>
              <a:t> :</a:t>
            </a:r>
          </a:p>
          <a:p>
            <a:pPr lvl="1"/>
            <a:r>
              <a:rPr lang="en-US" sz="2400" dirty="0" err="1"/>
              <a:t>Perencanaan</a:t>
            </a:r>
            <a:r>
              <a:rPr lang="en-US" sz="2400" dirty="0"/>
              <a:t> </a:t>
            </a:r>
            <a:r>
              <a:rPr lang="en-US" sz="2400" dirty="0" err="1"/>
              <a:t>Jaringan</a:t>
            </a:r>
            <a:r>
              <a:rPr lang="en-US" sz="2400" dirty="0"/>
              <a:t> </a:t>
            </a:r>
            <a:r>
              <a:rPr lang="en-US" sz="2400" dirty="0" err="1"/>
              <a:t>dan</a:t>
            </a:r>
            <a:r>
              <a:rPr lang="en-US" sz="2400" dirty="0"/>
              <a:t> </a:t>
            </a:r>
            <a:r>
              <a:rPr lang="en-US" sz="2400" dirty="0" err="1"/>
              <a:t>Rekayasa</a:t>
            </a:r>
            <a:endParaRPr lang="en-US" sz="2400" dirty="0"/>
          </a:p>
          <a:p>
            <a:pPr lvl="1"/>
            <a:r>
              <a:rPr lang="en-US" sz="2400" dirty="0" err="1"/>
              <a:t>Instalasi</a:t>
            </a:r>
            <a:endParaRPr lang="en-US" sz="2400" dirty="0"/>
          </a:p>
          <a:p>
            <a:pPr lvl="1"/>
            <a:r>
              <a:rPr lang="en-US" sz="2400" dirty="0" err="1"/>
              <a:t>Pengendalian</a:t>
            </a:r>
            <a:r>
              <a:rPr lang="en-US" sz="2400" dirty="0"/>
              <a:t> </a:t>
            </a:r>
            <a:r>
              <a:rPr lang="en-US" sz="2400" dirty="0" err="1"/>
              <a:t>dan</a:t>
            </a:r>
            <a:r>
              <a:rPr lang="en-US" sz="2400" dirty="0"/>
              <a:t> Status</a:t>
            </a:r>
          </a:p>
          <a:p>
            <a:pPr lvl="1"/>
            <a:r>
              <a:rPr lang="en-US" sz="2400" dirty="0" err="1"/>
              <a:t>Penyediaan</a:t>
            </a:r>
            <a:r>
              <a:rPr lang="en-US" sz="2400" dirty="0"/>
              <a:t> (Provisioning)</a:t>
            </a:r>
          </a:p>
          <a:p>
            <a:pPr lvl="1"/>
            <a:r>
              <a:rPr lang="en-US" sz="2400" dirty="0" err="1"/>
              <a:t>Perencanaan</a:t>
            </a:r>
            <a:r>
              <a:rPr lang="en-US" sz="2400" dirty="0"/>
              <a:t> </a:t>
            </a:r>
            <a:r>
              <a:rPr lang="en-US" sz="2400" dirty="0" err="1"/>
              <a:t>dan</a:t>
            </a:r>
            <a:r>
              <a:rPr lang="en-US" sz="2400" dirty="0"/>
              <a:t> </a:t>
            </a:r>
            <a:r>
              <a:rPr lang="en-US" sz="2400" dirty="0" err="1"/>
              <a:t>Negosiasi</a:t>
            </a:r>
            <a:r>
              <a:rPr lang="en-US" sz="2400" dirty="0"/>
              <a:t> </a:t>
            </a:r>
            <a:r>
              <a:rPr lang="en-US" sz="2400" dirty="0" err="1"/>
              <a:t>Layanan</a:t>
            </a:r>
            <a:endParaRPr lang="en-US" sz="2400" dirty="0"/>
          </a:p>
        </p:txBody>
      </p:sp>
    </p:spTree>
    <p:extLst>
      <p:ext uri="{BB962C8B-B14F-4D97-AF65-F5344CB8AC3E}">
        <p14:creationId xmlns:p14="http://schemas.microsoft.com/office/powerpoint/2007/7/12/main" val="3867326015"/>
      </p:ext>
    </p:extLst>
  </p:cSld>
  <p:clrMapOvr>
    <a:masterClrMapping/>
  </p:clrMapOvr>
  <p:timing>
    <p:tnLst>
      <p:par>
        <p:cTn xmlns:p14="http://schemas.microsoft.com/office/powerpoint/2007/7/12/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xmlns:mc="http://schemas.openxmlformats.org/markup-compatibility/2006" xmlns:a14="http://schemas.microsoft.com/office/drawing/2007/7/7/main" val="323232" mc:Ignorable=""/>
      </a:dk2>
      <a:lt2>
        <a:srgbClr xmlns:mc="http://schemas.openxmlformats.org/markup-compatibility/2006" xmlns:a14="http://schemas.microsoft.com/office/drawing/2007/7/7/main" val="E3DED1" mc:Ignorable=""/>
      </a:lt2>
      <a:accent1>
        <a:srgbClr xmlns:mc="http://schemas.openxmlformats.org/markup-compatibility/2006" xmlns:a14="http://schemas.microsoft.com/office/drawing/2007/7/7/main" val="F07F09" mc:Ignorable=""/>
      </a:accent1>
      <a:accent2>
        <a:srgbClr xmlns:mc="http://schemas.openxmlformats.org/markup-compatibility/2006" xmlns:a14="http://schemas.microsoft.com/office/drawing/2007/7/7/main" val="9F2936" mc:Ignorable=""/>
      </a:accent2>
      <a:accent3>
        <a:srgbClr xmlns:mc="http://schemas.openxmlformats.org/markup-compatibility/2006" xmlns:a14="http://schemas.microsoft.com/office/drawing/2007/7/7/main" val="1B587C" mc:Ignorable=""/>
      </a:accent3>
      <a:accent4>
        <a:srgbClr xmlns:mc="http://schemas.openxmlformats.org/markup-compatibility/2006" xmlns:a14="http://schemas.microsoft.com/office/drawing/2007/7/7/main" val="4E8542" mc:Ignorable=""/>
      </a:accent4>
      <a:accent5>
        <a:srgbClr xmlns:mc="http://schemas.openxmlformats.org/markup-compatibility/2006" xmlns:a14="http://schemas.microsoft.com/office/drawing/2007/7/7/main" val="604878" mc:Ignorable=""/>
      </a:accent5>
      <a:accent6>
        <a:srgbClr xmlns:mc="http://schemas.openxmlformats.org/markup-compatibility/2006" xmlns:a14="http://schemas.microsoft.com/office/drawing/2007/7/7/main" val="C19859" mc:Ignorable=""/>
      </a:accent6>
      <a:hlink>
        <a:srgbClr xmlns:mc="http://schemas.openxmlformats.org/markup-compatibility/2006" xmlns:a14="http://schemas.microsoft.com/office/drawing/2007/7/7/main" val="6B9F25" mc:Ignorable=""/>
      </a:hlink>
      <a:folHlink>
        <a:srgbClr xmlns:mc="http://schemas.openxmlformats.org/markup-compatibility/2006" xmlns:a14="http://schemas.microsoft.com/office/drawing/2007/7/7/main" val="B26B02" mc:Ignorabl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xmlns:mc="http://schemas.openxmlformats.org/markup-compatibility/2006" xmlns:a14="http://schemas.microsoft.com/office/drawing/2007/7/7/main" val="000000" mc:Ignorable="">
                <a:alpha val="40000"/>
              </a:srgbClr>
            </a:outerShdw>
          </a:effectLst>
        </a:effectStyle>
        <a:effectStyle>
          <a:effectLst>
            <a:outerShdw blurRad="65500" dist="38100" dir="5400000" rotWithShape="0">
              <a:srgbClr xmlns:mc="http://schemas.openxmlformats.org/markup-compatibility/2006" xmlns:a14="http://schemas.microsoft.com/office/drawing/2007/7/7/main" val="000000" mc:Ignorable="">
                <a:alpha val="40000"/>
              </a:srgbClr>
            </a:outerShdw>
          </a:effectLst>
        </a:effectStyle>
        <a:effectStyle>
          <a:effectLst>
            <a:outerShdw blurRad="65500" dist="38100" dir="5400000" rotWithShape="0">
              <a:srgbClr xmlns:mc="http://schemas.openxmlformats.org/markup-compatibility/2006" xmlns:a14="http://schemas.microsoft.com/office/drawing/2007/7/7/main" val="000000" mc:Ignorable="">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2010-10-24T15:06:38Z</outs:dateTime>
      <outs:isPinned>true</outs:isPinned>
    </outs:relatedDate>
    <outs:relatedDate>
      <outs:type>2</outs:type>
      <outs:displayName>Created</outs:displayName>
      <outs:dateTime>2010-10-24T14:07:54Z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Bobi_Kurniawan</outs:displayName>
          <outs:accountName/>
        </outs:relatedPerson>
      </outs:people>
      <outs:source>0</outs:source>
      <outs:isPinned>true</outs:isPinned>
    </outs:relatedPeopleItem>
    <outs:relatedPeopleItem>
      <outs:category>Last modified by</outs:category>
      <outs:people>
        <outs:relatedPerson>
          <outs:displayName>Bobi_Kurniawan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4B42F91D-8D41-41F9-84F0-A431EB75ADCB}">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Aspect</Template>
  <TotalTime>80</TotalTime>
  <Words>863</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MANAJEMEN JARINGAN  Bobi Kurniawan, ST.,M.Kom </vt:lpstr>
      <vt:lpstr>PowerPoint Presentation</vt:lpstr>
      <vt:lpstr>PowerPoint Presentation</vt:lpstr>
      <vt:lpstr>PowerPoint Presentation</vt:lpstr>
      <vt:lpstr>PowerPoint Presentation</vt:lpstr>
      <vt:lpstr>Siklus Manajemen Jaringan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JARINGAN  Bobi Kurniawan, ST.,M.Kom </dc:title>
  <dc:creator>Bobi_Kurniawan</dc:creator>
  <cp:lastModifiedBy>Bobi_Kurniawan</cp:lastModifiedBy>
  <cp:revision>10</cp:revision>
  <dcterms:created xsi:type="dcterms:W3CDTF">2010-10-24T14:07:54Z</dcterms:created>
  <dcterms:modified xsi:type="dcterms:W3CDTF">2010-10-24T15:28:16Z</dcterms:modified>
</cp:coreProperties>
</file>