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0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EBE62F5-BFDB-47D0-B23F-1AD3369CE325}" type="datetimeFigureOut">
              <a:rPr lang="id-ID" smtClean="0"/>
              <a:t>04/01/2011</a:t>
            </a:fld>
            <a:endParaRPr lang="id-ID"/>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id-ID"/>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976987B-5BCC-4DAE-80AC-1C1C7F13F868}"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BE62F5-BFDB-47D0-B23F-1AD3369CE325}" type="datetimeFigureOut">
              <a:rPr lang="id-ID" smtClean="0"/>
              <a:t>04/01/2011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976987B-5BCC-4DAE-80AC-1C1C7F13F868}"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BE62F5-BFDB-47D0-B23F-1AD3369CE325}" type="datetimeFigureOut">
              <a:rPr lang="id-ID" smtClean="0"/>
              <a:t>04/01/2011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976987B-5BCC-4DAE-80AC-1C1C7F13F868}"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EBE62F5-BFDB-47D0-B23F-1AD3369CE325}" type="datetimeFigureOut">
              <a:rPr lang="id-ID" smtClean="0"/>
              <a:t>04/01/2011</a:t>
            </a:fld>
            <a:endParaRPr lang="id-ID"/>
          </a:p>
        </p:txBody>
      </p:sp>
      <p:sp>
        <p:nvSpPr>
          <p:cNvPr id="9" name="Slide Number Placeholder 8"/>
          <p:cNvSpPr>
            <a:spLocks noGrp="1"/>
          </p:cNvSpPr>
          <p:nvPr>
            <p:ph type="sldNum" sz="quarter" idx="15"/>
          </p:nvPr>
        </p:nvSpPr>
        <p:spPr/>
        <p:txBody>
          <a:bodyPr rtlCol="0"/>
          <a:lstStyle/>
          <a:p>
            <a:fld id="{E976987B-5BCC-4DAE-80AC-1C1C7F13F868}" type="slidenum">
              <a:rPr lang="id-ID" smtClean="0"/>
              <a:t>‹#›</a:t>
            </a:fld>
            <a:endParaRPr lang="id-ID"/>
          </a:p>
        </p:txBody>
      </p:sp>
      <p:sp>
        <p:nvSpPr>
          <p:cNvPr id="10" name="Footer Placeholder 9"/>
          <p:cNvSpPr>
            <a:spLocks noGrp="1"/>
          </p:cNvSpPr>
          <p:nvPr>
            <p:ph type="ftr" sz="quarter" idx="16"/>
          </p:nvPr>
        </p:nvSpPr>
        <p:spPr/>
        <p:txBody>
          <a:bodyPr rtlCol="0"/>
          <a:lstStyle/>
          <a:p>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EBE62F5-BFDB-47D0-B23F-1AD3369CE325}" type="datetimeFigureOut">
              <a:rPr lang="id-ID" smtClean="0"/>
              <a:t>04/01/2011</a:t>
            </a:fld>
            <a:endParaRPr lang="id-ID"/>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id-ID"/>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976987B-5BCC-4DAE-80AC-1C1C7F13F868}"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EBE62F5-BFDB-47D0-B23F-1AD3369CE325}" type="datetimeFigureOut">
              <a:rPr lang="id-ID" smtClean="0"/>
              <a:t>04/01/2011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976987B-5BCC-4DAE-80AC-1C1C7F13F868}" type="slidenum">
              <a:rPr lang="id-ID" smtClean="0"/>
              <a:t>‹#›</a:t>
            </a:fld>
            <a:endParaRPr lang="id-ID"/>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EBE62F5-BFDB-47D0-B23F-1AD3369CE325}" type="datetimeFigureOut">
              <a:rPr lang="id-ID" smtClean="0"/>
              <a:t>04/01/2011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976987B-5BCC-4DAE-80AC-1C1C7F13F868}" type="slidenum">
              <a:rPr lang="id-ID" smtClean="0"/>
              <a:t>‹#›</a:t>
            </a:fld>
            <a:endParaRPr lang="id-ID"/>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EBE62F5-BFDB-47D0-B23F-1AD3369CE325}" type="datetimeFigureOut">
              <a:rPr lang="id-ID" smtClean="0"/>
              <a:t>04/01/2011</a:t>
            </a:fld>
            <a:endParaRPr lang="id-ID"/>
          </a:p>
        </p:txBody>
      </p:sp>
      <p:sp>
        <p:nvSpPr>
          <p:cNvPr id="7" name="Slide Number Placeholder 6"/>
          <p:cNvSpPr>
            <a:spLocks noGrp="1"/>
          </p:cNvSpPr>
          <p:nvPr>
            <p:ph type="sldNum" sz="quarter" idx="11"/>
          </p:nvPr>
        </p:nvSpPr>
        <p:spPr/>
        <p:txBody>
          <a:bodyPr rtlCol="0"/>
          <a:lstStyle/>
          <a:p>
            <a:fld id="{E976987B-5BCC-4DAE-80AC-1C1C7F13F868}" type="slidenum">
              <a:rPr lang="id-ID" smtClean="0"/>
              <a:t>‹#›</a:t>
            </a:fld>
            <a:endParaRPr lang="id-ID"/>
          </a:p>
        </p:txBody>
      </p:sp>
      <p:sp>
        <p:nvSpPr>
          <p:cNvPr id="8" name="Footer Placeholder 7"/>
          <p:cNvSpPr>
            <a:spLocks noGrp="1"/>
          </p:cNvSpPr>
          <p:nvPr>
            <p:ph type="ftr" sz="quarter" idx="12"/>
          </p:nvPr>
        </p:nvSpPr>
        <p:spPr/>
        <p:txBody>
          <a:bodyPr rtlCol="0"/>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BE62F5-BFDB-47D0-B23F-1AD3369CE325}" type="datetimeFigureOut">
              <a:rPr lang="id-ID" smtClean="0"/>
              <a:t>04/01/2011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976987B-5BCC-4DAE-80AC-1C1C7F13F868}"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EBE62F5-BFDB-47D0-B23F-1AD3369CE325}" type="datetimeFigureOut">
              <a:rPr lang="id-ID" smtClean="0"/>
              <a:t>04/01/2011</a:t>
            </a:fld>
            <a:endParaRPr lang="id-ID"/>
          </a:p>
        </p:txBody>
      </p:sp>
      <p:sp>
        <p:nvSpPr>
          <p:cNvPr id="22" name="Slide Number Placeholder 21"/>
          <p:cNvSpPr>
            <a:spLocks noGrp="1"/>
          </p:cNvSpPr>
          <p:nvPr>
            <p:ph type="sldNum" sz="quarter" idx="15"/>
          </p:nvPr>
        </p:nvSpPr>
        <p:spPr/>
        <p:txBody>
          <a:bodyPr rtlCol="0"/>
          <a:lstStyle/>
          <a:p>
            <a:fld id="{E976987B-5BCC-4DAE-80AC-1C1C7F13F868}" type="slidenum">
              <a:rPr lang="id-ID" smtClean="0"/>
              <a:t>‹#›</a:t>
            </a:fld>
            <a:endParaRPr lang="id-ID"/>
          </a:p>
        </p:txBody>
      </p:sp>
      <p:sp>
        <p:nvSpPr>
          <p:cNvPr id="23" name="Footer Placeholder 22"/>
          <p:cNvSpPr>
            <a:spLocks noGrp="1"/>
          </p:cNvSpPr>
          <p:nvPr>
            <p:ph type="ftr" sz="quarter" idx="16"/>
          </p:nvPr>
        </p:nvSpPr>
        <p:spPr/>
        <p:txBody>
          <a:bodyPr rtlCol="0"/>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EBE62F5-BFDB-47D0-B23F-1AD3369CE325}" type="datetimeFigureOut">
              <a:rPr lang="id-ID" smtClean="0"/>
              <a:t>04/01/2011</a:t>
            </a:fld>
            <a:endParaRPr lang="id-ID"/>
          </a:p>
        </p:txBody>
      </p:sp>
      <p:sp>
        <p:nvSpPr>
          <p:cNvPr id="18" name="Slide Number Placeholder 17"/>
          <p:cNvSpPr>
            <a:spLocks noGrp="1"/>
          </p:cNvSpPr>
          <p:nvPr>
            <p:ph type="sldNum" sz="quarter" idx="11"/>
          </p:nvPr>
        </p:nvSpPr>
        <p:spPr/>
        <p:txBody>
          <a:bodyPr rtlCol="0"/>
          <a:lstStyle/>
          <a:p>
            <a:fld id="{E976987B-5BCC-4DAE-80AC-1C1C7F13F868}" type="slidenum">
              <a:rPr lang="id-ID" smtClean="0"/>
              <a:t>‹#›</a:t>
            </a:fld>
            <a:endParaRPr lang="id-ID"/>
          </a:p>
        </p:txBody>
      </p:sp>
      <p:sp>
        <p:nvSpPr>
          <p:cNvPr id="21" name="Footer Placeholder 20"/>
          <p:cNvSpPr>
            <a:spLocks noGrp="1"/>
          </p:cNvSpPr>
          <p:nvPr>
            <p:ph type="ftr" sz="quarter" idx="12"/>
          </p:nvPr>
        </p:nvSpPr>
        <p:spPr/>
        <p:txBody>
          <a:bodyPr rtlCol="0"/>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EBE62F5-BFDB-47D0-B23F-1AD3369CE325}" type="datetimeFigureOut">
              <a:rPr lang="id-ID" smtClean="0"/>
              <a:t>04/01/2011</a:t>
            </a:fld>
            <a:endParaRPr lang="id-ID"/>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d-ID"/>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976987B-5BCC-4DAE-80AC-1C1C7F13F868}"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PENGAWASAN DAN PENGENDALIAN ORGANISASI</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DEFINISI</a:t>
            </a:r>
            <a:endParaRPr lang="id-ID" dirty="0"/>
          </a:p>
        </p:txBody>
      </p:sp>
      <p:sp>
        <p:nvSpPr>
          <p:cNvPr id="3" name="Content Placeholder 2"/>
          <p:cNvSpPr>
            <a:spLocks noGrp="1"/>
          </p:cNvSpPr>
          <p:nvPr>
            <p:ph sz="quarter" idx="1"/>
          </p:nvPr>
        </p:nvSpPr>
        <p:spPr>
          <a:xfrm>
            <a:off x="323528" y="1412776"/>
            <a:ext cx="7776864" cy="5445224"/>
          </a:xfrm>
        </p:spPr>
        <p:txBody>
          <a:bodyPr>
            <a:normAutofit fontScale="92500"/>
          </a:bodyPr>
          <a:lstStyle/>
          <a:p>
            <a:r>
              <a:rPr lang="id-ID" dirty="0" smtClean="0"/>
              <a:t>Pengawasan : Proses dalam menetapkan ukuran kinerja dan pengambilan tindakan yang dapat mendukung pencapaian hasil yang diharapkan sesuai dengan kinerja yang telah ditetapkan tersebut.</a:t>
            </a:r>
          </a:p>
          <a:p>
            <a:r>
              <a:rPr lang="id-ID" dirty="0" smtClean="0"/>
              <a:t>Fungsi Pengawasan dalam manajemen : upaya sistematis dalam menetapkan standar kinerja dan berbagai tujuan yang direncanakan, mendesain sistem informasi umpan balik, membandingkan antara kinerja yang dicapai dengan standar yang telah ditetapkan sebelumnya, menentukan apakah terdapat penyimpangan dan tingkat signifikansi dari setiap penyimpangan tersebut dan mengambil tindakan yang diperlukan untuk memastikan bahwa seluruh sumber daya perusahaan dipergunakan secara efektif dan efisien dalam pencapaian tujuan perusahaan  </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TUJUAN FUNGSI PENGAWASAN</a:t>
            </a:r>
            <a:endParaRPr lang="id-ID" dirty="0"/>
          </a:p>
        </p:txBody>
      </p:sp>
      <p:sp>
        <p:nvSpPr>
          <p:cNvPr id="3" name="Content Placeholder 2"/>
          <p:cNvSpPr>
            <a:spLocks noGrp="1"/>
          </p:cNvSpPr>
          <p:nvPr>
            <p:ph sz="quarter" idx="1"/>
          </p:nvPr>
        </p:nvSpPr>
        <p:spPr>
          <a:xfrm>
            <a:off x="457200" y="1844824"/>
            <a:ext cx="7467600" cy="4629128"/>
          </a:xfrm>
        </p:spPr>
        <p:txBody>
          <a:bodyPr/>
          <a:lstStyle/>
          <a:p>
            <a:r>
              <a:rPr lang="id-ID" dirty="0" smtClean="0"/>
              <a:t>Adaptasi Lingkungan</a:t>
            </a:r>
          </a:p>
          <a:p>
            <a:r>
              <a:rPr lang="id-ID" dirty="0" smtClean="0"/>
              <a:t>Meminimumkan Kegagalan </a:t>
            </a:r>
          </a:p>
          <a:p>
            <a:r>
              <a:rPr lang="id-ID" dirty="0" smtClean="0"/>
              <a:t>Meminimumkan Biaya</a:t>
            </a:r>
          </a:p>
          <a:p>
            <a:r>
              <a:rPr lang="id-ID" dirty="0" smtClean="0"/>
              <a:t>Antisipasi Kompleksitas Organisasi</a:t>
            </a:r>
          </a:p>
          <a:p>
            <a:pPr>
              <a:buNone/>
            </a:pP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LANGKAH-LANGKAH DALAM PROSES PENGAWASAN</a:t>
            </a:r>
            <a:endParaRPr lang="id-ID" dirty="0"/>
          </a:p>
        </p:txBody>
      </p:sp>
      <p:sp>
        <p:nvSpPr>
          <p:cNvPr id="3" name="Content Placeholder 2"/>
          <p:cNvSpPr>
            <a:spLocks noGrp="1"/>
          </p:cNvSpPr>
          <p:nvPr>
            <p:ph sz="quarter" idx="1"/>
          </p:nvPr>
        </p:nvSpPr>
        <p:spPr/>
        <p:txBody>
          <a:bodyPr/>
          <a:lstStyle/>
          <a:p>
            <a:r>
              <a:rPr lang="id-ID" dirty="0" smtClean="0"/>
              <a:t>Penetapan standar dan metode penilaian kinerja</a:t>
            </a:r>
          </a:p>
          <a:p>
            <a:r>
              <a:rPr lang="id-ID" dirty="0" smtClean="0"/>
              <a:t>Penilaian kinerja</a:t>
            </a:r>
          </a:p>
          <a:p>
            <a:r>
              <a:rPr lang="id-ID" dirty="0" smtClean="0"/>
              <a:t>Penilaian apakah kinerja memenuhi standar ataukah tidak</a:t>
            </a:r>
          </a:p>
          <a:p>
            <a:r>
              <a:rPr lang="id-ID" dirty="0" smtClean="0"/>
              <a:t>Pengambilan tindakan koreksi jika terdapat masalah</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id-ID" sz="2800" dirty="0" smtClean="0"/>
              <a:t>BEBERAPA GEJALA</a:t>
            </a:r>
            <a:br>
              <a:rPr lang="id-ID" sz="2800" dirty="0" smtClean="0"/>
            </a:br>
            <a:r>
              <a:rPr lang="id-ID" sz="2800" dirty="0" smtClean="0"/>
              <a:t> YANG MEMERLUKAN</a:t>
            </a:r>
            <a:br>
              <a:rPr lang="id-ID" sz="2800" dirty="0" smtClean="0"/>
            </a:br>
            <a:r>
              <a:rPr lang="id-ID" sz="2800" dirty="0" smtClean="0"/>
              <a:t> PENGAWASAN DAN PENGENDALIAN</a:t>
            </a:r>
            <a:endParaRPr lang="id-ID" sz="2800" dirty="0"/>
          </a:p>
        </p:txBody>
      </p:sp>
      <p:sp>
        <p:nvSpPr>
          <p:cNvPr id="3" name="Content Placeholder 2"/>
          <p:cNvSpPr>
            <a:spLocks noGrp="1"/>
          </p:cNvSpPr>
          <p:nvPr>
            <p:ph sz="quarter" idx="1"/>
          </p:nvPr>
        </p:nvSpPr>
        <p:spPr>
          <a:xfrm>
            <a:off x="457200" y="1412776"/>
            <a:ext cx="7643192" cy="5256584"/>
          </a:xfrm>
        </p:spPr>
        <p:txBody>
          <a:bodyPr>
            <a:normAutofit lnSpcReduction="10000"/>
          </a:bodyPr>
          <a:lstStyle/>
          <a:p>
            <a:r>
              <a:rPr lang="id-ID" dirty="0" smtClean="0"/>
              <a:t>Terjadinya penurunan pendapatan atau profit, namun tidak begitu jelas faktor penyebabnya</a:t>
            </a:r>
          </a:p>
          <a:p>
            <a:r>
              <a:rPr lang="id-ID" dirty="0" smtClean="0"/>
              <a:t>Penurunan kualitas pelayanan (teridentifikasi dari adanya keluhan pelanggan)</a:t>
            </a:r>
          </a:p>
          <a:p>
            <a:r>
              <a:rPr lang="id-ID" dirty="0" smtClean="0"/>
              <a:t>Ketidakpuasan pegawai (teridentifikasi dari adanya keluhan pegawai, produktivitas kerja yang menurun)</a:t>
            </a:r>
          </a:p>
          <a:p>
            <a:r>
              <a:rPr lang="id-ID" dirty="0" smtClean="0"/>
              <a:t>Berkurangnya kas perusahaan</a:t>
            </a:r>
          </a:p>
          <a:p>
            <a:r>
              <a:rPr lang="id-ID" dirty="0" smtClean="0"/>
              <a:t>Banyaknya pegawai atau pekerja yang menganggur</a:t>
            </a:r>
          </a:p>
          <a:p>
            <a:r>
              <a:rPr lang="id-ID" dirty="0" smtClean="0"/>
              <a:t>Tidak terorganisasinya setiap pekerjaan dengan baik</a:t>
            </a:r>
          </a:p>
          <a:p>
            <a:r>
              <a:rPr lang="id-ID" dirty="0" smtClean="0"/>
              <a:t>Biaya yang melebihi anggaran</a:t>
            </a:r>
          </a:p>
          <a:p>
            <a:r>
              <a:rPr lang="id-ID" dirty="0" smtClean="0"/>
              <a:t>Adanya penghamburan dan inefisiensi</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FUNGSI PENGAWASAN DALAM PRAKTIK</a:t>
            </a:r>
            <a:endParaRPr lang="id-ID" dirty="0"/>
          </a:p>
        </p:txBody>
      </p:sp>
      <p:sp>
        <p:nvSpPr>
          <p:cNvPr id="3" name="Content Placeholder 2"/>
          <p:cNvSpPr>
            <a:spLocks noGrp="1"/>
          </p:cNvSpPr>
          <p:nvPr>
            <p:ph sz="quarter" idx="1"/>
          </p:nvPr>
        </p:nvSpPr>
        <p:spPr/>
        <p:txBody>
          <a:bodyPr/>
          <a:lstStyle/>
          <a:p>
            <a:r>
              <a:rPr lang="id-ID" dirty="0" smtClean="0"/>
              <a:t>PENGAWASAN BERDASARKAN PROSES KEGIATAN</a:t>
            </a:r>
          </a:p>
          <a:p>
            <a:pPr lvl="1">
              <a:buFont typeface="Arial" pitchFamily="34" charset="0"/>
              <a:buChar char="•"/>
            </a:pPr>
            <a:r>
              <a:rPr lang="id-ID" dirty="0" smtClean="0"/>
              <a:t>Pengawasa awal dilakukan biasanya untuk memastikan apakah seluruh faktor input produksi telah sesuai dengan standar ataukah tidak</a:t>
            </a:r>
          </a:p>
          <a:p>
            <a:pPr lvl="1">
              <a:buFont typeface="Arial" pitchFamily="34" charset="0"/>
              <a:buChar char="•"/>
            </a:pPr>
            <a:r>
              <a:rPr lang="id-ID" dirty="0" smtClean="0"/>
              <a:t>Pengawasan proses merupakan pengawasan yang dilakukan pada saat sebuah proses tengah berlangsung</a:t>
            </a:r>
          </a:p>
          <a:p>
            <a:pPr lvl="1">
              <a:buFont typeface="Arial" pitchFamily="34" charset="0"/>
              <a:buChar char="•"/>
            </a:pPr>
            <a:r>
              <a:rPr lang="id-ID" dirty="0" smtClean="0"/>
              <a:t>Pengawasan akhir merupakan pengawasan yang dilakukan pada saat akhir proses pengerjaan sesuatu, yaitu untuk memastikan bahwa hasil yang diperoleh pada saat pengerjaan sesuai dengan standar yang telah ditetapkan di awal dan proses yang telah dikerjakan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FUNGSI PENGAWASAN DALAM PRAKTIK</a:t>
            </a:r>
            <a:endParaRPr lang="id-ID" dirty="0"/>
          </a:p>
        </p:txBody>
      </p:sp>
      <p:sp>
        <p:nvSpPr>
          <p:cNvPr id="3" name="Content Placeholder 2"/>
          <p:cNvSpPr>
            <a:spLocks noGrp="1"/>
          </p:cNvSpPr>
          <p:nvPr>
            <p:ph sz="quarter" idx="1"/>
          </p:nvPr>
        </p:nvSpPr>
        <p:spPr/>
        <p:txBody>
          <a:bodyPr/>
          <a:lstStyle/>
          <a:p>
            <a:r>
              <a:rPr lang="id-ID" dirty="0" smtClean="0"/>
              <a:t>PENGAWASAN INTERNAL &amp; EKSTERNAL</a:t>
            </a:r>
          </a:p>
          <a:p>
            <a:pPr lvl="1">
              <a:buFont typeface="Wingdings" pitchFamily="2" charset="2"/>
              <a:buChar char="§"/>
            </a:pPr>
            <a:r>
              <a:rPr lang="id-ID" dirty="0" smtClean="0"/>
              <a:t>Pengawasan internal adalah pengawasan yang dilakukan secara mandiri oleh setiap pekerja terhadap tugas yang dibebankan terhadapnya</a:t>
            </a:r>
          </a:p>
          <a:p>
            <a:pPr lvl="1">
              <a:buFont typeface="Wingdings" pitchFamily="2" charset="2"/>
              <a:buChar char="§"/>
            </a:pPr>
            <a:r>
              <a:rPr lang="id-ID" dirty="0" smtClean="0"/>
              <a:t>Pengawasan eksternal adalah pengawasan yang dilakukan terhadap seseorang atau bagian oleh orang lain atau oleh bagian di luar bagian yang diawasi (biasanya bagian yang lebih tinggi)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2 pendekatan dalam mempertahankan fungsi pengawasan</a:t>
            </a:r>
            <a:endParaRPr lang="id-ID" dirty="0"/>
          </a:p>
        </p:txBody>
      </p:sp>
      <p:sp>
        <p:nvSpPr>
          <p:cNvPr id="3" name="Content Placeholder 2"/>
          <p:cNvSpPr>
            <a:spLocks noGrp="1"/>
          </p:cNvSpPr>
          <p:nvPr>
            <p:ph sz="quarter" idx="1"/>
          </p:nvPr>
        </p:nvSpPr>
        <p:spPr/>
        <p:txBody>
          <a:bodyPr/>
          <a:lstStyle/>
          <a:p>
            <a:r>
              <a:rPr lang="id-ID" dirty="0" smtClean="0"/>
              <a:t>Sistem Pengawasan Tradisional</a:t>
            </a:r>
          </a:p>
          <a:p>
            <a:pPr>
              <a:buNone/>
            </a:pPr>
            <a:r>
              <a:rPr lang="id-ID" dirty="0" smtClean="0"/>
              <a:t>	</a:t>
            </a:r>
            <a:r>
              <a:rPr lang="id-ID" dirty="0" smtClean="0"/>
              <a:t>a.  Pengawasan Diagnostik</a:t>
            </a:r>
          </a:p>
          <a:p>
            <a:pPr>
              <a:buNone/>
            </a:pPr>
            <a:r>
              <a:rPr lang="id-ID" dirty="0" smtClean="0"/>
              <a:t>	</a:t>
            </a:r>
            <a:r>
              <a:rPr lang="id-ID" dirty="0" smtClean="0"/>
              <a:t>b.  Pengawasan Berdasarkan Batasan-Batasan</a:t>
            </a:r>
          </a:p>
          <a:p>
            <a:pPr>
              <a:buNone/>
            </a:pPr>
            <a:r>
              <a:rPr lang="id-ID" dirty="0" smtClean="0"/>
              <a:t>	</a:t>
            </a:r>
            <a:r>
              <a:rPr lang="id-ID" dirty="0" smtClean="0"/>
              <a:t>c.  Pengawasan Interaktif</a:t>
            </a:r>
          </a:p>
          <a:p>
            <a:pPr>
              <a:buNone/>
            </a:pPr>
            <a:endParaRPr lang="id-ID" dirty="0" smtClean="0"/>
          </a:p>
          <a:p>
            <a:r>
              <a:rPr lang="id-ID" dirty="0" smtClean="0"/>
              <a:t>Sistem Pengawasan yang Berdasarkan Komitmen</a:t>
            </a: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58</TotalTime>
  <Words>329</Words>
  <Application>Microsoft Office PowerPoint</Application>
  <PresentationFormat>On-screen Show (4:3)</PresentationFormat>
  <Paragraphs>39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Oriel</vt:lpstr>
      <vt:lpstr>PENGAWASAN DAN PENGENDALIAN ORGANISASI</vt:lpstr>
      <vt:lpstr>DEFINISI</vt:lpstr>
      <vt:lpstr>TUJUAN FUNGSI PENGAWASAN</vt:lpstr>
      <vt:lpstr>LANGKAH-LANGKAH DALAM PROSES PENGAWASAN</vt:lpstr>
      <vt:lpstr>BEBERAPA GEJALA  YANG MEMERLUKAN  PENGAWASAN DAN PENGENDALIAN</vt:lpstr>
      <vt:lpstr>FUNGSI PENGAWASAN DALAM PRAKTIK</vt:lpstr>
      <vt:lpstr>FUNGSI PENGAWASAN DALAM PRAKTIK</vt:lpstr>
      <vt:lpstr>2 pendekatan dalam mempertahankan fungsi pengawasan</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PENGAWASAN DAN PENGENDALIAN ORGANISASI</dc:title>
  <dc:creator>juli abdul ghapur</dc:creator>
  <cp:lastModifiedBy>juli abdul ghapur</cp:lastModifiedBy>
  <cp:revision>1</cp:revision>
  <dcterms:created xsi:type="dcterms:W3CDTF">2011-01-04T02:40:41Z</dcterms:created>
  <dcterms:modified xsi:type="dcterms:W3CDTF">2011-01-04T03:39:37Z</dcterms:modified>
</cp:coreProperties>
</file>