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8273A-2936-49C0-AA88-F4C1639E3B98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5E235-5437-453E-8298-4C292A8AA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9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40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1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5E235-5437-453E-8298-4C292A8AA1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FCD9E3-A547-4381-AC7A-4B21FE743AC1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4985E6-9C8B-4BBE-B865-302A0F8F6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179513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pointer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8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Pointer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191000" cy="5431536"/>
          </a:xfrm>
          <a:ln w="222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iostream.h</a:t>
            </a:r>
            <a:r>
              <a:rPr lang="en-US" sz="1800" dirty="0"/>
              <a:t>&gt;</a:t>
            </a:r>
          </a:p>
          <a:p>
            <a:pPr marL="109728" lvl="0" indent="0">
              <a:buNone/>
            </a:pPr>
            <a:endParaRPr lang="en-US" sz="1800" dirty="0"/>
          </a:p>
          <a:p>
            <a:pPr marL="109728" lvl="0" indent="0">
              <a:buNone/>
            </a:pPr>
            <a:r>
              <a:rPr lang="en-US" sz="1800" dirty="0"/>
              <a:t>void </a:t>
            </a:r>
            <a:r>
              <a:rPr lang="en-US" sz="1800" dirty="0" err="1"/>
              <a:t>tulis_n_kali</a:t>
            </a:r>
            <a:r>
              <a:rPr lang="en-US" sz="1800" dirty="0"/>
              <a:t>(char *</a:t>
            </a:r>
            <a:r>
              <a:rPr lang="en-US" sz="1800" dirty="0" err="1"/>
              <a:t>st,int</a:t>
            </a:r>
            <a:r>
              <a:rPr lang="en-US" sz="1800" dirty="0"/>
              <a:t> n);</a:t>
            </a:r>
          </a:p>
          <a:p>
            <a:pPr marL="109728" lvl="0" indent="0">
              <a:buNone/>
            </a:pPr>
            <a:r>
              <a:rPr lang="en-US" sz="1800" dirty="0"/>
              <a:t>main()</a:t>
            </a:r>
          </a:p>
          <a:p>
            <a:pPr marL="109728" lvl="0" indent="0">
              <a:buNone/>
            </a:pPr>
            <a:r>
              <a:rPr lang="en-US" sz="1800" dirty="0"/>
              <a:t>{</a:t>
            </a:r>
          </a:p>
          <a:p>
            <a:pPr marL="109728" lv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tulis_n_kali</a:t>
            </a:r>
            <a:r>
              <a:rPr lang="en-US" sz="1800" dirty="0"/>
              <a:t>("C++",7);</a:t>
            </a:r>
          </a:p>
          <a:p>
            <a:pPr marL="109728" lvl="0" indent="0">
              <a:buNone/>
            </a:pPr>
            <a:r>
              <a:rPr lang="en-US" sz="1800" dirty="0"/>
              <a:t>	return 0;</a:t>
            </a:r>
          </a:p>
          <a:p>
            <a:pPr marL="109728" lvl="0" indent="0">
              <a:buNone/>
            </a:pPr>
            <a:r>
              <a:rPr lang="en-US" sz="1800" dirty="0"/>
              <a:t>}</a:t>
            </a:r>
          </a:p>
          <a:p>
            <a:pPr marL="109728" lvl="0" indent="0">
              <a:buNone/>
            </a:pPr>
            <a:endParaRPr lang="en-US" sz="1800" dirty="0"/>
          </a:p>
          <a:p>
            <a:pPr marL="109728" lvl="0" indent="0">
              <a:buNone/>
            </a:pPr>
            <a:r>
              <a:rPr lang="en-US" sz="1800" dirty="0"/>
              <a:t> void </a:t>
            </a:r>
            <a:r>
              <a:rPr lang="en-US" sz="1800" dirty="0" err="1"/>
              <a:t>tulis_n_kali</a:t>
            </a:r>
            <a:r>
              <a:rPr lang="en-US" sz="1800" dirty="0"/>
              <a:t>(char *</a:t>
            </a:r>
            <a:r>
              <a:rPr lang="en-US" sz="1800" dirty="0" err="1"/>
              <a:t>st,int</a:t>
            </a:r>
            <a:r>
              <a:rPr lang="en-US" sz="1800" dirty="0"/>
              <a:t> n)</a:t>
            </a:r>
          </a:p>
          <a:p>
            <a:pPr marL="109728" lvl="0" indent="0">
              <a:buNone/>
            </a:pPr>
            <a:r>
              <a:rPr lang="en-US" sz="1800" dirty="0"/>
              <a:t> {</a:t>
            </a:r>
          </a:p>
          <a:p>
            <a:pPr marL="109728" lvl="0" indent="0">
              <a:buNone/>
            </a:pPr>
            <a:r>
              <a:rPr lang="en-US" sz="1800" dirty="0"/>
              <a:t> </a:t>
            </a:r>
            <a:r>
              <a:rPr lang="en-US" sz="1800" dirty="0" err="1"/>
              <a:t>int</a:t>
            </a:r>
            <a:r>
              <a:rPr lang="en-US" sz="1800" dirty="0"/>
              <a:t> i;</a:t>
            </a:r>
          </a:p>
          <a:p>
            <a:pPr marL="109728" lvl="0" indent="0">
              <a:buNone/>
            </a:pPr>
            <a:r>
              <a:rPr lang="en-US" sz="1800" dirty="0"/>
              <a:t> for(i=1;i&lt;</a:t>
            </a:r>
            <a:r>
              <a:rPr lang="en-US" sz="1800" dirty="0" err="1"/>
              <a:t>n;i</a:t>
            </a:r>
            <a:r>
              <a:rPr lang="en-US" sz="1800" dirty="0"/>
              <a:t>++)</a:t>
            </a:r>
          </a:p>
          <a:p>
            <a:pPr marL="109728" lvl="0" indent="0">
              <a:buNone/>
            </a:pPr>
            <a:r>
              <a:rPr lang="en-US" sz="1800" dirty="0"/>
              <a:t> </a:t>
            </a:r>
            <a:r>
              <a:rPr lang="en-US" sz="1800" dirty="0" err="1"/>
              <a:t>cout</a:t>
            </a:r>
            <a:r>
              <a:rPr lang="en-US" sz="1800" dirty="0"/>
              <a:t>&lt;&lt;</a:t>
            </a:r>
            <a:r>
              <a:rPr lang="en-US" sz="1800" dirty="0" err="1"/>
              <a:t>st</a:t>
            </a:r>
            <a:r>
              <a:rPr lang="en-US" sz="1800" dirty="0"/>
              <a:t>&lt;&lt;"\n";</a:t>
            </a:r>
          </a:p>
          <a:p>
            <a:pPr marL="109728" lvl="0" indent="0">
              <a:buNone/>
            </a:pPr>
            <a:r>
              <a:rPr lang="en-US" sz="1800" dirty="0"/>
              <a:t> }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3657600" cy="171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2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dirty="0" err="1"/>
              <a:t>Buatlah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 – rata </a:t>
            </a:r>
            <a:r>
              <a:rPr lang="en-US" dirty="0" err="1"/>
              <a:t>dari</a:t>
            </a:r>
            <a:r>
              <a:rPr lang="en-US" dirty="0"/>
              <a:t> data yang </a:t>
            </a:r>
            <a:r>
              <a:rPr lang="en-US" dirty="0" err="1"/>
              <a:t>diinputkan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pointer </a:t>
            </a:r>
            <a:r>
              <a:rPr lang="en-US" dirty="0" smtClean="0"/>
              <a:t>!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string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 </a:t>
            </a:r>
            <a:r>
              <a:rPr lang="en-US" dirty="0" err="1" smtClean="0"/>
              <a:t>buah</a:t>
            </a:r>
            <a:r>
              <a:rPr lang="en-US" dirty="0" smtClean="0"/>
              <a:t> string </a:t>
            </a:r>
            <a:r>
              <a:rPr lang="en-US" dirty="0" err="1" smtClean="0"/>
              <a:t>argumennya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690563" lvl="0" indent="-255588"/>
            <a:r>
              <a:rPr lang="en-US" dirty="0" err="1" smtClean="0"/>
              <a:t>Ulang</a:t>
            </a:r>
            <a:r>
              <a:rPr lang="en-US" dirty="0" smtClean="0"/>
              <a:t>(“halo-”,3);</a:t>
            </a:r>
          </a:p>
          <a:p>
            <a:pPr marL="690563" lvl="0" indent="-255588"/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baliknya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pointer yang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string”halo</a:t>
            </a:r>
            <a:r>
              <a:rPr lang="en-US" dirty="0" smtClean="0"/>
              <a:t>-halo-halo-”.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6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Abdul Kadir,2010,”mudah </a:t>
            </a:r>
            <a:r>
              <a:rPr lang="en-US" dirty="0" err="1" smtClean="0"/>
              <a:t>menjadi</a:t>
            </a:r>
            <a:r>
              <a:rPr lang="en-US" dirty="0" smtClean="0"/>
              <a:t> Programmer C++”,</a:t>
            </a:r>
            <a:r>
              <a:rPr lang="en-US" dirty="0" err="1" smtClean="0"/>
              <a:t>Yescom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Achmad</a:t>
            </a:r>
            <a:r>
              <a:rPr lang="en-US" dirty="0" smtClean="0"/>
              <a:t> Solichin,2010,”Kuliah </a:t>
            </a:r>
            <a:r>
              <a:rPr lang="en-US" dirty="0" err="1" smtClean="0"/>
              <a:t>Berseri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smtClean="0"/>
              <a:t>Komputer.com.”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901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Pointer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Pointer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yang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smtClean="0"/>
              <a:t>data.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pointer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menunjuk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smtClean="0"/>
              <a:t>data.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/>
              <a:t>Operator Pointer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u="sng" dirty="0" smtClean="0"/>
              <a:t>Operator &amp;</a:t>
            </a:r>
            <a:endParaRPr lang="en-US" sz="2000" b="1" u="sng" dirty="0"/>
          </a:p>
          <a:p>
            <a:pPr marL="571500" lvl="0" indent="-255588" algn="just">
              <a:lnSpc>
                <a:spcPct val="150000"/>
              </a:lnSpc>
              <a:buFont typeface="Wingdings" pitchFamily="2" charset="2"/>
              <a:buChar char="ü"/>
              <a:tabLst>
                <a:tab pos="855663" algn="l"/>
              </a:tabLst>
            </a:pPr>
            <a:r>
              <a:rPr lang="en-US" sz="2000" dirty="0"/>
              <a:t>Operator &amp; </a:t>
            </a:r>
            <a:r>
              <a:rPr lang="en-US" sz="2000" dirty="0" err="1"/>
              <a:t>bersifat</a:t>
            </a:r>
            <a:r>
              <a:rPr lang="en-US" sz="2000" dirty="0"/>
              <a:t> unary (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operand </a:t>
            </a:r>
            <a:r>
              <a:rPr lang="en-US" sz="2000" dirty="0" err="1"/>
              <a:t>saja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571500" lvl="0" indent="-255588" algn="just">
              <a:lnSpc>
                <a:spcPct val="150000"/>
              </a:lnSpc>
              <a:buFont typeface="Wingdings" pitchFamily="2" charset="2"/>
              <a:buChar char="ü"/>
              <a:tabLst>
                <a:tab pos="855663" algn="l"/>
              </a:tabLst>
            </a:pPr>
            <a:r>
              <a:rPr lang="en-US" sz="2000" dirty="0"/>
              <a:t>Operator &amp;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operandnya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u="sng" dirty="0" smtClean="0"/>
              <a:t>Operator *</a:t>
            </a:r>
            <a:r>
              <a:rPr lang="en-US" sz="2000" dirty="0"/>
              <a:t> </a:t>
            </a:r>
          </a:p>
          <a:p>
            <a:pPr marL="571500" lvl="0" indent="-255588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/>
              <a:t>Operator * </a:t>
            </a:r>
            <a:r>
              <a:rPr lang="en-US" sz="2000" dirty="0" err="1"/>
              <a:t>bersifat</a:t>
            </a:r>
            <a:r>
              <a:rPr lang="en-US" sz="2000" dirty="0"/>
              <a:t> unary (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operand </a:t>
            </a:r>
            <a:r>
              <a:rPr lang="en-US" sz="2000" dirty="0" err="1"/>
              <a:t>saja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571500" lvl="0" indent="-255588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/>
              <a:t>Operator *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.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3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eklarasi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Pointer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  <a:endParaRPr lang="en-US" sz="2000" dirty="0"/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 </a:t>
            </a:r>
            <a:r>
              <a:rPr lang="en-US" sz="2000" b="1" dirty="0"/>
              <a:t>    </a:t>
            </a:r>
            <a:r>
              <a:rPr lang="en-US" sz="2000" b="1" dirty="0" err="1"/>
              <a:t>Tipe_data</a:t>
            </a:r>
            <a:r>
              <a:rPr lang="en-US" sz="2000" b="1" dirty="0"/>
              <a:t> *</a:t>
            </a:r>
            <a:r>
              <a:rPr lang="en-US" sz="2000" b="1" dirty="0" err="1"/>
              <a:t>nama_pointer</a:t>
            </a:r>
            <a:r>
              <a:rPr lang="en-US" sz="20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Tipe</a:t>
            </a:r>
            <a:r>
              <a:rPr lang="en-US" sz="2000" dirty="0"/>
              <a:t> data pointer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yang </a:t>
            </a:r>
            <a:r>
              <a:rPr lang="en-US" sz="2000" dirty="0" err="1"/>
              <a:t>ditunjuk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pointer.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mendeklarasikan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pointer, </a:t>
            </a:r>
            <a:r>
              <a:rPr lang="en-US" sz="2000" dirty="0" err="1"/>
              <a:t>pastikan</a:t>
            </a:r>
            <a:r>
              <a:rPr lang="en-US" sz="2000" dirty="0"/>
              <a:t> </a:t>
            </a:r>
            <a:r>
              <a:rPr lang="en-US" sz="2000" dirty="0" err="1"/>
              <a:t>tipenya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ditunjuk</a:t>
            </a:r>
            <a:r>
              <a:rPr lang="en-US" sz="2000" dirty="0"/>
              <a:t>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*</a:t>
            </a:r>
            <a:r>
              <a:rPr lang="en-US" sz="2000" dirty="0" err="1"/>
              <a:t>px</a:t>
            </a:r>
            <a:r>
              <a:rPr lang="en-US" sz="2000" dirty="0" smtClean="0"/>
              <a:t>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000" dirty="0" smtClean="0"/>
              <a:t> 	char </a:t>
            </a:r>
            <a:r>
              <a:rPr lang="en-US" sz="2000" dirty="0"/>
              <a:t>*</a:t>
            </a:r>
            <a:r>
              <a:rPr lang="en-US" sz="2000" dirty="0" err="1"/>
              <a:t>sh</a:t>
            </a:r>
            <a:r>
              <a:rPr lang="en-US" sz="2000" dirty="0" smtClean="0"/>
              <a:t>;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eklarasi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Pointer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114800" cy="5583936"/>
          </a:xfrm>
          <a:ln w="22225"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program: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 smtClean="0"/>
              <a:t>#</a:t>
            </a:r>
            <a:r>
              <a:rPr lang="en-US" sz="3600" dirty="0"/>
              <a:t>include&lt;</a:t>
            </a:r>
            <a:r>
              <a:rPr lang="en-US" sz="3600" dirty="0" err="1"/>
              <a:t>stdio.h</a:t>
            </a:r>
            <a:r>
              <a:rPr lang="en-US" sz="3600" dirty="0"/>
              <a:t>&gt;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/>
              <a:t>#include&lt;</a:t>
            </a:r>
            <a:r>
              <a:rPr lang="en-US" sz="3600" dirty="0" err="1"/>
              <a:t>conio.h</a:t>
            </a:r>
            <a:r>
              <a:rPr lang="en-US" sz="3600" dirty="0"/>
              <a:t>&gt;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/>
              <a:t>main()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/>
              <a:t>{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/>
              <a:t> </a:t>
            </a:r>
            <a:r>
              <a:rPr lang="en-US" sz="3600" dirty="0" err="1"/>
              <a:t>int</a:t>
            </a:r>
            <a:r>
              <a:rPr lang="en-US" sz="3600" dirty="0"/>
              <a:t> x, y;             /* x </a:t>
            </a:r>
            <a:r>
              <a:rPr lang="en-US" sz="3600" dirty="0" err="1"/>
              <a:t>dan</a:t>
            </a:r>
            <a:r>
              <a:rPr lang="en-US" sz="3600" dirty="0"/>
              <a:t> y </a:t>
            </a:r>
            <a:r>
              <a:rPr lang="en-US" sz="3600" dirty="0" err="1"/>
              <a:t>bertipe</a:t>
            </a:r>
            <a:r>
              <a:rPr lang="en-US" sz="3600" dirty="0"/>
              <a:t> </a:t>
            </a:r>
            <a:r>
              <a:rPr lang="en-US" sz="3600" dirty="0" err="1"/>
              <a:t>int</a:t>
            </a:r>
            <a:r>
              <a:rPr lang="en-US" sz="3600" dirty="0"/>
              <a:t> */</a:t>
            </a:r>
          </a:p>
          <a:p>
            <a:pPr marL="1031875" indent="-922338">
              <a:lnSpc>
                <a:spcPct val="150000"/>
              </a:lnSpc>
              <a:buNone/>
            </a:pPr>
            <a:r>
              <a:rPr lang="en-US" sz="3600" dirty="0" smtClean="0"/>
              <a:t> </a:t>
            </a:r>
            <a:r>
              <a:rPr lang="en-US" sz="3600" dirty="0" err="1"/>
              <a:t>int</a:t>
            </a:r>
            <a:r>
              <a:rPr lang="en-US" sz="3600" dirty="0"/>
              <a:t> *</a:t>
            </a:r>
            <a:r>
              <a:rPr lang="en-US" sz="3600" dirty="0" err="1"/>
              <a:t>px</a:t>
            </a:r>
            <a:r>
              <a:rPr lang="en-US" sz="3600" dirty="0"/>
              <a:t>;     </a:t>
            </a:r>
            <a:r>
              <a:rPr lang="en-US" sz="3600" dirty="0" smtClean="0"/>
              <a:t>/* </a:t>
            </a:r>
            <a:r>
              <a:rPr lang="en-US" sz="3600" dirty="0" err="1"/>
              <a:t>px</a:t>
            </a:r>
            <a:r>
              <a:rPr lang="en-US" sz="3600" dirty="0"/>
              <a:t> pointer yang </a:t>
            </a:r>
            <a:r>
              <a:rPr lang="en-US" sz="3600" dirty="0" err="1"/>
              <a:t>menunjuk</a:t>
            </a:r>
            <a:r>
              <a:rPr lang="en-US" sz="3600" dirty="0"/>
              <a:t> </a:t>
            </a:r>
            <a:r>
              <a:rPr lang="en-US" sz="3600" dirty="0" err="1"/>
              <a:t>objek</a:t>
            </a:r>
            <a:r>
              <a:rPr lang="en-US" sz="3600" dirty="0"/>
              <a:t> */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 smtClean="0"/>
              <a:t>  </a:t>
            </a:r>
            <a:r>
              <a:rPr lang="en-US" sz="3600" dirty="0" err="1"/>
              <a:t>clrscr</a:t>
            </a:r>
            <a:r>
              <a:rPr lang="en-US" sz="3600" dirty="0"/>
              <a:t>();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 smtClean="0"/>
              <a:t>  </a:t>
            </a:r>
            <a:r>
              <a:rPr lang="en-US" sz="3600" dirty="0"/>
              <a:t>x = 87;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3600" dirty="0" smtClean="0"/>
              <a:t>  </a:t>
            </a:r>
            <a:r>
              <a:rPr lang="en-US" sz="3600" dirty="0" err="1"/>
              <a:t>px</a:t>
            </a:r>
            <a:r>
              <a:rPr lang="en-US" sz="3600" dirty="0"/>
              <a:t> = &amp;x;     </a:t>
            </a:r>
            <a:r>
              <a:rPr lang="en-US" sz="3600" dirty="0" smtClean="0"/>
              <a:t>/* </a:t>
            </a:r>
            <a:r>
              <a:rPr lang="en-US" sz="3600" dirty="0" err="1"/>
              <a:t>px</a:t>
            </a:r>
            <a:r>
              <a:rPr lang="en-US" sz="3600" dirty="0"/>
              <a:t> </a:t>
            </a:r>
            <a:r>
              <a:rPr lang="en-US" sz="3600" dirty="0" err="1"/>
              <a:t>berisi</a:t>
            </a:r>
            <a:r>
              <a:rPr lang="en-US" sz="3600" dirty="0"/>
              <a:t> </a:t>
            </a:r>
            <a:r>
              <a:rPr lang="en-US" sz="3600" dirty="0" err="1"/>
              <a:t>alamat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x */</a:t>
            </a:r>
          </a:p>
          <a:p>
            <a:pPr marL="1090613" indent="-981075">
              <a:lnSpc>
                <a:spcPct val="150000"/>
              </a:lnSpc>
              <a:buNone/>
            </a:pPr>
            <a:r>
              <a:rPr lang="en-US" sz="3600" dirty="0" smtClean="0"/>
              <a:t>  </a:t>
            </a:r>
            <a:r>
              <a:rPr lang="en-US" sz="3600" dirty="0"/>
              <a:t>y = *</a:t>
            </a:r>
            <a:r>
              <a:rPr lang="en-US" sz="3600" dirty="0" err="1"/>
              <a:t>px</a:t>
            </a:r>
            <a:r>
              <a:rPr lang="en-US" sz="3600" dirty="0"/>
              <a:t>;    </a:t>
            </a:r>
            <a:r>
              <a:rPr lang="en-US" sz="3600" dirty="0" smtClean="0"/>
              <a:t>/* </a:t>
            </a:r>
            <a:r>
              <a:rPr lang="en-US" sz="3600" dirty="0"/>
              <a:t>y </a:t>
            </a:r>
            <a:r>
              <a:rPr lang="en-US" sz="3600" dirty="0" err="1"/>
              <a:t>berisi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 yang </a:t>
            </a:r>
            <a:r>
              <a:rPr lang="en-US" sz="3600" dirty="0" err="1"/>
              <a:t>ditunjuk</a:t>
            </a:r>
            <a:r>
              <a:rPr lang="en-US" sz="3600" dirty="0"/>
              <a:t> </a:t>
            </a:r>
            <a:r>
              <a:rPr lang="en-US" sz="3600" dirty="0" err="1"/>
              <a:t>px</a:t>
            </a:r>
            <a:r>
              <a:rPr lang="en-US" sz="3600" dirty="0"/>
              <a:t> */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500" dirty="0" smtClean="0"/>
              <a:t>  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007806"/>
            <a:ext cx="4419600" cy="5583936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50000"/>
              </a:lnSpc>
              <a:buNone/>
            </a:pPr>
            <a:r>
              <a:rPr lang="en-US" sz="1900" dirty="0" err="1" smtClean="0"/>
              <a:t>printf</a:t>
            </a:r>
            <a:r>
              <a:rPr lang="en-US" sz="1900" dirty="0" smtClean="0"/>
              <a:t>("</a:t>
            </a:r>
            <a:r>
              <a:rPr lang="en-US" sz="1900" dirty="0" err="1" smtClean="0"/>
              <a:t>Alamat</a:t>
            </a:r>
            <a:r>
              <a:rPr lang="en-US" sz="1900" dirty="0" smtClean="0"/>
              <a:t> x = %p\n", &amp;x);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900" dirty="0" smtClean="0"/>
              <a:t>  </a:t>
            </a:r>
            <a:r>
              <a:rPr lang="en-US" sz="1900" dirty="0" err="1" smtClean="0"/>
              <a:t>printf</a:t>
            </a:r>
            <a:r>
              <a:rPr lang="en-US" sz="1900" dirty="0" smtClean="0"/>
              <a:t>("Isi </a:t>
            </a:r>
            <a:r>
              <a:rPr lang="en-US" sz="1900" dirty="0" err="1" smtClean="0"/>
              <a:t>px</a:t>
            </a:r>
            <a:r>
              <a:rPr lang="en-US" sz="1900" dirty="0" smtClean="0"/>
              <a:t>    = %p\n", </a:t>
            </a:r>
            <a:r>
              <a:rPr lang="en-US" sz="1900" dirty="0" err="1" smtClean="0"/>
              <a:t>px</a:t>
            </a:r>
            <a:r>
              <a:rPr lang="en-US" sz="1900" dirty="0" smtClean="0"/>
              <a:t>);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900" dirty="0" smtClean="0"/>
              <a:t>  </a:t>
            </a:r>
            <a:r>
              <a:rPr lang="en-US" sz="1900" dirty="0" err="1" smtClean="0"/>
              <a:t>printf</a:t>
            </a:r>
            <a:r>
              <a:rPr lang="en-US" sz="1900" dirty="0" smtClean="0"/>
              <a:t>("Isi x     = %i\n", x);</a:t>
            </a:r>
          </a:p>
          <a:p>
            <a:pPr marL="973138" indent="-863600">
              <a:lnSpc>
                <a:spcPct val="150000"/>
              </a:lnSpc>
              <a:buNone/>
            </a:pPr>
            <a:r>
              <a:rPr lang="en-US" sz="1900" dirty="0" smtClean="0"/>
              <a:t>  </a:t>
            </a:r>
            <a:r>
              <a:rPr lang="en-US" sz="1900" dirty="0" err="1" smtClean="0"/>
              <a:t>printf</a:t>
            </a:r>
            <a:r>
              <a:rPr lang="en-US" sz="1900" dirty="0" smtClean="0"/>
              <a:t>("</a:t>
            </a:r>
            <a:r>
              <a:rPr lang="en-US" sz="1900" dirty="0" err="1" smtClean="0"/>
              <a:t>Nilai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ditunjuk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px</a:t>
            </a:r>
            <a:r>
              <a:rPr lang="en-US" sz="1900" dirty="0" smtClean="0"/>
              <a:t> = %i\n", *</a:t>
            </a:r>
            <a:r>
              <a:rPr lang="en-US" sz="1900" dirty="0" err="1" smtClean="0"/>
              <a:t>px</a:t>
            </a:r>
            <a:r>
              <a:rPr lang="en-US" sz="1900" dirty="0" smtClean="0"/>
              <a:t>);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900" dirty="0" smtClean="0"/>
              <a:t>  </a:t>
            </a:r>
            <a:r>
              <a:rPr lang="en-US" sz="1900" dirty="0" err="1" smtClean="0"/>
              <a:t>printf</a:t>
            </a:r>
            <a:r>
              <a:rPr lang="en-US" sz="1900" dirty="0" smtClean="0"/>
              <a:t>("</a:t>
            </a:r>
            <a:r>
              <a:rPr lang="en-US" sz="1900" dirty="0" err="1" smtClean="0"/>
              <a:t>Nilai</a:t>
            </a:r>
            <a:r>
              <a:rPr lang="en-US" sz="1900" dirty="0" smtClean="0"/>
              <a:t> y = %i\n", y);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900" dirty="0" smtClean="0"/>
              <a:t>  </a:t>
            </a:r>
            <a:r>
              <a:rPr lang="en-US" sz="1900" dirty="0" err="1" smtClean="0"/>
              <a:t>getch</a:t>
            </a:r>
            <a:r>
              <a:rPr lang="en-US" sz="1900" dirty="0" smtClean="0"/>
              <a:t>();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900" dirty="0" smtClean="0"/>
              <a:t>  return 0;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1900" dirty="0" smtClean="0"/>
              <a:t> }</a:t>
            </a:r>
          </a:p>
          <a:p>
            <a:pPr marL="109728" indent="0">
              <a:buFont typeface="Georgia"/>
              <a:buNone/>
            </a:pPr>
            <a:endParaRPr lang="en-US" sz="2000" dirty="0" smtClean="0"/>
          </a:p>
          <a:p>
            <a:pPr marL="109728" indent="0">
              <a:buFont typeface="Georgia"/>
              <a:buNone/>
            </a:pPr>
            <a:endParaRPr lang="en-US" sz="2000" dirty="0" smtClean="0"/>
          </a:p>
          <a:p>
            <a:pPr marL="109728" indent="0">
              <a:buFont typeface="Georgia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 marL="109728" indent="0">
              <a:buFont typeface="Georgia"/>
              <a:buNone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344601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Penugasan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31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/>
              <a:t>variable pointer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halnya</a:t>
            </a:r>
            <a:r>
              <a:rPr lang="en-US" sz="2000" dirty="0"/>
              <a:t> variable yang lain,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penugasan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variable pointer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disalin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variable pointer yang lain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program:</a:t>
            </a:r>
          </a:p>
          <a:p>
            <a:pPr marL="109728" indent="0">
              <a:buNone/>
            </a:pPr>
            <a:r>
              <a:rPr lang="en-US" sz="2000" dirty="0"/>
              <a:t>#include "</a:t>
            </a:r>
            <a:r>
              <a:rPr lang="en-US" sz="2000" dirty="0" err="1"/>
              <a:t>stdio.h</a:t>
            </a:r>
            <a:r>
              <a:rPr lang="en-US" sz="2000" dirty="0"/>
              <a:t>"</a:t>
            </a:r>
          </a:p>
          <a:p>
            <a:pPr marL="109728" indent="0">
              <a:buNone/>
            </a:pPr>
            <a:r>
              <a:rPr lang="en-US" sz="2000" dirty="0"/>
              <a:t> #include "</a:t>
            </a:r>
            <a:r>
              <a:rPr lang="en-US" sz="2000" dirty="0" err="1"/>
              <a:t>conio.h</a:t>
            </a:r>
            <a:r>
              <a:rPr lang="en-US" sz="2000" dirty="0"/>
              <a:t>"</a:t>
            </a:r>
          </a:p>
          <a:p>
            <a:pPr marL="109728" indent="0">
              <a:buNone/>
            </a:pPr>
            <a:r>
              <a:rPr lang="en-US" sz="2000" dirty="0"/>
              <a:t> main()</a:t>
            </a:r>
          </a:p>
          <a:p>
            <a:pPr marL="109728" indent="0">
              <a:buNone/>
            </a:pPr>
            <a:r>
              <a:rPr lang="en-US" sz="2000" dirty="0"/>
              <a:t> { float *x1, *x2, y;</a:t>
            </a:r>
          </a:p>
          <a:p>
            <a:pPr marL="109728" indent="0">
              <a:buNone/>
            </a:pPr>
            <a:r>
              <a:rPr lang="en-US" sz="2000" dirty="0"/>
              <a:t>	  </a:t>
            </a: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/>
              <a:t>	  y = 13.45;</a:t>
            </a:r>
          </a:p>
          <a:p>
            <a:pPr marL="109728" indent="0">
              <a:buNone/>
            </a:pPr>
            <a:r>
              <a:rPr lang="en-US" sz="2000" dirty="0"/>
              <a:t>	  x1 = &amp;y;            /*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y </a:t>
            </a:r>
            <a:r>
              <a:rPr lang="en-US" sz="2000" dirty="0" err="1"/>
              <a:t>disalin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x1 */</a:t>
            </a:r>
          </a:p>
          <a:p>
            <a:pPr marL="109728" indent="0">
              <a:buNone/>
            </a:pPr>
            <a:r>
              <a:rPr lang="en-US" sz="2000" dirty="0"/>
              <a:t>	  x2 = x1;            /* Isi </a:t>
            </a:r>
            <a:r>
              <a:rPr lang="en-US" sz="2000" dirty="0" err="1"/>
              <a:t>variabel</a:t>
            </a:r>
            <a:r>
              <a:rPr lang="en-US" sz="2000" dirty="0"/>
              <a:t> x1 </a:t>
            </a:r>
            <a:r>
              <a:rPr lang="en-US" sz="2000" dirty="0" err="1"/>
              <a:t>disalin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x2 */</a:t>
            </a:r>
          </a:p>
          <a:p>
            <a:pPr marL="109728" indent="0">
              <a:buNone/>
            </a:pPr>
            <a:r>
              <a:rPr lang="en-US" sz="2000" dirty="0"/>
              <a:t>	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y = %.2f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en-US" sz="2000" dirty="0" err="1"/>
              <a:t>alamat</a:t>
            </a:r>
            <a:r>
              <a:rPr lang="en-US" sz="2000" dirty="0"/>
              <a:t> %p\n", y, x1);</a:t>
            </a:r>
          </a:p>
          <a:p>
            <a:pPr marL="109728" indent="0">
              <a:buNone/>
            </a:pPr>
            <a:r>
              <a:rPr lang="en-US" sz="2000" dirty="0"/>
              <a:t>	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y = %.2f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en-US" sz="2000" dirty="0" err="1"/>
              <a:t>alamat</a:t>
            </a:r>
            <a:r>
              <a:rPr lang="en-US" sz="2000" dirty="0"/>
              <a:t> %p\n", y, x2);</a:t>
            </a:r>
          </a:p>
          <a:p>
            <a:pPr marL="109728" indent="0">
              <a:buNone/>
            </a:pPr>
            <a:r>
              <a:rPr lang="en-US" sz="2000" dirty="0"/>
              <a:t>	 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/>
              <a:t>	  return 0;</a:t>
            </a:r>
          </a:p>
          <a:p>
            <a:pPr marL="109728" indent="0">
              <a:buNone/>
            </a:pPr>
            <a:r>
              <a:rPr lang="en-US" sz="2000" dirty="0"/>
              <a:t> }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2743200"/>
            <a:ext cx="549011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78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Aritmatika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31536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pointer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aritmatika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integer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</a:p>
          <a:p>
            <a:pPr lvl="0" algn="just"/>
            <a:r>
              <a:rPr lang="en-US" sz="2000" dirty="0" err="1"/>
              <a:t>Operasi</a:t>
            </a:r>
            <a:r>
              <a:rPr lang="en-US" sz="2000" dirty="0"/>
              <a:t> yang </a:t>
            </a:r>
            <a:r>
              <a:rPr lang="en-US" sz="2000" dirty="0" err="1"/>
              <a:t>biasa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penambahan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pengurangan</a:t>
            </a:r>
            <a:r>
              <a:rPr lang="en-US" sz="2000" dirty="0"/>
              <a:t>.</a:t>
            </a:r>
          </a:p>
          <a:p>
            <a:pPr lvl="0" algn="just"/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penambahan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data </a:t>
            </a:r>
            <a:r>
              <a:rPr lang="en-US" sz="2000" dirty="0" err="1"/>
              <a:t>berikutnya</a:t>
            </a:r>
            <a:r>
              <a:rPr lang="en-US" sz="2000" dirty="0"/>
              <a:t> (index </a:t>
            </a:r>
            <a:r>
              <a:rPr lang="en-US" sz="2000" dirty="0" err="1"/>
              <a:t>selanjutnya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.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pengurangan</a:t>
            </a:r>
            <a:r>
              <a:rPr lang="en-US" sz="2000" dirty="0" smtClean="0"/>
              <a:t>.</a:t>
            </a:r>
          </a:p>
          <a:p>
            <a:pPr lvl="0" algn="just"/>
            <a:r>
              <a:rPr lang="en-US" sz="2000" dirty="0" err="1" smtClean="0"/>
              <a:t>Contoh</a:t>
            </a:r>
            <a:r>
              <a:rPr lang="en-US" sz="2000" dirty="0" smtClean="0"/>
              <a:t> Program:</a:t>
            </a:r>
          </a:p>
          <a:p>
            <a:pPr marL="109728" lvl="0" indent="0" algn="just">
              <a:buNone/>
            </a:pPr>
            <a:r>
              <a:rPr lang="en-US" sz="2000" dirty="0"/>
              <a:t>#include "</a:t>
            </a:r>
            <a:r>
              <a:rPr lang="en-US" sz="2000" dirty="0" err="1"/>
              <a:t>stdio.h</a:t>
            </a:r>
            <a:r>
              <a:rPr lang="en-US" sz="2000" dirty="0"/>
              <a:t>"</a:t>
            </a:r>
          </a:p>
          <a:p>
            <a:pPr marL="109728" lvl="0" indent="0" algn="just">
              <a:buNone/>
            </a:pPr>
            <a:r>
              <a:rPr lang="en-US" sz="2000" dirty="0"/>
              <a:t> #include "</a:t>
            </a:r>
            <a:r>
              <a:rPr lang="en-US" sz="2000" dirty="0" err="1"/>
              <a:t>conio.h</a:t>
            </a:r>
            <a:r>
              <a:rPr lang="en-US" sz="2000" dirty="0"/>
              <a:t>"</a:t>
            </a:r>
          </a:p>
          <a:p>
            <a:pPr marL="109728" lvl="0" indent="0" algn="just">
              <a:buNone/>
            </a:pPr>
            <a:r>
              <a:rPr lang="en-US" sz="2000" dirty="0"/>
              <a:t> void main()</a:t>
            </a:r>
          </a:p>
          <a:p>
            <a:pPr marL="109728" lvl="0" indent="0" algn="just">
              <a:buNone/>
            </a:pPr>
            <a:r>
              <a:rPr lang="en-US" sz="2000" dirty="0"/>
              <a:t> {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[3], *</a:t>
            </a:r>
            <a:r>
              <a:rPr lang="en-US" sz="2000" dirty="0" err="1"/>
              <a:t>penunjuk</a:t>
            </a:r>
            <a:r>
              <a:rPr lang="en-US" sz="2000" dirty="0"/>
              <a:t>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nilai</a:t>
            </a:r>
            <a:r>
              <a:rPr lang="en-US" sz="2000" dirty="0"/>
              <a:t>[0] = 125;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nilai</a:t>
            </a:r>
            <a:r>
              <a:rPr lang="en-US" sz="2000" dirty="0"/>
              <a:t>[1] = 345;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nilai</a:t>
            </a:r>
            <a:r>
              <a:rPr lang="en-US" sz="2000" dirty="0"/>
              <a:t>[2] = 750;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penunjuk</a:t>
            </a:r>
            <a:r>
              <a:rPr lang="en-US" sz="2000" dirty="0"/>
              <a:t> = &amp;</a:t>
            </a:r>
            <a:r>
              <a:rPr lang="en-US" sz="2000" dirty="0" err="1"/>
              <a:t>nilai</a:t>
            </a:r>
            <a:r>
              <a:rPr lang="en-US" sz="2000" dirty="0"/>
              <a:t>[0];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%i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%p\n", *</a:t>
            </a:r>
            <a:r>
              <a:rPr lang="en-US" sz="2000" dirty="0" err="1"/>
              <a:t>penunjuk</a:t>
            </a:r>
            <a:r>
              <a:rPr lang="en-US" sz="2000" dirty="0"/>
              <a:t>, </a:t>
            </a:r>
            <a:r>
              <a:rPr lang="en-US" sz="2000" dirty="0" err="1"/>
              <a:t>penunjuk</a:t>
            </a:r>
            <a:r>
              <a:rPr lang="en-US" sz="2000" dirty="0"/>
              <a:t>);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%i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%p\n", *(penunjuk+1), penunjuk+1);</a:t>
            </a:r>
          </a:p>
          <a:p>
            <a:pPr marL="109728" lvl="0" indent="0" algn="just">
              <a:buNone/>
            </a:pPr>
            <a:r>
              <a:rPr lang="en-US" sz="2000" dirty="0"/>
              <a:t>	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%i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%p\n", *(penunjuk+2), penunjuk+2);</a:t>
            </a:r>
          </a:p>
          <a:p>
            <a:pPr marL="109728" lvl="0" indent="0" algn="just">
              <a:buNone/>
            </a:pPr>
            <a:r>
              <a:rPr lang="en-US" sz="2000" dirty="0"/>
              <a:t>    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109728" lvl="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}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2026"/>
            <a:ext cx="5585644" cy="13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9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31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/>
              <a:t>pointer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dikenai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logika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/>
              <a:t>Program </a:t>
            </a:r>
            <a:r>
              <a:rPr lang="en-US" sz="1800" dirty="0" smtClean="0"/>
              <a:t>:</a:t>
            </a:r>
            <a:r>
              <a:rPr lang="en-US" sz="1800" dirty="0"/>
              <a:t> </a:t>
            </a:r>
          </a:p>
          <a:p>
            <a:pPr marL="404813" indent="0">
              <a:buNone/>
            </a:pPr>
            <a:r>
              <a:rPr lang="en-US" sz="1800" dirty="0"/>
              <a:t>#include "</a:t>
            </a:r>
            <a:r>
              <a:rPr lang="en-US" sz="1800" dirty="0" err="1"/>
              <a:t>stdio.h</a:t>
            </a:r>
            <a:r>
              <a:rPr lang="en-US" sz="1800" dirty="0"/>
              <a:t>"</a:t>
            </a:r>
          </a:p>
          <a:p>
            <a:pPr marL="404813" indent="0">
              <a:buNone/>
            </a:pPr>
            <a:r>
              <a:rPr lang="en-US" sz="1800" dirty="0"/>
              <a:t> #include "</a:t>
            </a:r>
            <a:r>
              <a:rPr lang="en-US" sz="1800" dirty="0" err="1"/>
              <a:t>conio.h</a:t>
            </a:r>
            <a:r>
              <a:rPr lang="en-US" sz="1800" dirty="0"/>
              <a:t>"</a:t>
            </a:r>
          </a:p>
          <a:p>
            <a:pPr marL="404813" indent="0">
              <a:buNone/>
            </a:pPr>
            <a:r>
              <a:rPr lang="en-US" sz="1800" dirty="0"/>
              <a:t> void main()</a:t>
            </a:r>
          </a:p>
          <a:p>
            <a:pPr marL="404813" indent="0">
              <a:buNone/>
            </a:pPr>
            <a:r>
              <a:rPr lang="en-US" sz="1800" dirty="0"/>
              <a:t> { </a:t>
            </a:r>
            <a:r>
              <a:rPr lang="en-US" sz="1800" dirty="0" err="1"/>
              <a:t>int</a:t>
            </a:r>
            <a:r>
              <a:rPr lang="en-US" sz="1800" dirty="0"/>
              <a:t> a = 3, b = 2, *pa, *</a:t>
            </a:r>
            <a:r>
              <a:rPr lang="en-US" sz="1800" dirty="0" err="1"/>
              <a:t>pb</a:t>
            </a:r>
            <a:r>
              <a:rPr lang="en-US" sz="1800" dirty="0"/>
              <a:t>;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clrscr</a:t>
            </a:r>
            <a:r>
              <a:rPr lang="en-US" sz="1800" dirty="0"/>
              <a:t>();</a:t>
            </a:r>
          </a:p>
          <a:p>
            <a:pPr marL="404813" indent="0">
              <a:buNone/>
            </a:pPr>
            <a:r>
              <a:rPr lang="en-US" sz="1800" dirty="0"/>
              <a:t>	  pa = &amp;a;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pb</a:t>
            </a:r>
            <a:r>
              <a:rPr lang="en-US" sz="1800" dirty="0"/>
              <a:t> = &amp;b;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alamat</a:t>
            </a:r>
            <a:r>
              <a:rPr lang="en-US" sz="1800" dirty="0"/>
              <a:t> </a:t>
            </a:r>
            <a:r>
              <a:rPr lang="en-US" sz="1800" dirty="0" err="1"/>
              <a:t>memori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ditunjuk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pa=%p\</a:t>
            </a:r>
            <a:r>
              <a:rPr lang="en-US" sz="1800" dirty="0" err="1"/>
              <a:t>n",&amp;a</a:t>
            </a:r>
            <a:r>
              <a:rPr lang="en-US" sz="1800" dirty="0"/>
              <a:t>);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alamat</a:t>
            </a:r>
            <a:r>
              <a:rPr lang="en-US" sz="1800" dirty="0"/>
              <a:t> </a:t>
            </a:r>
            <a:r>
              <a:rPr lang="en-US" sz="1800" dirty="0" err="1"/>
              <a:t>memori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ditunjuk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pb</a:t>
            </a:r>
            <a:r>
              <a:rPr lang="en-US" sz="1800" dirty="0"/>
              <a:t>=%p\</a:t>
            </a:r>
            <a:r>
              <a:rPr lang="en-US" sz="1800" dirty="0" err="1"/>
              <a:t>n",&amp;b</a:t>
            </a:r>
            <a:r>
              <a:rPr lang="en-US" sz="1800" dirty="0"/>
              <a:t>);</a:t>
            </a:r>
          </a:p>
          <a:p>
            <a:pPr marL="404813" indent="0">
              <a:buNone/>
            </a:pPr>
            <a:r>
              <a:rPr lang="en-US" sz="1800" dirty="0"/>
              <a:t>	  if(pa &lt; </a:t>
            </a:r>
            <a:r>
              <a:rPr lang="en-US" sz="1800" dirty="0" err="1"/>
              <a:t>pb</a:t>
            </a:r>
            <a:r>
              <a:rPr lang="en-US" sz="1800" dirty="0"/>
              <a:t>)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printf</a:t>
            </a:r>
            <a:r>
              <a:rPr lang="en-US" sz="1800" dirty="0"/>
              <a:t>("pa </a:t>
            </a:r>
            <a:r>
              <a:rPr lang="en-US" sz="1800" dirty="0" err="1"/>
              <a:t>menunjuk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memori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pb</a:t>
            </a:r>
            <a:r>
              <a:rPr lang="en-US" sz="1800" dirty="0"/>
              <a:t>\n");</a:t>
            </a:r>
          </a:p>
          <a:p>
            <a:pPr marL="404813" indent="0">
              <a:buNone/>
            </a:pPr>
            <a:r>
              <a:rPr lang="en-US" sz="1800" dirty="0"/>
              <a:t>	  if(pa == </a:t>
            </a:r>
            <a:r>
              <a:rPr lang="en-US" sz="1800" dirty="0" err="1"/>
              <a:t>pb</a:t>
            </a:r>
            <a:r>
              <a:rPr lang="en-US" sz="1800" dirty="0"/>
              <a:t>)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printf</a:t>
            </a:r>
            <a:r>
              <a:rPr lang="en-US" sz="1800" dirty="0"/>
              <a:t>("pa </a:t>
            </a:r>
            <a:r>
              <a:rPr lang="en-US" sz="1800" dirty="0" err="1"/>
              <a:t>menunjuk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memori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pb</a:t>
            </a:r>
            <a:r>
              <a:rPr lang="en-US" sz="1800" dirty="0"/>
              <a:t>\n");</a:t>
            </a:r>
          </a:p>
          <a:p>
            <a:pPr marL="404813" indent="0">
              <a:buNone/>
            </a:pPr>
            <a:r>
              <a:rPr lang="en-US" sz="1800" dirty="0"/>
              <a:t>	  if(pa &gt; </a:t>
            </a:r>
            <a:r>
              <a:rPr lang="en-US" sz="1800" dirty="0" err="1"/>
              <a:t>pb</a:t>
            </a:r>
            <a:r>
              <a:rPr lang="en-US" sz="1800" dirty="0"/>
              <a:t>)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printf</a:t>
            </a:r>
            <a:r>
              <a:rPr lang="en-US" sz="1800" dirty="0"/>
              <a:t>("pa </a:t>
            </a:r>
            <a:r>
              <a:rPr lang="en-US" sz="1800" dirty="0" err="1"/>
              <a:t>menunjuk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memori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pb</a:t>
            </a:r>
            <a:r>
              <a:rPr lang="en-US" sz="1800" dirty="0"/>
              <a:t>\n");</a:t>
            </a:r>
          </a:p>
          <a:p>
            <a:pPr marL="404813" indent="0">
              <a:buNone/>
            </a:pPr>
            <a:r>
              <a:rPr lang="en-US" sz="1800" dirty="0"/>
              <a:t>	  </a:t>
            </a: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404813" indent="0">
              <a:buNone/>
            </a:pPr>
            <a:r>
              <a:rPr lang="en-US" sz="1800" dirty="0"/>
              <a:t> }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521062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06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Pointer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191000" cy="5431536"/>
          </a:xfrm>
          <a:ln w="222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iostream.h</a:t>
            </a:r>
            <a:r>
              <a:rPr lang="en-US" sz="1800" dirty="0"/>
              <a:t>&gt;</a:t>
            </a:r>
          </a:p>
          <a:p>
            <a:pPr marL="109728" lvl="0" indent="0">
              <a:buNone/>
            </a:pPr>
            <a:r>
              <a:rPr lang="en-US" sz="1800" dirty="0"/>
              <a:t>main()</a:t>
            </a:r>
          </a:p>
          <a:p>
            <a:pPr marL="109728" lvl="0" indent="0">
              <a:buNone/>
            </a:pPr>
            <a:r>
              <a:rPr lang="en-US" sz="1800" dirty="0"/>
              <a:t>{</a:t>
            </a:r>
          </a:p>
          <a:p>
            <a:pPr marL="109728" lvl="0" indent="0">
              <a:buNone/>
            </a:pPr>
            <a:r>
              <a:rPr lang="en-US" sz="1800" dirty="0"/>
              <a:t>char *</a:t>
            </a:r>
            <a:r>
              <a:rPr lang="en-US" sz="1800" dirty="0" err="1"/>
              <a:t>kota</a:t>
            </a:r>
            <a:r>
              <a:rPr lang="en-US" sz="1800" dirty="0"/>
              <a:t>="</a:t>
            </a:r>
            <a:r>
              <a:rPr lang="en-US" sz="1800" dirty="0" err="1"/>
              <a:t>paris</a:t>
            </a:r>
            <a:r>
              <a:rPr lang="en-US" sz="1800" dirty="0"/>
              <a:t>";</a:t>
            </a:r>
          </a:p>
          <a:p>
            <a:pPr marL="109728" lvl="0" indent="0">
              <a:buNone/>
            </a:pPr>
            <a:r>
              <a:rPr lang="en-US" sz="1800" dirty="0" err="1"/>
              <a:t>cout</a:t>
            </a:r>
            <a:r>
              <a:rPr lang="en-US" sz="1800" dirty="0"/>
              <a:t>&lt;&lt;"*</a:t>
            </a:r>
            <a:r>
              <a:rPr lang="en-US" sz="1800" dirty="0" err="1"/>
              <a:t>kota</a:t>
            </a:r>
            <a:r>
              <a:rPr lang="en-US" sz="1800" dirty="0"/>
              <a:t> ="&lt;&lt;*</a:t>
            </a:r>
            <a:r>
              <a:rPr lang="en-US" sz="1800" dirty="0" err="1"/>
              <a:t>kota</a:t>
            </a:r>
            <a:r>
              <a:rPr lang="en-US" sz="1800" dirty="0"/>
              <a:t>&lt;&lt;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 marL="109728" lvl="0" indent="0">
              <a:buNone/>
            </a:pPr>
            <a:r>
              <a:rPr lang="en-US" sz="1800" dirty="0" err="1"/>
              <a:t>cout</a:t>
            </a:r>
            <a:r>
              <a:rPr lang="en-US" sz="1800" dirty="0"/>
              <a:t>&lt;&lt;"</a:t>
            </a:r>
            <a:r>
              <a:rPr lang="en-US" sz="1800" dirty="0" err="1"/>
              <a:t>kota</a:t>
            </a:r>
            <a:r>
              <a:rPr lang="en-US" sz="1800" dirty="0"/>
              <a:t> ="&lt;&lt;</a:t>
            </a:r>
            <a:r>
              <a:rPr lang="en-US" sz="1800" dirty="0" err="1"/>
              <a:t>kota</a:t>
            </a:r>
            <a:r>
              <a:rPr lang="en-US" sz="1800" dirty="0"/>
              <a:t>&lt;&lt;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 marL="109728" lvl="0" indent="0">
              <a:buNone/>
            </a:pPr>
            <a:r>
              <a:rPr lang="en-US" sz="1800" dirty="0"/>
              <a:t>return 0;</a:t>
            </a:r>
          </a:p>
          <a:p>
            <a:pPr marL="109728" lvl="0" indent="0">
              <a:buNone/>
            </a:pPr>
            <a:r>
              <a:rPr lang="en-US" sz="18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143000"/>
            <a:ext cx="4038600" cy="5431536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iostream.h</a:t>
            </a:r>
            <a:r>
              <a:rPr lang="en-US" sz="1800" dirty="0"/>
              <a:t>&gt;</a:t>
            </a:r>
          </a:p>
          <a:p>
            <a:pPr marL="109728" indent="0">
              <a:buNone/>
            </a:pPr>
            <a:r>
              <a:rPr lang="en-US" sz="1800" dirty="0"/>
              <a:t>main()</a:t>
            </a:r>
          </a:p>
          <a:p>
            <a:pPr marL="109728" indent="0">
              <a:buNone/>
            </a:pPr>
            <a:r>
              <a:rPr lang="en-US" sz="1800" dirty="0"/>
              <a:t>{</a:t>
            </a:r>
          </a:p>
          <a:p>
            <a:pPr marL="109728" indent="0">
              <a:buNone/>
            </a:pPr>
            <a:r>
              <a:rPr lang="en-US" sz="1800" dirty="0"/>
              <a:t>char *</a:t>
            </a:r>
            <a:r>
              <a:rPr lang="en-US" sz="1800" dirty="0" err="1"/>
              <a:t>kota</a:t>
            </a:r>
            <a:r>
              <a:rPr lang="en-US" sz="1800" dirty="0"/>
              <a:t>="</a:t>
            </a:r>
            <a:r>
              <a:rPr lang="en-US" sz="1800" dirty="0" err="1"/>
              <a:t>paris</a:t>
            </a:r>
            <a:r>
              <a:rPr lang="en-US" sz="1800" dirty="0"/>
              <a:t>";</a:t>
            </a:r>
          </a:p>
          <a:p>
            <a:pPr marL="109728" indent="0">
              <a:buNone/>
            </a:pPr>
            <a:r>
              <a:rPr lang="en-US" sz="1800" dirty="0"/>
              <a:t>char *</a:t>
            </a:r>
            <a:r>
              <a:rPr lang="en-US" sz="1800" dirty="0" err="1"/>
              <a:t>pkar</a:t>
            </a:r>
            <a:r>
              <a:rPr lang="en-US" sz="1800" dirty="0"/>
              <a:t>;</a:t>
            </a:r>
          </a:p>
          <a:p>
            <a:pPr marL="109728" indent="0">
              <a:buNone/>
            </a:pPr>
            <a:r>
              <a:rPr lang="en-US" sz="1800" dirty="0" err="1"/>
              <a:t>pkar</a:t>
            </a:r>
            <a:r>
              <a:rPr lang="en-US" sz="1800" dirty="0"/>
              <a:t>=</a:t>
            </a:r>
            <a:r>
              <a:rPr lang="en-US" sz="1800" dirty="0" err="1"/>
              <a:t>kota</a:t>
            </a:r>
            <a:r>
              <a:rPr lang="en-US" sz="1800" dirty="0"/>
              <a:t>;</a:t>
            </a:r>
          </a:p>
          <a:p>
            <a:pPr marL="109728" indent="0">
              <a:buNone/>
            </a:pPr>
            <a:r>
              <a:rPr lang="en-US" sz="1800" dirty="0"/>
              <a:t>while(*</a:t>
            </a:r>
            <a:r>
              <a:rPr lang="en-US" sz="1800" dirty="0" err="1"/>
              <a:t>pkar</a:t>
            </a:r>
            <a:r>
              <a:rPr lang="en-US" sz="1800" dirty="0"/>
              <a:t> != '\0') {</a:t>
            </a:r>
          </a:p>
          <a:p>
            <a:pPr marL="109728" indent="0">
              <a:buNone/>
            </a:pPr>
            <a:r>
              <a:rPr lang="en-US" sz="1800" dirty="0" err="1"/>
              <a:t>cout</a:t>
            </a:r>
            <a:r>
              <a:rPr lang="en-US" sz="1800" dirty="0"/>
              <a:t>&lt;&lt;*</a:t>
            </a:r>
            <a:r>
              <a:rPr lang="en-US" sz="1800" dirty="0" err="1"/>
              <a:t>pkar</a:t>
            </a:r>
            <a:r>
              <a:rPr lang="en-US" sz="1800" dirty="0"/>
              <a:t>&lt;&lt;"  ";</a:t>
            </a:r>
          </a:p>
          <a:p>
            <a:pPr marL="109728" indent="0">
              <a:buNone/>
            </a:pPr>
            <a:r>
              <a:rPr lang="en-US" sz="1800" dirty="0" err="1"/>
              <a:t>pkar</a:t>
            </a:r>
            <a:r>
              <a:rPr lang="en-US" sz="1800" dirty="0"/>
              <a:t>++;</a:t>
            </a:r>
          </a:p>
          <a:p>
            <a:pPr marL="109728" indent="0">
              <a:buNone/>
            </a:pPr>
            <a:r>
              <a:rPr lang="en-US" sz="1800" dirty="0"/>
              <a:t>}</a:t>
            </a:r>
          </a:p>
          <a:p>
            <a:pPr marL="109728" indent="0">
              <a:buNone/>
            </a:pPr>
            <a:r>
              <a:rPr lang="en-US" sz="1800" dirty="0"/>
              <a:t>return 0;</a:t>
            </a:r>
          </a:p>
          <a:p>
            <a:pPr marL="109728" indent="0">
              <a:buNone/>
            </a:pPr>
            <a:r>
              <a:rPr lang="en-US" sz="1800" dirty="0"/>
              <a:t>}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58768"/>
            <a:ext cx="3161439" cy="86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029200"/>
            <a:ext cx="313508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7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 Pointer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191000" cy="5431536"/>
          </a:xfrm>
          <a:ln w="222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iostream.h</a:t>
            </a:r>
            <a:r>
              <a:rPr lang="en-US" sz="1800" dirty="0"/>
              <a:t>&gt;</a:t>
            </a:r>
          </a:p>
          <a:p>
            <a:pPr marL="109728" lvl="0" indent="0">
              <a:buNone/>
            </a:pPr>
            <a:r>
              <a:rPr lang="en-US" sz="1800" dirty="0"/>
              <a:t>main()</a:t>
            </a:r>
          </a:p>
          <a:p>
            <a:pPr marL="109728" lvl="0" indent="0">
              <a:buNone/>
            </a:pPr>
            <a:r>
              <a:rPr lang="en-US" sz="1800" dirty="0"/>
              <a:t>{</a:t>
            </a:r>
          </a:p>
          <a:p>
            <a:pPr marL="109728" lvl="0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indeks</a:t>
            </a:r>
            <a:r>
              <a:rPr lang="en-US" sz="1800" dirty="0"/>
              <a:t>;</a:t>
            </a:r>
          </a:p>
          <a:p>
            <a:pPr marL="109728" lvl="0" indent="0">
              <a:buNone/>
            </a:pPr>
            <a:r>
              <a:rPr lang="en-US" sz="1800" dirty="0"/>
              <a:t>char *</a:t>
            </a:r>
            <a:r>
              <a:rPr lang="en-US" sz="1800" dirty="0" err="1"/>
              <a:t>negara</a:t>
            </a:r>
            <a:r>
              <a:rPr lang="en-US" sz="1800" dirty="0"/>
              <a:t>[5];</a:t>
            </a:r>
          </a:p>
          <a:p>
            <a:pPr marL="109728" lvl="0" indent="0">
              <a:buNone/>
            </a:pPr>
            <a:endParaRPr lang="en-US" sz="1800" dirty="0"/>
          </a:p>
          <a:p>
            <a:pPr marL="109728" lvl="0" indent="0">
              <a:buNone/>
            </a:pPr>
            <a:r>
              <a:rPr lang="en-US" sz="1800" dirty="0" err="1"/>
              <a:t>negara</a:t>
            </a:r>
            <a:r>
              <a:rPr lang="en-US" sz="1800" dirty="0"/>
              <a:t>[0]="Indonesia";</a:t>
            </a:r>
          </a:p>
          <a:p>
            <a:pPr marL="109728" lvl="0" indent="0">
              <a:buNone/>
            </a:pPr>
            <a:r>
              <a:rPr lang="en-US" sz="1800" dirty="0" err="1"/>
              <a:t>negara</a:t>
            </a:r>
            <a:r>
              <a:rPr lang="en-US" sz="1800" dirty="0"/>
              <a:t>[1]="Australia";</a:t>
            </a:r>
          </a:p>
          <a:p>
            <a:pPr marL="109728" lvl="0" indent="0">
              <a:buNone/>
            </a:pPr>
            <a:r>
              <a:rPr lang="en-US" sz="1800" dirty="0" err="1"/>
              <a:t>negara</a:t>
            </a:r>
            <a:r>
              <a:rPr lang="en-US" sz="1800" dirty="0"/>
              <a:t>[2]="</a:t>
            </a:r>
            <a:r>
              <a:rPr lang="en-US" sz="1800" dirty="0" err="1"/>
              <a:t>Jepang</a:t>
            </a:r>
            <a:r>
              <a:rPr lang="en-US" sz="1800" dirty="0"/>
              <a:t>";</a:t>
            </a:r>
          </a:p>
          <a:p>
            <a:pPr marL="109728" lvl="0" indent="0">
              <a:buNone/>
            </a:pPr>
            <a:r>
              <a:rPr lang="en-US" sz="1800" dirty="0" err="1"/>
              <a:t>negara</a:t>
            </a:r>
            <a:r>
              <a:rPr lang="en-US" sz="1800" dirty="0"/>
              <a:t>[3]="Korea Selatan";</a:t>
            </a:r>
          </a:p>
          <a:p>
            <a:pPr marL="109728" lvl="0" indent="0">
              <a:buNone/>
            </a:pPr>
            <a:r>
              <a:rPr lang="en-US" sz="1800" dirty="0" err="1"/>
              <a:t>negara</a:t>
            </a:r>
            <a:r>
              <a:rPr lang="en-US" sz="1800" dirty="0"/>
              <a:t>[4]="India";</a:t>
            </a:r>
          </a:p>
          <a:p>
            <a:pPr marL="109728" lvl="0" indent="0">
              <a:buNone/>
            </a:pPr>
            <a:r>
              <a:rPr lang="en-US" sz="1800" dirty="0"/>
              <a:t>for(</a:t>
            </a:r>
            <a:r>
              <a:rPr lang="en-US" sz="1800" dirty="0" err="1"/>
              <a:t>indeks</a:t>
            </a:r>
            <a:r>
              <a:rPr lang="en-US" sz="1800" dirty="0"/>
              <a:t>=0;indeks&lt;5;indeks++)</a:t>
            </a:r>
          </a:p>
          <a:p>
            <a:pPr marL="109728" lvl="0" indent="0">
              <a:buNone/>
            </a:pPr>
            <a:r>
              <a:rPr lang="en-US" sz="1800" dirty="0"/>
              <a:t>{</a:t>
            </a:r>
          </a:p>
          <a:p>
            <a:pPr marL="109728" lv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cout</a:t>
            </a:r>
            <a:r>
              <a:rPr lang="en-US" sz="1800" dirty="0"/>
              <a:t>&lt;&lt;</a:t>
            </a:r>
            <a:r>
              <a:rPr lang="en-US" sz="1800" dirty="0" err="1"/>
              <a:t>negara</a:t>
            </a:r>
            <a:r>
              <a:rPr lang="en-US" sz="1800" dirty="0"/>
              <a:t>[</a:t>
            </a:r>
            <a:r>
              <a:rPr lang="en-US" sz="1800" dirty="0" err="1"/>
              <a:t>indeks</a:t>
            </a:r>
            <a:r>
              <a:rPr lang="en-US" sz="1800" dirty="0"/>
              <a:t>]&lt;&lt;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 marL="109728" lvl="0" indent="0">
              <a:buNone/>
            </a:pPr>
            <a:r>
              <a:rPr lang="en-US" sz="1800" dirty="0"/>
              <a:t>}</a:t>
            </a:r>
          </a:p>
          <a:p>
            <a:pPr marL="109728" lvl="0" indent="0">
              <a:buNone/>
            </a:pPr>
            <a:r>
              <a:rPr lang="en-US" sz="1800" dirty="0"/>
              <a:t>return 0;</a:t>
            </a:r>
          </a:p>
          <a:p>
            <a:pPr marL="109728" lvl="0" indent="0">
              <a:buNone/>
            </a:pPr>
            <a:r>
              <a:rPr lang="en-US" sz="1800" dirty="0"/>
              <a:t>}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2362200"/>
            <a:ext cx="380080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0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</TotalTime>
  <Words>587</Words>
  <Application>Microsoft Office PowerPoint</Application>
  <PresentationFormat>On-screen Show (4:3)</PresentationFormat>
  <Paragraphs>189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pointer</vt:lpstr>
      <vt:lpstr>Pengertian Pointer</vt:lpstr>
      <vt:lpstr>Deklarasi Pointer</vt:lpstr>
      <vt:lpstr>Deklarasi Pointer</vt:lpstr>
      <vt:lpstr>Operasi Penugasan</vt:lpstr>
      <vt:lpstr>Operasi Aritmatika</vt:lpstr>
      <vt:lpstr>Operasi Logika</vt:lpstr>
      <vt:lpstr>Pointer dan String</vt:lpstr>
      <vt:lpstr>Array Pointer</vt:lpstr>
      <vt:lpstr>Pointer dan fungsi</vt:lpstr>
      <vt:lpstr>Latihan soal</vt:lpstr>
      <vt:lpstr>Sumber materi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</dc:title>
  <dc:creator>ncie</dc:creator>
  <cp:lastModifiedBy>ncie</cp:lastModifiedBy>
  <cp:revision>29</cp:revision>
  <dcterms:created xsi:type="dcterms:W3CDTF">2011-01-03T11:31:12Z</dcterms:created>
  <dcterms:modified xsi:type="dcterms:W3CDTF">2011-01-03T13:10:21Z</dcterms:modified>
</cp:coreProperties>
</file>