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5" r:id="rId9"/>
    <p:sldId id="264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3" r:id="rId18"/>
    <p:sldId id="276" r:id="rId19"/>
    <p:sldId id="275" r:id="rId20"/>
    <p:sldId id="279" r:id="rId21"/>
    <p:sldId id="280" r:id="rId22"/>
    <p:sldId id="266" r:id="rId23"/>
    <p:sldId id="278" r:id="rId24"/>
    <p:sldId id="281" r:id="rId25"/>
    <p:sldId id="282" r:id="rId26"/>
    <p:sldId id="258" r:id="rId27"/>
    <p:sldId id="277" r:id="rId28"/>
    <p:sldId id="284" r:id="rId29"/>
    <p:sldId id="285" r:id="rId30"/>
    <p:sldId id="286" r:id="rId31"/>
    <p:sldId id="287" r:id="rId32"/>
    <p:sldId id="288" r:id="rId33"/>
  </p:sldIdLst>
  <p:sldSz cx="972185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58" y="-90"/>
      </p:cViewPr>
      <p:guideLst>
        <p:guide orient="horz" pos="2160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F0FF-7230-4973-B790-A7451FB7F916}" type="datetimeFigureOut">
              <a:rPr lang="en-US" smtClean="0"/>
              <a:pPr/>
              <a:t>12/29/2010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685800"/>
            <a:ext cx="486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BA7EC-1DF3-4C16-83F1-A3DD2420AD3E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9139" y="2130426"/>
            <a:ext cx="826357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8278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0638-0F4A-4FBE-8325-91524D0BB9C4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7838-C0E9-4F31-9DD0-4BC66DDBFF0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65B1-9C99-4E74-85E2-A93BD4703062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9F62-D7F5-476D-A348-908B6B8327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8901-89A7-48D8-AEF9-AEBD830C4FB6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7C91-71EB-42E5-9215-42D9D35F084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A4E7-170B-4572-800F-9CE04C73FA4C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8E2E-A4C9-408B-9782-4AA38BC9E84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959" y="440690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7959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2A26-6E6D-4ECB-9AD3-8B090D4A6694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6430-C008-447C-87C3-F3C31120916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6093" y="1600201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940" y="1600201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7771-C6E2-4563-96B7-F8A1583737E1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3FF8-7518-4C44-A59C-F4AC45A7102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6093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093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3856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3856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6DA9-A2C1-48C5-B5EF-68A2B35F2B6F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6EA8-8E80-4FE3-80D8-231CF9E2925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4D30-4DEB-4FFE-86AC-9A2B860F4CF8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D8ED-DBF4-4ACD-B118-37CE3949B8F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C736-E729-4E76-8742-850122494B29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E46A-8ABB-4FF3-956E-08572BD40AA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093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0973" y="273051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6093" y="1435101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F5F2-BF55-41B5-A8A7-2C687C852B0A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4C68-FD4F-4924-B2DB-2BF857C552A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9845-520A-4251-A652-A1F55C8E9764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02F1-F83A-4F97-9DA6-501A8329E9B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6093" y="274638"/>
            <a:ext cx="87496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6093" y="1600201"/>
            <a:ext cx="87496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86092" y="635635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D52527-DE80-46CA-8601-FB4713E6A050}" type="datetimeFigureOut">
              <a:rPr lang="fr-FR"/>
              <a:pPr>
                <a:defRPr/>
              </a:pPr>
              <a:t>29/12/2010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21632" y="6356351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67326" y="635635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516296-C404-458D-AE7A-EC2EFB5FDA2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159602" y="3286126"/>
            <a:ext cx="5802729" cy="1012825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KOMUNIKASI DATA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149543" y="4071938"/>
            <a:ext cx="3402648" cy="6858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S. </a:t>
            </a:r>
            <a:r>
              <a:rPr lang="fr-CA" dirty="0" err="1" smtClean="0">
                <a:solidFill>
                  <a:schemeClr val="bg1"/>
                </a:solidFill>
              </a:rPr>
              <a:t>Indriani</a:t>
            </a:r>
            <a:r>
              <a:rPr lang="fr-CA" dirty="0" smtClean="0">
                <a:solidFill>
                  <a:schemeClr val="bg1"/>
                </a:solidFill>
              </a:rPr>
              <a:t> L, M.T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586" y="5086192"/>
            <a:ext cx="3569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ERROR DETECTION AND ERROR CORRECTION</a:t>
            </a:r>
            <a:endParaRPr lang="en-SG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err="1" smtClean="0">
                <a:solidFill>
                  <a:schemeClr val="bg1"/>
                </a:solidFill>
              </a:rPr>
              <a:t>Teknik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mendeteksi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eror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03776" y="1831996"/>
            <a:ext cx="9038346" cy="4525963"/>
          </a:xfrm>
        </p:spPr>
        <p:txBody>
          <a:bodyPr/>
          <a:lstStyle/>
          <a:p>
            <a:r>
              <a:rPr lang="en-US" sz="2800" dirty="0" smtClean="0"/>
              <a:t>VRC (Vertical Redundancy Check)</a:t>
            </a:r>
          </a:p>
          <a:p>
            <a:r>
              <a:rPr lang="en-US" sz="2800" dirty="0" smtClean="0"/>
              <a:t>LRC (Longitudinal Redundancy Check)</a:t>
            </a:r>
          </a:p>
          <a:p>
            <a:r>
              <a:rPr lang="en-US" sz="2800" dirty="0" smtClean="0"/>
              <a:t>CRC (Cyclic Redundancy Check)</a:t>
            </a:r>
          </a:p>
          <a:p>
            <a:r>
              <a:rPr lang="en-US" sz="2800" dirty="0" smtClean="0"/>
              <a:t>Checksum</a:t>
            </a:r>
          </a:p>
          <a:p>
            <a:endParaRPr lang="en-US" sz="28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893" y="4071942"/>
            <a:ext cx="9094012" cy="172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1. Vertical </a:t>
            </a:r>
            <a:r>
              <a:rPr lang="fr-CA" dirty="0" err="1" smtClean="0">
                <a:solidFill>
                  <a:schemeClr val="bg1"/>
                </a:solidFill>
              </a:rPr>
              <a:t>Redundancy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smtClean="0">
                <a:solidFill>
                  <a:schemeClr val="bg1"/>
                </a:solidFill>
              </a:rPr>
              <a:t>Check (VRC)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03776" y="1831996"/>
            <a:ext cx="9038346" cy="4525963"/>
          </a:xfrm>
        </p:spPr>
        <p:txBody>
          <a:bodyPr/>
          <a:lstStyle/>
          <a:p>
            <a:r>
              <a:rPr lang="en-US" altLang="ko-KR" dirty="0" err="1" smtClean="0">
                <a:solidFill>
                  <a:srgbClr val="000000"/>
                </a:solidFill>
              </a:rPr>
              <a:t>Sebuah</a:t>
            </a:r>
            <a:r>
              <a:rPr lang="en-US" altLang="ko-KR" dirty="0" smtClean="0">
                <a:solidFill>
                  <a:srgbClr val="000000"/>
                </a:solidFill>
              </a:rPr>
              <a:t> bit </a:t>
            </a:r>
            <a:r>
              <a:rPr lang="en-US" altLang="ko-KR" dirty="0" err="1" smtClean="0">
                <a:solidFill>
                  <a:srgbClr val="000000"/>
                </a:solidFill>
              </a:rPr>
              <a:t>paritas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ditambahkan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ke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setiap</a:t>
            </a:r>
            <a:r>
              <a:rPr lang="en-US" altLang="ko-KR" dirty="0" smtClean="0">
                <a:solidFill>
                  <a:srgbClr val="000000"/>
                </a:solidFill>
              </a:rPr>
              <a:t> unit data </a:t>
            </a:r>
            <a:r>
              <a:rPr lang="en-US" altLang="ko-KR" dirty="0" err="1" smtClean="0">
                <a:solidFill>
                  <a:srgbClr val="000000"/>
                </a:solidFill>
              </a:rPr>
              <a:t>sehingga</a:t>
            </a:r>
            <a:r>
              <a:rPr lang="en-US" altLang="ko-KR" dirty="0" smtClean="0">
                <a:solidFill>
                  <a:srgbClr val="000000"/>
                </a:solidFill>
              </a:rPr>
              <a:t> total </a:t>
            </a:r>
            <a:r>
              <a:rPr lang="en-US" altLang="ko-KR" dirty="0" err="1" smtClean="0">
                <a:solidFill>
                  <a:srgbClr val="000000"/>
                </a:solidFill>
              </a:rPr>
              <a:t>dari</a:t>
            </a:r>
            <a:r>
              <a:rPr lang="en-US" altLang="ko-KR" dirty="0" smtClean="0">
                <a:solidFill>
                  <a:srgbClr val="000000"/>
                </a:solidFill>
              </a:rPr>
              <a:t> ‘1’ (</a:t>
            </a:r>
            <a:r>
              <a:rPr lang="en-US" altLang="ko-KR" dirty="0" err="1" smtClean="0">
                <a:solidFill>
                  <a:srgbClr val="000000"/>
                </a:solidFill>
              </a:rPr>
              <a:t>termasuk</a:t>
            </a:r>
            <a:r>
              <a:rPr lang="en-US" altLang="ko-KR" dirty="0" smtClean="0">
                <a:solidFill>
                  <a:srgbClr val="000000"/>
                </a:solidFill>
              </a:rPr>
              <a:t> bit </a:t>
            </a:r>
            <a:r>
              <a:rPr lang="en-US" altLang="ko-KR" dirty="0" err="1" smtClean="0">
                <a:solidFill>
                  <a:srgbClr val="000000"/>
                </a:solidFill>
              </a:rPr>
              <a:t>paritas</a:t>
            </a:r>
            <a:r>
              <a:rPr lang="en-US" altLang="ko-KR" dirty="0" smtClean="0">
                <a:solidFill>
                  <a:srgbClr val="000000"/>
                </a:solidFill>
              </a:rPr>
              <a:t>) </a:t>
            </a:r>
            <a:r>
              <a:rPr lang="en-US" altLang="ko-KR" dirty="0" err="1" smtClean="0">
                <a:solidFill>
                  <a:srgbClr val="000000"/>
                </a:solidFill>
              </a:rPr>
              <a:t>menjadi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genap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untuk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paritas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genap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dan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ganjil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untuk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paritas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ganjil</a:t>
            </a:r>
            <a:endParaRPr lang="en-US" altLang="ko-KR" dirty="0" smtClean="0">
              <a:solidFill>
                <a:srgbClr val="000000"/>
              </a:solidFill>
            </a:endParaRPr>
          </a:p>
          <a:p>
            <a:r>
              <a:rPr lang="en-US" altLang="ko-KR" dirty="0" err="1" smtClean="0">
                <a:solidFill>
                  <a:srgbClr val="000000"/>
                </a:solidFill>
              </a:rPr>
              <a:t>Pada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contoh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berikut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untuk</a:t>
            </a:r>
            <a:r>
              <a:rPr lang="en-US" altLang="ko-KR" dirty="0" smtClean="0">
                <a:solidFill>
                  <a:srgbClr val="000000"/>
                </a:solidFill>
              </a:rPr>
              <a:t> VRC </a:t>
            </a:r>
            <a:r>
              <a:rPr lang="en-US" altLang="ko-KR" dirty="0" err="1" smtClean="0">
                <a:solidFill>
                  <a:srgbClr val="000000"/>
                </a:solidFill>
              </a:rPr>
              <a:t>paritas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genap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dapat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mendeteksi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semua</a:t>
            </a:r>
            <a:r>
              <a:rPr lang="en-US" altLang="ko-KR" dirty="0" smtClean="0">
                <a:solidFill>
                  <a:srgbClr val="000000"/>
                </a:solidFill>
              </a:rPr>
              <a:t> single bit </a:t>
            </a:r>
            <a:r>
              <a:rPr lang="en-US" altLang="ko-KR" dirty="0" err="1" smtClean="0">
                <a:solidFill>
                  <a:srgbClr val="000000"/>
                </a:solidFill>
              </a:rPr>
              <a:t>eror</a:t>
            </a:r>
            <a:r>
              <a:rPr lang="en-US" altLang="ko-KR" dirty="0" smtClean="0">
                <a:solidFill>
                  <a:srgbClr val="000000"/>
                </a:solidFill>
              </a:rPr>
              <a:t>. </a:t>
            </a:r>
            <a:r>
              <a:rPr lang="en-US" altLang="ko-KR" dirty="0" err="1" smtClean="0">
                <a:solidFill>
                  <a:srgbClr val="000000"/>
                </a:solidFill>
              </a:rPr>
              <a:t>Untuk</a:t>
            </a:r>
            <a:r>
              <a:rPr lang="en-US" altLang="ko-KR" dirty="0" smtClean="0">
                <a:solidFill>
                  <a:srgbClr val="000000"/>
                </a:solidFill>
              </a:rPr>
              <a:t> multiple bit </a:t>
            </a:r>
            <a:r>
              <a:rPr lang="en-US" altLang="ko-KR" dirty="0" err="1" smtClean="0">
                <a:solidFill>
                  <a:srgbClr val="000000"/>
                </a:solidFill>
              </a:rPr>
              <a:t>atau</a:t>
            </a:r>
            <a:r>
              <a:rPr lang="en-US" altLang="ko-KR" dirty="0" smtClean="0">
                <a:solidFill>
                  <a:srgbClr val="000000"/>
                </a:solidFill>
              </a:rPr>
              <a:t> burst error, </a:t>
            </a:r>
            <a:r>
              <a:rPr lang="en-US" altLang="ko-KR" dirty="0" err="1" smtClean="0">
                <a:solidFill>
                  <a:srgbClr val="000000"/>
                </a:solidFill>
              </a:rPr>
              <a:t>hanya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jika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jumlah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totalnya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adalah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ganjil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err="1" smtClean="0">
                <a:solidFill>
                  <a:schemeClr val="bg1"/>
                </a:solidFill>
              </a:rPr>
              <a:t>Konsep</a:t>
            </a:r>
            <a:r>
              <a:rPr lang="fr-CA" dirty="0" smtClean="0">
                <a:solidFill>
                  <a:schemeClr val="bg1"/>
                </a:solidFill>
              </a:rPr>
              <a:t> dari VRC </a:t>
            </a:r>
            <a:r>
              <a:rPr lang="fr-CA" dirty="0" err="1" smtClean="0">
                <a:solidFill>
                  <a:schemeClr val="bg1"/>
                </a:solidFill>
              </a:rPr>
              <a:t>Paritas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Genap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396" y="2000240"/>
            <a:ext cx="78821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60" y="1712859"/>
            <a:ext cx="9634490" cy="499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Longitudinal </a:t>
            </a:r>
            <a:r>
              <a:rPr lang="fr-CA" dirty="0" err="1" smtClean="0">
                <a:solidFill>
                  <a:schemeClr val="bg1"/>
                </a:solidFill>
              </a:rPr>
              <a:t>Redundancy</a:t>
            </a:r>
            <a:r>
              <a:rPr lang="fr-CA" dirty="0" smtClean="0">
                <a:solidFill>
                  <a:schemeClr val="bg1"/>
                </a:solidFill>
              </a:rPr>
              <a:t> Check (LRC)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03776" y="1714488"/>
            <a:ext cx="9038346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LRC (</a:t>
            </a:r>
            <a:r>
              <a:rPr lang="en-US" altLang="ko-KR" dirty="0" smtClean="0">
                <a:solidFill>
                  <a:srgbClr val="000000"/>
                </a:solidFill>
              </a:rPr>
              <a:t>Longitudinal Redundancy Check)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Parity bits of all the positions are assembled into a new data unit, which is added to the end of the data block</a:t>
            </a:r>
          </a:p>
          <a:p>
            <a:endParaRPr lang="en-US" sz="2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901" y="3286124"/>
            <a:ext cx="5943600" cy="34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893" y="2000239"/>
            <a:ext cx="8786874" cy="407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96" y="2143116"/>
            <a:ext cx="934069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9327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21" y="1714488"/>
            <a:ext cx="8122942" cy="47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2286005"/>
            <a:ext cx="89916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3. Cyclic Redundancy Check (CRC)</a:t>
            </a:r>
            <a:endParaRPr lang="en-S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03776" y="1831996"/>
            <a:ext cx="9038346" cy="4525963"/>
          </a:xfrm>
        </p:spPr>
        <p:txBody>
          <a:bodyPr/>
          <a:lstStyle/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mengenali</a:t>
            </a:r>
            <a:r>
              <a:rPr lang="en-US" sz="2400" dirty="0" smtClean="0"/>
              <a:t> </a:t>
            </a:r>
            <a:r>
              <a:rPr lang="en-US" sz="2400" dirty="0" err="1" smtClean="0"/>
              <a:t>eror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 </a:t>
            </a:r>
            <a:r>
              <a:rPr lang="en-US" sz="2400" dirty="0" err="1" smtClean="0"/>
              <a:t>asinkron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mendeteksinya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bit parity.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mengenali</a:t>
            </a:r>
            <a:r>
              <a:rPr lang="en-US" sz="2400" dirty="0" smtClean="0"/>
              <a:t> </a:t>
            </a:r>
            <a:r>
              <a:rPr lang="en-US" sz="2400" dirty="0" err="1" smtClean="0"/>
              <a:t>eror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 </a:t>
            </a:r>
            <a:r>
              <a:rPr lang="en-US" sz="2400" dirty="0" err="1" smtClean="0"/>
              <a:t>sinkron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eror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dikoreksi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LRC </a:t>
            </a:r>
            <a:r>
              <a:rPr lang="en-US" sz="2400" dirty="0" err="1" smtClean="0"/>
              <a:t>dan</a:t>
            </a:r>
            <a:r>
              <a:rPr lang="en-US" sz="2400" dirty="0" smtClean="0"/>
              <a:t> VRC.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mendeteksi</a:t>
            </a:r>
            <a:r>
              <a:rPr lang="en-US" sz="2400" dirty="0" smtClean="0"/>
              <a:t> </a:t>
            </a:r>
            <a:r>
              <a:rPr lang="en-US" sz="2400" dirty="0" err="1" smtClean="0"/>
              <a:t>eror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 </a:t>
            </a:r>
            <a:r>
              <a:rPr lang="en-US" sz="2400" dirty="0" err="1" smtClean="0"/>
              <a:t>sinkron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checksum </a:t>
            </a:r>
            <a:r>
              <a:rPr lang="en-US" sz="2400" dirty="0" err="1" smtClean="0"/>
              <a:t>dan</a:t>
            </a:r>
            <a:r>
              <a:rPr lang="en-US" sz="2400" dirty="0" smtClean="0"/>
              <a:t> CRC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eror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 </a:t>
            </a:r>
            <a:r>
              <a:rPr lang="en-US" sz="2400" dirty="0" err="1" smtClean="0"/>
              <a:t>sinkron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dikoreksi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kode</a:t>
            </a:r>
            <a:r>
              <a:rPr lang="en-US" sz="2400" dirty="0" smtClean="0"/>
              <a:t> Hamming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eror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dikoreksi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ARQ (Automatic Repeat Request).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03207" y="1643050"/>
            <a:ext cx="3143272" cy="2514600"/>
          </a:xfrm>
        </p:spPr>
        <p:txBody>
          <a:bodyPr>
            <a:noAutofit/>
          </a:bodyPr>
          <a:lstStyle/>
          <a:p>
            <a:pPr algn="just"/>
            <a:r>
              <a:rPr lang="en-US" altLang="ko-KR" sz="2800" dirty="0" smtClean="0">
                <a:solidFill>
                  <a:srgbClr val="000000"/>
                </a:solidFill>
              </a:rPr>
              <a:t>CRC generator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000000"/>
                </a:solidFill>
              </a:rPr>
              <a:t>~ 	uses modular-2 division.</a:t>
            </a:r>
          </a:p>
          <a:p>
            <a:endParaRPr lang="en-US" altLang="ko-KR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dirty="0" smtClean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  <a:t>Binary Division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dirty="0" smtClean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  <a:t>in 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sz="2800" dirty="0" smtClean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  <a:t>CRC Generator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717521" y="3143248"/>
            <a:ext cx="1782339" cy="400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68612828 h 21600"/>
              <a:gd name="T4" fmla="*/ 2147483647 w 21600"/>
              <a:gd name="T5" fmla="*/ 137225583 h 21600"/>
              <a:gd name="T6" fmla="*/ 2147483647 w 21600"/>
              <a:gd name="T7" fmla="*/ 686128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9086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572" y="0"/>
                </a:moveTo>
                <a:lnTo>
                  <a:pt x="16572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572" y="16200"/>
                </a:lnTo>
                <a:lnTo>
                  <a:pt x="1657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27" y="500042"/>
            <a:ext cx="5604085" cy="57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9134" y="228600"/>
            <a:ext cx="8668650" cy="990600"/>
          </a:xfrm>
        </p:spPr>
        <p:txBody>
          <a:bodyPr/>
          <a:lstStyle/>
          <a:p>
            <a:pPr algn="l"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48704" y="1447800"/>
            <a:ext cx="3365256" cy="1981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dirty="0" smtClean="0">
                <a:latin typeface="Times New Roman" pitchFamily="18" charset="0"/>
                <a:ea typeface="굴림" pitchFamily="50" charset="-127"/>
              </a:rPr>
              <a:t>Binary Division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dirty="0" smtClean="0">
                <a:latin typeface="Times New Roman" pitchFamily="18" charset="0"/>
                <a:ea typeface="굴림" pitchFamily="50" charset="-127"/>
              </a:rPr>
              <a:t>in 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dirty="0" smtClean="0">
                <a:latin typeface="Times New Roman" pitchFamily="18" charset="0"/>
                <a:ea typeface="굴림" pitchFamily="50" charset="-127"/>
              </a:rPr>
              <a:t>CRC Checker</a:t>
            </a:r>
          </a:p>
          <a:p>
            <a:endParaRPr lang="en-US" altLang="ko-KR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3860" y="1371600"/>
            <a:ext cx="6148423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8893" y="1785926"/>
            <a:ext cx="883285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Polynomials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CRC generator(divisor) is most often represented not as a string of 1s and 0s, but as an algebraic polynomial.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45" y="3643314"/>
            <a:ext cx="86756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297" y="1719250"/>
            <a:ext cx="40750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polynomial representing a divisor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3669" y="1714488"/>
            <a:ext cx="4356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3702" y="1600200"/>
            <a:ext cx="883285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polynomials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2362206"/>
            <a:ext cx="91440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09800"/>
            <a:ext cx="7178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202607" y="274638"/>
            <a:ext cx="7033150" cy="1143000"/>
          </a:xfrm>
        </p:spPr>
        <p:txBody>
          <a:bodyPr/>
          <a:lstStyle/>
          <a:p>
            <a:pPr algn="l"/>
            <a:r>
              <a:rPr lang="fr-CA" dirty="0" smtClean="0"/>
              <a:t>4. </a:t>
            </a:r>
            <a:r>
              <a:rPr lang="fr-CA" dirty="0" smtClean="0"/>
              <a:t>Checksum</a:t>
            </a:r>
            <a:endParaRPr lang="fr-CA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202607" y="1600201"/>
            <a:ext cx="7033150" cy="4525963"/>
          </a:xfrm>
        </p:spPr>
        <p:txBody>
          <a:bodyPr/>
          <a:lstStyle/>
          <a:p>
            <a:pPr algn="just"/>
            <a:r>
              <a:rPr lang="en-US" altLang="ko-KR" dirty="0" smtClean="0">
                <a:solidFill>
                  <a:srgbClr val="000000"/>
                </a:solidFill>
              </a:rPr>
              <a:t>Checksum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000000"/>
                </a:solidFill>
              </a:rPr>
              <a:t>~ 	used by the higher layer protocols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000000"/>
                </a:solidFill>
              </a:rPr>
              <a:t>~ 	is based on the concept of redundancy(VRC, LRC, CRC 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4" y="1524000"/>
            <a:ext cx="8588375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Checksum Generator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6"/>
            <a:ext cx="769620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88893" y="1714488"/>
            <a:ext cx="9038346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To create the checksum the sender does the following: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The unit is divided into K sections, each of n bits.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Section 1 and 2 are added together using one’s complement.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Section 3 is added to the result of the previous step.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Section 4 is added to the result of the previous step.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The process repeats until section k is added to the result of the previous step.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The final result is complemented to make the checksum.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07" y="1714488"/>
            <a:ext cx="8786263" cy="40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</a:rPr>
              <a:t>Error Detection and Correction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03776" y="1831996"/>
            <a:ext cx="9038346" cy="4525963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4000" dirty="0" smtClean="0">
                <a:solidFill>
                  <a:srgbClr val="000000"/>
                </a:solidFill>
              </a:rPr>
              <a:t>Types of Errors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4000" dirty="0" smtClean="0">
                <a:solidFill>
                  <a:srgbClr val="000000"/>
                </a:solidFill>
              </a:rPr>
              <a:t>Detection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4000" dirty="0" smtClean="0">
                <a:solidFill>
                  <a:srgbClr val="000000"/>
                </a:solidFill>
              </a:rPr>
              <a:t>Error Correction</a:t>
            </a:r>
            <a:endParaRPr lang="en-US" altLang="ko-KR" sz="4000" dirty="0" smtClean="0"/>
          </a:p>
          <a:p>
            <a:pPr marL="457200" indent="-457200">
              <a:buFont typeface="+mj-lt"/>
              <a:buAutoNum type="arabicPeriod"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ko-KR" smtClean="0">
                <a:solidFill>
                  <a:srgbClr val="000000"/>
                </a:solidFill>
              </a:rPr>
              <a:t>data unit and checksum</a:t>
            </a:r>
            <a:endParaRPr lang="en-US" altLang="ko-KR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23484" y="2133600"/>
            <a:ext cx="8639048" cy="3416300"/>
            <a:chOff x="336" y="1344"/>
            <a:chExt cx="5545" cy="2152"/>
          </a:xfrm>
        </p:grpSpPr>
        <p:graphicFrame>
          <p:nvGraphicFramePr>
            <p:cNvPr id="4098" name="Object 1024"/>
            <p:cNvGraphicFramePr>
              <a:graphicFrameLocks noChangeAspect="1"/>
            </p:cNvGraphicFramePr>
            <p:nvPr/>
          </p:nvGraphicFramePr>
          <p:xfrm>
            <a:off x="336" y="1344"/>
            <a:ext cx="5472" cy="1229"/>
          </p:xfrm>
          <a:graphic>
            <a:graphicData uri="http://schemas.openxmlformats.org/presentationml/2006/ole">
              <p:oleObj spid="_x0000_s36866" name="Image" r:id="rId3" imgW="10242146" imgH="2300035" progId="">
                <p:embed/>
              </p:oleObj>
            </a:graphicData>
          </a:graphic>
        </p:graphicFrame>
        <p:pic>
          <p:nvPicPr>
            <p:cNvPr id="410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1920"/>
              <a:ext cx="5545" cy="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pic>
        <p:nvPicPr>
          <p:cNvPr id="27651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7425" y="1524000"/>
            <a:ext cx="505628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Error </a:t>
            </a: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Correction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~ can be handled in two ways</a:t>
            </a:r>
          </a:p>
          <a:p>
            <a:pPr>
              <a:buFont typeface="Wingdings" pitchFamily="2" charset="2"/>
              <a:buNone/>
            </a:pPr>
            <a:endParaRPr lang="en-US" altLang="ko-KR" smtClean="0">
              <a:solidFill>
                <a:srgbClr val="000000"/>
              </a:solidFill>
              <a:sym typeface="Monotype Sort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  <a:sym typeface="Monotype Sorts" pitchFamily="2" charset="2"/>
              </a:rPr>
              <a:t></a:t>
            </a:r>
            <a:r>
              <a:rPr lang="en-US" altLang="ko-KR" smtClean="0">
                <a:solidFill>
                  <a:srgbClr val="000000"/>
                </a:solidFill>
              </a:rPr>
              <a:t> when an error is discovered, the receiver can have the sender retransmit the entire data unit.</a:t>
            </a:r>
          </a:p>
          <a:p>
            <a:pPr>
              <a:buFont typeface="Wingdings" pitchFamily="2" charset="2"/>
              <a:buNone/>
            </a:pPr>
            <a:endParaRPr lang="en-US" altLang="ko-KR" smtClean="0">
              <a:solidFill>
                <a:srgbClr val="000000"/>
              </a:solidFill>
              <a:sym typeface="Monotype Sort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  <a:sym typeface="Monotype Sorts" pitchFamily="2" charset="2"/>
              </a:rPr>
              <a:t> </a:t>
            </a:r>
            <a:r>
              <a:rPr lang="en-US" altLang="ko-KR" smtClean="0">
                <a:solidFill>
                  <a:srgbClr val="000000"/>
                </a:solidFill>
              </a:rPr>
              <a:t>a receiver can use an error-correcting code, which automatically corrects certain errors.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</a:rPr>
              <a:t>Error Detection and Correction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03776" y="1831996"/>
            <a:ext cx="9038346" cy="4525963"/>
          </a:xfrm>
        </p:spPr>
        <p:txBody>
          <a:bodyPr/>
          <a:lstStyle/>
          <a:p>
            <a:r>
              <a:rPr lang="en-US" altLang="ko-KR" sz="3600" dirty="0" smtClean="0">
                <a:solidFill>
                  <a:srgbClr val="000000"/>
                </a:solidFill>
              </a:rPr>
              <a:t>Data can be corrupted during transmission. For reliable communication, error must be detected and corrected</a:t>
            </a:r>
          </a:p>
          <a:p>
            <a:r>
              <a:rPr lang="en-US" altLang="ko-KR" sz="3600" dirty="0" smtClean="0">
                <a:solidFill>
                  <a:srgbClr val="000000"/>
                </a:solidFill>
              </a:rPr>
              <a:t>are implemented either at the data link layer or the transport layer of the OSI model</a:t>
            </a:r>
            <a:endParaRPr lang="en-US" altLang="ko-KR" sz="3600" dirty="0" smtClean="0"/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Type of </a:t>
            </a:r>
            <a:r>
              <a:rPr lang="fr-CA" dirty="0" err="1" smtClean="0">
                <a:solidFill>
                  <a:schemeClr val="bg1"/>
                </a:solidFill>
              </a:rPr>
              <a:t>Errors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28" y="2214555"/>
            <a:ext cx="907372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</a:rPr>
              <a:t>Type of Errors (cont’d)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03776" y="1831996"/>
            <a:ext cx="9038346" cy="4525963"/>
          </a:xfrm>
        </p:spPr>
        <p:txBody>
          <a:bodyPr/>
          <a:lstStyle/>
          <a:p>
            <a:r>
              <a:rPr lang="en-US" altLang="ko-KR" sz="2800" dirty="0" smtClean="0">
                <a:solidFill>
                  <a:srgbClr val="000000"/>
                </a:solidFill>
              </a:rPr>
              <a:t>Single-Bit Error</a:t>
            </a:r>
          </a:p>
          <a:p>
            <a:pPr lvl="1"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000000"/>
                </a:solidFill>
              </a:rPr>
              <a:t>~ 	is when only one bit in the data unit has changed    (ex : ASCII STX - ASCII LF)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39" y="3830652"/>
            <a:ext cx="8766543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</a:rPr>
              <a:t>Type of Errors (cont’d)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03776" y="1831996"/>
            <a:ext cx="9038346" cy="4525963"/>
          </a:xfrm>
        </p:spPr>
        <p:txBody>
          <a:bodyPr/>
          <a:lstStyle/>
          <a:p>
            <a:r>
              <a:rPr lang="en-US" altLang="ko-KR" sz="2800" dirty="0" smtClean="0">
                <a:solidFill>
                  <a:srgbClr val="000000"/>
                </a:solidFill>
              </a:rPr>
              <a:t>Multiple-Bit Error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000000"/>
                </a:solidFill>
              </a:rPr>
              <a:t>~ 	is when two or more nonconsecutive bits in the data unit have </a:t>
            </a:r>
            <a:r>
              <a:rPr lang="en-US" altLang="ko-KR" sz="2800" dirty="0" smtClean="0">
                <a:solidFill>
                  <a:srgbClr val="000000"/>
                </a:solidFill>
              </a:rPr>
              <a:t>changed (</a:t>
            </a:r>
            <a:r>
              <a:rPr lang="en-US" altLang="ko-KR" sz="2800" dirty="0" smtClean="0">
                <a:solidFill>
                  <a:srgbClr val="000000"/>
                </a:solidFill>
              </a:rPr>
              <a:t>ex : ASCII B - ASCII LF)</a:t>
            </a:r>
          </a:p>
          <a:p>
            <a:endParaRPr lang="en-US" sz="2800" dirty="0" smtClean="0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135905" y="3762376"/>
          <a:ext cx="8260197" cy="1876425"/>
        </p:xfrm>
        <a:graphic>
          <a:graphicData uri="http://schemas.openxmlformats.org/presentationml/2006/ole">
            <p:oleObj spid="_x0000_s16386" name="Image" r:id="rId4" imgW="11309566" imgH="27320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</a:rPr>
              <a:t>Type of Errors(cont’d)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88893" y="1643050"/>
            <a:ext cx="9038346" cy="4525963"/>
          </a:xfrm>
        </p:spPr>
        <p:txBody>
          <a:bodyPr/>
          <a:lstStyle/>
          <a:p>
            <a:r>
              <a:rPr lang="en-US" altLang="ko-KR" sz="2800" dirty="0" smtClean="0">
                <a:solidFill>
                  <a:srgbClr val="000000"/>
                </a:solidFill>
              </a:rPr>
              <a:t>Burst Error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solidFill>
                  <a:srgbClr val="000000"/>
                </a:solidFill>
              </a:rPr>
              <a:t>~ 	means that two or more consecutive bits in the data unit have changed</a:t>
            </a:r>
          </a:p>
          <a:p>
            <a:endParaRPr lang="en-US" sz="28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328" y="3098823"/>
            <a:ext cx="78821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err="1" smtClean="0">
                <a:solidFill>
                  <a:schemeClr val="bg1"/>
                </a:solidFill>
              </a:rPr>
              <a:t>Error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Detection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88893" y="1714488"/>
            <a:ext cx="9038346" cy="4525963"/>
          </a:xfrm>
        </p:spPr>
        <p:txBody>
          <a:bodyPr/>
          <a:lstStyle/>
          <a:p>
            <a:r>
              <a:rPr lang="en-US" altLang="ko-KR" sz="2600" dirty="0" err="1" smtClean="0">
                <a:solidFill>
                  <a:srgbClr val="000000"/>
                </a:solidFill>
              </a:rPr>
              <a:t>Deteksi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eror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menggunakan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konsep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dari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redundansi</a:t>
            </a:r>
            <a:r>
              <a:rPr lang="en-US" altLang="ko-KR" sz="2600" dirty="0" smtClean="0">
                <a:solidFill>
                  <a:srgbClr val="000000"/>
                </a:solidFill>
              </a:rPr>
              <a:t>,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maksudnya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adalah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dengan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menambahkan</a:t>
            </a:r>
            <a:r>
              <a:rPr lang="en-US" altLang="ko-KR" sz="2600" dirty="0" smtClean="0">
                <a:solidFill>
                  <a:srgbClr val="000000"/>
                </a:solidFill>
              </a:rPr>
              <a:t> bit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tambahan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untuk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mendeteksi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eror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di</a:t>
            </a:r>
            <a:r>
              <a:rPr lang="en-US" altLang="ko-KR" sz="26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err="1" smtClean="0">
                <a:solidFill>
                  <a:srgbClr val="000000"/>
                </a:solidFill>
              </a:rPr>
              <a:t>Penerima</a:t>
            </a:r>
            <a:r>
              <a:rPr lang="en-US" altLang="ko-KR" sz="2600" dirty="0" smtClean="0">
                <a:solidFill>
                  <a:srgbClr val="000000"/>
                </a:solidFill>
              </a:rPr>
              <a:t>.</a:t>
            </a:r>
          </a:p>
          <a:p>
            <a:endParaRPr lang="en-US" sz="26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0182" y="3142063"/>
            <a:ext cx="6288842" cy="348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Wirel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Wireless</Template>
  <TotalTime>441</TotalTime>
  <Words>507</Words>
  <Application>Microsoft Office PowerPoint</Application>
  <PresentationFormat>Custom</PresentationFormat>
  <Paragraphs>76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Green Wireless</vt:lpstr>
      <vt:lpstr>Image</vt:lpstr>
      <vt:lpstr>KOMUNIKASI DATA</vt:lpstr>
      <vt:lpstr>Objectives</vt:lpstr>
      <vt:lpstr>Error Detection and Correction</vt:lpstr>
      <vt:lpstr>Error Detection and Correction</vt:lpstr>
      <vt:lpstr>Type of Errors</vt:lpstr>
      <vt:lpstr>Type of Errors (cont’d)</vt:lpstr>
      <vt:lpstr>Type of Errors (cont’d)</vt:lpstr>
      <vt:lpstr>Type of Errors(cont’d)</vt:lpstr>
      <vt:lpstr>Error Detection</vt:lpstr>
      <vt:lpstr>Teknik mendeteksi eror</vt:lpstr>
      <vt:lpstr>1. Vertical Redundancy Check (VRC)</vt:lpstr>
      <vt:lpstr>Konsep dari VRC Paritas Genap</vt:lpstr>
      <vt:lpstr>Slide 13</vt:lpstr>
      <vt:lpstr>Longitudinal Redundancy Check (LRC)</vt:lpstr>
      <vt:lpstr>Slide 15</vt:lpstr>
      <vt:lpstr>Slide 16</vt:lpstr>
      <vt:lpstr>Slide 17</vt:lpstr>
      <vt:lpstr>Slide 18</vt:lpstr>
      <vt:lpstr>3. Cyclic Redundancy Check (CRC)</vt:lpstr>
      <vt:lpstr>Slide 20</vt:lpstr>
      <vt:lpstr>Detection(cont’d)</vt:lpstr>
      <vt:lpstr>Slide 22</vt:lpstr>
      <vt:lpstr>Slide 23</vt:lpstr>
      <vt:lpstr>Slide 24</vt:lpstr>
      <vt:lpstr>Slide 25</vt:lpstr>
      <vt:lpstr>4. Checksum</vt:lpstr>
      <vt:lpstr>Slide 27</vt:lpstr>
      <vt:lpstr>Slide 28</vt:lpstr>
      <vt:lpstr>Slide 29</vt:lpstr>
      <vt:lpstr>Detection(cont’d)</vt:lpstr>
      <vt:lpstr>Detection(cont’d)</vt:lpstr>
      <vt:lpstr>Error Correction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DATA</dc:title>
  <dc:creator>HP Mini</dc:creator>
  <cp:lastModifiedBy>HP Mini</cp:lastModifiedBy>
  <cp:revision>22</cp:revision>
  <dcterms:created xsi:type="dcterms:W3CDTF">2010-12-22T08:48:59Z</dcterms:created>
  <dcterms:modified xsi:type="dcterms:W3CDTF">2010-12-29T02:14:37Z</dcterms:modified>
</cp:coreProperties>
</file>