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 id="260" r:id="rId6"/>
    <p:sldId id="261" r:id="rId7"/>
    <p:sldId id="262" r:id="rId8"/>
    <p:sldId id="286" r:id="rId9"/>
    <p:sldId id="263" r:id="rId10"/>
    <p:sldId id="264" r:id="rId11"/>
    <p:sldId id="265" r:id="rId12"/>
    <p:sldId id="288" r:id="rId13"/>
    <p:sldId id="289" r:id="rId14"/>
    <p:sldId id="266" r:id="rId15"/>
    <p:sldId id="290" r:id="rId16"/>
    <p:sldId id="268" r:id="rId17"/>
    <p:sldId id="269" r:id="rId18"/>
    <p:sldId id="270" r:id="rId19"/>
    <p:sldId id="271" r:id="rId20"/>
    <p:sldId id="272" r:id="rId21"/>
    <p:sldId id="291" r:id="rId22"/>
    <p:sldId id="292" r:id="rId23"/>
    <p:sldId id="293" r:id="rId24"/>
    <p:sldId id="294" r:id="rId25"/>
    <p:sldId id="295" r:id="rId26"/>
    <p:sldId id="296" r:id="rId27"/>
    <p:sldId id="297" r:id="rId28"/>
    <p:sldId id="298" r:id="rId29"/>
    <p:sldId id="299" r:id="rId30"/>
    <p:sldId id="300" r:id="rId31"/>
    <p:sldId id="301" r:id="rId32"/>
    <p:sldId id="302" r:id="rId33"/>
    <p:sldId id="303" r:id="rId34"/>
    <p:sldId id="304" r:id="rId35"/>
    <p:sldId id="305" r:id="rId36"/>
    <p:sldId id="306" r:id="rId37"/>
    <p:sldId id="307" r:id="rId38"/>
    <p:sldId id="308"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284"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2F04343-ECB5-4EA8-A494-1DF76FBB9140}" type="datetimeFigureOut">
              <a:rPr lang="en-US" smtClean="0"/>
              <a:pPr/>
              <a:t>1/13/2011</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81A4DF4B-436A-40AC-9B43-9A6BB8DAD3B0}"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2F04343-ECB5-4EA8-A494-1DF76FBB9140}" type="datetimeFigureOut">
              <a:rPr lang="en-US" smtClean="0"/>
              <a:pPr/>
              <a:t>1/13/2011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1A4DF4B-436A-40AC-9B43-9A6BB8DAD3B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2F04343-ECB5-4EA8-A494-1DF76FBB9140}" type="datetimeFigureOut">
              <a:rPr lang="en-US" smtClean="0"/>
              <a:pPr/>
              <a:t>1/13/2011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1A4DF4B-436A-40AC-9B43-9A6BB8DAD3B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2F04343-ECB5-4EA8-A494-1DF76FBB9140}" type="datetimeFigureOut">
              <a:rPr lang="en-US" smtClean="0"/>
              <a:pPr/>
              <a:t>1/13/2011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1A4DF4B-436A-40AC-9B43-9A6BB8DAD3B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2F04343-ECB5-4EA8-A494-1DF76FBB9140}" type="datetimeFigureOut">
              <a:rPr lang="en-US" smtClean="0"/>
              <a:pPr/>
              <a:t>1/13/2011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1A4DF4B-436A-40AC-9B43-9A6BB8DAD3B0}"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2F04343-ECB5-4EA8-A494-1DF76FBB9140}" type="datetimeFigureOut">
              <a:rPr lang="en-US" smtClean="0"/>
              <a:pPr/>
              <a:t>1/13/2011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1A4DF4B-436A-40AC-9B43-9A6BB8DAD3B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2F04343-ECB5-4EA8-A494-1DF76FBB9140}" type="datetimeFigureOut">
              <a:rPr lang="en-US" smtClean="0"/>
              <a:pPr/>
              <a:t>1/13/2011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1A4DF4B-436A-40AC-9B43-9A6BB8DAD3B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2F04343-ECB5-4EA8-A494-1DF76FBB9140}" type="datetimeFigureOut">
              <a:rPr lang="en-US" smtClean="0"/>
              <a:pPr/>
              <a:t>1/13/2011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1A4DF4B-436A-40AC-9B43-9A6BB8DAD3B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2F04343-ECB5-4EA8-A494-1DF76FBB9140}" type="datetimeFigureOut">
              <a:rPr lang="en-US" smtClean="0"/>
              <a:pPr/>
              <a:t>1/13/2011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1A4DF4B-436A-40AC-9B43-9A6BB8DAD3B0}"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2F04343-ECB5-4EA8-A494-1DF76FBB9140}" type="datetimeFigureOut">
              <a:rPr lang="en-US" smtClean="0"/>
              <a:pPr/>
              <a:t>1/13/2011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1A4DF4B-436A-40AC-9B43-9A6BB8DAD3B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2F04343-ECB5-4EA8-A494-1DF76FBB9140}" type="datetimeFigureOut">
              <a:rPr lang="en-US" smtClean="0"/>
              <a:pPr/>
              <a:t>1/13/2011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1A4DF4B-436A-40AC-9B43-9A6BB8DAD3B0}"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2F04343-ECB5-4EA8-A494-1DF76FBB9140}" type="datetimeFigureOut">
              <a:rPr lang="en-US" smtClean="0"/>
              <a:pPr/>
              <a:t>1/13/2011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1A4DF4B-436A-40AC-9B43-9A6BB8DAD3B0}"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59898"/>
            <a:ext cx="7620000" cy="1472184"/>
          </a:xfrm>
        </p:spPr>
        <p:txBody>
          <a:bodyPr/>
          <a:lstStyle/>
          <a:p>
            <a:pPr algn="ctr"/>
            <a:r>
              <a:rPr lang="en-US" dirty="0" smtClean="0"/>
              <a:t>JUDUL PENELITIAN</a:t>
            </a:r>
            <a:endParaRPr lang="en-US" dirty="0"/>
          </a:p>
        </p:txBody>
      </p:sp>
      <p:sp>
        <p:nvSpPr>
          <p:cNvPr id="3" name="Subtitle 2"/>
          <p:cNvSpPr>
            <a:spLocks noGrp="1"/>
          </p:cNvSpPr>
          <p:nvPr>
            <p:ph type="subTitle" idx="1"/>
          </p:nvPr>
        </p:nvSpPr>
        <p:spPr>
          <a:xfrm>
            <a:off x="1066800" y="2362200"/>
            <a:ext cx="7772400" cy="1752600"/>
          </a:xfrm>
        </p:spPr>
        <p:txBody>
          <a:bodyPr>
            <a:normAutofit fontScale="92500" lnSpcReduction="20000"/>
          </a:bodyPr>
          <a:lstStyle/>
          <a:p>
            <a:pPr algn="ctr"/>
            <a:r>
              <a:rPr lang="en-US" sz="2800" b="1" dirty="0" smtClean="0"/>
              <a:t>IMPLEMENTASI SISTEM INFORMASI PERPAJAKAN TERHADAP KUALITAS PELAYANAN WAJIB PAJAK DI KANTOR PELAYANAN PAJAK PRATAMA KARAWANG  UTARA TAHUN 2009</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533400"/>
            <a:ext cx="7790688" cy="5715000"/>
          </a:xfrm>
        </p:spPr>
        <p:txBody>
          <a:bodyPr>
            <a:normAutofit fontScale="62500" lnSpcReduction="20000"/>
          </a:bodyPr>
          <a:lstStyle/>
          <a:p>
            <a:pPr marL="82296" indent="0">
              <a:buNone/>
            </a:pPr>
            <a:r>
              <a:rPr lang="en-US" b="1" dirty="0"/>
              <a:t>1.4.2	</a:t>
            </a:r>
            <a:r>
              <a:rPr lang="en-US" b="1" dirty="0" err="1"/>
              <a:t>Kegunaan</a:t>
            </a:r>
            <a:r>
              <a:rPr lang="en-US" b="1" dirty="0"/>
              <a:t>  </a:t>
            </a:r>
            <a:r>
              <a:rPr lang="en-US" b="1" dirty="0" err="1"/>
              <a:t>Akademis</a:t>
            </a:r>
            <a:endParaRPr lang="en-US" dirty="0"/>
          </a:p>
          <a:p>
            <a:pPr marL="82296" lvl="0" indent="0">
              <a:buNone/>
            </a:pPr>
            <a:r>
              <a:rPr lang="en-US" dirty="0" smtClean="0"/>
              <a:t>1. </a:t>
            </a:r>
            <a:r>
              <a:rPr lang="en-US" dirty="0" err="1" smtClean="0"/>
              <a:t>Bagi</a:t>
            </a:r>
            <a:r>
              <a:rPr lang="en-US" dirty="0" smtClean="0"/>
              <a:t> </a:t>
            </a:r>
            <a:r>
              <a:rPr lang="en-US" dirty="0" err="1"/>
              <a:t>Pengembangan</a:t>
            </a:r>
            <a:r>
              <a:rPr lang="en-US" dirty="0"/>
              <a:t> </a:t>
            </a:r>
            <a:r>
              <a:rPr lang="en-US" dirty="0" err="1"/>
              <a:t>Ilmu</a:t>
            </a:r>
            <a:endParaRPr lang="en-US" dirty="0"/>
          </a:p>
          <a:p>
            <a:pPr marL="82296" indent="0">
              <a:buNone/>
            </a:pPr>
            <a:r>
              <a:rPr lang="en-US" dirty="0" err="1"/>
              <a:t>Hasil</a:t>
            </a:r>
            <a:r>
              <a:rPr lang="en-US" dirty="0"/>
              <a:t> </a:t>
            </a:r>
            <a:r>
              <a:rPr lang="en-US" dirty="0" err="1"/>
              <a:t>penelitian</a:t>
            </a:r>
            <a:r>
              <a:rPr lang="en-US" dirty="0"/>
              <a:t> </a:t>
            </a:r>
            <a:r>
              <a:rPr lang="en-US" dirty="0" err="1"/>
              <a:t>ini</a:t>
            </a:r>
            <a:r>
              <a:rPr lang="en-US" dirty="0"/>
              <a:t> </a:t>
            </a:r>
            <a:r>
              <a:rPr lang="en-US" dirty="0" err="1"/>
              <a:t>diharapkan</a:t>
            </a:r>
            <a:r>
              <a:rPr lang="en-US" dirty="0"/>
              <a:t> </a:t>
            </a:r>
            <a:r>
              <a:rPr lang="en-US" dirty="0" err="1"/>
              <a:t>menjadi</a:t>
            </a:r>
            <a:r>
              <a:rPr lang="en-US" dirty="0"/>
              <a:t> </a:t>
            </a:r>
            <a:r>
              <a:rPr lang="en-US" dirty="0" err="1"/>
              <a:t>pembandingan</a:t>
            </a:r>
            <a:r>
              <a:rPr lang="en-US" dirty="0"/>
              <a:t> </a:t>
            </a:r>
            <a:r>
              <a:rPr lang="en-US" dirty="0" err="1"/>
              <a:t>antara</a:t>
            </a:r>
            <a:r>
              <a:rPr lang="en-US" dirty="0"/>
              <a:t> </a:t>
            </a:r>
            <a:r>
              <a:rPr lang="en-US" dirty="0" err="1"/>
              <a:t>ilmu</a:t>
            </a:r>
            <a:r>
              <a:rPr lang="en-US" dirty="0"/>
              <a:t> </a:t>
            </a:r>
            <a:r>
              <a:rPr lang="en-US" dirty="0" err="1"/>
              <a:t>menejemen</a:t>
            </a:r>
            <a:r>
              <a:rPr lang="en-US" dirty="0"/>
              <a:t> (</a:t>
            </a:r>
            <a:r>
              <a:rPr lang="en-US" dirty="0" err="1"/>
              <a:t>teori</a:t>
            </a:r>
            <a:r>
              <a:rPr lang="en-US" dirty="0"/>
              <a:t>) </a:t>
            </a:r>
            <a:r>
              <a:rPr lang="en-US" dirty="0" err="1"/>
              <a:t>dengan</a:t>
            </a:r>
            <a:r>
              <a:rPr lang="en-US" dirty="0"/>
              <a:t> </a:t>
            </a:r>
            <a:r>
              <a:rPr lang="en-US" dirty="0" err="1"/>
              <a:t>keadaan</a:t>
            </a:r>
            <a:r>
              <a:rPr lang="en-US" dirty="0"/>
              <a:t> yang </a:t>
            </a:r>
            <a:r>
              <a:rPr lang="en-US" dirty="0" err="1"/>
              <a:t>terjadi</a:t>
            </a:r>
            <a:r>
              <a:rPr lang="en-US" dirty="0"/>
              <a:t> </a:t>
            </a:r>
            <a:r>
              <a:rPr lang="en-US" dirty="0" err="1"/>
              <a:t>langsung</a:t>
            </a:r>
            <a:r>
              <a:rPr lang="en-US" dirty="0"/>
              <a:t> di </a:t>
            </a:r>
            <a:r>
              <a:rPr lang="en-US" dirty="0" err="1"/>
              <a:t>lapangan</a:t>
            </a:r>
            <a:r>
              <a:rPr lang="en-US" dirty="0"/>
              <a:t> (</a:t>
            </a:r>
            <a:r>
              <a:rPr lang="en-US" dirty="0" err="1"/>
              <a:t>praktek</a:t>
            </a:r>
            <a:r>
              <a:rPr lang="en-US" dirty="0"/>
              <a:t>). </a:t>
            </a:r>
            <a:r>
              <a:rPr lang="en-US" dirty="0" err="1"/>
              <a:t>Sehingga</a:t>
            </a:r>
            <a:r>
              <a:rPr lang="en-US" dirty="0"/>
              <a:t> </a:t>
            </a:r>
            <a:r>
              <a:rPr lang="en-US" dirty="0" err="1"/>
              <a:t>dengan</a:t>
            </a:r>
            <a:r>
              <a:rPr lang="en-US" dirty="0"/>
              <a:t> </a:t>
            </a:r>
            <a:r>
              <a:rPr lang="en-US" dirty="0" err="1"/>
              <a:t>adanya</a:t>
            </a:r>
            <a:r>
              <a:rPr lang="en-US" dirty="0"/>
              <a:t> </a:t>
            </a:r>
            <a:r>
              <a:rPr lang="en-US" dirty="0" err="1"/>
              <a:t>perbandingan</a:t>
            </a:r>
            <a:r>
              <a:rPr lang="en-US" dirty="0"/>
              <a:t> </a:t>
            </a:r>
            <a:r>
              <a:rPr lang="en-US" dirty="0" err="1"/>
              <a:t>tersebut</a:t>
            </a:r>
            <a:r>
              <a:rPr lang="en-US" dirty="0"/>
              <a:t> </a:t>
            </a:r>
            <a:r>
              <a:rPr lang="en-US" dirty="0" err="1"/>
              <a:t>akan</a:t>
            </a:r>
            <a:r>
              <a:rPr lang="en-US" dirty="0"/>
              <a:t> </a:t>
            </a:r>
            <a:r>
              <a:rPr lang="en-US" dirty="0" err="1"/>
              <a:t>lebih</a:t>
            </a:r>
            <a:r>
              <a:rPr lang="en-US" dirty="0"/>
              <a:t> </a:t>
            </a:r>
            <a:r>
              <a:rPr lang="en-US" dirty="0" err="1"/>
              <a:t>memajukan</a:t>
            </a:r>
            <a:r>
              <a:rPr lang="en-US" dirty="0"/>
              <a:t> </a:t>
            </a:r>
            <a:r>
              <a:rPr lang="en-US" dirty="0" err="1"/>
              <a:t>ilmu</a:t>
            </a:r>
            <a:r>
              <a:rPr lang="en-US" dirty="0"/>
              <a:t> </a:t>
            </a:r>
            <a:r>
              <a:rPr lang="en-US" dirty="0" err="1"/>
              <a:t>Manajemen</a:t>
            </a:r>
            <a:r>
              <a:rPr lang="en-US" dirty="0"/>
              <a:t> </a:t>
            </a:r>
            <a:r>
              <a:rPr lang="en-US" dirty="0" err="1"/>
              <a:t>Informatika</a:t>
            </a:r>
            <a:r>
              <a:rPr lang="en-US" dirty="0"/>
              <a:t> yang </a:t>
            </a:r>
            <a:r>
              <a:rPr lang="en-US" dirty="0" err="1"/>
              <a:t>sudah</a:t>
            </a:r>
            <a:r>
              <a:rPr lang="en-US" dirty="0"/>
              <a:t> </a:t>
            </a:r>
            <a:r>
              <a:rPr lang="en-US" dirty="0" err="1"/>
              <a:t>ada</a:t>
            </a:r>
            <a:r>
              <a:rPr lang="en-US" dirty="0"/>
              <a:t> </a:t>
            </a:r>
            <a:r>
              <a:rPr lang="en-US" dirty="0" err="1"/>
              <a:t>untuk</a:t>
            </a:r>
            <a:r>
              <a:rPr lang="en-US" dirty="0"/>
              <a:t> </a:t>
            </a:r>
            <a:r>
              <a:rPr lang="en-US" dirty="0" err="1"/>
              <a:t>ditahapkan</a:t>
            </a:r>
            <a:r>
              <a:rPr lang="en-US" dirty="0"/>
              <a:t> </a:t>
            </a:r>
            <a:r>
              <a:rPr lang="en-US" dirty="0" err="1"/>
              <a:t>pada</a:t>
            </a:r>
            <a:r>
              <a:rPr lang="en-US" dirty="0"/>
              <a:t> </a:t>
            </a:r>
            <a:r>
              <a:rPr lang="en-US" dirty="0" err="1"/>
              <a:t>dunia</a:t>
            </a:r>
            <a:r>
              <a:rPr lang="en-US" dirty="0"/>
              <a:t> </a:t>
            </a:r>
            <a:r>
              <a:rPr lang="en-US" dirty="0" err="1"/>
              <a:t>nyata</a:t>
            </a:r>
            <a:r>
              <a:rPr lang="en-US" dirty="0"/>
              <a:t> </a:t>
            </a:r>
            <a:r>
              <a:rPr lang="en-US" dirty="0" err="1"/>
              <a:t>dan</a:t>
            </a:r>
            <a:r>
              <a:rPr lang="en-US" dirty="0"/>
              <a:t> </a:t>
            </a:r>
            <a:r>
              <a:rPr lang="en-US" dirty="0" err="1"/>
              <a:t>dapat</a:t>
            </a:r>
            <a:r>
              <a:rPr lang="en-US" dirty="0"/>
              <a:t> </a:t>
            </a:r>
            <a:r>
              <a:rPr lang="en-US" dirty="0" err="1"/>
              <a:t>mengutungkan</a:t>
            </a:r>
            <a:r>
              <a:rPr lang="en-US" dirty="0"/>
              <a:t> </a:t>
            </a:r>
            <a:r>
              <a:rPr lang="en-US" dirty="0" err="1"/>
              <a:t>berbagai</a:t>
            </a:r>
            <a:r>
              <a:rPr lang="en-US" dirty="0"/>
              <a:t> </a:t>
            </a:r>
            <a:r>
              <a:rPr lang="en-US" dirty="0" err="1"/>
              <a:t>pihak</a:t>
            </a:r>
            <a:r>
              <a:rPr lang="en-US" dirty="0"/>
              <a:t>.</a:t>
            </a:r>
          </a:p>
          <a:p>
            <a:pPr marL="82296" lvl="0" indent="0">
              <a:buNone/>
            </a:pPr>
            <a:r>
              <a:rPr lang="en-US" dirty="0" smtClean="0"/>
              <a:t>2. </a:t>
            </a:r>
            <a:r>
              <a:rPr lang="en-US" dirty="0" err="1" smtClean="0"/>
              <a:t>Bagi</a:t>
            </a:r>
            <a:r>
              <a:rPr lang="en-US" dirty="0" smtClean="0"/>
              <a:t> </a:t>
            </a:r>
            <a:r>
              <a:rPr lang="en-US" dirty="0" err="1"/>
              <a:t>Peneliti</a:t>
            </a:r>
            <a:r>
              <a:rPr lang="en-US" dirty="0"/>
              <a:t> Lain</a:t>
            </a:r>
          </a:p>
          <a:p>
            <a:pPr marL="82296" indent="0">
              <a:buNone/>
            </a:pPr>
            <a:r>
              <a:rPr lang="en-US" dirty="0" err="1"/>
              <a:t>Hasil</a:t>
            </a:r>
            <a:r>
              <a:rPr lang="en-US" dirty="0"/>
              <a:t> </a:t>
            </a:r>
            <a:r>
              <a:rPr lang="en-US" dirty="0" err="1"/>
              <a:t>penelitian</a:t>
            </a:r>
            <a:r>
              <a:rPr lang="en-US" dirty="0"/>
              <a:t> </a:t>
            </a:r>
            <a:r>
              <a:rPr lang="en-US" dirty="0" err="1"/>
              <a:t>ini</a:t>
            </a:r>
            <a:r>
              <a:rPr lang="en-US" dirty="0"/>
              <a:t> </a:t>
            </a:r>
            <a:r>
              <a:rPr lang="en-US" dirty="0" err="1"/>
              <a:t>diharapkan</a:t>
            </a:r>
            <a:r>
              <a:rPr lang="en-US" dirty="0"/>
              <a:t> </a:t>
            </a:r>
            <a:r>
              <a:rPr lang="en-US" dirty="0" err="1"/>
              <a:t>dapat</a:t>
            </a:r>
            <a:r>
              <a:rPr lang="en-US" dirty="0"/>
              <a:t> </a:t>
            </a:r>
            <a:r>
              <a:rPr lang="en-US" dirty="0" err="1"/>
              <a:t>memberikan</a:t>
            </a:r>
            <a:r>
              <a:rPr lang="en-US" dirty="0"/>
              <a:t> </a:t>
            </a:r>
            <a:r>
              <a:rPr lang="en-US" dirty="0" err="1"/>
              <a:t>sumbangan</a:t>
            </a:r>
            <a:r>
              <a:rPr lang="en-US" dirty="0"/>
              <a:t> </a:t>
            </a:r>
            <a:r>
              <a:rPr lang="en-US" dirty="0" err="1"/>
              <a:t>pemikiran</a:t>
            </a:r>
            <a:r>
              <a:rPr lang="en-US" dirty="0"/>
              <a:t> </a:t>
            </a:r>
            <a:r>
              <a:rPr lang="en-US" dirty="0" err="1"/>
              <a:t>kepada</a:t>
            </a:r>
            <a:r>
              <a:rPr lang="en-US" dirty="0"/>
              <a:t> </a:t>
            </a:r>
            <a:r>
              <a:rPr lang="en-US" dirty="0" err="1"/>
              <a:t>peneliti</a:t>
            </a:r>
            <a:r>
              <a:rPr lang="en-US" dirty="0"/>
              <a:t> lain </a:t>
            </a:r>
            <a:r>
              <a:rPr lang="en-US" dirty="0" err="1"/>
              <a:t>atau</a:t>
            </a:r>
            <a:r>
              <a:rPr lang="en-US" dirty="0"/>
              <a:t> </a:t>
            </a:r>
            <a:r>
              <a:rPr lang="en-US" dirty="0" err="1"/>
              <a:t>para</a:t>
            </a:r>
            <a:r>
              <a:rPr lang="en-US" dirty="0"/>
              <a:t> </a:t>
            </a:r>
            <a:r>
              <a:rPr lang="en-US" dirty="0" err="1"/>
              <a:t>akademis</a:t>
            </a:r>
            <a:r>
              <a:rPr lang="en-US" dirty="0"/>
              <a:t> yang </a:t>
            </a:r>
            <a:r>
              <a:rPr lang="en-US" dirty="0" err="1"/>
              <a:t>akan</a:t>
            </a:r>
            <a:r>
              <a:rPr lang="en-US" dirty="0"/>
              <a:t> </a:t>
            </a:r>
            <a:r>
              <a:rPr lang="en-US" dirty="0" err="1"/>
              <a:t>mengambil</a:t>
            </a:r>
            <a:r>
              <a:rPr lang="en-US" dirty="0"/>
              <a:t> </a:t>
            </a:r>
            <a:r>
              <a:rPr lang="en-US" dirty="0" err="1"/>
              <a:t>skripsi</a:t>
            </a:r>
            <a:r>
              <a:rPr lang="en-US" dirty="0"/>
              <a:t> </a:t>
            </a:r>
            <a:r>
              <a:rPr lang="en-US" dirty="0" err="1"/>
              <a:t>atau</a:t>
            </a:r>
            <a:r>
              <a:rPr lang="en-US" dirty="0"/>
              <a:t> </a:t>
            </a:r>
            <a:r>
              <a:rPr lang="en-US" dirty="0" err="1"/>
              <a:t>tugas</a:t>
            </a:r>
            <a:r>
              <a:rPr lang="en-US" dirty="0"/>
              <a:t> </a:t>
            </a:r>
            <a:r>
              <a:rPr lang="en-US" dirty="0" err="1"/>
              <a:t>akhir</a:t>
            </a:r>
            <a:r>
              <a:rPr lang="en-US" dirty="0"/>
              <a:t> </a:t>
            </a:r>
            <a:r>
              <a:rPr lang="en-US" dirty="0" err="1"/>
              <a:t>dalam</a:t>
            </a:r>
            <a:r>
              <a:rPr lang="en-US" dirty="0"/>
              <a:t> </a:t>
            </a:r>
            <a:r>
              <a:rPr lang="en-US" dirty="0" err="1"/>
              <a:t>kajian</a:t>
            </a:r>
            <a:r>
              <a:rPr lang="en-US" dirty="0"/>
              <a:t> yang </a:t>
            </a:r>
            <a:r>
              <a:rPr lang="en-US" dirty="0" err="1"/>
              <a:t>sama</a:t>
            </a:r>
            <a:r>
              <a:rPr lang="en-US" dirty="0"/>
              <a:t> </a:t>
            </a:r>
            <a:r>
              <a:rPr lang="en-US" dirty="0" err="1"/>
              <a:t>sekaligus</a:t>
            </a:r>
            <a:r>
              <a:rPr lang="en-US" dirty="0"/>
              <a:t> </a:t>
            </a:r>
            <a:r>
              <a:rPr lang="en-US" dirty="0" err="1"/>
              <a:t>sebagai</a:t>
            </a:r>
            <a:r>
              <a:rPr lang="en-US" dirty="0"/>
              <a:t> </a:t>
            </a:r>
            <a:r>
              <a:rPr lang="en-US" dirty="0" err="1"/>
              <a:t>referensi</a:t>
            </a:r>
            <a:r>
              <a:rPr lang="en-US" dirty="0"/>
              <a:t> di </a:t>
            </a:r>
            <a:r>
              <a:rPr lang="en-US" dirty="0" err="1"/>
              <a:t>dalam</a:t>
            </a:r>
            <a:r>
              <a:rPr lang="en-US" dirty="0"/>
              <a:t> </a:t>
            </a:r>
            <a:r>
              <a:rPr lang="en-US" dirty="0" err="1"/>
              <a:t>penulisan</a:t>
            </a:r>
            <a:r>
              <a:rPr lang="en-US" dirty="0"/>
              <a:t>.</a:t>
            </a:r>
          </a:p>
          <a:p>
            <a:pPr marL="82296" indent="0">
              <a:buNone/>
            </a:pPr>
            <a:r>
              <a:rPr lang="en-US" dirty="0"/>
              <a:t> 	</a:t>
            </a:r>
          </a:p>
          <a:p>
            <a:pPr marL="82296" lvl="0" indent="0">
              <a:buNone/>
            </a:pPr>
            <a:r>
              <a:rPr lang="en-US" dirty="0" smtClean="0"/>
              <a:t>3. </a:t>
            </a:r>
            <a:r>
              <a:rPr lang="en-US" dirty="0" err="1" smtClean="0"/>
              <a:t>Bagi</a:t>
            </a:r>
            <a:r>
              <a:rPr lang="en-US" dirty="0" smtClean="0"/>
              <a:t> </a:t>
            </a:r>
            <a:r>
              <a:rPr lang="en-US" dirty="0" err="1"/>
              <a:t>Penulis</a:t>
            </a:r>
            <a:endParaRPr lang="en-US" dirty="0"/>
          </a:p>
          <a:p>
            <a:pPr marL="82296" indent="0">
              <a:buNone/>
            </a:pPr>
            <a:r>
              <a:rPr lang="en-US" dirty="0" err="1"/>
              <a:t>Berguna</a:t>
            </a:r>
            <a:r>
              <a:rPr lang="en-US" dirty="0"/>
              <a:t> </a:t>
            </a:r>
            <a:r>
              <a:rPr lang="en-US" dirty="0" err="1"/>
              <a:t>dalam</a:t>
            </a:r>
            <a:r>
              <a:rPr lang="en-US" dirty="0"/>
              <a:t> </a:t>
            </a:r>
            <a:r>
              <a:rPr lang="en-US" dirty="0" err="1"/>
              <a:t>menambah</a:t>
            </a:r>
            <a:r>
              <a:rPr lang="en-US" dirty="0"/>
              <a:t> </a:t>
            </a:r>
            <a:r>
              <a:rPr lang="en-US" dirty="0" err="1"/>
              <a:t>atau</a:t>
            </a:r>
            <a:r>
              <a:rPr lang="en-US" dirty="0"/>
              <a:t> </a:t>
            </a:r>
            <a:r>
              <a:rPr lang="en-US" dirty="0" err="1"/>
              <a:t>memperkaya</a:t>
            </a:r>
            <a:r>
              <a:rPr lang="en-US" dirty="0"/>
              <a:t> </a:t>
            </a:r>
            <a:r>
              <a:rPr lang="en-US" dirty="0" err="1"/>
              <a:t>wawasan</a:t>
            </a:r>
            <a:r>
              <a:rPr lang="en-US" dirty="0"/>
              <a:t> </a:t>
            </a:r>
            <a:r>
              <a:rPr lang="en-US" dirty="0" err="1"/>
              <a:t>pengetahuan</a:t>
            </a:r>
            <a:r>
              <a:rPr lang="en-US" dirty="0"/>
              <a:t> </a:t>
            </a:r>
            <a:r>
              <a:rPr lang="en-US" dirty="0" err="1"/>
              <a:t>baik</a:t>
            </a:r>
            <a:r>
              <a:rPr lang="en-US" dirty="0"/>
              <a:t> </a:t>
            </a:r>
            <a:r>
              <a:rPr lang="en-US" dirty="0" err="1"/>
              <a:t>teori</a:t>
            </a:r>
            <a:r>
              <a:rPr lang="en-US" dirty="0"/>
              <a:t> </a:t>
            </a:r>
            <a:r>
              <a:rPr lang="en-US" dirty="0" err="1"/>
              <a:t>maupun</a:t>
            </a:r>
            <a:r>
              <a:rPr lang="en-US" dirty="0"/>
              <a:t> </a:t>
            </a:r>
            <a:r>
              <a:rPr lang="en-US" dirty="0" err="1"/>
              <a:t>praktek</a:t>
            </a:r>
            <a:r>
              <a:rPr lang="en-US" dirty="0"/>
              <a:t>, </a:t>
            </a:r>
            <a:r>
              <a:rPr lang="en-US" dirty="0" err="1"/>
              <a:t>belajar</a:t>
            </a:r>
            <a:r>
              <a:rPr lang="en-US" dirty="0"/>
              <a:t> </a:t>
            </a:r>
            <a:r>
              <a:rPr lang="en-US" dirty="0" err="1"/>
              <a:t>menganalisa</a:t>
            </a:r>
            <a:r>
              <a:rPr lang="en-US" dirty="0"/>
              <a:t> </a:t>
            </a:r>
            <a:r>
              <a:rPr lang="en-US" dirty="0" err="1"/>
              <a:t>dan</a:t>
            </a:r>
            <a:r>
              <a:rPr lang="en-US" dirty="0"/>
              <a:t> </a:t>
            </a:r>
            <a:r>
              <a:rPr lang="en-US" dirty="0" err="1"/>
              <a:t>melatih</a:t>
            </a:r>
            <a:r>
              <a:rPr lang="en-US" dirty="0"/>
              <a:t> </a:t>
            </a:r>
            <a:r>
              <a:rPr lang="en-US" dirty="0" err="1"/>
              <a:t>daya</a:t>
            </a:r>
            <a:r>
              <a:rPr lang="en-US" dirty="0"/>
              <a:t> </a:t>
            </a:r>
            <a:r>
              <a:rPr lang="en-US" dirty="0" err="1"/>
              <a:t>fikir</a:t>
            </a:r>
            <a:r>
              <a:rPr lang="en-US" dirty="0"/>
              <a:t> </a:t>
            </a:r>
            <a:r>
              <a:rPr lang="en-US" dirty="0" err="1"/>
              <a:t>dalam</a:t>
            </a:r>
            <a:r>
              <a:rPr lang="en-US" dirty="0"/>
              <a:t> </a:t>
            </a:r>
            <a:r>
              <a:rPr lang="en-US" dirty="0" err="1"/>
              <a:t>mengambil</a:t>
            </a:r>
            <a:r>
              <a:rPr lang="en-US" dirty="0"/>
              <a:t> </a:t>
            </a:r>
            <a:r>
              <a:rPr lang="en-US" dirty="0" err="1"/>
              <a:t>kesimpulan</a:t>
            </a:r>
            <a:r>
              <a:rPr lang="en-US" dirty="0"/>
              <a:t> </a:t>
            </a:r>
            <a:r>
              <a:rPr lang="en-US" dirty="0" err="1"/>
              <a:t>atas</a:t>
            </a:r>
            <a:r>
              <a:rPr lang="en-US" dirty="0"/>
              <a:t> </a:t>
            </a:r>
            <a:r>
              <a:rPr lang="en-US" dirty="0" err="1"/>
              <a:t>permasalahan</a:t>
            </a:r>
            <a:r>
              <a:rPr lang="en-US" dirty="0"/>
              <a:t> yang </a:t>
            </a:r>
            <a:r>
              <a:rPr lang="en-US" dirty="0" err="1"/>
              <a:t>ada</a:t>
            </a:r>
            <a:r>
              <a:rPr lang="en-US" dirty="0"/>
              <a:t> </a:t>
            </a:r>
            <a:r>
              <a:rPr lang="en-US" dirty="0" err="1"/>
              <a:t>didalam</a:t>
            </a:r>
            <a:r>
              <a:rPr lang="en-US" dirty="0"/>
              <a:t> </a:t>
            </a:r>
            <a:r>
              <a:rPr lang="en-US" dirty="0" err="1"/>
              <a:t>perusahaan</a:t>
            </a:r>
            <a:r>
              <a:rPr lang="en-US" dirty="0"/>
              <a:t>, </a:t>
            </a:r>
            <a:r>
              <a:rPr lang="en-US" dirty="0" err="1"/>
              <a:t>khususnya</a:t>
            </a:r>
            <a:r>
              <a:rPr lang="en-US" dirty="0"/>
              <a:t> di Kantor </a:t>
            </a:r>
            <a:r>
              <a:rPr lang="en-US" dirty="0" err="1"/>
              <a:t>Pelayanan</a:t>
            </a:r>
            <a:r>
              <a:rPr lang="en-US" dirty="0"/>
              <a:t> </a:t>
            </a:r>
            <a:r>
              <a:rPr lang="en-US" dirty="0" err="1"/>
              <a:t>Pajak</a:t>
            </a:r>
            <a:r>
              <a:rPr lang="en-US" dirty="0"/>
              <a:t> </a:t>
            </a:r>
            <a:r>
              <a:rPr lang="en-US" dirty="0" err="1"/>
              <a:t>Pratama</a:t>
            </a:r>
            <a:r>
              <a:rPr lang="en-US" dirty="0"/>
              <a:t> </a:t>
            </a:r>
            <a:r>
              <a:rPr lang="en-US" dirty="0" err="1"/>
              <a:t>Karawang</a:t>
            </a:r>
            <a:r>
              <a:rPr lang="en-US" dirty="0"/>
              <a:t> Utara.</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en-US" sz="2400" b="1" dirty="0" smtClean="0"/>
              <a:t>1.5.  </a:t>
            </a:r>
            <a:r>
              <a:rPr lang="en-US" sz="2400" b="1" dirty="0" err="1" smtClean="0"/>
              <a:t>Batasan</a:t>
            </a:r>
            <a:r>
              <a:rPr lang="en-US" sz="2400" b="1" dirty="0" smtClean="0"/>
              <a:t> </a:t>
            </a:r>
            <a:r>
              <a:rPr lang="en-US" sz="2400" b="1" dirty="0" err="1" smtClean="0"/>
              <a:t>Masalah</a:t>
            </a:r>
            <a:endParaRPr lang="en-US" sz="2400" dirty="0"/>
          </a:p>
        </p:txBody>
      </p:sp>
      <p:sp>
        <p:nvSpPr>
          <p:cNvPr id="3" name="Content Placeholder 2"/>
          <p:cNvSpPr>
            <a:spLocks noGrp="1"/>
          </p:cNvSpPr>
          <p:nvPr>
            <p:ph idx="1"/>
          </p:nvPr>
        </p:nvSpPr>
        <p:spPr/>
        <p:txBody>
          <a:bodyPr>
            <a:normAutofit fontScale="85000" lnSpcReduction="20000"/>
          </a:bodyPr>
          <a:lstStyle/>
          <a:p>
            <a:pPr marL="596646" indent="-514350">
              <a:buFont typeface="+mj-lt"/>
              <a:buAutoNum type="arabicPeriod"/>
            </a:pPr>
            <a:r>
              <a:rPr lang="en-US" dirty="0" err="1" smtClean="0"/>
              <a:t>Batasan</a:t>
            </a:r>
            <a:r>
              <a:rPr lang="en-US" dirty="0" smtClean="0"/>
              <a:t> </a:t>
            </a:r>
            <a:r>
              <a:rPr lang="en-US" dirty="0" err="1"/>
              <a:t>masalah</a:t>
            </a:r>
            <a:r>
              <a:rPr lang="en-US" dirty="0"/>
              <a:t> </a:t>
            </a:r>
            <a:r>
              <a:rPr lang="en-US" dirty="0" err="1"/>
              <a:t>merupakan</a:t>
            </a:r>
            <a:r>
              <a:rPr lang="en-US" dirty="0"/>
              <a:t> </a:t>
            </a:r>
            <a:r>
              <a:rPr lang="en-US" dirty="0" err="1"/>
              <a:t>masalah</a:t>
            </a:r>
            <a:r>
              <a:rPr lang="en-US" dirty="0"/>
              <a:t> yang </a:t>
            </a:r>
            <a:r>
              <a:rPr lang="en-US" dirty="0" err="1"/>
              <a:t>perlu</a:t>
            </a:r>
            <a:r>
              <a:rPr lang="en-US" dirty="0"/>
              <a:t> </a:t>
            </a:r>
            <a:r>
              <a:rPr lang="en-US" dirty="0" err="1"/>
              <a:t>dibatasi</a:t>
            </a:r>
            <a:r>
              <a:rPr lang="en-US" dirty="0"/>
              <a:t>. </a:t>
            </a:r>
            <a:r>
              <a:rPr lang="en-US" dirty="0" err="1"/>
              <a:t>Batasan</a:t>
            </a:r>
            <a:r>
              <a:rPr lang="en-US" dirty="0"/>
              <a:t> </a:t>
            </a:r>
            <a:r>
              <a:rPr lang="en-US" dirty="0" err="1"/>
              <a:t>masalah</a:t>
            </a:r>
            <a:r>
              <a:rPr lang="en-US" dirty="0"/>
              <a:t>  yang </a:t>
            </a:r>
            <a:r>
              <a:rPr lang="en-US" dirty="0" err="1"/>
              <a:t>terdapat</a:t>
            </a:r>
            <a:r>
              <a:rPr lang="en-US" dirty="0"/>
              <a:t> </a:t>
            </a:r>
            <a:r>
              <a:rPr lang="en-US" dirty="0" err="1"/>
              <a:t>dalam</a:t>
            </a:r>
            <a:r>
              <a:rPr lang="en-US" dirty="0"/>
              <a:t> </a:t>
            </a:r>
            <a:r>
              <a:rPr lang="en-US" dirty="0" err="1"/>
              <a:t>penelitian</a:t>
            </a:r>
            <a:r>
              <a:rPr lang="en-US" dirty="0"/>
              <a:t> </a:t>
            </a:r>
            <a:r>
              <a:rPr lang="en-US" dirty="0" err="1"/>
              <a:t>ini</a:t>
            </a:r>
            <a:r>
              <a:rPr lang="en-US" dirty="0"/>
              <a:t> </a:t>
            </a:r>
            <a:r>
              <a:rPr lang="en-US" dirty="0" err="1"/>
              <a:t>adalah</a:t>
            </a:r>
            <a:r>
              <a:rPr lang="en-US" dirty="0"/>
              <a:t> </a:t>
            </a:r>
            <a:r>
              <a:rPr lang="en-US" dirty="0" err="1"/>
              <a:t>sebagai</a:t>
            </a:r>
            <a:r>
              <a:rPr lang="en-US" dirty="0"/>
              <a:t> </a:t>
            </a:r>
            <a:r>
              <a:rPr lang="en-US" dirty="0" err="1"/>
              <a:t>berikut</a:t>
            </a:r>
            <a:r>
              <a:rPr lang="en-US" dirty="0"/>
              <a:t> :</a:t>
            </a:r>
            <a:endParaRPr lang="en-US" sz="2800" dirty="0"/>
          </a:p>
          <a:p>
            <a:pPr marL="596646" lvl="0" indent="-514350">
              <a:buFont typeface="+mj-lt"/>
              <a:buAutoNum type="arabicPeriod"/>
            </a:pPr>
            <a:r>
              <a:rPr lang="en-US" dirty="0" err="1"/>
              <a:t>Sistem</a:t>
            </a:r>
            <a:r>
              <a:rPr lang="en-US" dirty="0"/>
              <a:t> </a:t>
            </a:r>
            <a:r>
              <a:rPr lang="en-US" dirty="0" err="1"/>
              <a:t>Informasi</a:t>
            </a:r>
            <a:r>
              <a:rPr lang="en-US" dirty="0"/>
              <a:t> </a:t>
            </a:r>
            <a:r>
              <a:rPr lang="en-US" dirty="0" err="1"/>
              <a:t>Perpajakan</a:t>
            </a:r>
            <a:r>
              <a:rPr lang="en-US" dirty="0"/>
              <a:t> yang di </a:t>
            </a:r>
            <a:r>
              <a:rPr lang="en-US" dirty="0" err="1"/>
              <a:t>bahas</a:t>
            </a:r>
            <a:r>
              <a:rPr lang="en-US" dirty="0"/>
              <a:t> </a:t>
            </a:r>
            <a:r>
              <a:rPr lang="en-US" dirty="0" err="1"/>
              <a:t>dalam</a:t>
            </a:r>
            <a:r>
              <a:rPr lang="en-US" dirty="0"/>
              <a:t> </a:t>
            </a:r>
            <a:r>
              <a:rPr lang="en-US" dirty="0" err="1"/>
              <a:t>penelitian</a:t>
            </a:r>
            <a:r>
              <a:rPr lang="en-US" dirty="0"/>
              <a:t> </a:t>
            </a:r>
            <a:r>
              <a:rPr lang="en-US" dirty="0" err="1"/>
              <a:t>ini</a:t>
            </a:r>
            <a:r>
              <a:rPr lang="en-US" dirty="0"/>
              <a:t> </a:t>
            </a:r>
            <a:r>
              <a:rPr lang="en-US" dirty="0" err="1"/>
              <a:t>hanya</a:t>
            </a:r>
            <a:r>
              <a:rPr lang="en-US" dirty="0"/>
              <a:t> </a:t>
            </a:r>
            <a:r>
              <a:rPr lang="en-US" dirty="0" err="1"/>
              <a:t>Sistem</a:t>
            </a:r>
            <a:r>
              <a:rPr lang="en-US" dirty="0"/>
              <a:t> </a:t>
            </a:r>
            <a:r>
              <a:rPr lang="en-US" dirty="0" err="1"/>
              <a:t>Informasi</a:t>
            </a:r>
            <a:r>
              <a:rPr lang="en-US" dirty="0"/>
              <a:t> </a:t>
            </a:r>
            <a:r>
              <a:rPr lang="en-US" dirty="0" err="1"/>
              <a:t>Pendaftaran</a:t>
            </a:r>
            <a:r>
              <a:rPr lang="en-US" dirty="0"/>
              <a:t> NPWP </a:t>
            </a:r>
            <a:r>
              <a:rPr lang="en-US" dirty="0" err="1"/>
              <a:t>dan</a:t>
            </a:r>
            <a:r>
              <a:rPr lang="en-US" dirty="0"/>
              <a:t> </a:t>
            </a:r>
            <a:r>
              <a:rPr lang="en-US" dirty="0" err="1"/>
              <a:t>Sistem</a:t>
            </a:r>
            <a:r>
              <a:rPr lang="en-US" dirty="0"/>
              <a:t> </a:t>
            </a:r>
            <a:r>
              <a:rPr lang="en-US" dirty="0" err="1"/>
              <a:t>Informasi</a:t>
            </a:r>
            <a:r>
              <a:rPr lang="en-US" dirty="0"/>
              <a:t> </a:t>
            </a:r>
            <a:r>
              <a:rPr lang="en-US" dirty="0" err="1"/>
              <a:t>Perubahan</a:t>
            </a:r>
            <a:r>
              <a:rPr lang="en-US" dirty="0"/>
              <a:t> Data </a:t>
            </a:r>
            <a:r>
              <a:rPr lang="en-US" dirty="0" err="1"/>
              <a:t>Wajib</a:t>
            </a:r>
            <a:r>
              <a:rPr lang="en-US" dirty="0"/>
              <a:t> </a:t>
            </a:r>
            <a:r>
              <a:rPr lang="en-US" dirty="0" err="1"/>
              <a:t>Pajak</a:t>
            </a:r>
            <a:r>
              <a:rPr lang="en-US" dirty="0"/>
              <a:t>.</a:t>
            </a:r>
            <a:endParaRPr lang="en-US" sz="2800" dirty="0"/>
          </a:p>
          <a:p>
            <a:pPr marL="596646" lvl="0" indent="-514350">
              <a:buFont typeface="+mj-lt"/>
              <a:buAutoNum type="arabicPeriod"/>
            </a:pPr>
            <a:r>
              <a:rPr lang="en-US" dirty="0" err="1"/>
              <a:t>Sistem</a:t>
            </a:r>
            <a:r>
              <a:rPr lang="en-US" dirty="0"/>
              <a:t> </a:t>
            </a:r>
            <a:r>
              <a:rPr lang="en-US" dirty="0" err="1"/>
              <a:t>Informasi</a:t>
            </a:r>
            <a:r>
              <a:rPr lang="en-US" dirty="0"/>
              <a:t> </a:t>
            </a:r>
            <a:r>
              <a:rPr lang="en-US" dirty="0" err="1"/>
              <a:t>Perpajakan</a:t>
            </a:r>
            <a:r>
              <a:rPr lang="en-US" dirty="0"/>
              <a:t> yang </a:t>
            </a:r>
            <a:r>
              <a:rPr lang="en-US" dirty="0" err="1"/>
              <a:t>digunakan</a:t>
            </a:r>
            <a:r>
              <a:rPr lang="en-US" dirty="0"/>
              <a:t> </a:t>
            </a:r>
            <a:r>
              <a:rPr lang="en-US" dirty="0" err="1"/>
              <a:t>oleh</a:t>
            </a:r>
            <a:r>
              <a:rPr lang="en-US" dirty="0"/>
              <a:t> </a:t>
            </a:r>
            <a:r>
              <a:rPr lang="en-US" dirty="0" err="1"/>
              <a:t>karyawan</a:t>
            </a:r>
            <a:r>
              <a:rPr lang="en-US" dirty="0"/>
              <a:t> KPP </a:t>
            </a:r>
            <a:r>
              <a:rPr lang="en-US" dirty="0" err="1"/>
              <a:t>Pratama</a:t>
            </a:r>
            <a:r>
              <a:rPr lang="en-US" dirty="0"/>
              <a:t> </a:t>
            </a:r>
            <a:r>
              <a:rPr lang="en-US" dirty="0" err="1"/>
              <a:t>Karawang</a:t>
            </a:r>
            <a:r>
              <a:rPr lang="en-US" dirty="0"/>
              <a:t> Utara </a:t>
            </a:r>
            <a:r>
              <a:rPr lang="en-US" dirty="0" err="1"/>
              <a:t>hanya</a:t>
            </a:r>
            <a:r>
              <a:rPr lang="en-US" dirty="0"/>
              <a:t> </a:t>
            </a:r>
            <a:r>
              <a:rPr lang="en-US" dirty="0" err="1"/>
              <a:t>berupa</a:t>
            </a:r>
            <a:r>
              <a:rPr lang="en-US" dirty="0"/>
              <a:t> </a:t>
            </a:r>
            <a:r>
              <a:rPr lang="en-US" dirty="0" err="1"/>
              <a:t>Dekstop</a:t>
            </a:r>
            <a:r>
              <a:rPr lang="en-US" dirty="0"/>
              <a:t>, </a:t>
            </a:r>
            <a:r>
              <a:rPr lang="en-US" dirty="0" err="1"/>
              <a:t>tidak</a:t>
            </a:r>
            <a:r>
              <a:rPr lang="en-US" dirty="0"/>
              <a:t> </a:t>
            </a:r>
            <a:r>
              <a:rPr lang="en-US" dirty="0" err="1"/>
              <a:t>berupa</a:t>
            </a:r>
            <a:r>
              <a:rPr lang="en-US" dirty="0"/>
              <a:t> Web.</a:t>
            </a:r>
            <a:endParaRPr lang="en-US" sz="2800" dirty="0"/>
          </a:p>
          <a:p>
            <a:pPr marL="596646" lvl="0" indent="-514350">
              <a:buFont typeface="+mj-lt"/>
              <a:buAutoNum type="arabicPeriod"/>
            </a:pPr>
            <a:r>
              <a:rPr lang="en-US" dirty="0"/>
              <a:t>Unit </a:t>
            </a:r>
            <a:r>
              <a:rPr lang="en-US" dirty="0" err="1"/>
              <a:t>analisis</a:t>
            </a:r>
            <a:r>
              <a:rPr lang="en-US" dirty="0"/>
              <a:t> </a:t>
            </a:r>
            <a:r>
              <a:rPr lang="en-US" dirty="0" err="1"/>
              <a:t>wajib</a:t>
            </a:r>
            <a:r>
              <a:rPr lang="en-US" dirty="0"/>
              <a:t> </a:t>
            </a:r>
            <a:r>
              <a:rPr lang="en-US" dirty="0" err="1"/>
              <a:t>pajak</a:t>
            </a:r>
            <a:r>
              <a:rPr lang="en-US" dirty="0"/>
              <a:t> </a:t>
            </a:r>
            <a:r>
              <a:rPr lang="en-US" dirty="0" err="1"/>
              <a:t>dalam</a:t>
            </a:r>
            <a:r>
              <a:rPr lang="en-US" dirty="0"/>
              <a:t> </a:t>
            </a:r>
            <a:r>
              <a:rPr lang="en-US" dirty="0" err="1"/>
              <a:t>penelitian</a:t>
            </a:r>
            <a:r>
              <a:rPr lang="en-US" dirty="0"/>
              <a:t> </a:t>
            </a:r>
            <a:r>
              <a:rPr lang="en-US" dirty="0" err="1"/>
              <a:t>ini</a:t>
            </a:r>
            <a:r>
              <a:rPr lang="en-US" dirty="0"/>
              <a:t> </a:t>
            </a:r>
            <a:r>
              <a:rPr lang="en-US" dirty="0" err="1"/>
              <a:t>adalah</a:t>
            </a:r>
            <a:r>
              <a:rPr lang="en-US" dirty="0"/>
              <a:t> </a:t>
            </a:r>
            <a:r>
              <a:rPr lang="en-US" dirty="0" err="1"/>
              <a:t>wajib</a:t>
            </a:r>
            <a:r>
              <a:rPr lang="en-US" dirty="0"/>
              <a:t> </a:t>
            </a:r>
            <a:r>
              <a:rPr lang="en-US" dirty="0" err="1"/>
              <a:t>pajak</a:t>
            </a:r>
            <a:r>
              <a:rPr lang="en-US" dirty="0"/>
              <a:t> yang </a:t>
            </a:r>
            <a:r>
              <a:rPr lang="en-US" dirty="0" err="1"/>
              <a:t>menggunakan</a:t>
            </a:r>
            <a:r>
              <a:rPr lang="en-US" dirty="0"/>
              <a:t> </a:t>
            </a:r>
            <a:r>
              <a:rPr lang="en-US" dirty="0" err="1"/>
              <a:t>Sistem</a:t>
            </a:r>
            <a:r>
              <a:rPr lang="en-US" dirty="0"/>
              <a:t> </a:t>
            </a:r>
            <a:r>
              <a:rPr lang="en-US" dirty="0" err="1"/>
              <a:t>Informasi</a:t>
            </a:r>
            <a:r>
              <a:rPr lang="en-US" dirty="0"/>
              <a:t> </a:t>
            </a:r>
            <a:r>
              <a:rPr lang="en-US" dirty="0" err="1"/>
              <a:t>Pendaftaran</a:t>
            </a:r>
            <a:r>
              <a:rPr lang="en-US" dirty="0"/>
              <a:t> NPWP.</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en-US" sz="2400" b="1" dirty="0" err="1"/>
              <a:t>Kerangka</a:t>
            </a:r>
            <a:r>
              <a:rPr lang="en-US" sz="2400" b="1" dirty="0"/>
              <a:t> </a:t>
            </a:r>
            <a:r>
              <a:rPr lang="en-US" sz="2400" b="1" dirty="0" err="1"/>
              <a:t>Pemikiran</a:t>
            </a:r>
            <a:r>
              <a:rPr lang="en-US" sz="2400" b="1" dirty="0"/>
              <a:t> Dan </a:t>
            </a:r>
            <a:r>
              <a:rPr lang="en-US" sz="2400" b="1" dirty="0" err="1" smtClean="0"/>
              <a:t>Hipotesis</a:t>
            </a:r>
            <a:endParaRPr lang="en-US" sz="2400" dirty="0"/>
          </a:p>
        </p:txBody>
      </p:sp>
      <p:sp>
        <p:nvSpPr>
          <p:cNvPr id="4" name="Rectangle 2"/>
          <p:cNvSpPr>
            <a:spLocks noChangeArrowheads="1"/>
          </p:cNvSpPr>
          <p:nvPr/>
        </p:nvSpPr>
        <p:spPr bwMode="auto">
          <a:xfrm>
            <a:off x="1628775" y="1673225"/>
            <a:ext cx="3171825" cy="39084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sv-SE" sz="1100" b="0" i="0" u="none" strike="noStrike" cap="none" normalizeH="0" baseline="0" smtClean="0">
                <a:ln>
                  <a:noFill/>
                </a:ln>
                <a:solidFill>
                  <a:schemeClr val="tx1"/>
                </a:solidFill>
                <a:effectLst/>
                <a:latin typeface="Calibri" pitchFamily="34" charset="0"/>
                <a:cs typeface="Arial" pitchFamily="34" charset="0"/>
              </a:rPr>
              <a:t>Sistem Informasi </a:t>
            </a:r>
            <a:r>
              <a:rPr kumimoji="0" lang="sv-SE" sz="1200" b="0" i="0" u="none" strike="noStrike" cap="none" normalizeH="0" baseline="0" smtClean="0">
                <a:ln>
                  <a:noFill/>
                </a:ln>
                <a:solidFill>
                  <a:schemeClr val="tx1"/>
                </a:solidFill>
                <a:effectLst/>
                <a:latin typeface="Times New Roman" pitchFamily="18" charset="0"/>
                <a:cs typeface="Arial" pitchFamily="34" charset="0"/>
              </a:rPr>
              <a:t>Perpajakan</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sv-SE" sz="1200" b="0" i="0" u="none" strike="noStrike" cap="none" normalizeH="0" baseline="0" smtClean="0">
                <a:ln>
                  <a:noFill/>
                </a:ln>
                <a:solidFill>
                  <a:schemeClr val="tx1"/>
                </a:solidFill>
                <a:effectLst/>
                <a:latin typeface="Times New Roman" pitchFamily="18" charset="0"/>
                <a:cs typeface="Arial" pitchFamily="34" charset="0"/>
              </a:rPr>
              <a:t>(Variabel X)</a:t>
            </a:r>
          </a:p>
          <a:p>
            <a:pPr marL="0" marR="0" lvl="0" indent="0" algn="just" defTabSz="9144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pitchFamily="34" charset="0"/>
              </a:rPr>
              <a:t>Sistem Informasi Perpajakan lebih berpengaruh terhadap pembinaan, pengawasan, dan pengenaaan sangsi kepada Wajib pajak. Selain itu juga Sistem Informasi Perpajakan digunakan sebagai tempat penyimpanan, dan pengolahan data menjadi informasi bagi pengolahan data lainnya.</a:t>
            </a:r>
            <a:endParaRPr kumimoji="0" lang="sv-SE" sz="1200" b="0" i="0" u="none" strike="noStrike" cap="none" normalizeH="0" baseline="0" smtClean="0">
              <a:ln>
                <a:noFill/>
              </a:ln>
              <a:solidFill>
                <a:schemeClr val="tx1"/>
              </a:solidFill>
              <a:effectLst/>
              <a:latin typeface="Times New Roman" pitchFamily="18" charset="0"/>
              <a:cs typeface="Arial" pitchFamily="34" charset="0"/>
            </a:endParaRPr>
          </a:p>
          <a:p>
            <a:pPr marL="457200" marR="0" lvl="1" indent="0" algn="l" defTabSz="914400" rtl="0" eaLnBrk="1" fontAlgn="base" latinLnBrk="0" hangingPunct="1">
              <a:lnSpc>
                <a:spcPct val="100000"/>
              </a:lnSpc>
              <a:spcBef>
                <a:spcPct val="0"/>
              </a:spcBef>
              <a:spcAft>
                <a:spcPts val="1000"/>
              </a:spcAft>
              <a:buClrTx/>
              <a:buSzTx/>
              <a:buFont typeface="Times New Roman" pitchFamily="18" charset="0"/>
              <a:buChar char="-"/>
              <a:tabLst/>
            </a:pPr>
            <a:r>
              <a:rPr kumimoji="0" lang="sv-SE" sz="1200" b="0" i="0" u="none" strike="noStrike" cap="none" normalizeH="0" baseline="0" smtClean="0">
                <a:ln>
                  <a:noFill/>
                </a:ln>
                <a:solidFill>
                  <a:schemeClr val="tx1"/>
                </a:solidFill>
                <a:effectLst/>
                <a:latin typeface="Times New Roman" pitchFamily="18" charset="0"/>
                <a:cs typeface="Arial" pitchFamily="34" charset="0"/>
              </a:rPr>
              <a:t>Pembinaan, pengawasan dan pengenaan sangsi</a:t>
            </a:r>
          </a:p>
          <a:p>
            <a:pPr marL="0" marR="0" lvl="0" indent="0" algn="l" defTabSz="914400" rtl="0" eaLnBrk="1" fontAlgn="base" latinLnBrk="0" hangingPunct="1">
              <a:lnSpc>
                <a:spcPct val="100000"/>
              </a:lnSpc>
              <a:spcBef>
                <a:spcPct val="0"/>
              </a:spcBef>
              <a:spcAft>
                <a:spcPts val="1000"/>
              </a:spcAft>
              <a:buClrTx/>
              <a:buSzTx/>
              <a:buFont typeface="Times New Roman" pitchFamily="18" charset="0"/>
              <a:buChar char="-"/>
              <a:tabLst/>
            </a:pPr>
            <a:r>
              <a:rPr kumimoji="0" lang="sv-SE" sz="1200" b="0" i="0" u="none" strike="noStrike" cap="none" normalizeH="0" baseline="0" smtClean="0">
                <a:ln>
                  <a:noFill/>
                </a:ln>
                <a:solidFill>
                  <a:schemeClr val="tx1"/>
                </a:solidFill>
                <a:effectLst/>
                <a:latin typeface="Times New Roman" pitchFamily="18" charset="0"/>
                <a:cs typeface="Arial" pitchFamily="34" charset="0"/>
              </a:rPr>
              <a:t>Penyimpanan data</a:t>
            </a:r>
          </a:p>
          <a:p>
            <a:pPr marL="0" marR="0" lvl="0" indent="0" algn="l" defTabSz="914400" rtl="0" eaLnBrk="1" fontAlgn="base" latinLnBrk="0" hangingPunct="1">
              <a:lnSpc>
                <a:spcPct val="100000"/>
              </a:lnSpc>
              <a:spcBef>
                <a:spcPct val="0"/>
              </a:spcBef>
              <a:spcAft>
                <a:spcPts val="1000"/>
              </a:spcAft>
              <a:buClrTx/>
              <a:buSzTx/>
              <a:buFont typeface="Times New Roman" pitchFamily="18" charset="0"/>
              <a:buChar char="-"/>
              <a:tabLst/>
            </a:pPr>
            <a:r>
              <a:rPr kumimoji="0" lang="sv-SE" sz="1200" b="0" i="0" u="none" strike="noStrike" cap="none" normalizeH="0" baseline="0" smtClean="0">
                <a:ln>
                  <a:noFill/>
                </a:ln>
                <a:solidFill>
                  <a:schemeClr val="tx1"/>
                </a:solidFill>
                <a:effectLst/>
                <a:latin typeface="Times New Roman" pitchFamily="18" charset="0"/>
                <a:cs typeface="Arial" pitchFamily="34" charset="0"/>
              </a:rPr>
              <a:t>Pengolahan data </a:t>
            </a:r>
          </a:p>
          <a:p>
            <a:pPr marL="0" marR="0" lvl="0" indent="0" algn="l" defTabSz="914400" rtl="0" eaLnBrk="1" fontAlgn="base" latinLnBrk="0" hangingPunct="1">
              <a:lnSpc>
                <a:spcPct val="100000"/>
              </a:lnSpc>
              <a:spcBef>
                <a:spcPct val="0"/>
              </a:spcBef>
              <a:spcAft>
                <a:spcPts val="1000"/>
              </a:spcAft>
              <a:buClrTx/>
              <a:buSzTx/>
              <a:buFont typeface="Times New Roman" pitchFamily="18" charset="0"/>
              <a:buChar char="-"/>
              <a:tabLst/>
            </a:pPr>
            <a:r>
              <a:rPr kumimoji="0" lang="sv-SE" sz="1200" b="0" i="0" u="none" strike="noStrike" cap="none" normalizeH="0" baseline="0" smtClean="0">
                <a:ln>
                  <a:noFill/>
                </a:ln>
                <a:solidFill>
                  <a:schemeClr val="tx1"/>
                </a:solidFill>
                <a:effectLst/>
                <a:latin typeface="Times New Roman" pitchFamily="18" charset="0"/>
                <a:cs typeface="Arial" pitchFamily="34" charset="0"/>
              </a:rPr>
              <a:t>Penyajian data</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pitchFamily="34" charset="0"/>
              </a:rPr>
              <a:t>(UU Perpajakan No. 21 : 2008)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3"/>
          <p:cNvSpPr>
            <a:spLocks noChangeArrowheads="1"/>
          </p:cNvSpPr>
          <p:nvPr/>
        </p:nvSpPr>
        <p:spPr bwMode="auto">
          <a:xfrm>
            <a:off x="5542831" y="1654175"/>
            <a:ext cx="2686769" cy="39084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err="1" smtClean="0">
                <a:ln>
                  <a:noFill/>
                </a:ln>
                <a:solidFill>
                  <a:schemeClr val="tx1"/>
                </a:solidFill>
                <a:effectLst/>
                <a:latin typeface="Calibri" pitchFamily="34" charset="0"/>
                <a:cs typeface="Arial" pitchFamily="34" charset="0"/>
              </a:rPr>
              <a:t>Kualitas</a:t>
            </a:r>
            <a:r>
              <a:rPr kumimoji="0" lang="en-US" sz="1100" b="0" i="0" u="none" strike="noStrike" cap="none" normalizeH="0" baseline="0" dirty="0" smtClean="0">
                <a:ln>
                  <a:noFill/>
                </a:ln>
                <a:solidFill>
                  <a:schemeClr val="tx1"/>
                </a:solidFill>
                <a:effectLst/>
                <a:latin typeface="Calibri" pitchFamily="34" charset="0"/>
                <a:cs typeface="Arial" pitchFamily="34" charset="0"/>
              </a:rPr>
              <a:t> </a:t>
            </a:r>
            <a:r>
              <a:rPr kumimoji="0" lang="en-US" sz="1100" b="0" i="0" u="none" strike="noStrike" cap="none" normalizeH="0" baseline="0" dirty="0" err="1" smtClean="0">
                <a:ln>
                  <a:noFill/>
                </a:ln>
                <a:solidFill>
                  <a:schemeClr val="tx1"/>
                </a:solidFill>
                <a:effectLst/>
                <a:latin typeface="Calibri" pitchFamily="34" charset="0"/>
                <a:cs typeface="Arial" pitchFamily="34" charset="0"/>
              </a:rPr>
              <a:t>Pelayanan</a:t>
            </a:r>
            <a:endParaRPr kumimoji="0" lang="en-US" sz="12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Arial" pitchFamily="34" charset="0"/>
              </a:rPr>
              <a:t>(</a:t>
            </a:r>
            <a:r>
              <a:rPr kumimoji="0" lang="en-US" sz="1200" b="0" i="0" u="none" strike="noStrike" cap="none" normalizeH="0" baseline="0" dirty="0" err="1" smtClean="0">
                <a:ln>
                  <a:noFill/>
                </a:ln>
                <a:solidFill>
                  <a:schemeClr val="tx1"/>
                </a:solidFill>
                <a:effectLst/>
                <a:latin typeface="Times New Roman" pitchFamily="18" charset="0"/>
                <a:cs typeface="Arial" pitchFamily="34" charset="0"/>
              </a:rPr>
              <a:t>Variabel</a:t>
            </a:r>
            <a:r>
              <a:rPr kumimoji="0" lang="en-US" sz="1200" b="0" i="0" u="none" strike="noStrike" cap="none" normalizeH="0" baseline="0" dirty="0" smtClean="0">
                <a:ln>
                  <a:noFill/>
                </a:ln>
                <a:solidFill>
                  <a:schemeClr val="tx1"/>
                </a:solidFill>
                <a:effectLst/>
                <a:latin typeface="Times New Roman" pitchFamily="18" charset="0"/>
                <a:cs typeface="Arial" pitchFamily="34" charset="0"/>
              </a:rPr>
              <a:t> Y)</a:t>
            </a:r>
          </a:p>
          <a:p>
            <a:pPr marL="0" marR="0" lvl="0" indent="0" algn="just" defTabSz="9144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err="1" smtClean="0">
                <a:ln>
                  <a:noFill/>
                </a:ln>
                <a:solidFill>
                  <a:schemeClr val="tx1"/>
                </a:solidFill>
                <a:effectLst/>
                <a:latin typeface="Times New Roman" pitchFamily="18" charset="0"/>
                <a:cs typeface="Arial" pitchFamily="34" charset="0"/>
              </a:rPr>
              <a:t>Kualitas</a:t>
            </a:r>
            <a:r>
              <a:rPr kumimoji="0" lang="en-US" sz="1200" b="0" i="0" u="none" strike="noStrike" cap="none" normalizeH="0" baseline="0" dirty="0" smtClean="0">
                <a:ln>
                  <a:noFill/>
                </a:ln>
                <a:solidFill>
                  <a:schemeClr val="tx1"/>
                </a:solidFill>
                <a:effectLst/>
                <a:latin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Times New Roman" pitchFamily="18" charset="0"/>
                <a:cs typeface="Arial" pitchFamily="34" charset="0"/>
              </a:rPr>
              <a:t>pelayanan</a:t>
            </a:r>
            <a:r>
              <a:rPr kumimoji="0" lang="en-US" sz="1200" b="0" i="0" u="none" strike="noStrike" cap="none" normalizeH="0" baseline="0" dirty="0" smtClean="0">
                <a:ln>
                  <a:noFill/>
                </a:ln>
                <a:solidFill>
                  <a:schemeClr val="tx1"/>
                </a:solidFill>
                <a:effectLst/>
                <a:latin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Times New Roman" pitchFamily="18" charset="0"/>
                <a:cs typeface="Arial" pitchFamily="34" charset="0"/>
              </a:rPr>
              <a:t>adalah</a:t>
            </a:r>
            <a:r>
              <a:rPr kumimoji="0" lang="en-US" sz="1200" b="0" i="0" u="none" strike="noStrike" cap="none" normalizeH="0" baseline="0" dirty="0" smtClean="0">
                <a:ln>
                  <a:noFill/>
                </a:ln>
                <a:solidFill>
                  <a:schemeClr val="tx1"/>
                </a:solidFill>
                <a:effectLst/>
                <a:latin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Times New Roman" pitchFamily="18" charset="0"/>
                <a:cs typeface="Arial" pitchFamily="34" charset="0"/>
              </a:rPr>
              <a:t>tingkat</a:t>
            </a:r>
            <a:r>
              <a:rPr kumimoji="0" lang="en-US" sz="1200" b="0" i="0" u="none" strike="noStrike" cap="none" normalizeH="0" baseline="0" dirty="0" smtClean="0">
                <a:ln>
                  <a:noFill/>
                </a:ln>
                <a:solidFill>
                  <a:schemeClr val="tx1"/>
                </a:solidFill>
                <a:effectLst/>
                <a:latin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Times New Roman" pitchFamily="18" charset="0"/>
                <a:cs typeface="Arial" pitchFamily="34" charset="0"/>
              </a:rPr>
              <a:t>keunggulan</a:t>
            </a:r>
            <a:r>
              <a:rPr kumimoji="0" lang="en-US" sz="1200" b="0" i="0" u="none" strike="noStrike" cap="none" normalizeH="0" baseline="0" dirty="0" smtClean="0">
                <a:ln>
                  <a:noFill/>
                </a:ln>
                <a:solidFill>
                  <a:schemeClr val="tx1"/>
                </a:solidFill>
                <a:effectLst/>
                <a:latin typeface="Times New Roman" pitchFamily="18" charset="0"/>
                <a:cs typeface="Arial" pitchFamily="34" charset="0"/>
              </a:rPr>
              <a:t> yang </a:t>
            </a:r>
            <a:r>
              <a:rPr kumimoji="0" lang="en-US" sz="1200" b="0" i="0" u="none" strike="noStrike" cap="none" normalizeH="0" baseline="0" dirty="0" err="1" smtClean="0">
                <a:ln>
                  <a:noFill/>
                </a:ln>
                <a:solidFill>
                  <a:schemeClr val="tx1"/>
                </a:solidFill>
                <a:effectLst/>
                <a:latin typeface="Times New Roman" pitchFamily="18" charset="0"/>
                <a:cs typeface="Arial" pitchFamily="34" charset="0"/>
              </a:rPr>
              <a:t>diharapkan</a:t>
            </a:r>
            <a:r>
              <a:rPr kumimoji="0" lang="en-US" sz="1200" b="0" i="0" u="none" strike="noStrike" cap="none" normalizeH="0" baseline="0" dirty="0" smtClean="0">
                <a:ln>
                  <a:noFill/>
                </a:ln>
                <a:solidFill>
                  <a:schemeClr val="tx1"/>
                </a:solidFill>
                <a:effectLst/>
                <a:latin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Times New Roman" pitchFamily="18" charset="0"/>
                <a:cs typeface="Arial" pitchFamily="34" charset="0"/>
              </a:rPr>
              <a:t>dan</a:t>
            </a:r>
            <a:r>
              <a:rPr kumimoji="0" lang="en-US" sz="1200" b="0" i="0" u="none" strike="noStrike" cap="none" normalizeH="0" baseline="0" dirty="0" smtClean="0">
                <a:ln>
                  <a:noFill/>
                </a:ln>
                <a:solidFill>
                  <a:schemeClr val="tx1"/>
                </a:solidFill>
                <a:effectLst/>
                <a:latin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Times New Roman" pitchFamily="18" charset="0"/>
                <a:cs typeface="Arial" pitchFamily="34" charset="0"/>
              </a:rPr>
              <a:t>pengendalian</a:t>
            </a:r>
            <a:r>
              <a:rPr kumimoji="0" lang="en-US" sz="1200" b="0" i="0" u="none" strike="noStrike" cap="none" normalizeH="0" baseline="0" dirty="0" smtClean="0">
                <a:ln>
                  <a:noFill/>
                </a:ln>
                <a:solidFill>
                  <a:schemeClr val="tx1"/>
                </a:solidFill>
                <a:effectLst/>
                <a:latin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Times New Roman" pitchFamily="18" charset="0"/>
                <a:cs typeface="Arial" pitchFamily="34" charset="0"/>
              </a:rPr>
              <a:t>atas</a:t>
            </a:r>
            <a:r>
              <a:rPr kumimoji="0" lang="en-US" sz="1200" b="0" i="0" u="none" strike="noStrike" cap="none" normalizeH="0" baseline="0" dirty="0" smtClean="0">
                <a:ln>
                  <a:noFill/>
                </a:ln>
                <a:solidFill>
                  <a:schemeClr val="tx1"/>
                </a:solidFill>
                <a:effectLst/>
                <a:latin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Times New Roman" pitchFamily="18" charset="0"/>
                <a:cs typeface="Arial" pitchFamily="34" charset="0"/>
              </a:rPr>
              <a:t>tingkat</a:t>
            </a:r>
            <a:r>
              <a:rPr kumimoji="0" lang="en-US" sz="1200" b="0" i="0" u="none" strike="noStrike" cap="none" normalizeH="0" baseline="0" dirty="0" smtClean="0">
                <a:ln>
                  <a:noFill/>
                </a:ln>
                <a:solidFill>
                  <a:schemeClr val="tx1"/>
                </a:solidFill>
                <a:effectLst/>
                <a:latin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Times New Roman" pitchFamily="18" charset="0"/>
                <a:cs typeface="Arial" pitchFamily="34" charset="0"/>
              </a:rPr>
              <a:t>keunggulan</a:t>
            </a:r>
            <a:r>
              <a:rPr kumimoji="0" lang="en-US" sz="1200" b="0" i="0" u="none" strike="noStrike" cap="none" normalizeH="0" baseline="0" dirty="0" smtClean="0">
                <a:ln>
                  <a:noFill/>
                </a:ln>
                <a:solidFill>
                  <a:schemeClr val="tx1"/>
                </a:solidFill>
                <a:effectLst/>
                <a:latin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Times New Roman" pitchFamily="18" charset="0"/>
                <a:cs typeface="Arial" pitchFamily="34" charset="0"/>
              </a:rPr>
              <a:t>tersebut</a:t>
            </a:r>
            <a:r>
              <a:rPr kumimoji="0" lang="en-US" sz="1200" b="0" i="0" u="none" strike="noStrike" cap="none" normalizeH="0" baseline="0" dirty="0" smtClean="0">
                <a:ln>
                  <a:noFill/>
                </a:ln>
                <a:solidFill>
                  <a:schemeClr val="tx1"/>
                </a:solidFill>
                <a:effectLst/>
                <a:latin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Times New Roman" pitchFamily="18" charset="0"/>
                <a:cs typeface="Arial" pitchFamily="34" charset="0"/>
              </a:rPr>
              <a:t>untuk</a:t>
            </a:r>
            <a:r>
              <a:rPr kumimoji="0" lang="en-US" sz="1200" b="0" i="0" u="none" strike="noStrike" cap="none" normalizeH="0" baseline="0" dirty="0" smtClean="0">
                <a:ln>
                  <a:noFill/>
                </a:ln>
                <a:solidFill>
                  <a:schemeClr val="tx1"/>
                </a:solidFill>
                <a:effectLst/>
                <a:latin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Times New Roman" pitchFamily="18" charset="0"/>
                <a:cs typeface="Arial" pitchFamily="34" charset="0"/>
              </a:rPr>
              <a:t>memenuhi</a:t>
            </a:r>
            <a:r>
              <a:rPr kumimoji="0" lang="en-US" sz="1200" b="0" i="0" u="none" strike="noStrike" cap="none" normalizeH="0" baseline="0" dirty="0" smtClean="0">
                <a:ln>
                  <a:noFill/>
                </a:ln>
                <a:solidFill>
                  <a:schemeClr val="tx1"/>
                </a:solidFill>
                <a:effectLst/>
                <a:latin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Times New Roman" pitchFamily="18" charset="0"/>
                <a:cs typeface="Arial" pitchFamily="34" charset="0"/>
              </a:rPr>
              <a:t>keinginan</a:t>
            </a:r>
            <a:r>
              <a:rPr kumimoji="0" lang="en-US" sz="1200" b="0" i="0" u="none" strike="noStrike" cap="none" normalizeH="0" baseline="0" dirty="0" smtClean="0">
                <a:ln>
                  <a:noFill/>
                </a:ln>
                <a:solidFill>
                  <a:schemeClr val="tx1"/>
                </a:solidFill>
                <a:effectLst/>
                <a:latin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Times New Roman" pitchFamily="18" charset="0"/>
                <a:cs typeface="Arial" pitchFamily="34" charset="0"/>
              </a:rPr>
              <a:t>konsumen</a:t>
            </a:r>
            <a:r>
              <a:rPr kumimoji="0" lang="en-US" sz="1200" b="0" i="0" u="none" strike="noStrike" cap="none" normalizeH="0" baseline="0" dirty="0" smtClean="0">
                <a:ln>
                  <a:noFill/>
                </a:ln>
                <a:solidFill>
                  <a:schemeClr val="tx1"/>
                </a:solidFill>
                <a:effectLst/>
                <a:latin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Times New Roman" pitchFamily="18" charset="0"/>
                <a:cs typeface="Arial" pitchFamily="34" charset="0"/>
              </a:rPr>
              <a:t>atau</a:t>
            </a:r>
            <a:r>
              <a:rPr kumimoji="0" lang="en-US" sz="1200" b="0" i="0" u="none" strike="noStrike" cap="none" normalizeH="0" baseline="0" dirty="0" smtClean="0">
                <a:ln>
                  <a:noFill/>
                </a:ln>
                <a:solidFill>
                  <a:schemeClr val="tx1"/>
                </a:solidFill>
                <a:effectLst/>
                <a:latin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Times New Roman" pitchFamily="18" charset="0"/>
                <a:cs typeface="Arial" pitchFamily="34" charset="0"/>
              </a:rPr>
              <a:t>pelanggan</a:t>
            </a:r>
            <a:r>
              <a:rPr kumimoji="0" lang="en-US" sz="1200" b="0" i="0" u="none" strike="noStrike" cap="none" normalizeH="0" baseline="0" dirty="0" smtClean="0">
                <a:ln>
                  <a:noFill/>
                </a:ln>
                <a:solidFill>
                  <a:schemeClr val="tx1"/>
                </a:solidFill>
                <a:effectLst/>
                <a:latin typeface="Times New Roman" pitchFamily="18" charset="0"/>
                <a:cs typeface="Arial" pitchFamily="34" charset="0"/>
              </a:rPr>
              <a:t>.</a:t>
            </a:r>
          </a:p>
          <a:p>
            <a:pPr marL="457200" marR="0" lvl="1" indent="0" algn="l" defTabSz="914400" rtl="0" eaLnBrk="1" fontAlgn="base" latinLnBrk="0" hangingPunct="1">
              <a:lnSpc>
                <a:spcPct val="100000"/>
              </a:lnSpc>
              <a:spcBef>
                <a:spcPct val="0"/>
              </a:spcBef>
              <a:spcAft>
                <a:spcPts val="1000"/>
              </a:spcAft>
              <a:buClrTx/>
              <a:buSzTx/>
              <a:buFont typeface="Calibri" pitchFamily="34" charset="0"/>
              <a:buChar char="-"/>
              <a:tabLst/>
            </a:pPr>
            <a:r>
              <a:rPr kumimoji="0" lang="en-US" sz="1200" b="0" i="1" u="none" strike="noStrike" cap="none" normalizeH="0" baseline="0" dirty="0" smtClean="0">
                <a:ln>
                  <a:noFill/>
                </a:ln>
                <a:solidFill>
                  <a:schemeClr val="tx1"/>
                </a:solidFill>
                <a:effectLst/>
                <a:latin typeface="Times New Roman" pitchFamily="18" charset="0"/>
                <a:cs typeface="Arial" pitchFamily="34" charset="0"/>
              </a:rPr>
              <a:t>Tangible</a:t>
            </a:r>
            <a:r>
              <a:rPr kumimoji="0" lang="en-US" sz="1200" b="0" i="0" u="none" strike="noStrike" cap="none" normalizeH="0" baseline="0" dirty="0" smtClean="0">
                <a:ln>
                  <a:noFill/>
                </a:ln>
                <a:solidFill>
                  <a:schemeClr val="tx1"/>
                </a:solidFill>
                <a:effectLst/>
                <a:latin typeface="Times New Roman" pitchFamily="18" charset="0"/>
                <a:cs typeface="Arial" pitchFamily="34" charset="0"/>
              </a:rPr>
              <a:t>s (</a:t>
            </a:r>
            <a:r>
              <a:rPr kumimoji="0" lang="en-US" sz="1200" b="0" i="0" u="none" strike="noStrike" cap="none" normalizeH="0" baseline="0" dirty="0" err="1" smtClean="0">
                <a:ln>
                  <a:noFill/>
                </a:ln>
                <a:solidFill>
                  <a:schemeClr val="tx1"/>
                </a:solidFill>
                <a:effectLst/>
                <a:latin typeface="Times New Roman" pitchFamily="18" charset="0"/>
                <a:cs typeface="Arial" pitchFamily="34" charset="0"/>
              </a:rPr>
              <a:t>Bukti</a:t>
            </a:r>
            <a:r>
              <a:rPr kumimoji="0" lang="en-US" sz="1200" b="0" i="0" u="none" strike="noStrike" cap="none" normalizeH="0" baseline="0" dirty="0" smtClean="0">
                <a:ln>
                  <a:noFill/>
                </a:ln>
                <a:solidFill>
                  <a:schemeClr val="tx1"/>
                </a:solidFill>
                <a:effectLst/>
                <a:latin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Times New Roman" pitchFamily="18" charset="0"/>
                <a:cs typeface="Arial" pitchFamily="34" charset="0"/>
              </a:rPr>
              <a:t>Fisik</a:t>
            </a:r>
            <a:r>
              <a:rPr kumimoji="0" lang="en-US" sz="1200" b="0" i="0" u="none" strike="noStrike" cap="none" normalizeH="0" baseline="0" dirty="0" smtClean="0">
                <a:ln>
                  <a:noFill/>
                </a:ln>
                <a:solidFill>
                  <a:schemeClr val="tx1"/>
                </a:solidFill>
                <a:effectLst/>
                <a:latin typeface="Times New Roman" pitchFamily="18" charset="0"/>
                <a:cs typeface="Arial" pitchFamily="34" charset="0"/>
              </a:rPr>
              <a:t>)</a:t>
            </a:r>
          </a:p>
          <a:p>
            <a:pPr marL="457200" marR="0" lvl="1" indent="0" algn="l" defTabSz="914400" rtl="0" eaLnBrk="1" fontAlgn="base" latinLnBrk="0" hangingPunct="1">
              <a:lnSpc>
                <a:spcPct val="100000"/>
              </a:lnSpc>
              <a:spcBef>
                <a:spcPct val="0"/>
              </a:spcBef>
              <a:spcAft>
                <a:spcPts val="1000"/>
              </a:spcAft>
              <a:buClrTx/>
              <a:buSzTx/>
              <a:buFont typeface="Calibri" pitchFamily="34" charset="0"/>
              <a:buChar char="-"/>
              <a:tabLst/>
            </a:pPr>
            <a:r>
              <a:rPr kumimoji="0" lang="en-US" sz="1200" b="0" i="1" u="none" strike="noStrike" cap="none" normalizeH="0" baseline="0" dirty="0" smtClean="0">
                <a:ln>
                  <a:noFill/>
                </a:ln>
                <a:solidFill>
                  <a:schemeClr val="tx1"/>
                </a:solidFill>
                <a:effectLst/>
                <a:latin typeface="Times New Roman" pitchFamily="18" charset="0"/>
                <a:cs typeface="Arial" pitchFamily="34" charset="0"/>
              </a:rPr>
              <a:t>Reliability</a:t>
            </a:r>
            <a:r>
              <a:rPr kumimoji="0" lang="en-US" sz="1200" b="0" i="0" u="none" strike="noStrike" cap="none" normalizeH="0" baseline="0" dirty="0" smtClean="0">
                <a:ln>
                  <a:noFill/>
                </a:ln>
                <a:solidFill>
                  <a:schemeClr val="tx1"/>
                </a:solidFill>
                <a:effectLst/>
                <a:latin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Times New Roman" pitchFamily="18" charset="0"/>
                <a:cs typeface="Arial" pitchFamily="34" charset="0"/>
              </a:rPr>
              <a:t>Keandalan</a:t>
            </a:r>
            <a:r>
              <a:rPr kumimoji="0" lang="en-US" sz="1200" b="0" i="0" u="none" strike="noStrike" cap="none" normalizeH="0" baseline="0" dirty="0" smtClean="0">
                <a:ln>
                  <a:noFill/>
                </a:ln>
                <a:solidFill>
                  <a:schemeClr val="tx1"/>
                </a:solidFill>
                <a:effectLst/>
                <a:latin typeface="Times New Roman" pitchFamily="18" charset="0"/>
                <a:cs typeface="Arial" pitchFamily="34" charset="0"/>
              </a:rPr>
              <a:t>)</a:t>
            </a:r>
          </a:p>
          <a:p>
            <a:pPr marL="457200" marR="0" lvl="1" indent="0" algn="l" defTabSz="914400" rtl="0" eaLnBrk="1" fontAlgn="base" latinLnBrk="0" hangingPunct="1">
              <a:lnSpc>
                <a:spcPct val="100000"/>
              </a:lnSpc>
              <a:spcBef>
                <a:spcPct val="0"/>
              </a:spcBef>
              <a:spcAft>
                <a:spcPts val="1000"/>
              </a:spcAft>
              <a:buClrTx/>
              <a:buSzTx/>
              <a:buFont typeface="Calibri" pitchFamily="34" charset="0"/>
              <a:buChar char="-"/>
              <a:tabLst/>
            </a:pPr>
            <a:r>
              <a:rPr kumimoji="0" lang="en-US" sz="1200" b="0" i="1" u="none" strike="noStrike" cap="none" normalizeH="0" baseline="0" dirty="0" err="1" smtClean="0">
                <a:ln>
                  <a:noFill/>
                </a:ln>
                <a:solidFill>
                  <a:schemeClr val="tx1"/>
                </a:solidFill>
                <a:effectLst/>
                <a:latin typeface="Times New Roman" pitchFamily="18" charset="0"/>
                <a:cs typeface="Arial" pitchFamily="34" charset="0"/>
              </a:rPr>
              <a:t>Resposiveness</a:t>
            </a:r>
            <a:r>
              <a:rPr kumimoji="0" lang="en-US" sz="1200" b="0" i="0" u="none" strike="noStrike" cap="none" normalizeH="0" baseline="0" dirty="0" smtClean="0">
                <a:ln>
                  <a:noFill/>
                </a:ln>
                <a:solidFill>
                  <a:schemeClr val="tx1"/>
                </a:solidFill>
                <a:effectLst/>
                <a:latin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Times New Roman" pitchFamily="18" charset="0"/>
                <a:cs typeface="Arial" pitchFamily="34" charset="0"/>
              </a:rPr>
              <a:t>Daya</a:t>
            </a:r>
            <a:r>
              <a:rPr kumimoji="0" lang="en-US" sz="1200" b="0" i="0" u="none" strike="noStrike" cap="none" normalizeH="0" baseline="0" dirty="0" smtClean="0">
                <a:ln>
                  <a:noFill/>
                </a:ln>
                <a:solidFill>
                  <a:schemeClr val="tx1"/>
                </a:solidFill>
                <a:effectLst/>
                <a:latin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Times New Roman" pitchFamily="18" charset="0"/>
                <a:cs typeface="Arial" pitchFamily="34" charset="0"/>
              </a:rPr>
              <a:t>Tanggap</a:t>
            </a:r>
            <a:r>
              <a:rPr kumimoji="0" lang="en-US" sz="1200" b="0" i="0" u="none" strike="noStrike" cap="none" normalizeH="0" baseline="0" dirty="0" smtClean="0">
                <a:ln>
                  <a:noFill/>
                </a:ln>
                <a:solidFill>
                  <a:schemeClr val="tx1"/>
                </a:solidFill>
                <a:effectLst/>
                <a:latin typeface="Times New Roman" pitchFamily="18" charset="0"/>
                <a:cs typeface="Arial" pitchFamily="34" charset="0"/>
              </a:rPr>
              <a:t>)</a:t>
            </a:r>
          </a:p>
          <a:p>
            <a:pPr marL="457200" marR="0" lvl="1" indent="0" algn="l" defTabSz="914400" rtl="0" eaLnBrk="1" fontAlgn="base" latinLnBrk="0" hangingPunct="1">
              <a:lnSpc>
                <a:spcPct val="100000"/>
              </a:lnSpc>
              <a:spcBef>
                <a:spcPct val="0"/>
              </a:spcBef>
              <a:spcAft>
                <a:spcPts val="1000"/>
              </a:spcAft>
              <a:buClrTx/>
              <a:buSzTx/>
              <a:buFont typeface="Calibri" pitchFamily="34" charset="0"/>
              <a:buChar char="-"/>
              <a:tabLst/>
            </a:pPr>
            <a:r>
              <a:rPr kumimoji="0" lang="en-US" sz="1200" b="0" i="1" u="none" strike="noStrike" cap="none" normalizeH="0" baseline="0" dirty="0" smtClean="0">
                <a:ln>
                  <a:noFill/>
                </a:ln>
                <a:solidFill>
                  <a:schemeClr val="tx1"/>
                </a:solidFill>
                <a:effectLst/>
                <a:latin typeface="Times New Roman" pitchFamily="18" charset="0"/>
                <a:cs typeface="Arial" pitchFamily="34" charset="0"/>
              </a:rPr>
              <a:t>Empathy</a:t>
            </a:r>
            <a:r>
              <a:rPr kumimoji="0" lang="en-US" sz="1200" b="0" i="0" u="none" strike="noStrike" cap="none" normalizeH="0" baseline="0" dirty="0" smtClean="0">
                <a:ln>
                  <a:noFill/>
                </a:ln>
                <a:solidFill>
                  <a:schemeClr val="tx1"/>
                </a:solidFill>
                <a:effectLst/>
                <a:latin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Times New Roman" pitchFamily="18" charset="0"/>
                <a:cs typeface="Arial" pitchFamily="34" charset="0"/>
              </a:rPr>
              <a:t>Empati</a:t>
            </a:r>
            <a:r>
              <a:rPr kumimoji="0" lang="en-US" sz="1200" b="0" i="0" u="none" strike="noStrike" cap="none" normalizeH="0" baseline="0" dirty="0" smtClean="0">
                <a:ln>
                  <a:noFill/>
                </a:ln>
                <a:solidFill>
                  <a:schemeClr val="tx1"/>
                </a:solidFill>
                <a:effectLst/>
                <a:latin typeface="Times New Roman" pitchFamily="18" charset="0"/>
                <a:cs typeface="Arial" pitchFamily="34" charset="0"/>
              </a:rPr>
              <a:t>)</a:t>
            </a:r>
          </a:p>
          <a:p>
            <a:pPr marL="457200" marR="0" lvl="1" indent="0" algn="l" defTabSz="914400" rtl="0" eaLnBrk="1" fontAlgn="base" latinLnBrk="0" hangingPunct="1">
              <a:lnSpc>
                <a:spcPct val="100000"/>
              </a:lnSpc>
              <a:spcBef>
                <a:spcPct val="0"/>
              </a:spcBef>
              <a:spcAft>
                <a:spcPts val="1000"/>
              </a:spcAft>
              <a:buClrTx/>
              <a:buSzTx/>
              <a:buFont typeface="Calibri" pitchFamily="34" charset="0"/>
              <a:buChar char="-"/>
              <a:tabLst/>
            </a:pPr>
            <a:r>
              <a:rPr kumimoji="0" lang="en-US" sz="1200" b="0" i="1" u="none" strike="noStrike" cap="none" normalizeH="0" baseline="0" dirty="0" smtClean="0">
                <a:ln>
                  <a:noFill/>
                </a:ln>
                <a:solidFill>
                  <a:schemeClr val="tx1"/>
                </a:solidFill>
                <a:effectLst/>
                <a:latin typeface="Times New Roman" pitchFamily="18" charset="0"/>
                <a:cs typeface="Arial" pitchFamily="34" charset="0"/>
              </a:rPr>
              <a:t>Assurance</a:t>
            </a:r>
            <a:r>
              <a:rPr kumimoji="0" lang="en-US" sz="1200" b="0" i="0" u="none" strike="noStrike" cap="none" normalizeH="0" baseline="0" dirty="0" smtClean="0">
                <a:ln>
                  <a:noFill/>
                </a:ln>
                <a:solidFill>
                  <a:schemeClr val="tx1"/>
                </a:solidFill>
                <a:effectLst/>
                <a:latin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Times New Roman" pitchFamily="18" charset="0"/>
                <a:cs typeface="Arial" pitchFamily="34" charset="0"/>
              </a:rPr>
              <a:t>Jaminan</a:t>
            </a:r>
            <a:r>
              <a:rPr kumimoji="0" lang="en-US" sz="1200" b="0" i="0" u="none" strike="noStrike" cap="none" normalizeH="0" baseline="0" dirty="0" smtClean="0">
                <a:ln>
                  <a:noFill/>
                </a:ln>
                <a:solidFill>
                  <a:schemeClr val="tx1"/>
                </a:solidFill>
                <a:effectLst/>
                <a:latin typeface="Times New Roman" pitchFamily="18" charset="0"/>
                <a:cs typeface="Arial" pitchFamily="34" charset="0"/>
              </a:rPr>
              <a:t>)</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err="1" smtClean="0">
                <a:ln>
                  <a:noFill/>
                </a:ln>
                <a:solidFill>
                  <a:schemeClr val="tx1"/>
                </a:solidFill>
                <a:effectLst/>
                <a:latin typeface="Times New Roman" pitchFamily="18" charset="0"/>
                <a:cs typeface="Arial" pitchFamily="34" charset="0"/>
              </a:rPr>
              <a:t>Kotler</a:t>
            </a:r>
            <a:r>
              <a:rPr kumimoji="0" lang="en-US" sz="1200" b="0" i="0" u="none" strike="noStrike" cap="none" normalizeH="0" baseline="0" dirty="0" smtClean="0">
                <a:ln>
                  <a:noFill/>
                </a:ln>
                <a:solidFill>
                  <a:schemeClr val="tx1"/>
                </a:solidFill>
                <a:effectLst/>
                <a:latin typeface="Times New Roman" pitchFamily="18" charset="0"/>
                <a:cs typeface="Arial" pitchFamily="34" charset="0"/>
              </a:rPr>
              <a:t> Philip (2000 : 490-499)</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AutoShape 4"/>
          <p:cNvSpPr>
            <a:spLocks noChangeArrowheads="1"/>
          </p:cNvSpPr>
          <p:nvPr/>
        </p:nvSpPr>
        <p:spPr bwMode="auto">
          <a:xfrm>
            <a:off x="4800600" y="3117850"/>
            <a:ext cx="685800" cy="1149350"/>
          </a:xfrm>
          <a:prstGeom prst="rightArrow">
            <a:avLst>
              <a:gd name="adj1" fmla="val 50000"/>
              <a:gd name="adj2" fmla="val 30303"/>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 name="Rectangle 6"/>
          <p:cNvSpPr/>
          <p:nvPr/>
        </p:nvSpPr>
        <p:spPr>
          <a:xfrm>
            <a:off x="2895600" y="5706070"/>
            <a:ext cx="4572000" cy="923330"/>
          </a:xfrm>
          <a:prstGeom prst="rect">
            <a:avLst/>
          </a:prstGeom>
        </p:spPr>
        <p:txBody>
          <a:bodyPr>
            <a:spAutoFit/>
          </a:bodyPr>
          <a:lstStyle/>
          <a:p>
            <a:pPr algn="ctr"/>
            <a:r>
              <a:rPr lang="en-US" b="1" dirty="0" err="1"/>
              <a:t>Gambar</a:t>
            </a:r>
            <a:r>
              <a:rPr lang="en-US" b="1" dirty="0"/>
              <a:t> 1.1</a:t>
            </a:r>
            <a:endParaRPr lang="en-US" dirty="0"/>
          </a:p>
          <a:p>
            <a:pPr algn="ctr"/>
            <a:r>
              <a:rPr lang="en-US" b="1" dirty="0"/>
              <a:t> </a:t>
            </a:r>
            <a:r>
              <a:rPr lang="en-US" b="1" dirty="0" err="1"/>
              <a:t>Skema</a:t>
            </a:r>
            <a:r>
              <a:rPr lang="en-US" b="1" dirty="0"/>
              <a:t> </a:t>
            </a:r>
            <a:r>
              <a:rPr lang="en-US" b="1" dirty="0" err="1"/>
              <a:t>Kerangka</a:t>
            </a:r>
            <a:r>
              <a:rPr lang="en-US" b="1" dirty="0"/>
              <a:t> </a:t>
            </a:r>
            <a:r>
              <a:rPr lang="en-US" b="1" dirty="0" err="1"/>
              <a:t>Pemikiran</a:t>
            </a:r>
            <a:endParaRPr lang="en-US" dirty="0"/>
          </a:p>
          <a:p>
            <a:pPr algn="ctr"/>
            <a:r>
              <a:rPr lang="en-US" b="1" dirty="0"/>
              <a:t> </a:t>
            </a:r>
            <a:endParaRPr lang="en-US" dirty="0"/>
          </a:p>
        </p:txBody>
      </p:sp>
    </p:spTree>
    <p:extLst>
      <p:ext uri="{BB962C8B-B14F-4D97-AF65-F5344CB8AC3E}">
        <p14:creationId xmlns:p14="http://schemas.microsoft.com/office/powerpoint/2010/main" val="38862907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rPr>
              <a:t>1.6.2	</a:t>
            </a:r>
            <a:r>
              <a:rPr lang="en-US" b="1" dirty="0" err="1" smtClean="0">
                <a:effectLst/>
              </a:rPr>
              <a:t>Hipotesis</a:t>
            </a:r>
            <a:endParaRPr lang="en-US" dirty="0"/>
          </a:p>
        </p:txBody>
      </p:sp>
      <p:sp>
        <p:nvSpPr>
          <p:cNvPr id="3" name="Content Placeholder 2"/>
          <p:cNvSpPr>
            <a:spLocks noGrp="1"/>
          </p:cNvSpPr>
          <p:nvPr>
            <p:ph idx="1"/>
          </p:nvPr>
        </p:nvSpPr>
        <p:spPr/>
        <p:txBody>
          <a:bodyPr/>
          <a:lstStyle/>
          <a:p>
            <a:pPr marL="82296" indent="0">
              <a:buNone/>
            </a:pPr>
            <a:r>
              <a:rPr lang="en-US" dirty="0" err="1"/>
              <a:t>Berdasarkan</a:t>
            </a:r>
            <a:r>
              <a:rPr lang="en-US" dirty="0"/>
              <a:t> </a:t>
            </a:r>
            <a:r>
              <a:rPr lang="en-US" dirty="0" err="1"/>
              <a:t>uraian</a:t>
            </a:r>
            <a:r>
              <a:rPr lang="en-US" dirty="0"/>
              <a:t> </a:t>
            </a:r>
            <a:r>
              <a:rPr lang="en-US" dirty="0" err="1"/>
              <a:t>diatas</a:t>
            </a:r>
            <a:r>
              <a:rPr lang="en-US" dirty="0"/>
              <a:t> </a:t>
            </a:r>
            <a:r>
              <a:rPr lang="en-US" dirty="0" err="1"/>
              <a:t>maka</a:t>
            </a:r>
            <a:r>
              <a:rPr lang="en-US" dirty="0"/>
              <a:t> </a:t>
            </a:r>
            <a:r>
              <a:rPr lang="en-US" dirty="0" err="1"/>
              <a:t>dapat</a:t>
            </a:r>
            <a:r>
              <a:rPr lang="en-US" dirty="0"/>
              <a:t> </a:t>
            </a:r>
            <a:r>
              <a:rPr lang="en-US" dirty="0" err="1"/>
              <a:t>dirumuskan</a:t>
            </a:r>
            <a:r>
              <a:rPr lang="en-US" dirty="0"/>
              <a:t> </a:t>
            </a:r>
            <a:r>
              <a:rPr lang="en-US" dirty="0" err="1"/>
              <a:t>suatu</a:t>
            </a:r>
            <a:r>
              <a:rPr lang="en-US" dirty="0"/>
              <a:t> </a:t>
            </a:r>
            <a:r>
              <a:rPr lang="en-US" dirty="0" err="1"/>
              <a:t>hipotesis</a:t>
            </a:r>
            <a:r>
              <a:rPr lang="en-US" dirty="0"/>
              <a:t> “</a:t>
            </a:r>
            <a:r>
              <a:rPr lang="en-US" dirty="0" err="1"/>
              <a:t>Sistem</a:t>
            </a:r>
            <a:r>
              <a:rPr lang="en-US" dirty="0"/>
              <a:t> </a:t>
            </a:r>
            <a:r>
              <a:rPr lang="en-US" dirty="0" err="1"/>
              <a:t>Informasi</a:t>
            </a:r>
            <a:r>
              <a:rPr lang="en-US" dirty="0"/>
              <a:t> </a:t>
            </a:r>
            <a:r>
              <a:rPr lang="en-US" dirty="0" err="1"/>
              <a:t>Perpajakan</a:t>
            </a:r>
            <a:r>
              <a:rPr lang="en-US" dirty="0"/>
              <a:t> </a:t>
            </a:r>
            <a:r>
              <a:rPr lang="en-US" dirty="0" err="1"/>
              <a:t>Berpengaruh</a:t>
            </a:r>
            <a:r>
              <a:rPr lang="en-US" dirty="0"/>
              <a:t> </a:t>
            </a:r>
            <a:r>
              <a:rPr lang="en-US" dirty="0" err="1"/>
              <a:t>Terhadap</a:t>
            </a:r>
            <a:r>
              <a:rPr lang="en-US" dirty="0"/>
              <a:t> </a:t>
            </a:r>
            <a:r>
              <a:rPr lang="en-US" dirty="0" err="1"/>
              <a:t>Kualitas</a:t>
            </a:r>
            <a:r>
              <a:rPr lang="en-US" dirty="0"/>
              <a:t> </a:t>
            </a:r>
            <a:r>
              <a:rPr lang="en-US" dirty="0" err="1"/>
              <a:t>Pelayanan</a:t>
            </a:r>
            <a:r>
              <a:rPr lang="en-US" dirty="0"/>
              <a:t> </a:t>
            </a:r>
            <a:r>
              <a:rPr lang="en-US" dirty="0" err="1"/>
              <a:t>Wajib</a:t>
            </a:r>
            <a:r>
              <a:rPr lang="en-US" dirty="0"/>
              <a:t> </a:t>
            </a:r>
            <a:r>
              <a:rPr lang="en-US" dirty="0" err="1"/>
              <a:t>Pajak</a:t>
            </a:r>
            <a:r>
              <a:rPr lang="en-US" dirty="0"/>
              <a:t> di Kantor </a:t>
            </a:r>
            <a:r>
              <a:rPr lang="en-US" dirty="0" err="1"/>
              <a:t>Pelayananan</a:t>
            </a:r>
            <a:r>
              <a:rPr lang="en-US" dirty="0"/>
              <a:t> </a:t>
            </a:r>
            <a:r>
              <a:rPr lang="en-US" dirty="0" err="1"/>
              <a:t>Pajak</a:t>
            </a:r>
            <a:r>
              <a:rPr lang="en-US" dirty="0"/>
              <a:t> </a:t>
            </a:r>
            <a:r>
              <a:rPr lang="en-US" dirty="0" err="1"/>
              <a:t>Pratama</a:t>
            </a:r>
            <a:r>
              <a:rPr lang="en-US" dirty="0"/>
              <a:t> </a:t>
            </a:r>
            <a:r>
              <a:rPr lang="en-US" dirty="0" err="1"/>
              <a:t>Karawang</a:t>
            </a:r>
            <a:r>
              <a:rPr lang="en-US" dirty="0"/>
              <a:t> Utara </a:t>
            </a:r>
            <a:r>
              <a:rPr lang="en-US" dirty="0" err="1"/>
              <a:t>Tahun</a:t>
            </a:r>
            <a:r>
              <a:rPr lang="en-US" dirty="0"/>
              <a:t> 2009”.</a:t>
            </a:r>
          </a:p>
          <a:p>
            <a:endParaRPr lang="en-US" dirty="0"/>
          </a:p>
        </p:txBody>
      </p:sp>
    </p:spTree>
    <p:extLst>
      <p:ext uri="{BB962C8B-B14F-4D97-AF65-F5344CB8AC3E}">
        <p14:creationId xmlns:p14="http://schemas.microsoft.com/office/powerpoint/2010/main" val="23404543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655638"/>
            <a:ext cx="7498080" cy="1143000"/>
          </a:xfrm>
        </p:spPr>
        <p:txBody>
          <a:bodyPr>
            <a:normAutofit/>
          </a:bodyPr>
          <a:lstStyle/>
          <a:p>
            <a:pPr lvl="1" algn="l" rtl="0">
              <a:spcBef>
                <a:spcPct val="0"/>
              </a:spcBef>
            </a:pPr>
            <a:r>
              <a:rPr lang="en-US" sz="2800" b="1" dirty="0" smtClean="0"/>
              <a:t>1.6.  </a:t>
            </a:r>
            <a:r>
              <a:rPr lang="en-US" sz="2800" b="1" dirty="0" err="1" smtClean="0"/>
              <a:t>Lokasi</a:t>
            </a:r>
            <a:r>
              <a:rPr lang="en-US" sz="2800" b="1" dirty="0" smtClean="0"/>
              <a:t> </a:t>
            </a:r>
            <a:r>
              <a:rPr lang="en-US" sz="2800" b="1" dirty="0" err="1"/>
              <a:t>dan</a:t>
            </a:r>
            <a:r>
              <a:rPr lang="en-US" sz="2800" b="1" dirty="0"/>
              <a:t> </a:t>
            </a:r>
            <a:r>
              <a:rPr lang="en-US" sz="2800" b="1" dirty="0" err="1"/>
              <a:t>Waktu</a:t>
            </a:r>
            <a:r>
              <a:rPr lang="en-US" sz="2800" b="1" dirty="0"/>
              <a:t> </a:t>
            </a:r>
            <a:r>
              <a:rPr lang="en-US" sz="2800" b="1" dirty="0" err="1" smtClean="0"/>
              <a:t>Penelitian</a:t>
            </a:r>
            <a:endParaRPr lang="en-US" sz="2800" dirty="0"/>
          </a:p>
        </p:txBody>
      </p:sp>
      <p:sp>
        <p:nvSpPr>
          <p:cNvPr id="3" name="Content Placeholder 2"/>
          <p:cNvSpPr>
            <a:spLocks noGrp="1"/>
          </p:cNvSpPr>
          <p:nvPr>
            <p:ph idx="1"/>
          </p:nvPr>
        </p:nvSpPr>
        <p:spPr>
          <a:xfrm>
            <a:off x="1435608" y="1828800"/>
            <a:ext cx="7498080" cy="4800600"/>
          </a:xfrm>
        </p:spPr>
        <p:txBody>
          <a:bodyPr/>
          <a:lstStyle/>
          <a:p>
            <a:r>
              <a:rPr lang="en-US" sz="2800" dirty="0" err="1" smtClean="0"/>
              <a:t>Penelitian</a:t>
            </a:r>
            <a:r>
              <a:rPr lang="en-US" sz="2800" dirty="0" smtClean="0"/>
              <a:t> </a:t>
            </a:r>
            <a:r>
              <a:rPr lang="en-US" sz="2800" dirty="0" err="1" smtClean="0"/>
              <a:t>ini</a:t>
            </a:r>
            <a:r>
              <a:rPr lang="en-US" sz="2800" dirty="0" smtClean="0"/>
              <a:t> </a:t>
            </a:r>
            <a:r>
              <a:rPr lang="en-US" sz="2800" dirty="0" err="1" smtClean="0"/>
              <a:t>dilakukan</a:t>
            </a:r>
            <a:r>
              <a:rPr lang="en-US" sz="2800" dirty="0" smtClean="0"/>
              <a:t> </a:t>
            </a:r>
            <a:r>
              <a:rPr lang="en-US" sz="2800" dirty="0" err="1" smtClean="0"/>
              <a:t>di</a:t>
            </a:r>
            <a:r>
              <a:rPr lang="en-US" sz="2800" dirty="0" smtClean="0"/>
              <a:t> </a:t>
            </a:r>
            <a:r>
              <a:rPr lang="en-US" sz="2800" dirty="0" err="1" smtClean="0"/>
              <a:t>kantor</a:t>
            </a:r>
            <a:r>
              <a:rPr lang="en-US" sz="2800" dirty="0" smtClean="0"/>
              <a:t> </a:t>
            </a:r>
            <a:r>
              <a:rPr lang="en-US" sz="2800" dirty="0" err="1" smtClean="0"/>
              <a:t>Komite</a:t>
            </a:r>
            <a:r>
              <a:rPr lang="en-US" sz="2800" dirty="0" smtClean="0"/>
              <a:t> </a:t>
            </a:r>
            <a:r>
              <a:rPr lang="en-US" sz="2800" dirty="0" err="1" smtClean="0"/>
              <a:t>Olahraga</a:t>
            </a:r>
            <a:r>
              <a:rPr lang="en-US" sz="2800" dirty="0" smtClean="0"/>
              <a:t> </a:t>
            </a:r>
            <a:r>
              <a:rPr lang="en-US" sz="2800" dirty="0" err="1" smtClean="0"/>
              <a:t>Nasional</a:t>
            </a:r>
            <a:r>
              <a:rPr lang="en-US" sz="2800" dirty="0" smtClean="0"/>
              <a:t> Indonesia </a:t>
            </a:r>
            <a:r>
              <a:rPr lang="en-US" sz="2800" dirty="0" err="1" smtClean="0"/>
              <a:t>Propinsi</a:t>
            </a:r>
            <a:r>
              <a:rPr lang="en-US" sz="2800" dirty="0" smtClean="0"/>
              <a:t> </a:t>
            </a:r>
            <a:r>
              <a:rPr lang="en-US" sz="2800" dirty="0" err="1" smtClean="0"/>
              <a:t>Jawa</a:t>
            </a:r>
            <a:r>
              <a:rPr lang="en-US" sz="2800" dirty="0" smtClean="0"/>
              <a:t> Barat </a:t>
            </a:r>
            <a:r>
              <a:rPr lang="en-US" sz="2800" dirty="0" err="1" smtClean="0"/>
              <a:t>Jln</a:t>
            </a:r>
            <a:r>
              <a:rPr lang="en-US" sz="2800" dirty="0" smtClean="0"/>
              <a:t>. </a:t>
            </a:r>
            <a:r>
              <a:rPr lang="en-US" sz="2800" dirty="0" err="1" smtClean="0"/>
              <a:t>Padjajaran</a:t>
            </a:r>
            <a:r>
              <a:rPr lang="en-US" sz="2800" dirty="0" smtClean="0"/>
              <a:t> 37A Bandung </a:t>
            </a:r>
            <a:r>
              <a:rPr lang="en-US" sz="2800" dirty="0" err="1" smtClean="0"/>
              <a:t>telpon</a:t>
            </a:r>
            <a:r>
              <a:rPr lang="en-US" sz="2800" dirty="0" smtClean="0"/>
              <a:t> 022-4233952. </a:t>
            </a:r>
            <a:r>
              <a:rPr lang="en-US" sz="2800" dirty="0" err="1" smtClean="0"/>
              <a:t>Penelitian</a:t>
            </a:r>
            <a:r>
              <a:rPr lang="en-US" sz="2800" dirty="0" smtClean="0"/>
              <a:t> </a:t>
            </a:r>
            <a:r>
              <a:rPr lang="en-US" sz="2800" dirty="0" err="1" smtClean="0"/>
              <a:t>ini</a:t>
            </a:r>
            <a:r>
              <a:rPr lang="en-US" sz="2800" dirty="0" smtClean="0"/>
              <a:t> </a:t>
            </a:r>
            <a:r>
              <a:rPr lang="en-US" sz="2800" dirty="0" err="1" smtClean="0"/>
              <a:t>dilakukan</a:t>
            </a:r>
            <a:r>
              <a:rPr lang="en-US" sz="2800" dirty="0" smtClean="0"/>
              <a:t> </a:t>
            </a:r>
            <a:r>
              <a:rPr lang="en-US" sz="2800" dirty="0" err="1" smtClean="0"/>
              <a:t>selama</a:t>
            </a:r>
            <a:r>
              <a:rPr lang="en-US" sz="2800" dirty="0" smtClean="0"/>
              <a:t> 5 </a:t>
            </a:r>
            <a:r>
              <a:rPr lang="en-US" sz="2800" dirty="0" err="1" smtClean="0"/>
              <a:t>bulan</a:t>
            </a:r>
            <a:r>
              <a:rPr lang="en-US" sz="2800" dirty="0" smtClean="0"/>
              <a:t>, </a:t>
            </a:r>
            <a:r>
              <a:rPr lang="en-US" sz="2800" dirty="0" err="1" smtClean="0"/>
              <a:t>dengan</a:t>
            </a:r>
            <a:r>
              <a:rPr lang="en-US" sz="2800" dirty="0" smtClean="0"/>
              <a:t> </a:t>
            </a:r>
            <a:r>
              <a:rPr lang="en-US" sz="2800" dirty="0" err="1" smtClean="0"/>
              <a:t>tahapan</a:t>
            </a:r>
            <a:r>
              <a:rPr lang="en-US" sz="2800" dirty="0" smtClean="0"/>
              <a:t> – </a:t>
            </a:r>
            <a:r>
              <a:rPr lang="en-US" sz="2800" dirty="0" err="1" smtClean="0"/>
              <a:t>tahapan</a:t>
            </a:r>
            <a:r>
              <a:rPr lang="en-US" sz="2800" dirty="0" smtClean="0"/>
              <a:t> </a:t>
            </a:r>
            <a:r>
              <a:rPr lang="en-US" sz="2800" dirty="0" err="1" smtClean="0"/>
              <a:t>penelitian</a:t>
            </a:r>
            <a:r>
              <a:rPr lang="en-US" sz="2800" dirty="0" smtClean="0"/>
              <a:t> </a:t>
            </a:r>
            <a:r>
              <a:rPr lang="en-US" sz="2800" dirty="0" err="1" smtClean="0"/>
              <a:t>seperti</a:t>
            </a:r>
            <a:r>
              <a:rPr lang="en-US" sz="2800" dirty="0" smtClean="0"/>
              <a:t> </a:t>
            </a:r>
            <a:r>
              <a:rPr lang="en-US" sz="2800" dirty="0" err="1" smtClean="0"/>
              <a:t>terlihat</a:t>
            </a:r>
            <a:r>
              <a:rPr lang="en-US" sz="2800" dirty="0" smtClean="0"/>
              <a:t> </a:t>
            </a:r>
            <a:r>
              <a:rPr lang="en-US" sz="2800" dirty="0" err="1" smtClean="0"/>
              <a:t>pada</a:t>
            </a:r>
            <a:r>
              <a:rPr lang="en-US" sz="2800" dirty="0" smtClean="0"/>
              <a:t> </a:t>
            </a:r>
            <a:r>
              <a:rPr lang="en-US" sz="2800" dirty="0" err="1" smtClean="0"/>
              <a:t>tabel</a:t>
            </a:r>
            <a:r>
              <a:rPr lang="en-US" sz="2800" dirty="0" smtClean="0"/>
              <a:t> </a:t>
            </a:r>
            <a:r>
              <a:rPr lang="en-US" sz="2800" dirty="0" err="1" smtClean="0"/>
              <a:t>di</a:t>
            </a:r>
            <a:r>
              <a:rPr lang="en-US" sz="2800" dirty="0" smtClean="0"/>
              <a:t> </a:t>
            </a:r>
            <a:r>
              <a:rPr lang="en-US" sz="2800" dirty="0" err="1" smtClean="0"/>
              <a:t>bawah</a:t>
            </a:r>
            <a:r>
              <a:rPr lang="en-US" sz="2800" dirty="0" smtClean="0"/>
              <a:t> </a:t>
            </a:r>
            <a:r>
              <a:rPr lang="en-US" sz="2800" dirty="0" err="1" smtClean="0"/>
              <a:t>ini</a:t>
            </a:r>
            <a:r>
              <a:rPr lang="en-US" sz="2800" dirty="0" smtClean="0"/>
              <a:t> :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842255224"/>
              </p:ext>
            </p:extLst>
          </p:nvPr>
        </p:nvGraphicFramePr>
        <p:xfrm>
          <a:off x="1600200" y="2546794"/>
          <a:ext cx="6781800" cy="4158807"/>
        </p:xfrm>
        <a:graphic>
          <a:graphicData uri="http://schemas.openxmlformats.org/drawingml/2006/table">
            <a:tbl>
              <a:tblPr firstRow="1" firstCol="1" lastRow="1" lastCol="1" bandRow="1" bandCol="1">
                <a:tableStyleId>{5C22544A-7EE6-4342-B048-85BDC9FD1C3A}</a:tableStyleId>
              </a:tblPr>
              <a:tblGrid>
                <a:gridCol w="477906"/>
                <a:gridCol w="1757767"/>
                <a:gridCol w="239813"/>
                <a:gridCol w="309436"/>
                <a:gridCol w="309436"/>
                <a:gridCol w="300841"/>
                <a:gridCol w="309436"/>
                <a:gridCol w="309436"/>
                <a:gridCol w="309436"/>
                <a:gridCol w="232076"/>
                <a:gridCol w="309436"/>
                <a:gridCol w="309436"/>
                <a:gridCol w="309436"/>
                <a:gridCol w="240671"/>
                <a:gridCol w="232076"/>
                <a:gridCol w="232076"/>
                <a:gridCol w="296543"/>
                <a:gridCol w="296543"/>
              </a:tblGrid>
              <a:tr h="520952">
                <a:tc rowSpan="3">
                  <a:txBody>
                    <a:bodyPr/>
                    <a:lstStyle/>
                    <a:p>
                      <a:pPr marL="0" marR="0" algn="ctr">
                        <a:lnSpc>
                          <a:spcPct val="115000"/>
                        </a:lnSpc>
                        <a:spcBef>
                          <a:spcPts val="0"/>
                        </a:spcBef>
                        <a:spcAft>
                          <a:spcPts val="0"/>
                        </a:spcAft>
                      </a:pPr>
                      <a:r>
                        <a:rPr lang="en-US" sz="1200" dirty="0">
                          <a:effectLst/>
                        </a:rPr>
                        <a:t>No</a:t>
                      </a:r>
                      <a:endParaRPr lang="en-US" sz="1100" dirty="0">
                        <a:effectLst/>
                        <a:latin typeface="Calibri"/>
                        <a:ea typeface="Times New Roman"/>
                        <a:cs typeface="Times New Roman"/>
                      </a:endParaRPr>
                    </a:p>
                  </a:txBody>
                  <a:tcPr marL="68580" marR="68580" marT="0" marB="0" anchor="ctr"/>
                </a:tc>
                <a:tc rowSpan="3">
                  <a:txBody>
                    <a:bodyPr/>
                    <a:lstStyle/>
                    <a:p>
                      <a:pPr marL="0" marR="0" algn="ctr">
                        <a:lnSpc>
                          <a:spcPct val="115000"/>
                        </a:lnSpc>
                        <a:spcBef>
                          <a:spcPts val="0"/>
                        </a:spcBef>
                        <a:spcAft>
                          <a:spcPts val="0"/>
                        </a:spcAft>
                      </a:pPr>
                      <a:r>
                        <a:rPr lang="en-US" sz="1200">
                          <a:effectLst/>
                        </a:rPr>
                        <a:t>Kegiatan</a:t>
                      </a:r>
                      <a:endParaRPr lang="en-US" sz="1100">
                        <a:effectLst/>
                        <a:latin typeface="Calibri"/>
                        <a:ea typeface="Times New Roman"/>
                        <a:cs typeface="Times New Roman"/>
                      </a:endParaRPr>
                    </a:p>
                  </a:txBody>
                  <a:tcPr marL="68580" marR="68580" marT="0" marB="0" anchor="ctr"/>
                </a:tc>
                <a:tc gridSpan="16">
                  <a:txBody>
                    <a:bodyPr/>
                    <a:lstStyle/>
                    <a:p>
                      <a:pPr marL="0" marR="0" algn="ctr">
                        <a:lnSpc>
                          <a:spcPct val="115000"/>
                        </a:lnSpc>
                        <a:spcBef>
                          <a:spcPts val="0"/>
                        </a:spcBef>
                        <a:spcAft>
                          <a:spcPts val="0"/>
                        </a:spcAft>
                      </a:pPr>
                      <a:r>
                        <a:rPr lang="en-US" sz="1200">
                          <a:effectLst/>
                        </a:rPr>
                        <a:t>2009</a:t>
                      </a:r>
                      <a:endParaRPr lang="en-US" sz="1100">
                        <a:effectLst/>
                        <a:latin typeface="Calibri"/>
                        <a:ea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20952">
                <a:tc vMerge="1">
                  <a:txBody>
                    <a:bodyPr/>
                    <a:lstStyle/>
                    <a:p>
                      <a:endParaRPr lang="en-US"/>
                    </a:p>
                  </a:txBody>
                  <a:tcPr/>
                </a:tc>
                <a:tc vMerge="1">
                  <a:txBody>
                    <a:bodyPr/>
                    <a:lstStyle/>
                    <a:p>
                      <a:endParaRPr lang="en-US"/>
                    </a:p>
                  </a:txBody>
                  <a:tcPr/>
                </a:tc>
                <a:tc gridSpan="4">
                  <a:txBody>
                    <a:bodyPr/>
                    <a:lstStyle/>
                    <a:p>
                      <a:pPr marL="0" marR="0" algn="ctr">
                        <a:lnSpc>
                          <a:spcPct val="115000"/>
                        </a:lnSpc>
                        <a:spcBef>
                          <a:spcPts val="0"/>
                        </a:spcBef>
                        <a:spcAft>
                          <a:spcPts val="0"/>
                        </a:spcAft>
                      </a:pPr>
                      <a:r>
                        <a:rPr lang="en-US" sz="1200">
                          <a:effectLst/>
                        </a:rPr>
                        <a:t>Maret</a:t>
                      </a:r>
                      <a:endParaRPr lang="en-US" sz="1100">
                        <a:effectLst/>
                        <a:latin typeface="Calibri"/>
                        <a:ea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lnSpc>
                          <a:spcPct val="115000"/>
                        </a:lnSpc>
                        <a:spcBef>
                          <a:spcPts val="0"/>
                        </a:spcBef>
                        <a:spcAft>
                          <a:spcPts val="0"/>
                        </a:spcAft>
                      </a:pPr>
                      <a:r>
                        <a:rPr lang="en-US" sz="1200">
                          <a:effectLst/>
                        </a:rPr>
                        <a:t>April</a:t>
                      </a:r>
                      <a:endParaRPr lang="en-US" sz="1100">
                        <a:effectLst/>
                        <a:latin typeface="Calibri"/>
                        <a:ea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lnSpc>
                          <a:spcPct val="115000"/>
                        </a:lnSpc>
                        <a:spcBef>
                          <a:spcPts val="0"/>
                        </a:spcBef>
                        <a:spcAft>
                          <a:spcPts val="0"/>
                        </a:spcAft>
                      </a:pPr>
                      <a:r>
                        <a:rPr lang="en-US" sz="1200" dirty="0">
                          <a:effectLst/>
                        </a:rPr>
                        <a:t>Mei</a:t>
                      </a:r>
                      <a:endParaRPr lang="en-US" sz="1100" dirty="0">
                        <a:effectLst/>
                        <a:latin typeface="Calibri"/>
                        <a:ea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lnSpc>
                          <a:spcPct val="115000"/>
                        </a:lnSpc>
                        <a:spcBef>
                          <a:spcPts val="0"/>
                        </a:spcBef>
                        <a:spcAft>
                          <a:spcPts val="0"/>
                        </a:spcAft>
                      </a:pPr>
                      <a:r>
                        <a:rPr lang="en-US" sz="1200" dirty="0" err="1">
                          <a:effectLst/>
                        </a:rPr>
                        <a:t>Juni</a:t>
                      </a:r>
                      <a:endParaRPr lang="en-US" sz="1100" dirty="0">
                        <a:effectLst/>
                        <a:latin typeface="Calibri"/>
                        <a:ea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297346">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1200">
                          <a:effectLst/>
                        </a:rPr>
                        <a:t>1</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2</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3</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4</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1</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2</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3</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4</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1</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2</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3</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4</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1</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2</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3</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4</a:t>
                      </a:r>
                      <a:endParaRPr lang="en-US" sz="1100">
                        <a:effectLst/>
                        <a:latin typeface="Calibri"/>
                        <a:ea typeface="Times New Roman"/>
                        <a:cs typeface="Times New Roman"/>
                      </a:endParaRPr>
                    </a:p>
                  </a:txBody>
                  <a:tcPr marL="68580" marR="68580" marT="0" marB="0"/>
                </a:tc>
              </a:tr>
              <a:tr h="313145">
                <a:tc>
                  <a:txBody>
                    <a:bodyPr/>
                    <a:lstStyle/>
                    <a:p>
                      <a:pPr marL="0" marR="0" algn="just">
                        <a:lnSpc>
                          <a:spcPct val="115000"/>
                        </a:lnSpc>
                        <a:spcBef>
                          <a:spcPts val="0"/>
                        </a:spcBef>
                        <a:spcAft>
                          <a:spcPts val="0"/>
                        </a:spcAft>
                      </a:pPr>
                      <a:r>
                        <a:rPr lang="en-US" sz="1200">
                          <a:effectLst/>
                        </a:rPr>
                        <a:t>1</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Pra Penelitian</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r>
              <a:tr h="614513">
                <a:tc>
                  <a:txBody>
                    <a:bodyPr/>
                    <a:lstStyle/>
                    <a:p>
                      <a:pPr marL="0" marR="0" algn="just">
                        <a:lnSpc>
                          <a:spcPct val="115000"/>
                        </a:lnSpc>
                        <a:spcBef>
                          <a:spcPts val="0"/>
                        </a:spcBef>
                        <a:spcAft>
                          <a:spcPts val="0"/>
                        </a:spcAft>
                      </a:pPr>
                      <a:r>
                        <a:rPr lang="en-US" sz="1200">
                          <a:effectLst/>
                        </a:rPr>
                        <a:t>2</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Pengumpulan Data</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dirty="0">
                          <a:effectLst/>
                        </a:rPr>
                        <a:t> </a:t>
                      </a:r>
                      <a:endParaRPr lang="en-US" sz="1100" dirty="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r>
              <a:tr h="345705">
                <a:tc>
                  <a:txBody>
                    <a:bodyPr/>
                    <a:lstStyle/>
                    <a:p>
                      <a:pPr marL="0" marR="0" algn="just">
                        <a:lnSpc>
                          <a:spcPct val="115000"/>
                        </a:lnSpc>
                        <a:spcBef>
                          <a:spcPts val="0"/>
                        </a:spcBef>
                        <a:spcAft>
                          <a:spcPts val="0"/>
                        </a:spcAft>
                      </a:pPr>
                      <a:r>
                        <a:rPr lang="en-US" sz="1200">
                          <a:effectLst/>
                        </a:rPr>
                        <a:t>3</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200" dirty="0" err="1">
                          <a:effectLst/>
                        </a:rPr>
                        <a:t>Pengolahan</a:t>
                      </a:r>
                      <a:r>
                        <a:rPr lang="en-US" sz="1200" dirty="0">
                          <a:effectLst/>
                        </a:rPr>
                        <a:t> Data</a:t>
                      </a:r>
                      <a:endParaRPr lang="en-US" sz="1100" dirty="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r>
              <a:tr h="614513">
                <a:tc>
                  <a:txBody>
                    <a:bodyPr/>
                    <a:lstStyle/>
                    <a:p>
                      <a:pPr marL="0" marR="0" algn="just">
                        <a:lnSpc>
                          <a:spcPct val="115000"/>
                        </a:lnSpc>
                        <a:spcBef>
                          <a:spcPts val="0"/>
                        </a:spcBef>
                        <a:spcAft>
                          <a:spcPts val="0"/>
                        </a:spcAft>
                      </a:pPr>
                      <a:r>
                        <a:rPr lang="en-US" sz="1200">
                          <a:effectLst/>
                        </a:rPr>
                        <a:t>4</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Penyusunan Skripsi</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r>
              <a:tr h="931681">
                <a:tc>
                  <a:txBody>
                    <a:bodyPr/>
                    <a:lstStyle/>
                    <a:p>
                      <a:pPr marL="0" marR="0" algn="just">
                        <a:lnSpc>
                          <a:spcPct val="115000"/>
                        </a:lnSpc>
                        <a:spcBef>
                          <a:spcPts val="0"/>
                        </a:spcBef>
                        <a:spcAft>
                          <a:spcPts val="0"/>
                        </a:spcAft>
                      </a:pPr>
                      <a:r>
                        <a:rPr lang="en-US" sz="1200">
                          <a:effectLst/>
                        </a:rPr>
                        <a:t>5</a:t>
                      </a:r>
                      <a:endParaRPr lang="en-US"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Presentasi Laporan Skripsi</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 </a:t>
                      </a:r>
                      <a:endParaRPr lang="en-US" sz="1100">
                        <a:effectLst/>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1200" dirty="0">
                          <a:effectLst/>
                        </a:rPr>
                        <a:t> </a:t>
                      </a:r>
                      <a:endParaRPr lang="en-US" sz="1100" dirty="0">
                        <a:effectLst/>
                        <a:latin typeface="Calibri"/>
                        <a:ea typeface="Times New Roman"/>
                        <a:cs typeface="Times New Roman"/>
                      </a:endParaRPr>
                    </a:p>
                  </a:txBody>
                  <a:tcPr marL="68580" marR="68580" marT="0" marB="0"/>
                </a:tc>
              </a:tr>
            </a:tbl>
          </a:graphicData>
        </a:graphic>
      </p:graphicFrame>
      <p:sp>
        <p:nvSpPr>
          <p:cNvPr id="6" name="Rectangle 1"/>
          <p:cNvSpPr>
            <a:spLocks noChangeArrowheads="1"/>
          </p:cNvSpPr>
          <p:nvPr/>
        </p:nvSpPr>
        <p:spPr bwMode="auto">
          <a:xfrm>
            <a:off x="1600200" y="-116145"/>
            <a:ext cx="723900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tab pos="228600" algn="l"/>
                <a:tab pos="457200" algn="l"/>
                <a:tab pos="800100" algn="l"/>
              </a:tabLst>
            </a:pP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1.7		</a:t>
            </a:r>
            <a:r>
              <a:rPr kumimoji="0" lang="en-US" sz="20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Lokasi</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Dan </a:t>
            </a:r>
            <a:r>
              <a:rPr kumimoji="0" lang="en-US" sz="20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Waktu</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Penelitian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28600" algn="l"/>
                <a:tab pos="457200" algn="l"/>
                <a:tab pos="800100" algn="l"/>
              </a:tabLst>
            </a:pP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Penelitian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ini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dilaksanakan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di Kantor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Pelayanan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Pajak</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Pratama</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Karawang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Utara yang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berlokasi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di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Jalan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Jend</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A.Yani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No.17,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Karawang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Utara. </a:t>
            </a:r>
            <a:r>
              <a:rPr kumimoji="0" lang="fi-FI"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Pelaksanaan yaitu dimulai dari bulan Maret-Juni 2009.</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tab pos="228600" algn="l"/>
                <a:tab pos="457200" algn="l"/>
                <a:tab pos="800100" algn="l"/>
              </a:tabLst>
            </a:pPr>
            <a:r>
              <a:rPr kumimoji="0" lang="sv-SE"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Tabel 1.1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tab pos="228600" algn="l"/>
                <a:tab pos="457200" algn="l"/>
                <a:tab pos="800100" algn="l"/>
              </a:tabLst>
            </a:pPr>
            <a:r>
              <a:rPr kumimoji="0" lang="sv-SE"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Waktu Penelitian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28600" algn="l"/>
                <a:tab pos="457200" algn="l"/>
                <a:tab pos="800100" algn="l"/>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465951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sz="3600" b="1" dirty="0" smtClean="0"/>
              <a:t>BAB II</a:t>
            </a:r>
          </a:p>
          <a:p>
            <a:pPr algn="ctr">
              <a:buNone/>
            </a:pPr>
            <a:r>
              <a:rPr lang="en-US" sz="3600" b="1" dirty="0" smtClean="0"/>
              <a:t>LANDASAN TEORI</a:t>
            </a:r>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TEORI-TEOR YANG DISUSUN HARUS SESUAI DENGAN KERNAGKA  TEMA PENELITIAN</a:t>
            </a:r>
            <a:endParaRPr lang="en-US" sz="2800" dirty="0"/>
          </a:p>
        </p:txBody>
      </p:sp>
      <p:sp>
        <p:nvSpPr>
          <p:cNvPr id="3" name="Content Placeholder 2"/>
          <p:cNvSpPr>
            <a:spLocks noGrp="1"/>
          </p:cNvSpPr>
          <p:nvPr>
            <p:ph idx="1"/>
          </p:nvPr>
        </p:nvSpPr>
        <p:spPr>
          <a:xfrm>
            <a:off x="1435608" y="2209800"/>
            <a:ext cx="7498080" cy="2057400"/>
          </a:xfrm>
        </p:spPr>
        <p:txBody>
          <a:bodyPr>
            <a:normAutofit/>
          </a:bodyPr>
          <a:lstStyle/>
          <a:p>
            <a:pPr algn="ctr"/>
            <a:r>
              <a:rPr lang="en-US" sz="2800" b="1" dirty="0" smtClean="0"/>
              <a:t>	</a:t>
            </a:r>
            <a:r>
              <a:rPr lang="en-US" sz="2400" b="1" dirty="0"/>
              <a:t>PENGARUH SISTEM INFORMASI PERPAJAKAN TERHADAP KUALITAS PELAYANAN WAJIB PAJAK DI KANTOR PELAYANAN PAJAK PRATAMA KARAWANG  UTARA TAHUN 2009</a:t>
            </a:r>
            <a:endParaRPr lang="en-US" sz="2400" dirty="0"/>
          </a:p>
          <a:p>
            <a:endParaRPr 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b="1" dirty="0" smtClean="0"/>
              <a:t>BAB III</a:t>
            </a:r>
            <a:endParaRPr lang="en-US" dirty="0" smtClean="0"/>
          </a:p>
          <a:p>
            <a:pPr algn="ctr">
              <a:buNone/>
            </a:pPr>
            <a:r>
              <a:rPr lang="en-US" b="1" dirty="0" smtClean="0"/>
              <a:t>OBJEK DAN METODE PENELITIAN</a:t>
            </a:r>
            <a:endParaRPr lang="en-US" dirty="0" smtClean="0"/>
          </a:p>
          <a:p>
            <a:pPr algn="ct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3.1 	</a:t>
            </a:r>
            <a:r>
              <a:rPr lang="en-US" b="1" dirty="0" err="1" smtClean="0"/>
              <a:t>Objek</a:t>
            </a:r>
            <a:r>
              <a:rPr lang="en-US" b="1" dirty="0" smtClean="0"/>
              <a:t> </a:t>
            </a:r>
            <a:r>
              <a:rPr lang="en-US" b="1" dirty="0" err="1" smtClean="0"/>
              <a:t>Penelitian</a:t>
            </a:r>
            <a:endParaRPr lang="en-US" dirty="0"/>
          </a:p>
        </p:txBody>
      </p:sp>
      <p:sp>
        <p:nvSpPr>
          <p:cNvPr id="3" name="Content Placeholder 2"/>
          <p:cNvSpPr>
            <a:spLocks noGrp="1"/>
          </p:cNvSpPr>
          <p:nvPr>
            <p:ph idx="1"/>
          </p:nvPr>
        </p:nvSpPr>
        <p:spPr/>
        <p:txBody>
          <a:bodyPr/>
          <a:lstStyle/>
          <a:p>
            <a:r>
              <a:rPr lang="en-US" dirty="0" err="1" smtClean="0"/>
              <a:t>Penelitian</a:t>
            </a:r>
            <a:r>
              <a:rPr lang="en-US" dirty="0" smtClean="0"/>
              <a:t> </a:t>
            </a:r>
            <a:r>
              <a:rPr lang="en-US" dirty="0" err="1" smtClean="0"/>
              <a:t>ini</a:t>
            </a:r>
            <a:r>
              <a:rPr lang="en-US" dirty="0" smtClean="0"/>
              <a:t> </a:t>
            </a:r>
            <a:r>
              <a:rPr lang="en-US" dirty="0" err="1" smtClean="0"/>
              <a:t>dilaksanakan</a:t>
            </a:r>
            <a:r>
              <a:rPr lang="en-US" dirty="0" smtClean="0"/>
              <a:t> </a:t>
            </a:r>
            <a:r>
              <a:rPr lang="en-US" dirty="0" err="1" smtClean="0"/>
              <a:t>di</a:t>
            </a:r>
            <a:r>
              <a:rPr lang="en-US" dirty="0" smtClean="0"/>
              <a:t> </a:t>
            </a:r>
            <a:r>
              <a:rPr lang="id-ID" dirty="0" smtClean="0"/>
              <a:t>Komite Olahraga Nasional Indonesia (KONI)</a:t>
            </a:r>
            <a:r>
              <a:rPr lang="en-US" dirty="0" smtClean="0"/>
              <a:t> </a:t>
            </a:r>
            <a:r>
              <a:rPr lang="en-US" dirty="0" err="1" smtClean="0"/>
              <a:t>Jawa</a:t>
            </a:r>
            <a:r>
              <a:rPr lang="en-US" dirty="0" smtClean="0"/>
              <a:t> Barat </a:t>
            </a:r>
            <a:r>
              <a:rPr lang="en-US" dirty="0" err="1" smtClean="0"/>
              <a:t>pada</a:t>
            </a:r>
            <a:r>
              <a:rPr lang="en-US" dirty="0" smtClean="0"/>
              <a:t> </a:t>
            </a:r>
            <a:r>
              <a:rPr lang="en-US" dirty="0" err="1" smtClean="0"/>
              <a:t>bagian</a:t>
            </a:r>
            <a:r>
              <a:rPr lang="en-US" dirty="0" smtClean="0"/>
              <a:t> </a:t>
            </a:r>
            <a:r>
              <a:rPr lang="en-US" dirty="0" err="1" smtClean="0"/>
              <a:t>Bidang</a:t>
            </a:r>
            <a:r>
              <a:rPr lang="en-US" dirty="0" smtClean="0"/>
              <a:t> </a:t>
            </a:r>
            <a:r>
              <a:rPr lang="en-US" dirty="0" err="1" smtClean="0"/>
              <a:t>Pembinaan</a:t>
            </a:r>
            <a:r>
              <a:rPr lang="en-US" dirty="0" smtClean="0"/>
              <a:t> </a:t>
            </a:r>
            <a:r>
              <a:rPr lang="en-US" dirty="0" err="1" smtClean="0"/>
              <a:t>Prestasi</a:t>
            </a:r>
            <a:r>
              <a:rPr lang="en-US" dirty="0" smtClean="0"/>
              <a:t> (BINPRES). </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590800"/>
            <a:ext cx="7498080" cy="1143000"/>
          </a:xfrm>
        </p:spPr>
        <p:txBody>
          <a:bodyPr>
            <a:normAutofit fontScale="90000"/>
          </a:bodyPr>
          <a:lstStyle/>
          <a:p>
            <a:pPr algn="ctr"/>
            <a:r>
              <a:rPr lang="en-US" dirty="0" smtClean="0"/>
              <a:t>BAB-I</a:t>
            </a:r>
            <a:br>
              <a:rPr lang="en-US" dirty="0" smtClean="0"/>
            </a:br>
            <a:r>
              <a:rPr lang="en-US" dirty="0" smtClean="0"/>
              <a:t>PENDAHULUAN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id-ID" b="1" dirty="0" smtClean="0"/>
              <a:t>3.1.1</a:t>
            </a:r>
            <a:r>
              <a:rPr lang="en-US" b="1" dirty="0" smtClean="0"/>
              <a:t>.  </a:t>
            </a:r>
            <a:r>
              <a:rPr lang="id-ID" b="1" dirty="0" smtClean="0"/>
              <a:t>Sejarah </a:t>
            </a:r>
            <a:r>
              <a:rPr lang="en-US" b="1" dirty="0" err="1" smtClean="0"/>
              <a:t>Singkat</a:t>
            </a:r>
            <a:r>
              <a:rPr lang="en-US" b="1" dirty="0" smtClean="0"/>
              <a:t> </a:t>
            </a:r>
            <a:r>
              <a:rPr lang="id-ID" b="1" dirty="0" smtClean="0"/>
              <a:t>Perusahaan</a:t>
            </a:r>
            <a:endParaRPr lang="en-US" b="1" dirty="0" smtClean="0"/>
          </a:p>
          <a:p>
            <a:pPr>
              <a:buNone/>
            </a:pPr>
            <a:endParaRPr lang="en-US" b="1" dirty="0" smtClean="0"/>
          </a:p>
          <a:p>
            <a:pPr>
              <a:buNone/>
            </a:pPr>
            <a:r>
              <a:rPr lang="en-US" b="1" dirty="0" smtClean="0"/>
              <a:t>3.1.2.  </a:t>
            </a:r>
            <a:r>
              <a:rPr lang="id-ID" b="1" dirty="0" smtClean="0"/>
              <a:t>Visi dan Misi Perusahaan</a:t>
            </a:r>
            <a:endParaRPr lang="en-US" b="1" dirty="0" smtClean="0"/>
          </a:p>
          <a:p>
            <a:pPr>
              <a:buNone/>
            </a:pPr>
            <a:endParaRPr lang="en-US" dirty="0" smtClean="0"/>
          </a:p>
          <a:p>
            <a:pPr>
              <a:buNone/>
            </a:pPr>
            <a:r>
              <a:rPr lang="en-US" b="1" dirty="0" smtClean="0"/>
              <a:t>3.1.3.  </a:t>
            </a:r>
            <a:r>
              <a:rPr lang="en-US" b="1" dirty="0" err="1" smtClean="0"/>
              <a:t>Struktur</a:t>
            </a:r>
            <a:r>
              <a:rPr lang="en-US" b="1" dirty="0" smtClean="0"/>
              <a:t> </a:t>
            </a:r>
            <a:r>
              <a:rPr lang="en-US" b="1" dirty="0" err="1" smtClean="0"/>
              <a:t>Organisasi</a:t>
            </a:r>
            <a:endParaRPr lang="en-US" b="1" dirty="0" smtClean="0"/>
          </a:p>
          <a:p>
            <a:pPr>
              <a:buNone/>
            </a:pPr>
            <a:endParaRPr lang="en-US" dirty="0" smtClean="0"/>
          </a:p>
          <a:p>
            <a:pPr>
              <a:buNone/>
            </a:pPr>
            <a:r>
              <a:rPr lang="en-US" b="1" dirty="0" smtClean="0"/>
              <a:t>3.1.4.  </a:t>
            </a:r>
            <a:r>
              <a:rPr lang="en-US" b="1" dirty="0" err="1" smtClean="0"/>
              <a:t>Deskripsi</a:t>
            </a:r>
            <a:r>
              <a:rPr lang="en-US" b="1" dirty="0" smtClean="0"/>
              <a:t> </a:t>
            </a:r>
            <a:r>
              <a:rPr lang="en-US" b="1" dirty="0" err="1" smtClean="0"/>
              <a:t>Tugas</a:t>
            </a: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498080" cy="1143000"/>
          </a:xfrm>
        </p:spPr>
        <p:txBody>
          <a:bodyPr/>
          <a:lstStyle/>
          <a:p>
            <a:pPr lvl="1" algn="l" rtl="0">
              <a:spcBef>
                <a:spcPct val="0"/>
              </a:spcBef>
            </a:pPr>
            <a:r>
              <a:rPr lang="en-US" b="1" dirty="0" smtClean="0"/>
              <a:t>3.2. </a:t>
            </a:r>
            <a:r>
              <a:rPr lang="en-US" b="1" dirty="0" err="1" smtClean="0"/>
              <a:t>Metodologi</a:t>
            </a:r>
            <a:r>
              <a:rPr lang="en-US" b="1" dirty="0" smtClean="0"/>
              <a:t> </a:t>
            </a:r>
            <a:r>
              <a:rPr lang="en-US" b="1" dirty="0" err="1" smtClean="0"/>
              <a:t>Penelitian</a:t>
            </a:r>
            <a:endParaRPr lang="en-US" dirty="0"/>
          </a:p>
        </p:txBody>
      </p:sp>
      <p:sp>
        <p:nvSpPr>
          <p:cNvPr id="3" name="Content Placeholder 2"/>
          <p:cNvSpPr>
            <a:spLocks noGrp="1"/>
          </p:cNvSpPr>
          <p:nvPr>
            <p:ph idx="1"/>
          </p:nvPr>
        </p:nvSpPr>
        <p:spPr/>
        <p:txBody>
          <a:bodyPr>
            <a:normAutofit fontScale="92500" lnSpcReduction="20000"/>
          </a:bodyPr>
          <a:lstStyle/>
          <a:p>
            <a:pPr marL="82296" lvl="2" indent="0">
              <a:spcBef>
                <a:spcPts val="600"/>
              </a:spcBef>
              <a:buClr>
                <a:schemeClr val="accent1"/>
              </a:buClr>
              <a:buSzPct val="80000"/>
              <a:buNone/>
            </a:pPr>
            <a:r>
              <a:rPr lang="en-US" b="1" dirty="0" smtClean="0"/>
              <a:t>3.2.1. </a:t>
            </a:r>
            <a:r>
              <a:rPr lang="en-US" b="1" dirty="0" err="1" smtClean="0"/>
              <a:t>Desain</a:t>
            </a:r>
            <a:r>
              <a:rPr lang="en-US" b="1" dirty="0" smtClean="0"/>
              <a:t> </a:t>
            </a:r>
            <a:r>
              <a:rPr lang="en-US" b="1" dirty="0" err="1" smtClean="0"/>
              <a:t>Penelitian</a:t>
            </a:r>
            <a:endParaRPr lang="en-US" b="1" dirty="0" smtClean="0"/>
          </a:p>
          <a:p>
            <a:pPr marL="82296" lvl="2" indent="0">
              <a:spcBef>
                <a:spcPts val="600"/>
              </a:spcBef>
              <a:buClr>
                <a:schemeClr val="accent1"/>
              </a:buClr>
              <a:buSzPct val="80000"/>
              <a:buNone/>
            </a:pPr>
            <a:r>
              <a:rPr lang="en-US" dirty="0" err="1"/>
              <a:t>Berdasarkan</a:t>
            </a:r>
            <a:r>
              <a:rPr lang="en-US" dirty="0"/>
              <a:t> proses </a:t>
            </a:r>
            <a:r>
              <a:rPr lang="en-US" dirty="0" err="1"/>
              <a:t>penelitian</a:t>
            </a:r>
            <a:r>
              <a:rPr lang="en-US" dirty="0"/>
              <a:t> </a:t>
            </a:r>
            <a:r>
              <a:rPr lang="en-US" dirty="0" err="1"/>
              <a:t>diatas</a:t>
            </a:r>
            <a:r>
              <a:rPr lang="en-US" dirty="0"/>
              <a:t>, </a:t>
            </a:r>
            <a:r>
              <a:rPr lang="en-US" dirty="0" err="1"/>
              <a:t>maka</a:t>
            </a:r>
            <a:r>
              <a:rPr lang="en-US" dirty="0"/>
              <a:t> </a:t>
            </a:r>
            <a:r>
              <a:rPr lang="en-US" dirty="0" err="1"/>
              <a:t>desain</a:t>
            </a:r>
            <a:r>
              <a:rPr lang="en-US" dirty="0"/>
              <a:t> </a:t>
            </a:r>
            <a:r>
              <a:rPr lang="en-US" dirty="0" err="1"/>
              <a:t>penelitian</a:t>
            </a:r>
            <a:r>
              <a:rPr lang="en-US" dirty="0"/>
              <a:t> </a:t>
            </a:r>
            <a:r>
              <a:rPr lang="en-US" dirty="0" err="1"/>
              <a:t>ini</a:t>
            </a:r>
            <a:r>
              <a:rPr lang="en-US" dirty="0"/>
              <a:t> </a:t>
            </a:r>
            <a:r>
              <a:rPr lang="en-US" dirty="0" err="1"/>
              <a:t>dapat</a:t>
            </a:r>
            <a:r>
              <a:rPr lang="en-US" dirty="0"/>
              <a:t> </a:t>
            </a:r>
            <a:r>
              <a:rPr lang="en-US" dirty="0" err="1"/>
              <a:t>dijelaskan</a:t>
            </a:r>
            <a:r>
              <a:rPr lang="en-US" dirty="0"/>
              <a:t> </a:t>
            </a:r>
            <a:r>
              <a:rPr lang="en-US" dirty="0" err="1"/>
              <a:t>sebagai</a:t>
            </a:r>
            <a:r>
              <a:rPr lang="en-US" dirty="0"/>
              <a:t> </a:t>
            </a:r>
            <a:r>
              <a:rPr lang="en-US" dirty="0" err="1"/>
              <a:t>berikut</a:t>
            </a:r>
            <a:r>
              <a:rPr lang="en-US" dirty="0"/>
              <a:t> :</a:t>
            </a:r>
          </a:p>
          <a:p>
            <a:pPr marL="596646" lvl="0" indent="-514350">
              <a:buFont typeface="+mj-lt"/>
              <a:buAutoNum type="arabicPeriod"/>
            </a:pPr>
            <a:r>
              <a:rPr lang="en-US" dirty="0" err="1"/>
              <a:t>Sumber</a:t>
            </a:r>
            <a:r>
              <a:rPr lang="en-US" dirty="0"/>
              <a:t> </a:t>
            </a:r>
            <a:r>
              <a:rPr lang="en-US" dirty="0" err="1"/>
              <a:t>Masalah</a:t>
            </a:r>
            <a:endParaRPr lang="en-US" sz="2800" dirty="0"/>
          </a:p>
          <a:p>
            <a:pPr marL="596646" lvl="0" indent="-514350">
              <a:buFont typeface="+mj-lt"/>
              <a:buAutoNum type="arabicPeriod"/>
            </a:pPr>
            <a:r>
              <a:rPr lang="en-US" dirty="0" err="1"/>
              <a:t>Rumusan</a:t>
            </a:r>
            <a:r>
              <a:rPr lang="en-US" dirty="0"/>
              <a:t> </a:t>
            </a:r>
            <a:r>
              <a:rPr lang="en-US" dirty="0" err="1"/>
              <a:t>Masalah</a:t>
            </a:r>
            <a:endParaRPr lang="en-US" sz="2800" dirty="0"/>
          </a:p>
          <a:p>
            <a:pPr marL="596646" lvl="0" indent="-514350">
              <a:buFont typeface="+mj-lt"/>
              <a:buAutoNum type="arabicPeriod"/>
            </a:pPr>
            <a:r>
              <a:rPr lang="en-US" dirty="0" err="1"/>
              <a:t>Konsep</a:t>
            </a:r>
            <a:r>
              <a:rPr lang="en-US" dirty="0"/>
              <a:t> </a:t>
            </a:r>
            <a:r>
              <a:rPr lang="en-US" dirty="0" err="1"/>
              <a:t>dan</a:t>
            </a:r>
            <a:r>
              <a:rPr lang="en-US" dirty="0"/>
              <a:t> </a:t>
            </a:r>
            <a:r>
              <a:rPr lang="en-US" dirty="0" err="1"/>
              <a:t>teori</a:t>
            </a:r>
            <a:r>
              <a:rPr lang="en-US" dirty="0"/>
              <a:t> yang </a:t>
            </a:r>
            <a:r>
              <a:rPr lang="en-US" dirty="0" err="1"/>
              <a:t>relevan</a:t>
            </a:r>
            <a:r>
              <a:rPr lang="en-US" dirty="0"/>
              <a:t> </a:t>
            </a:r>
            <a:r>
              <a:rPr lang="en-US" dirty="0" err="1"/>
              <a:t>dan</a:t>
            </a:r>
            <a:r>
              <a:rPr lang="en-US" dirty="0"/>
              <a:t> </a:t>
            </a:r>
            <a:r>
              <a:rPr lang="en-US" dirty="0" err="1"/>
              <a:t>Penemuan</a:t>
            </a:r>
            <a:r>
              <a:rPr lang="en-US" dirty="0"/>
              <a:t> yang </a:t>
            </a:r>
            <a:r>
              <a:rPr lang="en-US" dirty="0" err="1"/>
              <a:t>relevan</a:t>
            </a:r>
            <a:endParaRPr lang="en-US" sz="2800" dirty="0"/>
          </a:p>
          <a:p>
            <a:pPr marL="596646" lvl="0" indent="-514350">
              <a:buFont typeface="+mj-lt"/>
              <a:buAutoNum type="arabicPeriod"/>
            </a:pPr>
            <a:r>
              <a:rPr lang="en-US" dirty="0" err="1"/>
              <a:t>Pengajuan</a:t>
            </a:r>
            <a:r>
              <a:rPr lang="en-US" dirty="0"/>
              <a:t> </a:t>
            </a:r>
            <a:r>
              <a:rPr lang="en-US" dirty="0" err="1"/>
              <a:t>Hipotesis</a:t>
            </a:r>
            <a:endParaRPr lang="en-US" sz="2800" dirty="0"/>
          </a:p>
          <a:p>
            <a:pPr marL="596646" lvl="0" indent="-514350">
              <a:buFont typeface="+mj-lt"/>
              <a:buAutoNum type="arabicPeriod"/>
            </a:pPr>
            <a:r>
              <a:rPr lang="en-US" dirty="0" err="1"/>
              <a:t>Metode</a:t>
            </a:r>
            <a:r>
              <a:rPr lang="en-US" dirty="0"/>
              <a:t> </a:t>
            </a:r>
            <a:r>
              <a:rPr lang="en-US" dirty="0" err="1"/>
              <a:t>Penelitian</a:t>
            </a:r>
            <a:endParaRPr lang="en-US" sz="2800" dirty="0"/>
          </a:p>
          <a:p>
            <a:pPr marL="596646" lvl="0" indent="-514350">
              <a:buFont typeface="+mj-lt"/>
              <a:buAutoNum type="arabicPeriod"/>
            </a:pPr>
            <a:r>
              <a:rPr lang="en-US" dirty="0" err="1"/>
              <a:t>Menyusun</a:t>
            </a:r>
            <a:r>
              <a:rPr lang="en-US" dirty="0"/>
              <a:t> </a:t>
            </a:r>
            <a:r>
              <a:rPr lang="en-US" dirty="0" err="1"/>
              <a:t>Instrumen</a:t>
            </a:r>
            <a:r>
              <a:rPr lang="en-US" dirty="0"/>
              <a:t> </a:t>
            </a:r>
            <a:r>
              <a:rPr lang="en-US" dirty="0" err="1"/>
              <a:t>Penelitian</a:t>
            </a:r>
            <a:endParaRPr lang="en-US" sz="2800" dirty="0"/>
          </a:p>
          <a:p>
            <a:pPr marL="596646" lvl="0" indent="-514350">
              <a:buFont typeface="+mj-lt"/>
              <a:buAutoNum type="arabicPeriod"/>
            </a:pPr>
            <a:r>
              <a:rPr lang="en-US" dirty="0" err="1"/>
              <a:t>Kesimpulan</a:t>
            </a:r>
            <a:endParaRPr lang="en-US" sz="2800" dirty="0"/>
          </a:p>
          <a:p>
            <a:pPr marL="82296" lvl="2" indent="0">
              <a:spcBef>
                <a:spcPts val="600"/>
              </a:spcBef>
              <a:buClr>
                <a:schemeClr val="accent1"/>
              </a:buClr>
              <a:buSzPct val="80000"/>
              <a:buNone/>
            </a:pPr>
            <a:endParaRPr lang="en-US" dirty="0"/>
          </a:p>
          <a:p>
            <a:pPr marL="82296" indent="0">
              <a:buNone/>
            </a:pPr>
            <a:endParaRPr lang="en-US" dirty="0"/>
          </a:p>
        </p:txBody>
      </p:sp>
    </p:spTree>
    <p:extLst>
      <p:ext uri="{BB962C8B-B14F-4D97-AF65-F5344CB8AC3E}">
        <p14:creationId xmlns:p14="http://schemas.microsoft.com/office/powerpoint/2010/main" val="2759548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lgn="l" rtl="0">
              <a:spcBef>
                <a:spcPct val="0"/>
              </a:spcBef>
            </a:pPr>
            <a:r>
              <a:rPr lang="en-US" sz="2000" b="1" dirty="0" smtClean="0"/>
              <a:t>3.2.2. </a:t>
            </a:r>
            <a:r>
              <a:rPr lang="en-US" sz="2000" b="1" dirty="0" err="1" smtClean="0"/>
              <a:t>Operasional</a:t>
            </a:r>
            <a:r>
              <a:rPr lang="en-US" sz="2000" b="1" dirty="0" smtClean="0"/>
              <a:t> </a:t>
            </a:r>
            <a:r>
              <a:rPr lang="en-US" sz="2000" b="1" dirty="0" err="1"/>
              <a:t>Variabel</a:t>
            </a:r>
            <a:r>
              <a:rPr lang="en-US" sz="2000" b="1" dirty="0"/>
              <a:t> </a:t>
            </a:r>
            <a:r>
              <a:rPr lang="en-US" sz="2000" b="1" dirty="0" err="1"/>
              <a:t>Penelitian</a:t>
            </a:r>
            <a:r>
              <a:rPr lang="en-US" sz="2000" b="1" dirty="0"/>
              <a:t> </a:t>
            </a:r>
            <a:r>
              <a:rPr lang="en-US" sz="2000" dirty="0"/>
              <a:t/>
            </a:r>
            <a:br>
              <a:rPr lang="en-US" sz="2000" dirty="0"/>
            </a:br>
            <a:endParaRPr lang="en-US" sz="2000" dirty="0"/>
          </a:p>
        </p:txBody>
      </p:sp>
    </p:spTree>
    <p:extLst>
      <p:ext uri="{BB962C8B-B14F-4D97-AF65-F5344CB8AC3E}">
        <p14:creationId xmlns:p14="http://schemas.microsoft.com/office/powerpoint/2010/main" val="34469850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lgn="l" rtl="0">
              <a:spcBef>
                <a:spcPct val="0"/>
              </a:spcBef>
            </a:pPr>
            <a:r>
              <a:rPr lang="en-US" b="1" dirty="0" smtClean="0"/>
              <a:t>3.2.3. </a:t>
            </a:r>
            <a:r>
              <a:rPr lang="en-US" b="1" dirty="0" err="1" smtClean="0"/>
              <a:t>Metode</a:t>
            </a:r>
            <a:r>
              <a:rPr lang="en-US" b="1" dirty="0" smtClean="0"/>
              <a:t> </a:t>
            </a:r>
            <a:r>
              <a:rPr lang="en-US" b="1" dirty="0" err="1"/>
              <a:t>Penarikan</a:t>
            </a:r>
            <a:r>
              <a:rPr lang="en-US" b="1" dirty="0"/>
              <a:t> </a:t>
            </a:r>
            <a:r>
              <a:rPr lang="en-US" b="1" dirty="0" err="1"/>
              <a:t>Sampel</a:t>
            </a:r>
            <a:r>
              <a:rPr lang="en-US" sz="1600" dirty="0"/>
              <a:t/>
            </a:r>
            <a:br>
              <a:rPr lang="en-US" sz="1600" dirty="0"/>
            </a:b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20000"/>
              </a:bodyPr>
              <a:lstStyle/>
              <a:p>
                <a:pPr marL="82296" indent="0">
                  <a:buNone/>
                </a:pPr>
                <a:r>
                  <a:rPr lang="en-US" b="1" dirty="0" smtClean="0"/>
                  <a:t>3.2.3.1. </a:t>
                </a:r>
                <a:r>
                  <a:rPr lang="en-US" b="1" dirty="0" err="1" smtClean="0"/>
                  <a:t>Populasi</a:t>
                </a:r>
                <a:endParaRPr lang="en-US" sz="2800" dirty="0"/>
              </a:p>
              <a:p>
                <a:pPr marL="82296" indent="0">
                  <a:buNone/>
                </a:pPr>
                <a:r>
                  <a:rPr lang="en-US" b="1" dirty="0" smtClean="0"/>
                  <a:t>3.2.3.2. </a:t>
                </a:r>
                <a:r>
                  <a:rPr lang="en-US" b="1" dirty="0" err="1" smtClean="0"/>
                  <a:t>Sampel</a:t>
                </a:r>
                <a:endParaRPr lang="en-US" sz="1800" dirty="0"/>
              </a:p>
              <a:p>
                <a:pPr marL="82296" indent="0">
                  <a:buNone/>
                </a:pPr>
                <a:r>
                  <a:rPr lang="en-US" dirty="0" err="1"/>
                  <a:t>Rumus</a:t>
                </a:r>
                <a:r>
                  <a:rPr lang="en-US" dirty="0"/>
                  <a:t> </a:t>
                </a:r>
                <a:r>
                  <a:rPr lang="en-US" dirty="0" err="1"/>
                  <a:t>perhitungan</a:t>
                </a:r>
                <a:r>
                  <a:rPr lang="en-US" dirty="0"/>
                  <a:t> </a:t>
                </a:r>
                <a:r>
                  <a:rPr lang="en-US" dirty="0" err="1"/>
                  <a:t>besaran</a:t>
                </a:r>
                <a:r>
                  <a:rPr lang="en-US" dirty="0"/>
                  <a:t> </a:t>
                </a:r>
                <a:r>
                  <a:rPr lang="en-US" dirty="0" err="1"/>
                  <a:t>sampel</a:t>
                </a:r>
                <a:r>
                  <a:rPr lang="en-US" dirty="0"/>
                  <a:t> </a:t>
                </a:r>
                <a:r>
                  <a:rPr lang="en-US" dirty="0" err="1"/>
                  <a:t>menurut</a:t>
                </a:r>
                <a:r>
                  <a:rPr lang="en-US" dirty="0"/>
                  <a:t> </a:t>
                </a:r>
                <a:r>
                  <a:rPr lang="en-US" dirty="0" err="1"/>
                  <a:t>Slovin</a:t>
                </a:r>
                <a:r>
                  <a:rPr lang="en-US" dirty="0"/>
                  <a:t> </a:t>
                </a:r>
                <a:r>
                  <a:rPr lang="en-US" dirty="0" err="1"/>
                  <a:t>dalam</a:t>
                </a:r>
                <a:r>
                  <a:rPr lang="en-US" dirty="0"/>
                  <a:t> (</a:t>
                </a:r>
                <a:r>
                  <a:rPr lang="en-US" dirty="0" err="1"/>
                  <a:t>Umi</a:t>
                </a:r>
                <a:r>
                  <a:rPr lang="en-US" dirty="0"/>
                  <a:t>  </a:t>
                </a:r>
                <a:r>
                  <a:rPr lang="en-US" dirty="0" err="1"/>
                  <a:t>Narimawati</a:t>
                </a:r>
                <a:r>
                  <a:rPr lang="en-US" dirty="0"/>
                  <a:t>, 2008 : 27) </a:t>
                </a:r>
                <a:r>
                  <a:rPr lang="en-US" dirty="0" err="1"/>
                  <a:t>adalah</a:t>
                </a:r>
                <a:r>
                  <a:rPr lang="en-US" dirty="0"/>
                  <a:t> </a:t>
                </a:r>
                <a:r>
                  <a:rPr lang="en-US" dirty="0" err="1"/>
                  <a:t>sebagai</a:t>
                </a:r>
                <a:r>
                  <a:rPr lang="en-US" dirty="0"/>
                  <a:t> </a:t>
                </a:r>
                <a:r>
                  <a:rPr lang="en-US" dirty="0" err="1"/>
                  <a:t>berikut</a:t>
                </a:r>
                <a:r>
                  <a:rPr lang="en-US" dirty="0"/>
                  <a:t> :</a:t>
                </a:r>
              </a:p>
              <a:p>
                <a:pPr marL="82296" indent="0">
                  <a:buNone/>
                </a:pPr>
                <a14:m>
                  <m:oMathPara xmlns:m="http://schemas.openxmlformats.org/officeDocument/2006/math">
                    <m:oMathParaPr>
                      <m:jc m:val="centerGroup"/>
                    </m:oMathParaPr>
                    <m:oMath xmlns:m="http://schemas.openxmlformats.org/officeDocument/2006/math">
                      <m:r>
                        <m:rPr>
                          <m:sty m:val="p"/>
                        </m:rPr>
                        <a:rPr lang="en-US">
                          <a:latin typeface="Cambria Math"/>
                        </a:rPr>
                        <m:t>n</m:t>
                      </m:r>
                      <m:r>
                        <a:rPr lang="en-US" i="1">
                          <a:latin typeface="Cambria Math"/>
                        </a:rPr>
                        <m:t>=</m:t>
                      </m:r>
                      <m:f>
                        <m:fPr>
                          <m:ctrlPr>
                            <a:rPr lang="en-US" i="1">
                              <a:latin typeface="Cambria Math"/>
                            </a:rPr>
                          </m:ctrlPr>
                        </m:fPr>
                        <m:num>
                          <m:r>
                            <a:rPr lang="en-US" i="1">
                              <a:latin typeface="Cambria Math"/>
                            </a:rPr>
                            <m:t>𝑁</m:t>
                          </m:r>
                        </m:num>
                        <m:den>
                          <m:r>
                            <a:rPr lang="en-US" i="1">
                              <a:latin typeface="Cambria Math"/>
                            </a:rPr>
                            <m:t>1+</m:t>
                          </m:r>
                          <m:r>
                            <a:rPr lang="en-US" i="1">
                              <a:latin typeface="Cambria Math"/>
                            </a:rPr>
                            <m:t>𝑁</m:t>
                          </m:r>
                          <m:sSup>
                            <m:sSupPr>
                              <m:ctrlPr>
                                <a:rPr lang="en-US" i="1">
                                  <a:latin typeface="Cambria Math"/>
                                </a:rPr>
                              </m:ctrlPr>
                            </m:sSupPr>
                            <m:e>
                              <m:r>
                                <a:rPr lang="en-US">
                                  <a:latin typeface="Cambria Math"/>
                                </a:rPr>
                                <m:t>(</m:t>
                              </m:r>
                              <m:r>
                                <m:rPr>
                                  <m:sty m:val="p"/>
                                </m:rPr>
                                <a:rPr lang="en-US">
                                  <a:latin typeface="Cambria Math"/>
                                </a:rPr>
                                <m:t>e</m:t>
                              </m:r>
                              <m:r>
                                <a:rPr lang="en-US">
                                  <a:latin typeface="Cambria Math"/>
                                </a:rPr>
                                <m:t>)</m:t>
                              </m:r>
                            </m:e>
                            <m:sup>
                              <m:r>
                                <a:rPr lang="en-US" i="1">
                                  <a:latin typeface="Cambria Math"/>
                                </a:rPr>
                                <m:t>2</m:t>
                              </m:r>
                            </m:sup>
                          </m:sSup>
                        </m:den>
                      </m:f>
                    </m:oMath>
                  </m:oMathPara>
                </a14:m>
                <a:endParaRPr lang="en-US" dirty="0"/>
              </a:p>
              <a:p>
                <a:r>
                  <a:rPr lang="en-US" dirty="0"/>
                  <a:t>n =  </a:t>
                </a:r>
                <a:r>
                  <a:rPr lang="en-US" dirty="0" err="1"/>
                  <a:t>Jumlah</a:t>
                </a:r>
                <a:r>
                  <a:rPr lang="en-US" dirty="0"/>
                  <a:t> </a:t>
                </a:r>
                <a:r>
                  <a:rPr lang="en-US" dirty="0" err="1"/>
                  <a:t>sampel</a:t>
                </a:r>
                <a:r>
                  <a:rPr lang="en-US" dirty="0"/>
                  <a:t> yang </a:t>
                </a:r>
                <a:r>
                  <a:rPr lang="en-US" dirty="0" err="1"/>
                  <a:t>dicari</a:t>
                </a:r>
                <a:endParaRPr lang="en-US" dirty="0"/>
              </a:p>
              <a:p>
                <a:r>
                  <a:rPr lang="en-US" dirty="0"/>
                  <a:t>N =  </a:t>
                </a:r>
                <a:r>
                  <a:rPr lang="en-US" dirty="0" err="1"/>
                  <a:t>Jumlah</a:t>
                </a:r>
                <a:r>
                  <a:rPr lang="en-US" dirty="0"/>
                  <a:t> </a:t>
                </a:r>
                <a:r>
                  <a:rPr lang="en-US" dirty="0" err="1"/>
                  <a:t>populasi</a:t>
                </a:r>
                <a:endParaRPr lang="en-US" dirty="0"/>
              </a:p>
              <a:p>
                <a:r>
                  <a:rPr lang="en-US" dirty="0"/>
                  <a:t>e = Tingkat </a:t>
                </a:r>
                <a:r>
                  <a:rPr lang="en-US" dirty="0" err="1"/>
                  <a:t>ketepatan</a:t>
                </a:r>
                <a:r>
                  <a:rPr lang="en-US" dirty="0"/>
                  <a:t> (</a:t>
                </a:r>
                <a:r>
                  <a:rPr lang="en-US" dirty="0" err="1"/>
                  <a:t>presisi</a:t>
                </a:r>
                <a:r>
                  <a:rPr lang="en-US" dirty="0"/>
                  <a:t>) (10% </a:t>
                </a:r>
                <a:r>
                  <a:rPr lang="en-US" dirty="0" err="1"/>
                  <a:t>atau</a:t>
                </a:r>
                <a:r>
                  <a:rPr lang="en-US" dirty="0"/>
                  <a:t> 0.1)</a:t>
                </a:r>
              </a:p>
              <a:p>
                <a:pPr marL="82296"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813" t="-3558" b="-3177"/>
                </a:stretch>
              </a:blipFill>
            </p:spPr>
            <p:txBody>
              <a:bodyPr/>
              <a:lstStyle/>
              <a:p>
                <a:r>
                  <a:rPr lang="en-US">
                    <a:noFill/>
                  </a:rPr>
                  <a:t> </a:t>
                </a:r>
              </a:p>
            </p:txBody>
          </p:sp>
        </mc:Fallback>
      </mc:AlternateContent>
    </p:spTree>
    <p:extLst>
      <p:ext uri="{BB962C8B-B14F-4D97-AF65-F5344CB8AC3E}">
        <p14:creationId xmlns:p14="http://schemas.microsoft.com/office/powerpoint/2010/main" val="16999642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82296" indent="0"/>
            <a:r>
              <a:rPr lang="en-US" b="1" dirty="0" err="1"/>
              <a:t>Sampel</a:t>
            </a:r>
            <a:endParaRPr lang="en-US" sz="28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r>
                      <a:rPr lang="en-US">
                        <a:latin typeface="Cambria Math"/>
                      </a:rPr>
                      <m:t> </m:t>
                    </m:r>
                    <m:r>
                      <m:rPr>
                        <m:sty m:val="p"/>
                      </m:rPr>
                      <a:rPr lang="en-US">
                        <a:latin typeface="Cambria Math"/>
                      </a:rPr>
                      <m:t>n</m:t>
                    </m:r>
                    <m:r>
                      <a:rPr lang="en-US" i="1">
                        <a:latin typeface="Cambria Math"/>
                      </a:rPr>
                      <m:t>=</m:t>
                    </m:r>
                    <m:f>
                      <m:fPr>
                        <m:ctrlPr>
                          <a:rPr lang="en-US" i="1">
                            <a:latin typeface="Cambria Math"/>
                          </a:rPr>
                        </m:ctrlPr>
                      </m:fPr>
                      <m:num>
                        <m:r>
                          <a:rPr lang="en-US" i="1">
                            <a:latin typeface="Cambria Math"/>
                          </a:rPr>
                          <m:t>1000</m:t>
                        </m:r>
                      </m:num>
                      <m:den>
                        <m:r>
                          <a:rPr lang="en-US" i="1">
                            <a:latin typeface="Cambria Math"/>
                          </a:rPr>
                          <m:t>1+1000</m:t>
                        </m:r>
                        <m:sSup>
                          <m:sSupPr>
                            <m:ctrlPr>
                              <a:rPr lang="en-US" i="1">
                                <a:latin typeface="Cambria Math"/>
                              </a:rPr>
                            </m:ctrlPr>
                          </m:sSupPr>
                          <m:e>
                            <m:r>
                              <a:rPr lang="en-US">
                                <a:latin typeface="Cambria Math"/>
                              </a:rPr>
                              <m:t>(0,1)</m:t>
                            </m:r>
                          </m:e>
                          <m:sup>
                            <m:r>
                              <a:rPr lang="en-US" i="1">
                                <a:latin typeface="Cambria Math"/>
                              </a:rPr>
                              <m:t>2</m:t>
                            </m:r>
                          </m:sup>
                        </m:sSup>
                      </m:den>
                    </m:f>
                  </m:oMath>
                </a14:m>
                <a:endParaRPr lang="en-US" dirty="0"/>
              </a:p>
              <a:p>
                <a:r>
                  <a:rPr lang="en-US" dirty="0"/>
                  <a:t>            n = 90,90</a:t>
                </a:r>
              </a:p>
              <a:p>
                <a:r>
                  <a:rPr lang="en-US" dirty="0"/>
                  <a:t>		n = 91</a:t>
                </a:r>
              </a:p>
              <a:p>
                <a:r>
                  <a:rPr lang="en-US" dirty="0" err="1"/>
                  <a:t>Jadi</a:t>
                </a:r>
                <a:r>
                  <a:rPr lang="en-US" dirty="0"/>
                  <a:t>, </a:t>
                </a:r>
                <a:r>
                  <a:rPr lang="en-US" dirty="0" err="1"/>
                  <a:t>dengan</a:t>
                </a:r>
                <a:r>
                  <a:rPr lang="en-US" dirty="0"/>
                  <a:t> </a:t>
                </a:r>
                <a:r>
                  <a:rPr lang="en-US" dirty="0" err="1"/>
                  <a:t>tingkat</a:t>
                </a:r>
                <a:r>
                  <a:rPr lang="en-US" dirty="0"/>
                  <a:t> </a:t>
                </a:r>
                <a:r>
                  <a:rPr lang="en-US" dirty="0" err="1"/>
                  <a:t>kepercayaan</a:t>
                </a:r>
                <a:r>
                  <a:rPr lang="en-US" dirty="0"/>
                  <a:t> (</a:t>
                </a:r>
                <a:r>
                  <a:rPr lang="en-US" dirty="0" err="1"/>
                  <a:t>presisi</a:t>
                </a:r>
                <a:r>
                  <a:rPr lang="en-US" dirty="0"/>
                  <a:t>) yang </a:t>
                </a:r>
                <a:r>
                  <a:rPr lang="en-US" dirty="0" err="1"/>
                  <a:t>digunakan</a:t>
                </a:r>
                <a:r>
                  <a:rPr lang="en-US" dirty="0"/>
                  <a:t> </a:t>
                </a:r>
                <a:r>
                  <a:rPr lang="en-US" dirty="0" err="1"/>
                  <a:t>sesuai</a:t>
                </a:r>
                <a:r>
                  <a:rPr lang="en-US" dirty="0"/>
                  <a:t> </a:t>
                </a:r>
                <a:r>
                  <a:rPr lang="en-US" dirty="0" err="1"/>
                  <a:t>dengan</a:t>
                </a:r>
                <a:r>
                  <a:rPr lang="en-US" dirty="0"/>
                  <a:t> </a:t>
                </a:r>
                <a:r>
                  <a:rPr lang="en-US" dirty="0" err="1"/>
                  <a:t>batasan</a:t>
                </a:r>
                <a:r>
                  <a:rPr lang="en-US" dirty="0"/>
                  <a:t> </a:t>
                </a:r>
                <a:r>
                  <a:rPr lang="en-US" dirty="0" err="1"/>
                  <a:t>ilmu</a:t>
                </a:r>
                <a:r>
                  <a:rPr lang="en-US" dirty="0"/>
                  <a:t> </a:t>
                </a:r>
                <a:r>
                  <a:rPr lang="en-US" dirty="0" err="1"/>
                  <a:t>sosial</a:t>
                </a:r>
                <a:r>
                  <a:rPr lang="en-US" dirty="0"/>
                  <a:t> </a:t>
                </a:r>
                <a:r>
                  <a:rPr lang="en-US" dirty="0" err="1"/>
                  <a:t>yaitu</a:t>
                </a:r>
                <a:r>
                  <a:rPr lang="en-US" dirty="0"/>
                  <a:t> 0,1 (10%) </a:t>
                </a:r>
                <a:r>
                  <a:rPr lang="en-US" dirty="0" err="1"/>
                  <a:t>dapat</a:t>
                </a:r>
                <a:r>
                  <a:rPr lang="en-US" dirty="0"/>
                  <a:t> </a:t>
                </a:r>
                <a:r>
                  <a:rPr lang="en-US" dirty="0" err="1"/>
                  <a:t>diketahui</a:t>
                </a:r>
                <a:r>
                  <a:rPr lang="en-US" dirty="0"/>
                  <a:t> </a:t>
                </a:r>
                <a:r>
                  <a:rPr lang="en-US" dirty="0" err="1"/>
                  <a:t>jumlah</a:t>
                </a:r>
                <a:r>
                  <a:rPr lang="en-US" dirty="0"/>
                  <a:t> </a:t>
                </a:r>
                <a:r>
                  <a:rPr lang="en-US" dirty="0" err="1"/>
                  <a:t>sampel</a:t>
                </a:r>
                <a:r>
                  <a:rPr lang="en-US" dirty="0"/>
                  <a:t> </a:t>
                </a:r>
                <a:r>
                  <a:rPr lang="en-US" dirty="0" err="1"/>
                  <a:t>dari</a:t>
                </a:r>
                <a:r>
                  <a:rPr lang="en-US" dirty="0"/>
                  <a:t> </a:t>
                </a:r>
                <a:r>
                  <a:rPr lang="en-US" dirty="0" err="1"/>
                  <a:t>populasi</a:t>
                </a:r>
                <a:r>
                  <a:rPr lang="en-US" dirty="0"/>
                  <a:t> 1000 orang </a:t>
                </a:r>
                <a:r>
                  <a:rPr lang="en-US" dirty="0" err="1"/>
                  <a:t>sebanyak</a:t>
                </a:r>
                <a:r>
                  <a:rPr lang="en-US" dirty="0"/>
                  <a:t> 91 orang.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r="-2033"/>
                </a:stretch>
              </a:blipFill>
            </p:spPr>
            <p:txBody>
              <a:bodyPr/>
              <a:lstStyle/>
              <a:p>
                <a:r>
                  <a:rPr lang="en-US">
                    <a:noFill/>
                  </a:rPr>
                  <a:t> </a:t>
                </a:r>
              </a:p>
            </p:txBody>
          </p:sp>
        </mc:Fallback>
      </mc:AlternateContent>
    </p:spTree>
    <p:extLst>
      <p:ext uri="{BB962C8B-B14F-4D97-AF65-F5344CB8AC3E}">
        <p14:creationId xmlns:p14="http://schemas.microsoft.com/office/powerpoint/2010/main" val="25768134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658368" lvl="2" indent="0"/>
            <a:r>
              <a:rPr lang="en-US" b="1" dirty="0" smtClean="0"/>
              <a:t>3.2.4. </a:t>
            </a:r>
            <a:r>
              <a:rPr lang="en-US" b="1" dirty="0" err="1" smtClean="0"/>
              <a:t>Jenis</a:t>
            </a:r>
            <a:r>
              <a:rPr lang="en-US" b="1" dirty="0" smtClean="0"/>
              <a:t> Dan </a:t>
            </a:r>
            <a:r>
              <a:rPr lang="en-US" b="1" dirty="0" err="1" smtClean="0"/>
              <a:t>Teknik</a:t>
            </a:r>
            <a:r>
              <a:rPr lang="en-US" b="1" dirty="0" smtClean="0"/>
              <a:t> </a:t>
            </a:r>
            <a:r>
              <a:rPr lang="en-US" b="1" dirty="0" err="1" smtClean="0"/>
              <a:t>Pengumpulan</a:t>
            </a:r>
            <a:r>
              <a:rPr lang="en-US" b="1" dirty="0" smtClean="0"/>
              <a:t> Data</a:t>
            </a:r>
            <a:endParaRPr lang="en-US" sz="2000" dirty="0"/>
          </a:p>
        </p:txBody>
      </p:sp>
      <p:sp>
        <p:nvSpPr>
          <p:cNvPr id="3" name="Content Placeholder 2"/>
          <p:cNvSpPr>
            <a:spLocks noGrp="1"/>
          </p:cNvSpPr>
          <p:nvPr>
            <p:ph idx="1"/>
          </p:nvPr>
        </p:nvSpPr>
        <p:spPr/>
        <p:txBody>
          <a:bodyPr>
            <a:normAutofit fontScale="70000" lnSpcReduction="20000"/>
          </a:bodyPr>
          <a:lstStyle/>
          <a:p>
            <a:pPr marL="82296" indent="0">
              <a:buNone/>
            </a:pPr>
            <a:r>
              <a:rPr lang="en-US" dirty="0" smtClean="0"/>
              <a:t>3.2.4.1. </a:t>
            </a:r>
            <a:r>
              <a:rPr lang="en-US" dirty="0" err="1" smtClean="0"/>
              <a:t>Jenis</a:t>
            </a:r>
            <a:r>
              <a:rPr lang="en-US" dirty="0" smtClean="0"/>
              <a:t> </a:t>
            </a:r>
            <a:r>
              <a:rPr lang="en-US" dirty="0" err="1"/>
              <a:t>dan</a:t>
            </a:r>
            <a:r>
              <a:rPr lang="en-US" dirty="0"/>
              <a:t> </a:t>
            </a:r>
            <a:r>
              <a:rPr lang="en-US" dirty="0" err="1"/>
              <a:t>teknik</a:t>
            </a:r>
            <a:r>
              <a:rPr lang="en-US" dirty="0"/>
              <a:t> </a:t>
            </a:r>
            <a:r>
              <a:rPr lang="en-US" dirty="0" err="1"/>
              <a:t>pengumpulan</a:t>
            </a:r>
            <a:r>
              <a:rPr lang="en-US" dirty="0"/>
              <a:t> data yang </a:t>
            </a:r>
            <a:r>
              <a:rPr lang="en-US" dirty="0" err="1"/>
              <a:t>digunakan</a:t>
            </a:r>
            <a:r>
              <a:rPr lang="en-US" dirty="0"/>
              <a:t> </a:t>
            </a:r>
            <a:r>
              <a:rPr lang="en-US" dirty="0" err="1"/>
              <a:t>dalam</a:t>
            </a:r>
            <a:r>
              <a:rPr lang="en-US" dirty="0"/>
              <a:t> </a:t>
            </a:r>
            <a:r>
              <a:rPr lang="en-US" dirty="0" err="1"/>
              <a:t>penelitian</a:t>
            </a:r>
            <a:r>
              <a:rPr lang="en-US" dirty="0"/>
              <a:t> </a:t>
            </a:r>
            <a:r>
              <a:rPr lang="en-US" dirty="0" err="1"/>
              <a:t>ini</a:t>
            </a:r>
            <a:r>
              <a:rPr lang="en-US" dirty="0"/>
              <a:t> </a:t>
            </a:r>
            <a:r>
              <a:rPr lang="en-US" dirty="0" err="1"/>
              <a:t>adalah</a:t>
            </a:r>
            <a:r>
              <a:rPr lang="en-US" dirty="0"/>
              <a:t> </a:t>
            </a:r>
            <a:r>
              <a:rPr lang="en-US" dirty="0" err="1"/>
              <a:t>sebagai</a:t>
            </a:r>
            <a:r>
              <a:rPr lang="en-US" dirty="0"/>
              <a:t> </a:t>
            </a:r>
            <a:r>
              <a:rPr lang="en-US" dirty="0" err="1"/>
              <a:t>berikut</a:t>
            </a:r>
            <a:r>
              <a:rPr lang="en-US" dirty="0"/>
              <a:t> </a:t>
            </a:r>
            <a:r>
              <a:rPr lang="en-US" dirty="0" smtClean="0"/>
              <a:t>:</a:t>
            </a:r>
            <a:endParaRPr lang="en-US" sz="2800" dirty="0"/>
          </a:p>
          <a:p>
            <a:pPr marL="82296" indent="0">
              <a:buNone/>
            </a:pPr>
            <a:r>
              <a:rPr lang="en-US" dirty="0" err="1" smtClean="0"/>
              <a:t>Jenis</a:t>
            </a:r>
            <a:r>
              <a:rPr lang="en-US" dirty="0" smtClean="0"/>
              <a:t> </a:t>
            </a:r>
            <a:r>
              <a:rPr lang="en-US" dirty="0"/>
              <a:t>data </a:t>
            </a:r>
            <a:r>
              <a:rPr lang="en-US" dirty="0" err="1"/>
              <a:t>dalam</a:t>
            </a:r>
            <a:r>
              <a:rPr lang="en-US" dirty="0"/>
              <a:t> </a:t>
            </a:r>
            <a:r>
              <a:rPr lang="en-US" dirty="0" err="1"/>
              <a:t>penelitian</a:t>
            </a:r>
            <a:r>
              <a:rPr lang="en-US" dirty="0"/>
              <a:t> </a:t>
            </a:r>
            <a:r>
              <a:rPr lang="en-US" dirty="0" err="1"/>
              <a:t>ada</a:t>
            </a:r>
            <a:r>
              <a:rPr lang="en-US" dirty="0"/>
              <a:t> </a:t>
            </a:r>
            <a:r>
              <a:rPr lang="en-US" dirty="0" err="1"/>
              <a:t>dua</a:t>
            </a:r>
            <a:r>
              <a:rPr lang="en-US" dirty="0"/>
              <a:t>, </a:t>
            </a:r>
            <a:r>
              <a:rPr lang="en-US" dirty="0" err="1"/>
              <a:t>yaitu</a:t>
            </a:r>
            <a:r>
              <a:rPr lang="en-US" dirty="0"/>
              <a:t> data primer </a:t>
            </a:r>
            <a:r>
              <a:rPr lang="en-US" dirty="0" err="1"/>
              <a:t>dan</a:t>
            </a:r>
            <a:r>
              <a:rPr lang="en-US" dirty="0"/>
              <a:t> </a:t>
            </a:r>
            <a:r>
              <a:rPr lang="en-US" dirty="0" err="1"/>
              <a:t>sekunder</a:t>
            </a:r>
            <a:r>
              <a:rPr lang="en-US" dirty="0"/>
              <a:t>. </a:t>
            </a:r>
            <a:endParaRPr lang="en-US" sz="2800" dirty="0"/>
          </a:p>
          <a:p>
            <a:pPr marL="596646" lvl="0" indent="-514350">
              <a:buFont typeface="+mj-lt"/>
              <a:buAutoNum type="arabicPeriod"/>
            </a:pPr>
            <a:r>
              <a:rPr lang="en-US" dirty="0"/>
              <a:t>Data primer </a:t>
            </a:r>
            <a:r>
              <a:rPr lang="en-US" dirty="0" err="1"/>
              <a:t>adalah</a:t>
            </a:r>
            <a:r>
              <a:rPr lang="en-US" dirty="0"/>
              <a:t> data yang </a:t>
            </a:r>
            <a:r>
              <a:rPr lang="en-US" dirty="0" err="1"/>
              <a:t>diperoleh</a:t>
            </a:r>
            <a:r>
              <a:rPr lang="en-US" dirty="0"/>
              <a:t> </a:t>
            </a:r>
            <a:r>
              <a:rPr lang="en-US" dirty="0" err="1"/>
              <a:t>langsung</a:t>
            </a:r>
            <a:r>
              <a:rPr lang="en-US" dirty="0"/>
              <a:t> </a:t>
            </a:r>
            <a:r>
              <a:rPr lang="en-US" dirty="0" err="1"/>
              <a:t>dari</a:t>
            </a:r>
            <a:r>
              <a:rPr lang="en-US" dirty="0"/>
              <a:t> unit </a:t>
            </a:r>
            <a:r>
              <a:rPr lang="en-US" dirty="0" err="1"/>
              <a:t>pengamatan</a:t>
            </a:r>
            <a:r>
              <a:rPr lang="en-US" dirty="0"/>
              <a:t> </a:t>
            </a:r>
            <a:r>
              <a:rPr lang="en-US" dirty="0" err="1"/>
              <a:t>atau</a:t>
            </a:r>
            <a:r>
              <a:rPr lang="en-US" dirty="0"/>
              <a:t> </a:t>
            </a:r>
            <a:r>
              <a:rPr lang="en-US" dirty="0" err="1"/>
              <a:t>responden</a:t>
            </a:r>
            <a:r>
              <a:rPr lang="en-US" dirty="0"/>
              <a:t> </a:t>
            </a:r>
            <a:r>
              <a:rPr lang="en-US" dirty="0" err="1"/>
              <a:t>penelitian</a:t>
            </a:r>
            <a:r>
              <a:rPr lang="en-US" dirty="0"/>
              <a:t>. </a:t>
            </a:r>
            <a:r>
              <a:rPr lang="en-US" dirty="0" err="1"/>
              <a:t>Teknik</a:t>
            </a:r>
            <a:r>
              <a:rPr lang="en-US" dirty="0"/>
              <a:t> </a:t>
            </a:r>
            <a:r>
              <a:rPr lang="en-US" dirty="0" err="1"/>
              <a:t>atau</a:t>
            </a:r>
            <a:r>
              <a:rPr lang="en-US" dirty="0"/>
              <a:t> </a:t>
            </a:r>
            <a:r>
              <a:rPr lang="en-US" dirty="0" err="1"/>
              <a:t>metode</a:t>
            </a:r>
            <a:r>
              <a:rPr lang="en-US" dirty="0"/>
              <a:t> </a:t>
            </a:r>
            <a:r>
              <a:rPr lang="en-US" dirty="0" err="1"/>
              <a:t>pengumpulan</a:t>
            </a:r>
            <a:r>
              <a:rPr lang="en-US" dirty="0"/>
              <a:t> data primer </a:t>
            </a:r>
            <a:r>
              <a:rPr lang="en-US" dirty="0" err="1"/>
              <a:t>meliputi</a:t>
            </a:r>
            <a:r>
              <a:rPr lang="en-US" dirty="0"/>
              <a:t> </a:t>
            </a:r>
            <a:r>
              <a:rPr lang="en-US" dirty="0" err="1"/>
              <a:t>kuesioner</a:t>
            </a:r>
            <a:r>
              <a:rPr lang="en-US" dirty="0"/>
              <a:t>, </a:t>
            </a:r>
            <a:r>
              <a:rPr lang="en-US" dirty="0" err="1"/>
              <a:t>wawancara</a:t>
            </a:r>
            <a:r>
              <a:rPr lang="en-US" dirty="0"/>
              <a:t>, </a:t>
            </a:r>
            <a:r>
              <a:rPr lang="en-US" dirty="0" err="1"/>
              <a:t>dan</a:t>
            </a:r>
            <a:r>
              <a:rPr lang="en-US" dirty="0"/>
              <a:t> </a:t>
            </a:r>
            <a:r>
              <a:rPr lang="en-US" dirty="0" err="1"/>
              <a:t>observasi</a:t>
            </a:r>
            <a:r>
              <a:rPr lang="en-US" dirty="0"/>
              <a:t>.</a:t>
            </a:r>
            <a:endParaRPr lang="en-US" sz="2800" dirty="0"/>
          </a:p>
          <a:p>
            <a:pPr marL="596646" lvl="0" indent="-514350">
              <a:buFont typeface="+mj-lt"/>
              <a:buAutoNum type="arabicPeriod"/>
            </a:pPr>
            <a:r>
              <a:rPr lang="en-US" dirty="0"/>
              <a:t>Data </a:t>
            </a:r>
            <a:r>
              <a:rPr lang="en-US" dirty="0" err="1"/>
              <a:t>sekunder</a:t>
            </a:r>
            <a:r>
              <a:rPr lang="en-US" dirty="0"/>
              <a:t> </a:t>
            </a:r>
            <a:r>
              <a:rPr lang="en-US" dirty="0" err="1"/>
              <a:t>adalah</a:t>
            </a:r>
            <a:r>
              <a:rPr lang="en-US" dirty="0"/>
              <a:t> data yang </a:t>
            </a:r>
            <a:r>
              <a:rPr lang="en-US" dirty="0" err="1"/>
              <a:t>digunakan</a:t>
            </a:r>
            <a:r>
              <a:rPr lang="en-US" dirty="0"/>
              <a:t> </a:t>
            </a:r>
            <a:r>
              <a:rPr lang="en-US" dirty="0" err="1"/>
              <a:t>untuk</a:t>
            </a:r>
            <a:r>
              <a:rPr lang="en-US" dirty="0"/>
              <a:t> </a:t>
            </a:r>
            <a:r>
              <a:rPr lang="en-US" dirty="0" err="1"/>
              <a:t>mendukung</a:t>
            </a:r>
            <a:r>
              <a:rPr lang="en-US" dirty="0"/>
              <a:t> data primer, </a:t>
            </a:r>
            <a:r>
              <a:rPr lang="en-US" dirty="0" err="1"/>
              <a:t>merupakan</a:t>
            </a:r>
            <a:r>
              <a:rPr lang="en-US" dirty="0"/>
              <a:t> </a:t>
            </a:r>
            <a:r>
              <a:rPr lang="en-US" dirty="0" err="1"/>
              <a:t>jenis</a:t>
            </a:r>
            <a:r>
              <a:rPr lang="en-US" dirty="0"/>
              <a:t> data yang </a:t>
            </a:r>
            <a:r>
              <a:rPr lang="en-US" dirty="0" err="1"/>
              <a:t>sudah</a:t>
            </a:r>
            <a:r>
              <a:rPr lang="en-US" dirty="0"/>
              <a:t> </a:t>
            </a:r>
            <a:r>
              <a:rPr lang="en-US" dirty="0" err="1"/>
              <a:t>diolah</a:t>
            </a:r>
            <a:r>
              <a:rPr lang="en-US" dirty="0"/>
              <a:t> </a:t>
            </a:r>
            <a:r>
              <a:rPr lang="en-US" dirty="0" err="1"/>
              <a:t>terlebih</a:t>
            </a:r>
            <a:r>
              <a:rPr lang="en-US" dirty="0"/>
              <a:t> </a:t>
            </a:r>
            <a:r>
              <a:rPr lang="en-US" dirty="0" err="1"/>
              <a:t>dahulu</a:t>
            </a:r>
            <a:r>
              <a:rPr lang="en-US" dirty="0"/>
              <a:t> </a:t>
            </a:r>
            <a:r>
              <a:rPr lang="en-US" dirty="0" err="1"/>
              <a:t>oleh</a:t>
            </a:r>
            <a:r>
              <a:rPr lang="en-US" dirty="0"/>
              <a:t> </a:t>
            </a:r>
            <a:r>
              <a:rPr lang="en-US" dirty="0" err="1"/>
              <a:t>pihak</a:t>
            </a:r>
            <a:r>
              <a:rPr lang="en-US" dirty="0"/>
              <a:t> </a:t>
            </a:r>
            <a:r>
              <a:rPr lang="en-US" dirty="0" err="1"/>
              <a:t>pertama</a:t>
            </a:r>
            <a:r>
              <a:rPr lang="en-US" dirty="0"/>
              <a:t>. </a:t>
            </a:r>
            <a:r>
              <a:rPr lang="en-US" dirty="0" err="1"/>
              <a:t>Dalam</a:t>
            </a:r>
            <a:r>
              <a:rPr lang="en-US" dirty="0"/>
              <a:t> </a:t>
            </a:r>
            <a:r>
              <a:rPr lang="en-US" dirty="0" err="1"/>
              <a:t>penelitian</a:t>
            </a:r>
            <a:r>
              <a:rPr lang="en-US" dirty="0"/>
              <a:t> </a:t>
            </a:r>
            <a:r>
              <a:rPr lang="en-US" dirty="0" err="1"/>
              <a:t>ini</a:t>
            </a:r>
            <a:r>
              <a:rPr lang="en-US" dirty="0"/>
              <a:t> </a:t>
            </a:r>
            <a:r>
              <a:rPr lang="en-US" dirty="0" err="1"/>
              <a:t>mendapatkan</a:t>
            </a:r>
            <a:r>
              <a:rPr lang="en-US" dirty="0"/>
              <a:t> SOP (</a:t>
            </a:r>
            <a:r>
              <a:rPr lang="en-US" i="1" dirty="0"/>
              <a:t>Standard Operating Procedures</a:t>
            </a:r>
            <a:r>
              <a:rPr lang="en-US" dirty="0"/>
              <a:t>) yang </a:t>
            </a:r>
            <a:r>
              <a:rPr lang="en-US" dirty="0" err="1"/>
              <a:t>dapat</a:t>
            </a:r>
            <a:r>
              <a:rPr lang="en-US" dirty="0"/>
              <a:t> di </a:t>
            </a:r>
            <a:r>
              <a:rPr lang="en-US" dirty="0" err="1"/>
              <a:t>gunakan</a:t>
            </a:r>
            <a:r>
              <a:rPr lang="en-US" dirty="0"/>
              <a:t> </a:t>
            </a:r>
            <a:r>
              <a:rPr lang="en-US" dirty="0" err="1"/>
              <a:t>sebagai</a:t>
            </a:r>
            <a:r>
              <a:rPr lang="en-US" dirty="0"/>
              <a:t> </a:t>
            </a:r>
            <a:r>
              <a:rPr lang="en-US" dirty="0" err="1"/>
              <a:t>pemicu</a:t>
            </a:r>
            <a:r>
              <a:rPr lang="en-US" dirty="0"/>
              <a:t> </a:t>
            </a:r>
            <a:r>
              <a:rPr lang="en-US" dirty="0" err="1"/>
              <a:t>untuk</a:t>
            </a:r>
            <a:r>
              <a:rPr lang="en-US" dirty="0"/>
              <a:t> </a:t>
            </a:r>
            <a:r>
              <a:rPr lang="en-US" dirty="0" err="1"/>
              <a:t>meningkatkan</a:t>
            </a:r>
            <a:r>
              <a:rPr lang="en-US" dirty="0"/>
              <a:t> </a:t>
            </a:r>
            <a:r>
              <a:rPr lang="en-US" dirty="0" err="1"/>
              <a:t>efektivitas</a:t>
            </a:r>
            <a:r>
              <a:rPr lang="en-US" dirty="0"/>
              <a:t>, </a:t>
            </a:r>
            <a:r>
              <a:rPr lang="en-US" dirty="0" err="1"/>
              <a:t>efesiensi</a:t>
            </a:r>
            <a:r>
              <a:rPr lang="en-US" dirty="0"/>
              <a:t>, </a:t>
            </a:r>
            <a:r>
              <a:rPr lang="en-US" dirty="0" err="1"/>
              <a:t>dan</a:t>
            </a:r>
            <a:r>
              <a:rPr lang="en-US" dirty="0"/>
              <a:t> </a:t>
            </a:r>
            <a:r>
              <a:rPr lang="en-US" dirty="0" err="1"/>
              <a:t>akuntabilitas</a:t>
            </a:r>
            <a:r>
              <a:rPr lang="en-US" dirty="0"/>
              <a:t> </a:t>
            </a:r>
            <a:r>
              <a:rPr lang="en-US" dirty="0" err="1"/>
              <a:t>kinerja</a:t>
            </a:r>
            <a:r>
              <a:rPr lang="en-US" dirty="0"/>
              <a:t>. </a:t>
            </a:r>
            <a:endParaRPr lang="en-US" sz="2800" dirty="0"/>
          </a:p>
          <a:p>
            <a:pPr marL="82296" indent="0">
              <a:buNone/>
            </a:pPr>
            <a:endParaRPr lang="en-US" dirty="0"/>
          </a:p>
        </p:txBody>
      </p:sp>
    </p:spTree>
    <p:extLst>
      <p:ext uri="{BB962C8B-B14F-4D97-AF65-F5344CB8AC3E}">
        <p14:creationId xmlns:p14="http://schemas.microsoft.com/office/powerpoint/2010/main" val="23601012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7498080" cy="1143000"/>
          </a:xfrm>
        </p:spPr>
        <p:txBody>
          <a:bodyPr>
            <a:normAutofit/>
          </a:bodyPr>
          <a:lstStyle/>
          <a:p>
            <a:r>
              <a:rPr lang="en-US" sz="2400" b="1" dirty="0">
                <a:effectLst/>
              </a:rPr>
              <a:t>3.2.4.2	</a:t>
            </a:r>
            <a:r>
              <a:rPr lang="en-US" sz="2400" b="1" dirty="0" err="1">
                <a:effectLst/>
              </a:rPr>
              <a:t>Metode</a:t>
            </a:r>
            <a:r>
              <a:rPr lang="en-US" sz="2400" b="1" dirty="0">
                <a:effectLst/>
              </a:rPr>
              <a:t> </a:t>
            </a:r>
            <a:r>
              <a:rPr lang="en-US" sz="2400" b="1" dirty="0" err="1">
                <a:effectLst/>
              </a:rPr>
              <a:t>Pengumpulan</a:t>
            </a:r>
            <a:r>
              <a:rPr lang="en-US" sz="2400" b="1" dirty="0">
                <a:effectLst/>
              </a:rPr>
              <a:t> </a:t>
            </a:r>
            <a:r>
              <a:rPr lang="en-US" sz="2400" b="1" dirty="0" smtClean="0">
                <a:effectLst/>
              </a:rPr>
              <a:t>data</a:t>
            </a:r>
            <a:endParaRPr lang="en-US" sz="2400" dirty="0"/>
          </a:p>
        </p:txBody>
      </p:sp>
      <p:sp>
        <p:nvSpPr>
          <p:cNvPr id="3" name="Content Placeholder 2"/>
          <p:cNvSpPr>
            <a:spLocks noGrp="1"/>
          </p:cNvSpPr>
          <p:nvPr>
            <p:ph idx="1"/>
          </p:nvPr>
        </p:nvSpPr>
        <p:spPr/>
        <p:txBody>
          <a:bodyPr/>
          <a:lstStyle/>
          <a:p>
            <a:pPr marL="82296" indent="0">
              <a:buNone/>
            </a:pPr>
            <a:r>
              <a:rPr lang="en-US" dirty="0"/>
              <a:t>1.	</a:t>
            </a:r>
            <a:r>
              <a:rPr lang="en-US" dirty="0" err="1"/>
              <a:t>Kuesioner</a:t>
            </a:r>
            <a:endParaRPr lang="en-US" sz="2800" dirty="0"/>
          </a:p>
          <a:p>
            <a:pPr lvl="3"/>
            <a:r>
              <a:rPr lang="en-US" dirty="0" err="1"/>
              <a:t>Menentukan</a:t>
            </a:r>
            <a:r>
              <a:rPr lang="en-US" dirty="0"/>
              <a:t> </a:t>
            </a:r>
            <a:r>
              <a:rPr lang="en-US" dirty="0" err="1"/>
              <a:t>variabel</a:t>
            </a:r>
            <a:r>
              <a:rPr lang="en-US" dirty="0"/>
              <a:t> yang </a:t>
            </a:r>
            <a:r>
              <a:rPr lang="en-US" dirty="0" err="1"/>
              <a:t>diteliti</a:t>
            </a:r>
            <a:endParaRPr lang="en-US" sz="1800" dirty="0"/>
          </a:p>
          <a:p>
            <a:pPr lvl="3"/>
            <a:r>
              <a:rPr lang="en-US" dirty="0" err="1"/>
              <a:t>Menentukan</a:t>
            </a:r>
            <a:r>
              <a:rPr lang="en-US" dirty="0"/>
              <a:t> </a:t>
            </a:r>
            <a:r>
              <a:rPr lang="en-US" dirty="0" err="1"/>
              <a:t>indikator</a:t>
            </a:r>
            <a:endParaRPr lang="en-US" sz="1800" dirty="0"/>
          </a:p>
          <a:p>
            <a:pPr lvl="3"/>
            <a:r>
              <a:rPr lang="en-US" dirty="0" err="1"/>
              <a:t>Menentukan</a:t>
            </a:r>
            <a:r>
              <a:rPr lang="en-US" dirty="0"/>
              <a:t> </a:t>
            </a:r>
            <a:r>
              <a:rPr lang="en-US" dirty="0" err="1"/>
              <a:t>subindikator</a:t>
            </a:r>
            <a:r>
              <a:rPr lang="en-US" dirty="0"/>
              <a:t> (</a:t>
            </a:r>
            <a:r>
              <a:rPr lang="en-US" dirty="0" err="1"/>
              <a:t>ukuran</a:t>
            </a:r>
            <a:r>
              <a:rPr lang="en-US" dirty="0"/>
              <a:t>)</a:t>
            </a:r>
            <a:endParaRPr lang="en-US" sz="1800" dirty="0"/>
          </a:p>
          <a:p>
            <a:pPr lvl="3"/>
            <a:r>
              <a:rPr lang="en-US" dirty="0" err="1"/>
              <a:t>Mentranformasi</a:t>
            </a:r>
            <a:r>
              <a:rPr lang="en-US" dirty="0"/>
              <a:t> </a:t>
            </a:r>
            <a:r>
              <a:rPr lang="en-US" dirty="0" err="1"/>
              <a:t>subindikator</a:t>
            </a:r>
            <a:r>
              <a:rPr lang="en-US" dirty="0"/>
              <a:t> </a:t>
            </a:r>
            <a:r>
              <a:rPr lang="en-US" dirty="0" err="1"/>
              <a:t>menjadi</a:t>
            </a:r>
            <a:r>
              <a:rPr lang="en-US" dirty="0"/>
              <a:t> </a:t>
            </a:r>
            <a:r>
              <a:rPr lang="en-US" dirty="0" err="1"/>
              <a:t>kuesioner</a:t>
            </a:r>
            <a:endParaRPr lang="en-US" sz="1800" dirty="0"/>
          </a:p>
          <a:p>
            <a:pPr marL="82296" lvl="0" indent="0">
              <a:buNone/>
            </a:pPr>
            <a:r>
              <a:rPr lang="en-US" dirty="0" smtClean="0"/>
              <a:t>2.   </a:t>
            </a:r>
            <a:r>
              <a:rPr lang="en-US" dirty="0" err="1" smtClean="0"/>
              <a:t>Wawancara</a:t>
            </a:r>
            <a:r>
              <a:rPr lang="en-US" dirty="0" smtClean="0"/>
              <a:t> </a:t>
            </a:r>
            <a:endParaRPr lang="en-US" sz="2800" dirty="0"/>
          </a:p>
          <a:p>
            <a:pPr marL="82296" lvl="0" indent="0">
              <a:buNone/>
            </a:pPr>
            <a:r>
              <a:rPr lang="en-US" dirty="0" smtClean="0"/>
              <a:t>3.   </a:t>
            </a:r>
            <a:r>
              <a:rPr lang="en-US" dirty="0" err="1" smtClean="0"/>
              <a:t>Observasi</a:t>
            </a:r>
            <a:endParaRPr lang="en-US" sz="2800" dirty="0"/>
          </a:p>
          <a:p>
            <a:pPr marL="82296" indent="0">
              <a:buNone/>
            </a:pPr>
            <a:endParaRPr lang="en-US" dirty="0"/>
          </a:p>
        </p:txBody>
      </p:sp>
    </p:spTree>
    <p:extLst>
      <p:ext uri="{BB962C8B-B14F-4D97-AF65-F5344CB8AC3E}">
        <p14:creationId xmlns:p14="http://schemas.microsoft.com/office/powerpoint/2010/main" val="20281804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lgn="l" rtl="0">
              <a:spcBef>
                <a:spcPct val="0"/>
              </a:spcBef>
            </a:pPr>
            <a:r>
              <a:rPr lang="en-US" b="1" dirty="0" smtClean="0"/>
              <a:t>3.2.5. </a:t>
            </a:r>
            <a:r>
              <a:rPr lang="en-US" b="1" dirty="0" err="1" smtClean="0"/>
              <a:t>Teknik</a:t>
            </a:r>
            <a:r>
              <a:rPr lang="en-US" b="1" dirty="0" smtClean="0"/>
              <a:t> </a:t>
            </a:r>
            <a:r>
              <a:rPr lang="en-US" b="1" dirty="0" err="1"/>
              <a:t>Pengujian</a:t>
            </a:r>
            <a:r>
              <a:rPr lang="en-US" b="1" dirty="0"/>
              <a:t> Data</a:t>
            </a:r>
            <a:r>
              <a:rPr lang="en-US" sz="1600" dirty="0"/>
              <a:t/>
            </a:r>
            <a:br>
              <a:rPr lang="en-US" sz="1600" dirty="0"/>
            </a:br>
            <a:endParaRPr lang="en-US" dirty="0"/>
          </a:p>
        </p:txBody>
      </p:sp>
      <mc:AlternateContent xmlns:mc="http://schemas.openxmlformats.org/markup-compatibility/2006" xmlns:a14="http://schemas.microsoft.com/office/drawing/2010/main">
        <mc:Choice Requires="a14">
          <p:sp>
            <p:nvSpPr>
              <p:cNvPr id="4" name="Content Placeholder 3"/>
              <p:cNvSpPr>
                <a:spLocks noGrp="1"/>
              </p:cNvSpPr>
              <p:nvPr>
                <p:ph idx="1"/>
              </p:nvPr>
            </p:nvSpPr>
            <p:spPr/>
            <p:txBody>
              <a:bodyPr/>
              <a:lstStyle/>
              <a:p>
                <a:pPr marL="82296" indent="0">
                  <a:buNone/>
                </a:pPr>
                <a:r>
                  <a:rPr lang="en-US" b="1" dirty="0"/>
                  <a:t>3.2.5.1	</a:t>
                </a:r>
                <a:r>
                  <a:rPr lang="en-US" b="1" dirty="0" err="1"/>
                  <a:t>Uji</a:t>
                </a:r>
                <a:r>
                  <a:rPr lang="en-US" b="1" dirty="0"/>
                  <a:t> </a:t>
                </a:r>
                <a:r>
                  <a:rPr lang="en-US" b="1" dirty="0" err="1"/>
                  <a:t>Validitas</a:t>
                </a:r>
                <a:endParaRPr lang="en-US" dirty="0"/>
              </a:p>
              <a:p>
                <a14:m>
                  <m:oMath xmlns:m="http://schemas.openxmlformats.org/officeDocument/2006/math">
                    <m:sSub>
                      <m:sSubPr>
                        <m:ctrlPr>
                          <a:rPr lang="en-US" i="1">
                            <a:latin typeface="Cambria Math"/>
                          </a:rPr>
                        </m:ctrlPr>
                      </m:sSubPr>
                      <m:e>
                        <m:r>
                          <m:rPr>
                            <m:sty m:val="p"/>
                          </m:rPr>
                          <a:rPr lang="en-US">
                            <a:latin typeface="Cambria Math"/>
                          </a:rPr>
                          <m:t>r</m:t>
                        </m:r>
                      </m:e>
                      <m:sub>
                        <m:r>
                          <m:rPr>
                            <m:sty m:val="p"/>
                          </m:rPr>
                          <a:rPr lang="en-US">
                            <a:latin typeface="Cambria Math"/>
                          </a:rPr>
                          <m:t>xy</m:t>
                        </m:r>
                        <m:r>
                          <a:rPr lang="en-US">
                            <a:latin typeface="Cambria Math"/>
                          </a:rPr>
                          <m:t>=</m:t>
                        </m:r>
                        <m:f>
                          <m:fPr>
                            <m:ctrlPr>
                              <a:rPr lang="en-US" i="1">
                                <a:latin typeface="Cambria Math"/>
                              </a:rPr>
                            </m:ctrlPr>
                          </m:fPr>
                          <m:num>
                            <m:r>
                              <a:rPr lang="en-US">
                                <a:latin typeface="Cambria Math"/>
                              </a:rPr>
                              <m:t>∑</m:t>
                            </m:r>
                            <m:r>
                              <m:rPr>
                                <m:sty m:val="p"/>
                              </m:rPr>
                              <a:rPr lang="en-US">
                                <a:latin typeface="Cambria Math"/>
                              </a:rPr>
                              <m:t>XY</m:t>
                            </m:r>
                          </m:num>
                          <m:den>
                            <m:rad>
                              <m:radPr>
                                <m:degHide m:val="on"/>
                                <m:ctrlPr>
                                  <a:rPr lang="en-US" i="1">
                                    <a:latin typeface="Cambria Math"/>
                                  </a:rPr>
                                </m:ctrlPr>
                              </m:radPr>
                              <m:deg/>
                              <m:e>
                                <m:r>
                                  <a:rPr lang="en-US">
                                    <a:latin typeface="Cambria Math"/>
                                  </a:rPr>
                                  <m:t>∑</m:t>
                                </m:r>
                                <m:sSup>
                                  <m:sSupPr>
                                    <m:ctrlPr>
                                      <a:rPr lang="en-US" i="1">
                                        <a:latin typeface="Cambria Math"/>
                                      </a:rPr>
                                    </m:ctrlPr>
                                  </m:sSupPr>
                                  <m:e>
                                    <m:r>
                                      <m:rPr>
                                        <m:sty m:val="p"/>
                                      </m:rPr>
                                      <a:rPr lang="en-US">
                                        <a:latin typeface="Cambria Math"/>
                                      </a:rPr>
                                      <m:t>X</m:t>
                                    </m:r>
                                  </m:e>
                                  <m:sup>
                                    <m:r>
                                      <a:rPr lang="en-US">
                                        <a:latin typeface="Cambria Math"/>
                                      </a:rPr>
                                      <m:t>2</m:t>
                                    </m:r>
                                  </m:sup>
                                </m:sSup>
                                <m:sSup>
                                  <m:sSupPr>
                                    <m:ctrlPr>
                                      <a:rPr lang="en-US" i="1">
                                        <a:latin typeface="Cambria Math"/>
                                      </a:rPr>
                                    </m:ctrlPr>
                                  </m:sSupPr>
                                  <m:e>
                                    <m:r>
                                      <m:rPr>
                                        <m:sty m:val="p"/>
                                      </m:rPr>
                                      <a:rPr lang="en-US">
                                        <a:latin typeface="Cambria Math"/>
                                      </a:rPr>
                                      <m:t>Y</m:t>
                                    </m:r>
                                  </m:e>
                                  <m:sup>
                                    <m:r>
                                      <a:rPr lang="en-US">
                                        <a:latin typeface="Cambria Math"/>
                                      </a:rPr>
                                      <m:t>2</m:t>
                                    </m:r>
                                  </m:sup>
                                </m:sSup>
                              </m:e>
                            </m:rad>
                          </m:den>
                        </m:f>
                      </m:sub>
                    </m:sSub>
                  </m:oMath>
                </a14:m>
                <a:endParaRPr lang="en-US" dirty="0"/>
              </a:p>
              <a:p>
                <a:r>
                  <a:rPr lang="en-US" dirty="0" err="1"/>
                  <a:t>Keterangan</a:t>
                </a:r>
                <a:r>
                  <a:rPr lang="en-US" dirty="0"/>
                  <a:t> :</a:t>
                </a:r>
              </a:p>
              <a:p>
                <a14:m>
                  <m:oMath xmlns:m="http://schemas.openxmlformats.org/officeDocument/2006/math">
                    <m:sSub>
                      <m:sSubPr>
                        <m:ctrlPr>
                          <a:rPr lang="en-US" i="1">
                            <a:latin typeface="Cambria Math"/>
                          </a:rPr>
                        </m:ctrlPr>
                      </m:sSubPr>
                      <m:e>
                        <m:r>
                          <m:rPr>
                            <m:sty m:val="p"/>
                          </m:rPr>
                          <a:rPr lang="en-US">
                            <a:latin typeface="Cambria Math"/>
                          </a:rPr>
                          <m:t>r</m:t>
                        </m:r>
                      </m:e>
                      <m:sub>
                        <m:r>
                          <m:rPr>
                            <m:sty m:val="p"/>
                          </m:rPr>
                          <a:rPr lang="en-US">
                            <a:latin typeface="Cambria Math"/>
                          </a:rPr>
                          <m:t>xy</m:t>
                        </m:r>
                        <m:r>
                          <a:rPr lang="en-US">
                            <a:latin typeface="Cambria Math"/>
                          </a:rPr>
                          <m:t> =</m:t>
                        </m:r>
                      </m:sub>
                    </m:sSub>
                  </m:oMath>
                </a14:m>
                <a:r>
                  <a:rPr lang="en-US" dirty="0"/>
                  <a:t> </a:t>
                </a:r>
                <a:r>
                  <a:rPr lang="en-US" dirty="0" err="1"/>
                  <a:t>Korelasi</a:t>
                </a:r>
                <a:r>
                  <a:rPr lang="en-US" dirty="0"/>
                  <a:t> </a:t>
                </a:r>
                <a:r>
                  <a:rPr lang="en-US" dirty="0" err="1"/>
                  <a:t>antara</a:t>
                </a:r>
                <a:r>
                  <a:rPr lang="en-US" dirty="0"/>
                  <a:t> X </a:t>
                </a:r>
                <a:r>
                  <a:rPr lang="en-US" dirty="0" err="1"/>
                  <a:t>dan</a:t>
                </a:r>
                <a:r>
                  <a:rPr lang="en-US" dirty="0"/>
                  <a:t> Y</a:t>
                </a:r>
              </a:p>
              <a:p>
                <a:r>
                  <a:rPr lang="en-US" dirty="0"/>
                  <a:t>X = </a:t>
                </a:r>
                <a:r>
                  <a:rPr lang="en-US" dirty="0" err="1"/>
                  <a:t>Variabel</a:t>
                </a:r>
                <a:r>
                  <a:rPr lang="en-US" dirty="0"/>
                  <a:t> </a:t>
                </a:r>
                <a:r>
                  <a:rPr lang="en-US" dirty="0" err="1"/>
                  <a:t>Bebas</a:t>
                </a:r>
                <a:endParaRPr lang="en-US" dirty="0"/>
              </a:p>
              <a:p>
                <a:r>
                  <a:rPr lang="en-US" dirty="0"/>
                  <a:t>Y = </a:t>
                </a:r>
                <a:r>
                  <a:rPr lang="en-US" dirty="0" err="1"/>
                  <a:t>Variabel</a:t>
                </a:r>
                <a:r>
                  <a:rPr lang="en-US" dirty="0"/>
                  <a:t> </a:t>
                </a:r>
                <a:r>
                  <a:rPr lang="en-US" dirty="0" err="1"/>
                  <a:t>Terikat</a:t>
                </a:r>
                <a:endParaRPr lang="en-US" dirty="0"/>
              </a:p>
              <a:p>
                <a:pPr marL="82296" indent="0">
                  <a:buNone/>
                </a:pPr>
                <a:endParaRPr lang="en-US" dirty="0"/>
              </a:p>
            </p:txBody>
          </p:sp>
        </mc:Choice>
        <mc:Fallback xmlns="">
          <p:sp>
            <p:nvSpPr>
              <p:cNvPr id="4" name="Content Placeholder 3"/>
              <p:cNvSpPr>
                <a:spLocks noGrp="1" noRot="1" noChangeAspect="1" noMove="1" noResize="1" noEditPoints="1" noAdjustHandles="1" noChangeArrowheads="1" noChangeShapeType="1" noTextEdit="1"/>
              </p:cNvSpPr>
              <p:nvPr>
                <p:ph idx="1"/>
              </p:nvPr>
            </p:nvSpPr>
            <p:spPr>
              <a:blipFill rotWithShape="1">
                <a:blip r:embed="rId2"/>
                <a:stretch>
                  <a:fillRect l="-976" t="-1652"/>
                </a:stretch>
              </a:blipFill>
            </p:spPr>
            <p:txBody>
              <a:bodyPr/>
              <a:lstStyle/>
              <a:p>
                <a:r>
                  <a:rPr lang="en-US">
                    <a:noFill/>
                  </a:rPr>
                  <a:t> </a:t>
                </a:r>
              </a:p>
            </p:txBody>
          </p:sp>
        </mc:Fallback>
      </mc:AlternateContent>
    </p:spTree>
    <p:extLst>
      <p:ext uri="{BB962C8B-B14F-4D97-AF65-F5344CB8AC3E}">
        <p14:creationId xmlns:p14="http://schemas.microsoft.com/office/powerpoint/2010/main" val="11713979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3.2.5.2	</a:t>
            </a:r>
            <a:r>
              <a:rPr lang="en-US" b="1" dirty="0" err="1"/>
              <a:t>Uji</a:t>
            </a:r>
            <a:r>
              <a:rPr lang="en-US" b="1" dirty="0"/>
              <a:t> </a:t>
            </a:r>
            <a:r>
              <a:rPr lang="en-US" b="1" dirty="0" err="1"/>
              <a:t>Reliabilitas</a:t>
            </a:r>
            <a:r>
              <a:rPr lang="en-US" dirty="0"/>
              <a:t/>
            </a:r>
            <a:br>
              <a:rPr lang="en-US" dirty="0"/>
            </a:b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sSub>
                      <m:sSubPr>
                        <m:ctrlPr>
                          <a:rPr lang="en-US" i="1">
                            <a:latin typeface="Cambria Math"/>
                          </a:rPr>
                        </m:ctrlPr>
                      </m:sSubPr>
                      <m:e>
                        <m:r>
                          <a:rPr lang="en-US" i="1">
                            <a:latin typeface="Cambria Math"/>
                          </a:rPr>
                          <m:t>   </m:t>
                        </m:r>
                        <m:r>
                          <a:rPr lang="en-US" i="1">
                            <a:latin typeface="Cambria Math"/>
                          </a:rPr>
                          <m:t>𝑟</m:t>
                        </m:r>
                      </m:e>
                      <m:sub>
                        <m:r>
                          <a:rPr lang="en-US" i="1">
                            <a:latin typeface="Cambria Math"/>
                          </a:rPr>
                          <m:t>𝑖</m:t>
                        </m:r>
                        <m:r>
                          <a:rPr lang="en-US" i="1">
                            <a:latin typeface="Cambria Math"/>
                          </a:rPr>
                          <m:t>= </m:t>
                        </m:r>
                        <m:f>
                          <m:fPr>
                            <m:ctrlPr>
                              <a:rPr lang="en-US" i="1">
                                <a:latin typeface="Cambria Math"/>
                              </a:rPr>
                            </m:ctrlPr>
                          </m:fPr>
                          <m:num>
                            <m:r>
                              <a:rPr lang="en-US" i="1">
                                <a:latin typeface="Cambria Math"/>
                              </a:rPr>
                              <m:t>2 </m:t>
                            </m:r>
                            <m:sSub>
                              <m:sSubPr>
                                <m:ctrlPr>
                                  <a:rPr lang="en-US" i="1">
                                    <a:latin typeface="Cambria Math"/>
                                  </a:rPr>
                                </m:ctrlPr>
                              </m:sSubPr>
                              <m:e>
                                <m:r>
                                  <a:rPr lang="en-US" i="1">
                                    <a:latin typeface="Cambria Math"/>
                                  </a:rPr>
                                  <m:t>𝑟</m:t>
                                </m:r>
                              </m:e>
                              <m:sub>
                                <m:r>
                                  <a:rPr lang="en-US" i="1">
                                    <a:latin typeface="Cambria Math"/>
                                  </a:rPr>
                                  <m:t>𝑏</m:t>
                                </m:r>
                              </m:sub>
                            </m:sSub>
                          </m:num>
                          <m:den>
                            <m:r>
                              <a:rPr lang="en-US" i="1">
                                <a:latin typeface="Cambria Math"/>
                              </a:rPr>
                              <m:t>1+ </m:t>
                            </m:r>
                            <m:sSub>
                              <m:sSubPr>
                                <m:ctrlPr>
                                  <a:rPr lang="en-US" i="1">
                                    <a:latin typeface="Cambria Math"/>
                                  </a:rPr>
                                </m:ctrlPr>
                              </m:sSubPr>
                              <m:e>
                                <m:r>
                                  <a:rPr lang="en-US" i="1">
                                    <a:latin typeface="Cambria Math"/>
                                  </a:rPr>
                                  <m:t>𝑟</m:t>
                                </m:r>
                              </m:e>
                              <m:sub>
                                <m:r>
                                  <a:rPr lang="en-US" i="1">
                                    <a:latin typeface="Cambria Math"/>
                                  </a:rPr>
                                  <m:t>𝑏</m:t>
                                </m:r>
                              </m:sub>
                            </m:sSub>
                          </m:den>
                        </m:f>
                      </m:sub>
                    </m:sSub>
                  </m:oMath>
                </a14:m>
                <a:r>
                  <a:rPr lang="en-US" dirty="0"/>
                  <a:t> </a:t>
                </a:r>
              </a:p>
              <a:p>
                <a:r>
                  <a:rPr lang="en-US" dirty="0" err="1"/>
                  <a:t>Keterangan</a:t>
                </a:r>
                <a:r>
                  <a:rPr lang="en-US" dirty="0"/>
                  <a:t> :</a:t>
                </a:r>
              </a:p>
              <a:p>
                <a14:m>
                  <m:oMath xmlns:m="http://schemas.openxmlformats.org/officeDocument/2006/math">
                    <m:sSub>
                      <m:sSubPr>
                        <m:ctrlPr>
                          <a:rPr lang="en-US" i="1">
                            <a:latin typeface="Cambria Math"/>
                          </a:rPr>
                        </m:ctrlPr>
                      </m:sSubPr>
                      <m:e>
                        <m:r>
                          <a:rPr lang="en-US" i="1">
                            <a:latin typeface="Cambria Math"/>
                          </a:rPr>
                          <m:t>𝑟</m:t>
                        </m:r>
                      </m:e>
                      <m:sub>
                        <m:r>
                          <a:rPr lang="en-US" i="1">
                            <a:latin typeface="Cambria Math"/>
                          </a:rPr>
                          <m:t>𝑖</m:t>
                        </m:r>
                      </m:sub>
                    </m:sSub>
                  </m:oMath>
                </a14:m>
                <a:r>
                  <a:rPr lang="en-US" dirty="0"/>
                  <a:t> = </a:t>
                </a:r>
                <a:r>
                  <a:rPr lang="en-US" dirty="0" err="1"/>
                  <a:t>Reliabilitas</a:t>
                </a:r>
                <a:r>
                  <a:rPr lang="en-US" dirty="0"/>
                  <a:t> internal </a:t>
                </a:r>
                <a:r>
                  <a:rPr lang="en-US" dirty="0" err="1"/>
                  <a:t>seluruh</a:t>
                </a:r>
                <a:r>
                  <a:rPr lang="en-US" dirty="0"/>
                  <a:t> </a:t>
                </a:r>
                <a:r>
                  <a:rPr lang="en-US" dirty="0" err="1"/>
                  <a:t>instrumen</a:t>
                </a:r>
                <a:endParaRPr lang="en-US" dirty="0"/>
              </a:p>
              <a:p>
                <a14:m>
                  <m:oMath xmlns:m="http://schemas.openxmlformats.org/officeDocument/2006/math">
                    <m:sSub>
                      <m:sSubPr>
                        <m:ctrlPr>
                          <a:rPr lang="en-US" i="1">
                            <a:latin typeface="Cambria Math"/>
                          </a:rPr>
                        </m:ctrlPr>
                      </m:sSubPr>
                      <m:e>
                        <m:r>
                          <a:rPr lang="en-US" i="1">
                            <a:latin typeface="Cambria Math"/>
                          </a:rPr>
                          <m:t>𝑟</m:t>
                        </m:r>
                      </m:e>
                      <m:sub>
                        <m:r>
                          <a:rPr lang="en-US" i="1">
                            <a:latin typeface="Cambria Math"/>
                          </a:rPr>
                          <m:t>𝑏</m:t>
                        </m:r>
                      </m:sub>
                    </m:sSub>
                  </m:oMath>
                </a14:m>
                <a:r>
                  <a:rPr lang="en-US" dirty="0"/>
                  <a:t>= </a:t>
                </a:r>
                <a:r>
                  <a:rPr lang="en-US" dirty="0" err="1"/>
                  <a:t>Korelasi</a:t>
                </a:r>
                <a:r>
                  <a:rPr lang="en-US" dirty="0"/>
                  <a:t> </a:t>
                </a:r>
                <a:r>
                  <a:rPr lang="en-US" dirty="0" err="1"/>
                  <a:t>antara</a:t>
                </a:r>
                <a:r>
                  <a:rPr lang="en-US" dirty="0"/>
                  <a:t> </a:t>
                </a:r>
                <a:r>
                  <a:rPr lang="en-US" dirty="0" err="1"/>
                  <a:t>belahan</a:t>
                </a:r>
                <a:r>
                  <a:rPr lang="en-US" dirty="0"/>
                  <a:t> </a:t>
                </a:r>
                <a:r>
                  <a:rPr lang="en-US" dirty="0" err="1"/>
                  <a:t>pertama</a:t>
                </a:r>
                <a:r>
                  <a:rPr lang="en-US" dirty="0"/>
                  <a:t> </a:t>
                </a:r>
                <a:r>
                  <a:rPr lang="en-US" dirty="0" err="1"/>
                  <a:t>dan</a:t>
                </a:r>
                <a:r>
                  <a:rPr lang="en-US" dirty="0"/>
                  <a:t> </a:t>
                </a:r>
                <a:r>
                  <a:rPr lang="en-US" dirty="0" err="1"/>
                  <a:t>kedua</a:t>
                </a:r>
                <a:endParaRPr lang="en-US" dirty="0"/>
              </a:p>
              <a:p>
                <a:pPr marL="82296"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4692614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p:txBody>
          <a:bodyPr/>
          <a:lstStyle/>
          <a:p>
            <a:pPr lvl="2"/>
            <a:r>
              <a:rPr lang="en-US" b="1" dirty="0" smtClean="0"/>
              <a:t>3.2.6. </a:t>
            </a:r>
            <a:r>
              <a:rPr lang="en-US" b="1" dirty="0" err="1" smtClean="0"/>
              <a:t>Metode</a:t>
            </a:r>
            <a:r>
              <a:rPr lang="en-US" b="1" dirty="0" smtClean="0"/>
              <a:t> </a:t>
            </a:r>
            <a:r>
              <a:rPr lang="en-US" b="1" dirty="0" err="1"/>
              <a:t>Analisis</a:t>
            </a:r>
            <a:r>
              <a:rPr lang="en-US" b="1" dirty="0"/>
              <a:t> </a:t>
            </a:r>
            <a:r>
              <a:rPr lang="en-US" b="1" dirty="0" err="1"/>
              <a:t>dan</a:t>
            </a:r>
            <a:r>
              <a:rPr lang="en-US" b="1" dirty="0"/>
              <a:t> </a:t>
            </a:r>
            <a:r>
              <a:rPr lang="en-US" b="1" dirty="0" err="1"/>
              <a:t>Pengujian</a:t>
            </a:r>
            <a:r>
              <a:rPr lang="en-US" b="1" dirty="0"/>
              <a:t> </a:t>
            </a:r>
            <a:r>
              <a:rPr lang="en-US" b="1" dirty="0" err="1" smtClean="0"/>
              <a:t>Hipotesis</a:t>
            </a:r>
            <a:r>
              <a:rPr lang="en-US" sz="1600" dirty="0"/>
              <a:t/>
            </a:r>
            <a:br>
              <a:rPr lang="en-US" sz="1600" dirty="0"/>
            </a:br>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3546079775"/>
              </p:ext>
            </p:extLst>
          </p:nvPr>
        </p:nvGraphicFramePr>
        <p:xfrm>
          <a:off x="2133600" y="1219200"/>
          <a:ext cx="5257800" cy="3117025"/>
        </p:xfrm>
        <a:graphic>
          <a:graphicData uri="http://schemas.openxmlformats.org/drawingml/2006/table">
            <a:tbl>
              <a:tblPr firstRow="1" firstCol="1" bandRow="1">
                <a:tableStyleId>{5C22544A-7EE6-4342-B048-85BDC9FD1C3A}</a:tableStyleId>
              </a:tblPr>
              <a:tblGrid>
                <a:gridCol w="3484611"/>
                <a:gridCol w="1773189"/>
              </a:tblGrid>
              <a:tr h="491954">
                <a:tc>
                  <a:txBody>
                    <a:bodyPr/>
                    <a:lstStyle/>
                    <a:p>
                      <a:pPr marL="0" marR="0" algn="ctr">
                        <a:lnSpc>
                          <a:spcPct val="115000"/>
                        </a:lnSpc>
                        <a:spcBef>
                          <a:spcPts val="0"/>
                        </a:spcBef>
                        <a:spcAft>
                          <a:spcPts val="0"/>
                        </a:spcAft>
                      </a:pPr>
                      <a:r>
                        <a:rPr lang="en-US" sz="1600" dirty="0" err="1">
                          <a:effectLst/>
                        </a:rPr>
                        <a:t>Jawaban</a:t>
                      </a:r>
                      <a:r>
                        <a:rPr lang="en-US" sz="1600" dirty="0">
                          <a:effectLst/>
                        </a:rPr>
                        <a:t> </a:t>
                      </a:r>
                      <a:r>
                        <a:rPr lang="en-US" sz="1600" dirty="0" err="1">
                          <a:effectLst/>
                        </a:rPr>
                        <a:t>Respoden</a:t>
                      </a:r>
                      <a:endParaRPr lang="en-US" sz="16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Skor </a:t>
                      </a:r>
                      <a:endParaRPr lang="en-US" sz="1600">
                        <a:effectLst/>
                        <a:latin typeface="Calibri"/>
                        <a:ea typeface="Times New Roman"/>
                        <a:cs typeface="Times New Roman"/>
                      </a:endParaRPr>
                    </a:p>
                  </a:txBody>
                  <a:tcPr marL="68580" marR="68580" marT="0" marB="0"/>
                </a:tc>
              </a:tr>
              <a:tr h="446072">
                <a:tc>
                  <a:txBody>
                    <a:bodyPr/>
                    <a:lstStyle/>
                    <a:p>
                      <a:pPr marL="0" marR="0" algn="ctr">
                        <a:lnSpc>
                          <a:spcPct val="115000"/>
                        </a:lnSpc>
                        <a:spcBef>
                          <a:spcPts val="0"/>
                        </a:spcBef>
                        <a:spcAft>
                          <a:spcPts val="0"/>
                        </a:spcAft>
                      </a:pPr>
                      <a:r>
                        <a:rPr lang="en-US" sz="1600">
                          <a:effectLst/>
                        </a:rPr>
                        <a:t>Sangat Setuju/Selalu/Positif</a:t>
                      </a:r>
                      <a:endParaRPr lang="en-US" sz="16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5</a:t>
                      </a:r>
                      <a:endParaRPr lang="en-US" sz="1600">
                        <a:effectLst/>
                        <a:latin typeface="Calibri"/>
                        <a:ea typeface="Times New Roman"/>
                        <a:cs typeface="Times New Roman"/>
                      </a:endParaRPr>
                    </a:p>
                  </a:txBody>
                  <a:tcPr marL="68580" marR="68580" marT="0" marB="0"/>
                </a:tc>
              </a:tr>
              <a:tr h="469013">
                <a:tc>
                  <a:txBody>
                    <a:bodyPr/>
                    <a:lstStyle/>
                    <a:p>
                      <a:pPr marL="0" marR="0" algn="ctr">
                        <a:lnSpc>
                          <a:spcPct val="115000"/>
                        </a:lnSpc>
                        <a:spcBef>
                          <a:spcPts val="0"/>
                        </a:spcBef>
                        <a:spcAft>
                          <a:spcPts val="0"/>
                        </a:spcAft>
                      </a:pPr>
                      <a:r>
                        <a:rPr lang="en-US" sz="1600">
                          <a:effectLst/>
                        </a:rPr>
                        <a:t>Setuju/Sering/Positif</a:t>
                      </a:r>
                      <a:endParaRPr lang="en-US" sz="16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4</a:t>
                      </a:r>
                      <a:endParaRPr lang="en-US" sz="1600">
                        <a:effectLst/>
                        <a:latin typeface="Calibri"/>
                        <a:ea typeface="Times New Roman"/>
                        <a:cs typeface="Times New Roman"/>
                      </a:endParaRPr>
                    </a:p>
                  </a:txBody>
                  <a:tcPr marL="68580" marR="68580" marT="0" marB="0"/>
                </a:tc>
              </a:tr>
              <a:tr h="446072">
                <a:tc>
                  <a:txBody>
                    <a:bodyPr/>
                    <a:lstStyle/>
                    <a:p>
                      <a:pPr marL="0" marR="0" algn="ctr">
                        <a:lnSpc>
                          <a:spcPct val="115000"/>
                        </a:lnSpc>
                        <a:spcBef>
                          <a:spcPts val="0"/>
                        </a:spcBef>
                        <a:spcAft>
                          <a:spcPts val="0"/>
                        </a:spcAft>
                      </a:pPr>
                      <a:r>
                        <a:rPr lang="en-US" sz="1600">
                          <a:effectLst/>
                        </a:rPr>
                        <a:t>Ragu-ragu/Kadang-kadang/Netral</a:t>
                      </a:r>
                      <a:endParaRPr lang="en-US" sz="16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3</a:t>
                      </a:r>
                      <a:endParaRPr lang="en-US" sz="1600">
                        <a:effectLst/>
                        <a:latin typeface="Calibri"/>
                        <a:ea typeface="Times New Roman"/>
                        <a:cs typeface="Times New Roman"/>
                      </a:endParaRPr>
                    </a:p>
                  </a:txBody>
                  <a:tcPr marL="68580" marR="68580" marT="0" marB="0"/>
                </a:tc>
              </a:tr>
              <a:tr h="817842">
                <a:tc>
                  <a:txBody>
                    <a:bodyPr/>
                    <a:lstStyle/>
                    <a:p>
                      <a:pPr marL="0" marR="0" algn="ctr">
                        <a:lnSpc>
                          <a:spcPct val="115000"/>
                        </a:lnSpc>
                        <a:spcBef>
                          <a:spcPts val="0"/>
                        </a:spcBef>
                        <a:spcAft>
                          <a:spcPts val="0"/>
                        </a:spcAft>
                      </a:pPr>
                      <a:r>
                        <a:rPr lang="en-US" sz="1600">
                          <a:effectLst/>
                        </a:rPr>
                        <a:t>Tidak Setuju/Hampir Tidak pernah/Negatif</a:t>
                      </a:r>
                      <a:endParaRPr lang="en-US" sz="16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2</a:t>
                      </a:r>
                      <a:endParaRPr lang="en-US" sz="1600">
                        <a:effectLst/>
                        <a:latin typeface="Calibri"/>
                        <a:ea typeface="Times New Roman"/>
                        <a:cs typeface="Times New Roman"/>
                      </a:endParaRPr>
                    </a:p>
                  </a:txBody>
                  <a:tcPr marL="68580" marR="68580" marT="0" marB="0"/>
                </a:tc>
              </a:tr>
              <a:tr h="446072">
                <a:tc>
                  <a:txBody>
                    <a:bodyPr/>
                    <a:lstStyle/>
                    <a:p>
                      <a:pPr marL="0" marR="0" algn="ctr">
                        <a:lnSpc>
                          <a:spcPct val="115000"/>
                        </a:lnSpc>
                        <a:spcBef>
                          <a:spcPts val="0"/>
                        </a:spcBef>
                        <a:spcAft>
                          <a:spcPts val="0"/>
                        </a:spcAft>
                      </a:pPr>
                      <a:r>
                        <a:rPr lang="en-US" sz="1600" dirty="0" err="1">
                          <a:effectLst/>
                        </a:rPr>
                        <a:t>Sangat</a:t>
                      </a:r>
                      <a:r>
                        <a:rPr lang="en-US" sz="1600" dirty="0">
                          <a:effectLst/>
                        </a:rPr>
                        <a:t> </a:t>
                      </a:r>
                      <a:r>
                        <a:rPr lang="en-US" sz="1600" dirty="0" err="1">
                          <a:effectLst/>
                        </a:rPr>
                        <a:t>Tidak</a:t>
                      </a:r>
                      <a:r>
                        <a:rPr lang="en-US" sz="1600" dirty="0">
                          <a:effectLst/>
                        </a:rPr>
                        <a:t> </a:t>
                      </a:r>
                      <a:r>
                        <a:rPr lang="en-US" sz="1600" dirty="0" err="1">
                          <a:effectLst/>
                        </a:rPr>
                        <a:t>Setuju</a:t>
                      </a:r>
                      <a:r>
                        <a:rPr lang="en-US" sz="1600" dirty="0">
                          <a:effectLst/>
                        </a:rPr>
                        <a:t>/ </a:t>
                      </a:r>
                      <a:r>
                        <a:rPr lang="en-US" sz="1600" dirty="0" err="1">
                          <a:effectLst/>
                        </a:rPr>
                        <a:t>Tidak</a:t>
                      </a:r>
                      <a:r>
                        <a:rPr lang="en-US" sz="1600" dirty="0">
                          <a:effectLst/>
                        </a:rPr>
                        <a:t> </a:t>
                      </a:r>
                      <a:r>
                        <a:rPr lang="en-US" sz="1600" dirty="0" err="1">
                          <a:effectLst/>
                        </a:rPr>
                        <a:t>pernah</a:t>
                      </a:r>
                      <a:endParaRPr lang="en-US" sz="16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1</a:t>
                      </a:r>
                      <a:endParaRPr lang="en-US" sz="16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1444412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52400"/>
            <a:ext cx="7498080" cy="1143000"/>
          </a:xfrm>
        </p:spPr>
        <p:txBody>
          <a:bodyPr>
            <a:normAutofit/>
          </a:bodyPr>
          <a:lstStyle/>
          <a:p>
            <a:r>
              <a:rPr lang="en-US" sz="2000" dirty="0" smtClean="0"/>
              <a:t>1.1.   LATR BELAKANG PENELITIAN</a:t>
            </a:r>
            <a:endParaRPr lang="en-US" sz="2000" dirty="0"/>
          </a:p>
        </p:txBody>
      </p:sp>
      <p:sp>
        <p:nvSpPr>
          <p:cNvPr id="3" name="Content Placeholder 2"/>
          <p:cNvSpPr>
            <a:spLocks noGrp="1"/>
          </p:cNvSpPr>
          <p:nvPr>
            <p:ph idx="1"/>
          </p:nvPr>
        </p:nvSpPr>
        <p:spPr>
          <a:xfrm>
            <a:off x="990600" y="685800"/>
            <a:ext cx="7943088" cy="6172200"/>
          </a:xfrm>
        </p:spPr>
        <p:txBody>
          <a:bodyPr>
            <a:noAutofit/>
          </a:bodyPr>
          <a:lstStyle/>
          <a:p>
            <a:pPr algn="just"/>
            <a:r>
              <a:rPr lang="en-US" sz="2000" dirty="0" err="1"/>
              <a:t>Fenomena</a:t>
            </a:r>
            <a:r>
              <a:rPr lang="en-US" sz="2000" dirty="0"/>
              <a:t> yang </a:t>
            </a:r>
            <a:r>
              <a:rPr lang="en-US" sz="2000" dirty="0" err="1"/>
              <a:t>terdapat</a:t>
            </a:r>
            <a:r>
              <a:rPr lang="en-US" sz="2000" dirty="0"/>
              <a:t> di Kantor </a:t>
            </a:r>
            <a:r>
              <a:rPr lang="en-US" sz="2000" dirty="0" err="1"/>
              <a:t>Pelayanan</a:t>
            </a:r>
            <a:r>
              <a:rPr lang="en-US" sz="2000" dirty="0"/>
              <a:t> </a:t>
            </a:r>
            <a:r>
              <a:rPr lang="en-US" sz="2000" dirty="0" err="1"/>
              <a:t>Pajak</a:t>
            </a:r>
            <a:r>
              <a:rPr lang="en-US" sz="2000" dirty="0"/>
              <a:t> </a:t>
            </a:r>
            <a:r>
              <a:rPr lang="en-US" sz="2000" dirty="0" err="1"/>
              <a:t>Pratama</a:t>
            </a:r>
            <a:r>
              <a:rPr lang="en-US" sz="2000" dirty="0"/>
              <a:t> </a:t>
            </a:r>
            <a:r>
              <a:rPr lang="en-US" sz="2000" dirty="0" err="1"/>
              <a:t>Karawang</a:t>
            </a:r>
            <a:r>
              <a:rPr lang="en-US" sz="2000" dirty="0"/>
              <a:t> Utara </a:t>
            </a:r>
            <a:r>
              <a:rPr lang="en-US" sz="2000" dirty="0" err="1"/>
              <a:t>yaitu</a:t>
            </a:r>
            <a:r>
              <a:rPr lang="en-US" sz="2000" dirty="0"/>
              <a:t> </a:t>
            </a:r>
            <a:r>
              <a:rPr lang="en-US" sz="2000" dirty="0" err="1"/>
              <a:t>belum</a:t>
            </a:r>
            <a:r>
              <a:rPr lang="en-US" sz="2000" dirty="0"/>
              <a:t> </a:t>
            </a:r>
            <a:r>
              <a:rPr lang="en-US" sz="2000" dirty="0" err="1"/>
              <a:t>optimalnya</a:t>
            </a:r>
            <a:r>
              <a:rPr lang="en-US" sz="2000" dirty="0"/>
              <a:t> </a:t>
            </a:r>
            <a:r>
              <a:rPr lang="en-US" sz="2000" dirty="0" err="1"/>
              <a:t>sistem</a:t>
            </a:r>
            <a:r>
              <a:rPr lang="en-US" sz="2000" dirty="0"/>
              <a:t> </a:t>
            </a:r>
            <a:r>
              <a:rPr lang="en-US" sz="2000" dirty="0" err="1"/>
              <a:t>informasi</a:t>
            </a:r>
            <a:r>
              <a:rPr lang="en-US" sz="2000" dirty="0"/>
              <a:t> </a:t>
            </a:r>
            <a:r>
              <a:rPr lang="en-US" sz="2000" dirty="0" err="1"/>
              <a:t>perpajakan</a:t>
            </a:r>
            <a:r>
              <a:rPr lang="en-US" sz="2000" dirty="0"/>
              <a:t> </a:t>
            </a:r>
            <a:r>
              <a:rPr lang="en-US" sz="2000" dirty="0" err="1"/>
              <a:t>disebabkan</a:t>
            </a:r>
            <a:r>
              <a:rPr lang="en-US" sz="2000" dirty="0"/>
              <a:t> </a:t>
            </a:r>
            <a:r>
              <a:rPr lang="en-US" sz="2000" dirty="0" err="1"/>
              <a:t>oleh</a:t>
            </a:r>
            <a:r>
              <a:rPr lang="en-US" sz="2000" dirty="0"/>
              <a:t>  </a:t>
            </a:r>
            <a:r>
              <a:rPr lang="en-US" sz="2000" dirty="0" err="1"/>
              <a:t>kurangnya</a:t>
            </a:r>
            <a:r>
              <a:rPr lang="en-US" sz="2000" dirty="0"/>
              <a:t> </a:t>
            </a:r>
            <a:r>
              <a:rPr lang="en-US" sz="2000" dirty="0" err="1"/>
              <a:t>edukasi</a:t>
            </a:r>
            <a:r>
              <a:rPr lang="en-US" sz="2000" dirty="0"/>
              <a:t> </a:t>
            </a:r>
            <a:r>
              <a:rPr lang="en-US" sz="2000" dirty="0" err="1"/>
              <a:t>tentang</a:t>
            </a:r>
            <a:r>
              <a:rPr lang="en-US" sz="2000" dirty="0"/>
              <a:t> </a:t>
            </a:r>
            <a:r>
              <a:rPr lang="en-US" sz="2000" dirty="0" err="1"/>
              <a:t>sistem</a:t>
            </a:r>
            <a:r>
              <a:rPr lang="en-US" sz="2000" dirty="0"/>
              <a:t> </a:t>
            </a:r>
            <a:r>
              <a:rPr lang="en-US" sz="2000" dirty="0" err="1"/>
              <a:t>informasi</a:t>
            </a:r>
            <a:r>
              <a:rPr lang="en-US" sz="2000" dirty="0"/>
              <a:t> </a:t>
            </a:r>
            <a:r>
              <a:rPr lang="en-US" sz="2000" dirty="0" err="1"/>
              <a:t>perpajakan</a:t>
            </a:r>
            <a:r>
              <a:rPr lang="en-US" sz="2000" dirty="0"/>
              <a:t> </a:t>
            </a:r>
            <a:r>
              <a:rPr lang="en-US" sz="2000" dirty="0" err="1"/>
              <a:t>kepada</a:t>
            </a:r>
            <a:r>
              <a:rPr lang="en-US" sz="2000" dirty="0"/>
              <a:t> </a:t>
            </a:r>
            <a:r>
              <a:rPr lang="en-US" sz="2000" dirty="0" err="1"/>
              <a:t>seluruh</a:t>
            </a:r>
            <a:r>
              <a:rPr lang="en-US" sz="2000" dirty="0"/>
              <a:t> </a:t>
            </a:r>
            <a:r>
              <a:rPr lang="en-US" sz="2000" dirty="0" err="1"/>
              <a:t>karyawan</a:t>
            </a:r>
            <a:r>
              <a:rPr lang="en-US" sz="2000" dirty="0"/>
              <a:t> </a:t>
            </a:r>
            <a:r>
              <a:rPr lang="en-US" sz="2000" dirty="0" err="1"/>
              <a:t>pajak</a:t>
            </a:r>
            <a:r>
              <a:rPr lang="en-US" sz="2000" dirty="0"/>
              <a:t> </a:t>
            </a:r>
            <a:r>
              <a:rPr lang="en-US" sz="2000" dirty="0" err="1"/>
              <a:t>dan</a:t>
            </a:r>
            <a:r>
              <a:rPr lang="en-US" sz="2000" dirty="0"/>
              <a:t> </a:t>
            </a:r>
            <a:r>
              <a:rPr lang="en-US" sz="2000" dirty="0" err="1"/>
              <a:t>karena</a:t>
            </a:r>
            <a:r>
              <a:rPr lang="en-US" sz="2000" dirty="0"/>
              <a:t> </a:t>
            </a:r>
            <a:r>
              <a:rPr lang="en-US" sz="2000" dirty="0" err="1"/>
              <a:t>banyaknya</a:t>
            </a:r>
            <a:r>
              <a:rPr lang="en-US" sz="2000" dirty="0"/>
              <a:t> </a:t>
            </a:r>
            <a:r>
              <a:rPr lang="en-US" sz="2000" dirty="0" err="1"/>
              <a:t>keluhan</a:t>
            </a:r>
            <a:r>
              <a:rPr lang="en-US" sz="2000" dirty="0"/>
              <a:t> </a:t>
            </a:r>
            <a:r>
              <a:rPr lang="en-US" sz="2000" dirty="0" err="1"/>
              <a:t>wajib</a:t>
            </a:r>
            <a:r>
              <a:rPr lang="en-US" sz="2000" dirty="0"/>
              <a:t> </a:t>
            </a:r>
            <a:r>
              <a:rPr lang="en-US" sz="2000" dirty="0" err="1"/>
              <a:t>pajak</a:t>
            </a:r>
            <a:r>
              <a:rPr lang="en-US" sz="2000" dirty="0"/>
              <a:t> </a:t>
            </a:r>
            <a:r>
              <a:rPr lang="en-US" sz="2000" dirty="0" err="1"/>
              <a:t>terhadap</a:t>
            </a:r>
            <a:r>
              <a:rPr lang="en-US" sz="2000" dirty="0"/>
              <a:t> </a:t>
            </a:r>
            <a:r>
              <a:rPr lang="en-US" sz="2000" dirty="0" err="1"/>
              <a:t>sistem</a:t>
            </a:r>
            <a:r>
              <a:rPr lang="en-US" sz="2000" dirty="0"/>
              <a:t> </a:t>
            </a:r>
            <a:r>
              <a:rPr lang="en-US" sz="2000" dirty="0" err="1"/>
              <a:t>informasi</a:t>
            </a:r>
            <a:r>
              <a:rPr lang="en-US" sz="2000" dirty="0"/>
              <a:t> </a:t>
            </a:r>
            <a:r>
              <a:rPr lang="en-US" sz="2000" dirty="0" err="1"/>
              <a:t>perpajakan</a:t>
            </a:r>
            <a:r>
              <a:rPr lang="en-US" sz="2000" dirty="0"/>
              <a:t> </a:t>
            </a:r>
            <a:r>
              <a:rPr lang="en-US" sz="2000" dirty="0" err="1"/>
              <a:t>lewat</a:t>
            </a:r>
            <a:r>
              <a:rPr lang="en-US" sz="2000" dirty="0"/>
              <a:t> via </a:t>
            </a:r>
            <a:r>
              <a:rPr lang="en-US" sz="2000" dirty="0" err="1"/>
              <a:t>telepon</a:t>
            </a:r>
            <a:r>
              <a:rPr lang="en-US" sz="2000" dirty="0"/>
              <a:t>, </a:t>
            </a:r>
            <a:r>
              <a:rPr lang="en-US" sz="2000" dirty="0" err="1"/>
              <a:t>sehingga</a:t>
            </a:r>
            <a:r>
              <a:rPr lang="en-US" sz="2000" dirty="0"/>
              <a:t> </a:t>
            </a:r>
            <a:r>
              <a:rPr lang="en-US" sz="2000" dirty="0" err="1"/>
              <a:t>dalam</a:t>
            </a:r>
            <a:r>
              <a:rPr lang="en-US" sz="2000" dirty="0"/>
              <a:t> </a:t>
            </a:r>
            <a:r>
              <a:rPr lang="en-US" sz="2000" dirty="0" err="1"/>
              <a:t>penyampaian</a:t>
            </a:r>
            <a:r>
              <a:rPr lang="en-US" sz="2000" dirty="0"/>
              <a:t> </a:t>
            </a:r>
            <a:r>
              <a:rPr lang="en-US" sz="2000" dirty="0" err="1"/>
              <a:t>informasi</a:t>
            </a:r>
            <a:r>
              <a:rPr lang="en-US" sz="2000" dirty="0"/>
              <a:t> </a:t>
            </a:r>
            <a:r>
              <a:rPr lang="en-US" sz="2000" dirty="0" err="1"/>
              <a:t>tentang</a:t>
            </a:r>
            <a:r>
              <a:rPr lang="en-US" sz="2000" dirty="0"/>
              <a:t> </a:t>
            </a:r>
            <a:r>
              <a:rPr lang="en-US" sz="2000" dirty="0" err="1"/>
              <a:t>sistem</a:t>
            </a:r>
            <a:r>
              <a:rPr lang="en-US" sz="2000" dirty="0"/>
              <a:t> </a:t>
            </a:r>
            <a:r>
              <a:rPr lang="en-US" sz="2000" dirty="0" err="1"/>
              <a:t>informasi</a:t>
            </a:r>
            <a:r>
              <a:rPr lang="en-US" sz="2000" dirty="0"/>
              <a:t> </a:t>
            </a:r>
            <a:r>
              <a:rPr lang="en-US" sz="2000" dirty="0" err="1"/>
              <a:t>perpajakan</a:t>
            </a:r>
            <a:r>
              <a:rPr lang="en-US" sz="2000" dirty="0"/>
              <a:t> </a:t>
            </a:r>
            <a:r>
              <a:rPr lang="en-US" sz="2000" dirty="0" err="1"/>
              <a:t>kepada</a:t>
            </a:r>
            <a:r>
              <a:rPr lang="en-US" sz="2000" dirty="0"/>
              <a:t> </a:t>
            </a:r>
            <a:r>
              <a:rPr lang="en-US" sz="2000" dirty="0" err="1"/>
              <a:t>wajib</a:t>
            </a:r>
            <a:r>
              <a:rPr lang="en-US" sz="2000" dirty="0"/>
              <a:t> </a:t>
            </a:r>
            <a:r>
              <a:rPr lang="en-US" sz="2000" dirty="0" err="1"/>
              <a:t>pajak</a:t>
            </a:r>
            <a:r>
              <a:rPr lang="en-US" sz="2000" dirty="0"/>
              <a:t> </a:t>
            </a:r>
            <a:r>
              <a:rPr lang="en-US" sz="2000" dirty="0" err="1"/>
              <a:t>belum</a:t>
            </a:r>
            <a:r>
              <a:rPr lang="en-US" sz="2000" dirty="0"/>
              <a:t> </a:t>
            </a:r>
            <a:r>
              <a:rPr lang="en-US" sz="2000" dirty="0" err="1"/>
              <a:t>dapat</a:t>
            </a:r>
            <a:r>
              <a:rPr lang="en-US" sz="2000" dirty="0"/>
              <a:t> </a:t>
            </a:r>
            <a:r>
              <a:rPr lang="en-US" sz="2000" dirty="0" err="1"/>
              <a:t>diterima</a:t>
            </a:r>
            <a:r>
              <a:rPr lang="en-US" sz="2000" dirty="0"/>
              <a:t> </a:t>
            </a:r>
            <a:r>
              <a:rPr lang="en-US" sz="2000" dirty="0" err="1"/>
              <a:t>dengan</a:t>
            </a:r>
            <a:r>
              <a:rPr lang="en-US" sz="2000" dirty="0"/>
              <a:t> </a:t>
            </a:r>
            <a:r>
              <a:rPr lang="en-US" sz="2000" dirty="0" err="1"/>
              <a:t>cepat</a:t>
            </a:r>
            <a:r>
              <a:rPr lang="en-US" sz="2000" dirty="0"/>
              <a:t> </a:t>
            </a:r>
            <a:r>
              <a:rPr lang="en-US" sz="2000" dirty="0" err="1"/>
              <a:t>dan</a:t>
            </a:r>
            <a:r>
              <a:rPr lang="en-US" sz="2000" dirty="0"/>
              <a:t> </a:t>
            </a:r>
            <a:r>
              <a:rPr lang="en-US" sz="2000" dirty="0" err="1"/>
              <a:t>akurat</a:t>
            </a:r>
            <a:r>
              <a:rPr lang="en-US" sz="2000" dirty="0"/>
              <a:t>. </a:t>
            </a:r>
            <a:r>
              <a:rPr lang="en-US" sz="2000" dirty="0" err="1"/>
              <a:t>Selain</a:t>
            </a:r>
            <a:r>
              <a:rPr lang="en-US" sz="2000" dirty="0"/>
              <a:t> </a:t>
            </a:r>
            <a:r>
              <a:rPr lang="en-US" sz="2000" dirty="0" err="1"/>
              <a:t>itu</a:t>
            </a:r>
            <a:r>
              <a:rPr lang="en-US" sz="2000" dirty="0"/>
              <a:t>,  </a:t>
            </a:r>
            <a:r>
              <a:rPr lang="en-US" sz="2000" dirty="0" err="1"/>
              <a:t>karena</a:t>
            </a:r>
            <a:r>
              <a:rPr lang="en-US" sz="2000" dirty="0"/>
              <a:t> </a:t>
            </a:r>
            <a:r>
              <a:rPr lang="en-US" sz="2000" dirty="0" err="1"/>
              <a:t>lambatnya</a:t>
            </a:r>
            <a:r>
              <a:rPr lang="en-US" sz="2000" dirty="0"/>
              <a:t> </a:t>
            </a:r>
            <a:r>
              <a:rPr lang="en-US" sz="2000" dirty="0" err="1"/>
              <a:t>pelayanan</a:t>
            </a:r>
            <a:r>
              <a:rPr lang="en-US" sz="2000" dirty="0"/>
              <a:t> yang </a:t>
            </a:r>
            <a:r>
              <a:rPr lang="en-US" sz="2000" dirty="0" err="1"/>
              <a:t>diberikan</a:t>
            </a:r>
            <a:r>
              <a:rPr lang="en-US" sz="2000" dirty="0"/>
              <a:t> </a:t>
            </a:r>
            <a:r>
              <a:rPr lang="en-US" sz="2000" dirty="0" err="1"/>
              <a:t>oleh</a:t>
            </a:r>
            <a:r>
              <a:rPr lang="en-US" sz="2000" dirty="0"/>
              <a:t> Kantor </a:t>
            </a:r>
            <a:r>
              <a:rPr lang="en-US" sz="2000" dirty="0" err="1"/>
              <a:t>Pelayanan</a:t>
            </a:r>
            <a:r>
              <a:rPr lang="en-US" sz="2000" dirty="0"/>
              <a:t> </a:t>
            </a:r>
            <a:r>
              <a:rPr lang="en-US" sz="2000" dirty="0" err="1"/>
              <a:t>Pajak</a:t>
            </a:r>
            <a:r>
              <a:rPr lang="en-US" sz="2000" dirty="0"/>
              <a:t> </a:t>
            </a:r>
            <a:r>
              <a:rPr lang="en-US" sz="2000" dirty="0" err="1"/>
              <a:t>Pratama</a:t>
            </a:r>
            <a:r>
              <a:rPr lang="en-US" sz="2000" dirty="0"/>
              <a:t> </a:t>
            </a:r>
            <a:r>
              <a:rPr lang="en-US" sz="2000" dirty="0" err="1"/>
              <a:t>Karawang</a:t>
            </a:r>
            <a:r>
              <a:rPr lang="en-US" sz="2000" dirty="0"/>
              <a:t> Utara </a:t>
            </a:r>
            <a:r>
              <a:rPr lang="en-US" sz="2000" dirty="0" err="1"/>
              <a:t>terdapat</a:t>
            </a:r>
            <a:r>
              <a:rPr lang="en-US" sz="2000" dirty="0"/>
              <a:t> </a:t>
            </a:r>
            <a:r>
              <a:rPr lang="en-US" sz="2000" dirty="0" err="1"/>
              <a:t>banyak</a:t>
            </a:r>
            <a:r>
              <a:rPr lang="en-US" sz="2000" dirty="0"/>
              <a:t> </a:t>
            </a:r>
            <a:r>
              <a:rPr lang="en-US" sz="2000" dirty="0" err="1"/>
              <a:t>keluhan</a:t>
            </a:r>
            <a:r>
              <a:rPr lang="en-US" sz="2000" dirty="0"/>
              <a:t> </a:t>
            </a:r>
            <a:r>
              <a:rPr lang="en-US" sz="2000" dirty="0" err="1"/>
              <a:t>wajib</a:t>
            </a:r>
            <a:r>
              <a:rPr lang="en-US" sz="2000" dirty="0"/>
              <a:t> </a:t>
            </a:r>
            <a:r>
              <a:rPr lang="en-US" sz="2000" dirty="0" err="1"/>
              <a:t>pajak</a:t>
            </a:r>
            <a:r>
              <a:rPr lang="en-US" sz="2000" dirty="0"/>
              <a:t>. Hal </a:t>
            </a:r>
            <a:r>
              <a:rPr lang="en-US" sz="2000" dirty="0" err="1"/>
              <a:t>ini</a:t>
            </a:r>
            <a:r>
              <a:rPr lang="en-US" sz="2000" dirty="0"/>
              <a:t> </a:t>
            </a:r>
            <a:r>
              <a:rPr lang="en-US" sz="2000" dirty="0" err="1"/>
              <a:t>berakibat</a:t>
            </a:r>
            <a:r>
              <a:rPr lang="en-US" sz="2000" dirty="0"/>
              <a:t> </a:t>
            </a:r>
            <a:r>
              <a:rPr lang="en-US" sz="2000" dirty="0" err="1"/>
              <a:t>pada</a:t>
            </a:r>
            <a:r>
              <a:rPr lang="en-US" sz="2000" dirty="0"/>
              <a:t> </a:t>
            </a:r>
            <a:r>
              <a:rPr lang="en-US" sz="2000" dirty="0" err="1"/>
              <a:t>kualitas</a:t>
            </a:r>
            <a:r>
              <a:rPr lang="en-US" sz="2000" dirty="0"/>
              <a:t> </a:t>
            </a:r>
            <a:r>
              <a:rPr lang="en-US" sz="2000" dirty="0" err="1"/>
              <a:t>pelayanan</a:t>
            </a:r>
            <a:r>
              <a:rPr lang="en-US" sz="2000" dirty="0"/>
              <a:t> </a:t>
            </a:r>
            <a:r>
              <a:rPr lang="en-US" sz="2000" dirty="0" err="1"/>
              <a:t>kepada</a:t>
            </a:r>
            <a:r>
              <a:rPr lang="en-US" sz="2000" dirty="0"/>
              <a:t> </a:t>
            </a:r>
            <a:r>
              <a:rPr lang="en-US" sz="2000" dirty="0" err="1"/>
              <a:t>wajib</a:t>
            </a:r>
            <a:r>
              <a:rPr lang="en-US" sz="2000" dirty="0"/>
              <a:t> </a:t>
            </a:r>
            <a:r>
              <a:rPr lang="en-US" sz="2000" dirty="0" err="1"/>
              <a:t>pajak</a:t>
            </a:r>
            <a:r>
              <a:rPr lang="en-US" sz="2000" dirty="0"/>
              <a:t> </a:t>
            </a:r>
            <a:r>
              <a:rPr lang="en-US" sz="2000" dirty="0" err="1"/>
              <a:t>belum</a:t>
            </a:r>
            <a:r>
              <a:rPr lang="en-US" sz="2000" dirty="0"/>
              <a:t> </a:t>
            </a:r>
            <a:r>
              <a:rPr lang="en-US" sz="2000" dirty="0" err="1"/>
              <a:t>maksimal</a:t>
            </a:r>
            <a:r>
              <a:rPr lang="en-US" sz="2000" dirty="0"/>
              <a:t>, </a:t>
            </a:r>
            <a:r>
              <a:rPr lang="en-US" sz="2000" dirty="0" err="1"/>
              <a:t>sedangkan</a:t>
            </a:r>
            <a:r>
              <a:rPr lang="en-US" sz="2000" dirty="0"/>
              <a:t> </a:t>
            </a:r>
            <a:r>
              <a:rPr lang="en-US" sz="2000" dirty="0" err="1"/>
              <a:t>tuntutannya</a:t>
            </a:r>
            <a:r>
              <a:rPr lang="en-US" sz="2000" dirty="0"/>
              <a:t> </a:t>
            </a:r>
            <a:r>
              <a:rPr lang="en-US" sz="2000" dirty="0" err="1"/>
              <a:t>adalah</a:t>
            </a:r>
            <a:r>
              <a:rPr lang="en-US" sz="2000" dirty="0"/>
              <a:t> </a:t>
            </a:r>
            <a:r>
              <a:rPr lang="en-US" sz="2000" dirty="0" err="1"/>
              <a:t>bagaimana</a:t>
            </a:r>
            <a:r>
              <a:rPr lang="en-US" sz="2000" dirty="0"/>
              <a:t> </a:t>
            </a:r>
            <a:r>
              <a:rPr lang="en-US" sz="2000" dirty="0" err="1"/>
              <a:t>memaksimalkan</a:t>
            </a:r>
            <a:r>
              <a:rPr lang="en-US" sz="2000" dirty="0"/>
              <a:t> </a:t>
            </a:r>
            <a:r>
              <a:rPr lang="en-US" sz="2000" dirty="0" err="1"/>
              <a:t>nilai</a:t>
            </a:r>
            <a:r>
              <a:rPr lang="en-US" sz="2000" dirty="0"/>
              <a:t> yang </a:t>
            </a:r>
            <a:r>
              <a:rPr lang="en-US" sz="2000" dirty="0" err="1"/>
              <a:t>diberikan</a:t>
            </a:r>
            <a:r>
              <a:rPr lang="en-US" sz="2000" dirty="0"/>
              <a:t> </a:t>
            </a:r>
            <a:r>
              <a:rPr lang="en-US" sz="2000" dirty="0" err="1"/>
              <a:t>oleh</a:t>
            </a:r>
            <a:r>
              <a:rPr lang="en-US" sz="2000" dirty="0"/>
              <a:t> </a:t>
            </a:r>
            <a:r>
              <a:rPr lang="en-US" sz="2000" dirty="0" err="1"/>
              <a:t>wajib</a:t>
            </a:r>
            <a:r>
              <a:rPr lang="en-US" sz="2000" dirty="0"/>
              <a:t> </a:t>
            </a:r>
            <a:r>
              <a:rPr lang="en-US" sz="2000" dirty="0" err="1"/>
              <a:t>pajak</a:t>
            </a:r>
            <a:r>
              <a:rPr lang="en-US" sz="2000" dirty="0"/>
              <a:t>, </a:t>
            </a:r>
            <a:r>
              <a:rPr lang="en-US" sz="2000" dirty="0" err="1"/>
              <a:t>sehingga</a:t>
            </a:r>
            <a:r>
              <a:rPr lang="en-US" sz="2000" dirty="0"/>
              <a:t> </a:t>
            </a:r>
            <a:r>
              <a:rPr lang="en-US" sz="2000" dirty="0" err="1"/>
              <a:t>mampu</a:t>
            </a:r>
            <a:r>
              <a:rPr lang="en-US" sz="2000" dirty="0"/>
              <a:t> </a:t>
            </a:r>
            <a:r>
              <a:rPr lang="en-US" sz="2000" dirty="0" err="1"/>
              <a:t>memberikan</a:t>
            </a:r>
            <a:r>
              <a:rPr lang="en-US" sz="2000" dirty="0"/>
              <a:t> </a:t>
            </a:r>
            <a:r>
              <a:rPr lang="en-US" sz="2000" dirty="0" err="1"/>
              <a:t>pelayanan</a:t>
            </a:r>
            <a:r>
              <a:rPr lang="en-US" sz="2000" dirty="0"/>
              <a:t> yang optimal. Dan </a:t>
            </a:r>
            <a:r>
              <a:rPr lang="en-US" sz="2000" dirty="0" err="1"/>
              <a:t>sejalan</a:t>
            </a:r>
            <a:r>
              <a:rPr lang="en-US" sz="2000" dirty="0"/>
              <a:t> </a:t>
            </a:r>
            <a:r>
              <a:rPr lang="en-US" sz="2000" dirty="0" err="1"/>
              <a:t>dengan</a:t>
            </a:r>
            <a:r>
              <a:rPr lang="en-US" sz="2000" dirty="0"/>
              <a:t> </a:t>
            </a:r>
            <a:r>
              <a:rPr lang="en-US" sz="2000" dirty="0" err="1"/>
              <a:t>fungsinya</a:t>
            </a:r>
            <a:r>
              <a:rPr lang="en-US" sz="2000" dirty="0"/>
              <a:t> </a:t>
            </a:r>
            <a:r>
              <a:rPr lang="en-US" sz="2000" dirty="0" err="1"/>
              <a:t>dalam</a:t>
            </a:r>
            <a:r>
              <a:rPr lang="en-US" sz="2000" dirty="0"/>
              <a:t> </a:t>
            </a:r>
            <a:r>
              <a:rPr lang="en-US" sz="2000" dirty="0" err="1"/>
              <a:t>memberikan</a:t>
            </a:r>
            <a:r>
              <a:rPr lang="en-US" sz="2000" dirty="0"/>
              <a:t> </a:t>
            </a:r>
            <a:r>
              <a:rPr lang="en-US" sz="2000" dirty="0" err="1"/>
              <a:t>pelayanan</a:t>
            </a:r>
            <a:r>
              <a:rPr lang="en-US" sz="2000" dirty="0"/>
              <a:t> </a:t>
            </a:r>
            <a:r>
              <a:rPr lang="en-US" sz="2000" dirty="0" err="1"/>
              <a:t>kepada</a:t>
            </a:r>
            <a:r>
              <a:rPr lang="en-US" sz="2000" dirty="0"/>
              <a:t> </a:t>
            </a:r>
            <a:r>
              <a:rPr lang="en-US" sz="2000" dirty="0" err="1"/>
              <a:t>wajib</a:t>
            </a:r>
            <a:r>
              <a:rPr lang="en-US" sz="2000" dirty="0"/>
              <a:t> </a:t>
            </a:r>
            <a:r>
              <a:rPr lang="en-US" sz="2000" dirty="0" err="1"/>
              <a:t>pajak</a:t>
            </a:r>
            <a:r>
              <a:rPr lang="en-US" sz="2000" dirty="0"/>
              <a:t> </a:t>
            </a:r>
            <a:r>
              <a:rPr lang="en-US" sz="2000" dirty="0" err="1"/>
              <a:t>tentang</a:t>
            </a:r>
            <a:r>
              <a:rPr lang="en-US" sz="2000" dirty="0"/>
              <a:t> </a:t>
            </a:r>
            <a:r>
              <a:rPr lang="en-US" sz="2000" dirty="0" err="1"/>
              <a:t>sistem</a:t>
            </a:r>
            <a:r>
              <a:rPr lang="en-US" sz="2000" dirty="0"/>
              <a:t> </a:t>
            </a:r>
            <a:r>
              <a:rPr lang="en-US" sz="2000" dirty="0" err="1"/>
              <a:t>informasi</a:t>
            </a:r>
            <a:r>
              <a:rPr lang="en-US" sz="2000" dirty="0"/>
              <a:t> </a:t>
            </a:r>
            <a:r>
              <a:rPr lang="en-US" sz="2000" dirty="0" err="1"/>
              <a:t>perpajakan</a:t>
            </a:r>
            <a:r>
              <a:rPr lang="en-US" sz="2000" dirty="0"/>
              <a:t>, </a:t>
            </a:r>
            <a:r>
              <a:rPr lang="en-US" sz="2000" dirty="0" err="1"/>
              <a:t>maka</a:t>
            </a:r>
            <a:r>
              <a:rPr lang="en-US" sz="2000" dirty="0"/>
              <a:t> </a:t>
            </a:r>
            <a:r>
              <a:rPr lang="en-US" sz="2000" dirty="0" err="1"/>
              <a:t>dalam</a:t>
            </a:r>
            <a:r>
              <a:rPr lang="en-US" sz="2000" dirty="0"/>
              <a:t> </a:t>
            </a:r>
            <a:r>
              <a:rPr lang="en-US" sz="2000" dirty="0" err="1"/>
              <a:t>pengolahan</a:t>
            </a:r>
            <a:r>
              <a:rPr lang="en-US" sz="2000" dirty="0"/>
              <a:t> </a:t>
            </a:r>
            <a:r>
              <a:rPr lang="en-US" sz="2000" dirty="0" err="1"/>
              <a:t>Sistem</a:t>
            </a:r>
            <a:r>
              <a:rPr lang="en-US" sz="2000" dirty="0"/>
              <a:t> </a:t>
            </a:r>
            <a:r>
              <a:rPr lang="en-US" sz="2000" dirty="0" err="1"/>
              <a:t>Informasi</a:t>
            </a:r>
            <a:r>
              <a:rPr lang="en-US" sz="2000" dirty="0"/>
              <a:t> </a:t>
            </a:r>
            <a:r>
              <a:rPr lang="en-US" sz="2000" dirty="0" err="1"/>
              <a:t>Perpajakan</a:t>
            </a:r>
            <a:r>
              <a:rPr lang="en-US" sz="2000" dirty="0"/>
              <a:t> </a:t>
            </a:r>
            <a:r>
              <a:rPr lang="en-US" sz="2000" dirty="0" err="1"/>
              <a:t>dihadapkan</a:t>
            </a:r>
            <a:r>
              <a:rPr lang="en-US" sz="2000" dirty="0"/>
              <a:t> </a:t>
            </a:r>
            <a:r>
              <a:rPr lang="en-US" sz="2000" dirty="0" err="1"/>
              <a:t>dari</a:t>
            </a:r>
            <a:r>
              <a:rPr lang="en-US" sz="2000" dirty="0"/>
              <a:t> </a:t>
            </a:r>
            <a:r>
              <a:rPr lang="en-US" sz="2000" dirty="0" err="1"/>
              <a:t>berbagai</a:t>
            </a:r>
            <a:r>
              <a:rPr lang="en-US" sz="2000" dirty="0"/>
              <a:t> </a:t>
            </a:r>
            <a:r>
              <a:rPr lang="en-US" sz="2000" dirty="0" err="1"/>
              <a:t>jenis</a:t>
            </a:r>
            <a:r>
              <a:rPr lang="en-US" sz="2000" dirty="0"/>
              <a:t> </a:t>
            </a:r>
            <a:r>
              <a:rPr lang="en-US" sz="2000" dirty="0" err="1"/>
              <a:t>masalah</a:t>
            </a:r>
            <a:r>
              <a:rPr lang="en-US" sz="2000" dirty="0"/>
              <a:t> </a:t>
            </a:r>
            <a:r>
              <a:rPr lang="en-US" sz="2000" dirty="0" err="1"/>
              <a:t>yaitu</a:t>
            </a:r>
            <a:r>
              <a:rPr lang="en-US" sz="2000" dirty="0"/>
              <a:t> </a:t>
            </a:r>
            <a:r>
              <a:rPr lang="en-US" sz="2000" dirty="0" err="1"/>
              <a:t>dalam</a:t>
            </a:r>
            <a:r>
              <a:rPr lang="en-US" sz="2000" dirty="0"/>
              <a:t> </a:t>
            </a:r>
            <a:r>
              <a:rPr lang="en-US" sz="2000" dirty="0" err="1"/>
              <a:t>Pendaftaran</a:t>
            </a:r>
            <a:r>
              <a:rPr lang="en-US" sz="2000" dirty="0"/>
              <a:t> </a:t>
            </a:r>
            <a:r>
              <a:rPr lang="en-US" sz="2000" dirty="0" err="1"/>
              <a:t>Nomor</a:t>
            </a:r>
            <a:r>
              <a:rPr lang="en-US" sz="2000" dirty="0"/>
              <a:t> </a:t>
            </a:r>
            <a:r>
              <a:rPr lang="en-US" sz="2000" dirty="0" err="1"/>
              <a:t>Wajib</a:t>
            </a:r>
            <a:r>
              <a:rPr lang="en-US" sz="2000" dirty="0"/>
              <a:t> </a:t>
            </a:r>
            <a:r>
              <a:rPr lang="en-US" sz="2000" dirty="0" err="1"/>
              <a:t>Pajak</a:t>
            </a:r>
            <a:r>
              <a:rPr lang="en-US" sz="2000" dirty="0"/>
              <a:t> </a:t>
            </a:r>
            <a:r>
              <a:rPr lang="en-US" sz="2000" dirty="0" err="1"/>
              <a:t>dan</a:t>
            </a:r>
            <a:r>
              <a:rPr lang="en-US" sz="2000" dirty="0"/>
              <a:t> </a:t>
            </a:r>
            <a:r>
              <a:rPr lang="en-US" sz="2000" dirty="0" err="1"/>
              <a:t>Perubahan</a:t>
            </a:r>
            <a:r>
              <a:rPr lang="en-US" sz="2000" dirty="0"/>
              <a:t> Data </a:t>
            </a:r>
            <a:r>
              <a:rPr lang="en-US" sz="2000" dirty="0" err="1"/>
              <a:t>Wajib</a:t>
            </a:r>
            <a:r>
              <a:rPr lang="en-US" sz="2000" dirty="0"/>
              <a:t> </a:t>
            </a:r>
            <a:r>
              <a:rPr lang="en-US" sz="2000" dirty="0" err="1"/>
              <a:t>Pajak</a:t>
            </a:r>
            <a:r>
              <a:rPr lang="en-US" sz="2000" dirty="0"/>
              <a:t>.</a:t>
            </a:r>
          </a:p>
          <a:p>
            <a:endParaRPr lang="en-US" sz="1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sz="2400" dirty="0"/>
                  <a:t> </a:t>
                </a:r>
                <a14:m>
                  <m:oMath xmlns:m="http://schemas.openxmlformats.org/officeDocument/2006/math">
                    <m:f>
                      <m:fPr>
                        <m:ctrlPr>
                          <a:rPr lang="en-US" i="1">
                            <a:latin typeface="Cambria Math"/>
                          </a:rPr>
                        </m:ctrlPr>
                      </m:fPr>
                      <m:num>
                        <m:r>
                          <m:rPr>
                            <m:sty m:val="p"/>
                          </m:rPr>
                          <a:rPr lang="en-US">
                            <a:latin typeface="Cambria Math"/>
                          </a:rPr>
                          <m:t>Skor</m:t>
                        </m:r>
                        <m:r>
                          <a:rPr lang="en-US">
                            <a:latin typeface="Cambria Math"/>
                          </a:rPr>
                          <m:t> </m:t>
                        </m:r>
                        <m:r>
                          <m:rPr>
                            <m:sty m:val="p"/>
                          </m:rPr>
                          <a:rPr lang="en-US">
                            <a:latin typeface="Cambria Math"/>
                          </a:rPr>
                          <m:t>aktual</m:t>
                        </m:r>
                      </m:num>
                      <m:den>
                        <m:r>
                          <m:rPr>
                            <m:sty m:val="p"/>
                          </m:rPr>
                          <a:rPr lang="en-US">
                            <a:latin typeface="Cambria Math"/>
                          </a:rPr>
                          <m:t>Skor</m:t>
                        </m:r>
                        <m:r>
                          <a:rPr lang="en-US">
                            <a:latin typeface="Cambria Math"/>
                          </a:rPr>
                          <m:t> </m:t>
                        </m:r>
                        <m:r>
                          <m:rPr>
                            <m:sty m:val="p"/>
                          </m:rPr>
                          <a:rPr lang="en-US">
                            <a:latin typeface="Cambria Math"/>
                          </a:rPr>
                          <m:t>ideal</m:t>
                        </m:r>
                      </m:den>
                    </m:f>
                    <m:r>
                      <a:rPr lang="en-US" sz="2800">
                        <a:latin typeface="Cambria Math"/>
                      </a:rPr>
                      <m:t> </m:t>
                    </m:r>
                  </m:oMath>
                </a14:m>
                <a:r>
                  <a:rPr lang="en-US" sz="2400" dirty="0"/>
                  <a:t>x 100%</a:t>
                </a:r>
                <a:endParaRPr lang="en-US" sz="2000" dirty="0"/>
              </a:p>
              <a:p>
                <a:r>
                  <a:rPr lang="en-US" dirty="0" err="1"/>
                  <a:t>Keterangan</a:t>
                </a:r>
                <a:r>
                  <a:rPr lang="en-US" dirty="0"/>
                  <a:t> :</a:t>
                </a:r>
                <a:endParaRPr lang="en-US" sz="2800" dirty="0"/>
              </a:p>
              <a:p>
                <a:pPr lvl="2"/>
                <a:r>
                  <a:rPr lang="en-US" dirty="0" err="1"/>
                  <a:t>Skor</a:t>
                </a:r>
                <a:r>
                  <a:rPr lang="en-US" dirty="0"/>
                  <a:t> </a:t>
                </a:r>
                <a:r>
                  <a:rPr lang="en-US" dirty="0" err="1"/>
                  <a:t>aktual</a:t>
                </a:r>
                <a:r>
                  <a:rPr lang="en-US" dirty="0"/>
                  <a:t> </a:t>
                </a:r>
                <a:r>
                  <a:rPr lang="en-US" dirty="0" err="1"/>
                  <a:t>adalah</a:t>
                </a:r>
                <a:r>
                  <a:rPr lang="en-US" dirty="0"/>
                  <a:t> </a:t>
                </a:r>
                <a:r>
                  <a:rPr lang="en-US" dirty="0" err="1"/>
                  <a:t>jawaban</a:t>
                </a:r>
                <a:r>
                  <a:rPr lang="en-US" dirty="0"/>
                  <a:t> </a:t>
                </a:r>
                <a:r>
                  <a:rPr lang="en-US" dirty="0" err="1"/>
                  <a:t>seluruh</a:t>
                </a:r>
                <a:r>
                  <a:rPr lang="en-US" dirty="0"/>
                  <a:t> </a:t>
                </a:r>
                <a:r>
                  <a:rPr lang="en-US" dirty="0" err="1"/>
                  <a:t>responden</a:t>
                </a:r>
                <a:r>
                  <a:rPr lang="en-US" dirty="0"/>
                  <a:t> </a:t>
                </a:r>
                <a:r>
                  <a:rPr lang="en-US" dirty="0" err="1"/>
                  <a:t>atas</a:t>
                </a:r>
                <a:r>
                  <a:rPr lang="en-US" dirty="0"/>
                  <a:t> </a:t>
                </a:r>
                <a:r>
                  <a:rPr lang="en-US" dirty="0" err="1"/>
                  <a:t>kuesioner</a:t>
                </a:r>
                <a:r>
                  <a:rPr lang="en-US" dirty="0"/>
                  <a:t> yang </a:t>
                </a:r>
                <a:r>
                  <a:rPr lang="en-US" dirty="0" err="1"/>
                  <a:t>telah</a:t>
                </a:r>
                <a:r>
                  <a:rPr lang="en-US" dirty="0"/>
                  <a:t> </a:t>
                </a:r>
                <a:r>
                  <a:rPr lang="en-US" dirty="0" err="1"/>
                  <a:t>diajukan</a:t>
                </a:r>
                <a:endParaRPr lang="en-US" sz="2000" dirty="0"/>
              </a:p>
              <a:p>
                <a:pPr lvl="2"/>
                <a:r>
                  <a:rPr lang="en-US" dirty="0" err="1"/>
                  <a:t>Skor</a:t>
                </a:r>
                <a:r>
                  <a:rPr lang="en-US" dirty="0"/>
                  <a:t> ideal </a:t>
                </a:r>
                <a:r>
                  <a:rPr lang="en-US" dirty="0" err="1"/>
                  <a:t>adalah</a:t>
                </a:r>
                <a:r>
                  <a:rPr lang="en-US" dirty="0"/>
                  <a:t> </a:t>
                </a:r>
                <a:r>
                  <a:rPr lang="en-US" dirty="0" err="1"/>
                  <a:t>skor</a:t>
                </a:r>
                <a:r>
                  <a:rPr lang="en-US" dirty="0"/>
                  <a:t> </a:t>
                </a:r>
                <a:r>
                  <a:rPr lang="en-US" dirty="0" err="1"/>
                  <a:t>atau</a:t>
                </a:r>
                <a:r>
                  <a:rPr lang="en-US" dirty="0"/>
                  <a:t> </a:t>
                </a:r>
                <a:r>
                  <a:rPr lang="en-US" dirty="0" err="1"/>
                  <a:t>nilai</a:t>
                </a:r>
                <a:r>
                  <a:rPr lang="en-US" dirty="0"/>
                  <a:t> </a:t>
                </a:r>
                <a:r>
                  <a:rPr lang="en-US" dirty="0" err="1"/>
                  <a:t>tertinggi</a:t>
                </a:r>
                <a:r>
                  <a:rPr lang="en-US" dirty="0"/>
                  <a:t> </a:t>
                </a:r>
                <a:r>
                  <a:rPr lang="en-US" dirty="0" err="1"/>
                  <a:t>atau</a:t>
                </a:r>
                <a:r>
                  <a:rPr lang="en-US" dirty="0"/>
                  <a:t> </a:t>
                </a:r>
                <a:r>
                  <a:rPr lang="en-US" dirty="0" err="1"/>
                  <a:t>semua</a:t>
                </a:r>
                <a:r>
                  <a:rPr lang="en-US" dirty="0"/>
                  <a:t> </a:t>
                </a:r>
                <a:r>
                  <a:rPr lang="en-US" dirty="0" err="1"/>
                  <a:t>responden</a:t>
                </a:r>
                <a:r>
                  <a:rPr lang="en-US" dirty="0"/>
                  <a:t> </a:t>
                </a:r>
                <a:r>
                  <a:rPr lang="en-US" dirty="0" err="1"/>
                  <a:t>diasumsikan</a:t>
                </a:r>
                <a:r>
                  <a:rPr lang="en-US" dirty="0"/>
                  <a:t> </a:t>
                </a:r>
                <a:r>
                  <a:rPr lang="en-US" dirty="0" err="1"/>
                  <a:t>memilih</a:t>
                </a:r>
                <a:r>
                  <a:rPr lang="en-US" dirty="0"/>
                  <a:t> </a:t>
                </a:r>
                <a:r>
                  <a:rPr lang="en-US" dirty="0" err="1"/>
                  <a:t>jawaban</a:t>
                </a:r>
                <a:r>
                  <a:rPr lang="en-US" dirty="0"/>
                  <a:t> </a:t>
                </a:r>
                <a:r>
                  <a:rPr lang="en-US" dirty="0" err="1"/>
                  <a:t>dengan</a:t>
                </a:r>
                <a:r>
                  <a:rPr lang="en-US" dirty="0"/>
                  <a:t> </a:t>
                </a:r>
                <a:r>
                  <a:rPr lang="en-US" dirty="0" err="1"/>
                  <a:t>skor</a:t>
                </a:r>
                <a:r>
                  <a:rPr lang="en-US" dirty="0"/>
                  <a:t> </a:t>
                </a:r>
                <a:r>
                  <a:rPr lang="en-US" dirty="0" err="1"/>
                  <a:t>tertinggi</a:t>
                </a:r>
                <a:endParaRPr lang="en-US" sz="2000" dirty="0"/>
              </a:p>
              <a:p>
                <a:pPr marL="82296"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r="-1220"/>
                </a:stretch>
              </a:blipFill>
            </p:spPr>
            <p:txBody>
              <a:bodyPr/>
              <a:lstStyle/>
              <a:p>
                <a:r>
                  <a:rPr lang="en-US">
                    <a:noFill/>
                  </a:rPr>
                  <a:t> </a:t>
                </a:r>
              </a:p>
            </p:txBody>
          </p:sp>
        </mc:Fallback>
      </mc:AlternateContent>
    </p:spTree>
    <p:extLst>
      <p:ext uri="{BB962C8B-B14F-4D97-AF65-F5344CB8AC3E}">
        <p14:creationId xmlns:p14="http://schemas.microsoft.com/office/powerpoint/2010/main" val="34894213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401762"/>
          </a:xfrm>
        </p:spPr>
        <p:txBody>
          <a:bodyPr>
            <a:normAutofit fontScale="90000"/>
          </a:bodyPr>
          <a:lstStyle/>
          <a:p>
            <a:r>
              <a:rPr lang="en-US" b="1" dirty="0" err="1">
                <a:effectLst/>
              </a:rPr>
              <a:t>Kriteria</a:t>
            </a:r>
            <a:r>
              <a:rPr lang="en-US" b="1" dirty="0">
                <a:effectLst/>
              </a:rPr>
              <a:t> </a:t>
            </a:r>
            <a:r>
              <a:rPr lang="en-US" b="1" dirty="0" err="1">
                <a:effectLst/>
              </a:rPr>
              <a:t>Persentase</a:t>
            </a:r>
            <a:r>
              <a:rPr lang="en-US" b="1" dirty="0">
                <a:effectLst/>
              </a:rPr>
              <a:t> </a:t>
            </a:r>
            <a:r>
              <a:rPr lang="en-US" b="1" dirty="0" err="1">
                <a:effectLst/>
              </a:rPr>
              <a:t>Skor</a:t>
            </a:r>
            <a:r>
              <a:rPr lang="en-US" b="1" dirty="0">
                <a:effectLst/>
              </a:rPr>
              <a:t> </a:t>
            </a:r>
            <a:r>
              <a:rPr lang="en-US" b="1" dirty="0" err="1">
                <a:effectLst/>
              </a:rPr>
              <a:t>Tanggapan</a:t>
            </a:r>
            <a:r>
              <a:rPr lang="en-US" b="1" dirty="0">
                <a:effectLst/>
              </a:rPr>
              <a:t> </a:t>
            </a:r>
            <a:r>
              <a:rPr lang="en-US" b="1" dirty="0" err="1">
                <a:effectLst/>
              </a:rPr>
              <a:t>Terhadap</a:t>
            </a:r>
            <a:r>
              <a:rPr lang="en-US" b="1" dirty="0">
                <a:effectLst/>
              </a:rPr>
              <a:t> </a:t>
            </a:r>
            <a:r>
              <a:rPr lang="en-US" b="1" dirty="0" err="1">
                <a:effectLst/>
              </a:rPr>
              <a:t>Skor</a:t>
            </a:r>
            <a:r>
              <a:rPr lang="en-US" b="1" dirty="0">
                <a:effectLst/>
              </a:rPr>
              <a:t> Ideal</a:t>
            </a:r>
            <a:r>
              <a:rPr lang="en-US" dirty="0">
                <a:effectLst/>
              </a:rPr>
              <a:t/>
            </a:r>
            <a:br>
              <a:rPr lang="en-US" dirty="0">
                <a:effectLst/>
              </a:rPr>
            </a:b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86584874"/>
              </p:ext>
            </p:extLst>
          </p:nvPr>
        </p:nvGraphicFramePr>
        <p:xfrm>
          <a:off x="2133600" y="1905000"/>
          <a:ext cx="5755640" cy="4075274"/>
        </p:xfrm>
        <a:graphic>
          <a:graphicData uri="http://schemas.openxmlformats.org/drawingml/2006/table">
            <a:tbl>
              <a:tblPr firstRow="1" firstCol="1" bandRow="1">
                <a:tableStyleId>{5C22544A-7EE6-4342-B048-85BDC9FD1C3A}</a:tableStyleId>
              </a:tblPr>
              <a:tblGrid>
                <a:gridCol w="523240"/>
                <a:gridCol w="3206955"/>
                <a:gridCol w="2025445"/>
              </a:tblGrid>
              <a:tr h="1027274">
                <a:tc>
                  <a:txBody>
                    <a:bodyPr/>
                    <a:lstStyle/>
                    <a:p>
                      <a:pPr marL="0" marR="0" algn="ctr">
                        <a:lnSpc>
                          <a:spcPct val="200000"/>
                        </a:lnSpc>
                        <a:spcBef>
                          <a:spcPts val="0"/>
                        </a:spcBef>
                        <a:spcAft>
                          <a:spcPts val="0"/>
                        </a:spcAft>
                      </a:pPr>
                      <a:r>
                        <a:rPr lang="en-US" sz="2000">
                          <a:effectLst/>
                        </a:rPr>
                        <a:t>No</a:t>
                      </a:r>
                      <a:endParaRPr lang="en-US" sz="2000">
                        <a:effectLst/>
                        <a:latin typeface="Calibri"/>
                        <a:ea typeface="Times New Roman"/>
                        <a:cs typeface="Times New Roman"/>
                      </a:endParaRPr>
                    </a:p>
                  </a:txBody>
                  <a:tcPr marL="68580" marR="68580" marT="0" marB="0"/>
                </a:tc>
                <a:tc>
                  <a:txBody>
                    <a:bodyPr/>
                    <a:lstStyle/>
                    <a:p>
                      <a:pPr marL="0" marR="0" algn="ctr">
                        <a:lnSpc>
                          <a:spcPct val="200000"/>
                        </a:lnSpc>
                        <a:spcBef>
                          <a:spcPts val="0"/>
                        </a:spcBef>
                        <a:spcAft>
                          <a:spcPts val="0"/>
                        </a:spcAft>
                      </a:pPr>
                      <a:r>
                        <a:rPr lang="en-US" sz="2000">
                          <a:effectLst/>
                        </a:rPr>
                        <a:t>% Jumlah Skor</a:t>
                      </a:r>
                      <a:endParaRPr lang="en-US" sz="2000">
                        <a:effectLst/>
                        <a:latin typeface="Calibri"/>
                        <a:ea typeface="Times New Roman"/>
                        <a:cs typeface="Times New Roman"/>
                      </a:endParaRPr>
                    </a:p>
                  </a:txBody>
                  <a:tcPr marL="68580" marR="68580" marT="0" marB="0"/>
                </a:tc>
                <a:tc>
                  <a:txBody>
                    <a:bodyPr/>
                    <a:lstStyle/>
                    <a:p>
                      <a:pPr marL="0" marR="0" algn="ctr">
                        <a:lnSpc>
                          <a:spcPct val="200000"/>
                        </a:lnSpc>
                        <a:spcBef>
                          <a:spcPts val="0"/>
                        </a:spcBef>
                        <a:spcAft>
                          <a:spcPts val="0"/>
                        </a:spcAft>
                      </a:pPr>
                      <a:r>
                        <a:rPr lang="en-US" sz="2000">
                          <a:effectLst/>
                        </a:rPr>
                        <a:t>Kriteria</a:t>
                      </a:r>
                      <a:endParaRPr lang="en-US" sz="2000">
                        <a:effectLst/>
                        <a:latin typeface="Calibri"/>
                        <a:ea typeface="Times New Roman"/>
                        <a:cs typeface="Times New Roman"/>
                      </a:endParaRPr>
                    </a:p>
                  </a:txBody>
                  <a:tcPr marL="68580" marR="68580" marT="0" marB="0"/>
                </a:tc>
              </a:tr>
              <a:tr h="474326">
                <a:tc>
                  <a:txBody>
                    <a:bodyPr/>
                    <a:lstStyle/>
                    <a:p>
                      <a:pPr marL="0" marR="0" algn="ctr">
                        <a:lnSpc>
                          <a:spcPct val="200000"/>
                        </a:lnSpc>
                        <a:spcBef>
                          <a:spcPts val="0"/>
                        </a:spcBef>
                        <a:spcAft>
                          <a:spcPts val="0"/>
                        </a:spcAft>
                      </a:pPr>
                      <a:r>
                        <a:rPr lang="en-US" sz="2000">
                          <a:effectLst/>
                        </a:rPr>
                        <a:t>1</a:t>
                      </a:r>
                      <a:endParaRPr lang="en-US" sz="2000">
                        <a:effectLst/>
                        <a:latin typeface="Calibri"/>
                        <a:ea typeface="Times New Roman"/>
                        <a:cs typeface="Times New Roman"/>
                      </a:endParaRPr>
                    </a:p>
                  </a:txBody>
                  <a:tcPr marL="68580" marR="68580" marT="0" marB="0"/>
                </a:tc>
                <a:tc>
                  <a:txBody>
                    <a:bodyPr/>
                    <a:lstStyle/>
                    <a:p>
                      <a:pPr marL="0" marR="0" algn="ctr">
                        <a:lnSpc>
                          <a:spcPct val="200000"/>
                        </a:lnSpc>
                        <a:spcBef>
                          <a:spcPts val="0"/>
                        </a:spcBef>
                        <a:spcAft>
                          <a:spcPts val="0"/>
                        </a:spcAft>
                      </a:pPr>
                      <a:r>
                        <a:rPr lang="en-US" sz="2000">
                          <a:effectLst/>
                        </a:rPr>
                        <a:t>20.00 – 36.00</a:t>
                      </a:r>
                      <a:endParaRPr lang="en-US" sz="2000">
                        <a:effectLst/>
                        <a:latin typeface="Calibri"/>
                        <a:ea typeface="Times New Roman"/>
                        <a:cs typeface="Times New Roman"/>
                      </a:endParaRPr>
                    </a:p>
                  </a:txBody>
                  <a:tcPr marL="68580" marR="68580" marT="0" marB="0"/>
                </a:tc>
                <a:tc>
                  <a:txBody>
                    <a:bodyPr/>
                    <a:lstStyle/>
                    <a:p>
                      <a:pPr marL="0" marR="0" algn="ctr">
                        <a:lnSpc>
                          <a:spcPct val="200000"/>
                        </a:lnSpc>
                        <a:spcBef>
                          <a:spcPts val="0"/>
                        </a:spcBef>
                        <a:spcAft>
                          <a:spcPts val="0"/>
                        </a:spcAft>
                      </a:pPr>
                      <a:r>
                        <a:rPr lang="en-US" sz="2000">
                          <a:effectLst/>
                        </a:rPr>
                        <a:t>Tidak Baik</a:t>
                      </a:r>
                      <a:endParaRPr lang="en-US" sz="2000">
                        <a:effectLst/>
                        <a:latin typeface="Calibri"/>
                        <a:ea typeface="Times New Roman"/>
                        <a:cs typeface="Times New Roman"/>
                      </a:endParaRPr>
                    </a:p>
                  </a:txBody>
                  <a:tcPr marL="68580" marR="68580" marT="0" marB="0"/>
                </a:tc>
              </a:tr>
              <a:tr h="474326">
                <a:tc>
                  <a:txBody>
                    <a:bodyPr/>
                    <a:lstStyle/>
                    <a:p>
                      <a:pPr marL="0" marR="0" algn="ctr">
                        <a:lnSpc>
                          <a:spcPct val="200000"/>
                        </a:lnSpc>
                        <a:spcBef>
                          <a:spcPts val="0"/>
                        </a:spcBef>
                        <a:spcAft>
                          <a:spcPts val="0"/>
                        </a:spcAft>
                      </a:pPr>
                      <a:r>
                        <a:rPr lang="en-US" sz="2000">
                          <a:effectLst/>
                        </a:rPr>
                        <a:t>2</a:t>
                      </a:r>
                      <a:endParaRPr lang="en-US" sz="2000">
                        <a:effectLst/>
                        <a:latin typeface="Calibri"/>
                        <a:ea typeface="Times New Roman"/>
                        <a:cs typeface="Times New Roman"/>
                      </a:endParaRPr>
                    </a:p>
                  </a:txBody>
                  <a:tcPr marL="68580" marR="68580" marT="0" marB="0"/>
                </a:tc>
                <a:tc>
                  <a:txBody>
                    <a:bodyPr/>
                    <a:lstStyle/>
                    <a:p>
                      <a:pPr marL="0" marR="0" algn="ctr">
                        <a:lnSpc>
                          <a:spcPct val="200000"/>
                        </a:lnSpc>
                        <a:spcBef>
                          <a:spcPts val="0"/>
                        </a:spcBef>
                        <a:spcAft>
                          <a:spcPts val="0"/>
                        </a:spcAft>
                      </a:pPr>
                      <a:r>
                        <a:rPr lang="en-US" sz="2000">
                          <a:effectLst/>
                        </a:rPr>
                        <a:t>36.01 – 52.00</a:t>
                      </a:r>
                      <a:endParaRPr lang="en-US" sz="2000">
                        <a:effectLst/>
                        <a:latin typeface="Calibri"/>
                        <a:ea typeface="Times New Roman"/>
                        <a:cs typeface="Times New Roman"/>
                      </a:endParaRPr>
                    </a:p>
                  </a:txBody>
                  <a:tcPr marL="68580" marR="68580" marT="0" marB="0"/>
                </a:tc>
                <a:tc>
                  <a:txBody>
                    <a:bodyPr/>
                    <a:lstStyle/>
                    <a:p>
                      <a:pPr marL="0" marR="0" algn="ctr">
                        <a:lnSpc>
                          <a:spcPct val="200000"/>
                        </a:lnSpc>
                        <a:spcBef>
                          <a:spcPts val="0"/>
                        </a:spcBef>
                        <a:spcAft>
                          <a:spcPts val="0"/>
                        </a:spcAft>
                      </a:pPr>
                      <a:r>
                        <a:rPr lang="en-US" sz="2000">
                          <a:effectLst/>
                        </a:rPr>
                        <a:t>Kurang Baik</a:t>
                      </a:r>
                      <a:endParaRPr lang="en-US" sz="2000">
                        <a:effectLst/>
                        <a:latin typeface="Calibri"/>
                        <a:ea typeface="Times New Roman"/>
                        <a:cs typeface="Times New Roman"/>
                      </a:endParaRPr>
                    </a:p>
                  </a:txBody>
                  <a:tcPr marL="68580" marR="68580" marT="0" marB="0"/>
                </a:tc>
              </a:tr>
              <a:tr h="474326">
                <a:tc>
                  <a:txBody>
                    <a:bodyPr/>
                    <a:lstStyle/>
                    <a:p>
                      <a:pPr marL="0" marR="0" algn="ctr">
                        <a:lnSpc>
                          <a:spcPct val="200000"/>
                        </a:lnSpc>
                        <a:spcBef>
                          <a:spcPts val="0"/>
                        </a:spcBef>
                        <a:spcAft>
                          <a:spcPts val="0"/>
                        </a:spcAft>
                      </a:pPr>
                      <a:r>
                        <a:rPr lang="en-US" sz="2000">
                          <a:effectLst/>
                        </a:rPr>
                        <a:t>3</a:t>
                      </a:r>
                      <a:endParaRPr lang="en-US" sz="2000">
                        <a:effectLst/>
                        <a:latin typeface="Calibri"/>
                        <a:ea typeface="Times New Roman"/>
                        <a:cs typeface="Times New Roman"/>
                      </a:endParaRPr>
                    </a:p>
                  </a:txBody>
                  <a:tcPr marL="68580" marR="68580" marT="0" marB="0"/>
                </a:tc>
                <a:tc>
                  <a:txBody>
                    <a:bodyPr/>
                    <a:lstStyle/>
                    <a:p>
                      <a:pPr marL="0" marR="0" algn="ctr">
                        <a:lnSpc>
                          <a:spcPct val="200000"/>
                        </a:lnSpc>
                        <a:spcBef>
                          <a:spcPts val="0"/>
                        </a:spcBef>
                        <a:spcAft>
                          <a:spcPts val="0"/>
                        </a:spcAft>
                      </a:pPr>
                      <a:r>
                        <a:rPr lang="en-US" sz="2000">
                          <a:effectLst/>
                        </a:rPr>
                        <a:t>52.01 – 68.00</a:t>
                      </a:r>
                      <a:endParaRPr lang="en-US" sz="2000">
                        <a:effectLst/>
                        <a:latin typeface="Calibri"/>
                        <a:ea typeface="Times New Roman"/>
                        <a:cs typeface="Times New Roman"/>
                      </a:endParaRPr>
                    </a:p>
                  </a:txBody>
                  <a:tcPr marL="68580" marR="68580" marT="0" marB="0"/>
                </a:tc>
                <a:tc>
                  <a:txBody>
                    <a:bodyPr/>
                    <a:lstStyle/>
                    <a:p>
                      <a:pPr marL="0" marR="0" algn="ctr">
                        <a:lnSpc>
                          <a:spcPct val="200000"/>
                        </a:lnSpc>
                        <a:spcBef>
                          <a:spcPts val="0"/>
                        </a:spcBef>
                        <a:spcAft>
                          <a:spcPts val="0"/>
                        </a:spcAft>
                      </a:pPr>
                      <a:r>
                        <a:rPr lang="en-US" sz="2000">
                          <a:effectLst/>
                        </a:rPr>
                        <a:t>Cukup</a:t>
                      </a:r>
                      <a:endParaRPr lang="en-US" sz="2000">
                        <a:effectLst/>
                        <a:latin typeface="Calibri"/>
                        <a:ea typeface="Times New Roman"/>
                        <a:cs typeface="Times New Roman"/>
                      </a:endParaRPr>
                    </a:p>
                  </a:txBody>
                  <a:tcPr marL="68580" marR="68580" marT="0" marB="0"/>
                </a:tc>
              </a:tr>
              <a:tr h="474326">
                <a:tc>
                  <a:txBody>
                    <a:bodyPr/>
                    <a:lstStyle/>
                    <a:p>
                      <a:pPr marL="0" marR="0" algn="ctr">
                        <a:lnSpc>
                          <a:spcPct val="200000"/>
                        </a:lnSpc>
                        <a:spcBef>
                          <a:spcPts val="0"/>
                        </a:spcBef>
                        <a:spcAft>
                          <a:spcPts val="0"/>
                        </a:spcAft>
                      </a:pPr>
                      <a:r>
                        <a:rPr lang="en-US" sz="2000">
                          <a:effectLst/>
                        </a:rPr>
                        <a:t>4</a:t>
                      </a:r>
                      <a:endParaRPr lang="en-US" sz="2000">
                        <a:effectLst/>
                        <a:latin typeface="Calibri"/>
                        <a:ea typeface="Times New Roman"/>
                        <a:cs typeface="Times New Roman"/>
                      </a:endParaRPr>
                    </a:p>
                  </a:txBody>
                  <a:tcPr marL="68580" marR="68580" marT="0" marB="0"/>
                </a:tc>
                <a:tc>
                  <a:txBody>
                    <a:bodyPr/>
                    <a:lstStyle/>
                    <a:p>
                      <a:pPr marL="0" marR="0" algn="ctr">
                        <a:lnSpc>
                          <a:spcPct val="200000"/>
                        </a:lnSpc>
                        <a:spcBef>
                          <a:spcPts val="0"/>
                        </a:spcBef>
                        <a:spcAft>
                          <a:spcPts val="0"/>
                        </a:spcAft>
                      </a:pPr>
                      <a:r>
                        <a:rPr lang="en-US" sz="2000">
                          <a:effectLst/>
                        </a:rPr>
                        <a:t>68.01 – 84.00</a:t>
                      </a:r>
                      <a:endParaRPr lang="en-US" sz="2000">
                        <a:effectLst/>
                        <a:latin typeface="Calibri"/>
                        <a:ea typeface="Times New Roman"/>
                        <a:cs typeface="Times New Roman"/>
                      </a:endParaRPr>
                    </a:p>
                  </a:txBody>
                  <a:tcPr marL="68580" marR="68580" marT="0" marB="0"/>
                </a:tc>
                <a:tc>
                  <a:txBody>
                    <a:bodyPr/>
                    <a:lstStyle/>
                    <a:p>
                      <a:pPr marL="0" marR="0" algn="ctr">
                        <a:lnSpc>
                          <a:spcPct val="200000"/>
                        </a:lnSpc>
                        <a:spcBef>
                          <a:spcPts val="0"/>
                        </a:spcBef>
                        <a:spcAft>
                          <a:spcPts val="0"/>
                        </a:spcAft>
                      </a:pPr>
                      <a:r>
                        <a:rPr lang="en-US" sz="2000">
                          <a:effectLst/>
                        </a:rPr>
                        <a:t>Baik</a:t>
                      </a:r>
                      <a:endParaRPr lang="en-US" sz="2000">
                        <a:effectLst/>
                        <a:latin typeface="Calibri"/>
                        <a:ea typeface="Times New Roman"/>
                        <a:cs typeface="Times New Roman"/>
                      </a:endParaRPr>
                    </a:p>
                  </a:txBody>
                  <a:tcPr marL="68580" marR="68580" marT="0" marB="0"/>
                </a:tc>
              </a:tr>
              <a:tr h="474326">
                <a:tc>
                  <a:txBody>
                    <a:bodyPr/>
                    <a:lstStyle/>
                    <a:p>
                      <a:pPr marL="0" marR="0" algn="ctr">
                        <a:lnSpc>
                          <a:spcPct val="200000"/>
                        </a:lnSpc>
                        <a:spcBef>
                          <a:spcPts val="0"/>
                        </a:spcBef>
                        <a:spcAft>
                          <a:spcPts val="0"/>
                        </a:spcAft>
                      </a:pPr>
                      <a:r>
                        <a:rPr lang="en-US" sz="2000">
                          <a:effectLst/>
                        </a:rPr>
                        <a:t>5</a:t>
                      </a:r>
                      <a:endParaRPr lang="en-US" sz="2000">
                        <a:effectLst/>
                        <a:latin typeface="Calibri"/>
                        <a:ea typeface="Times New Roman"/>
                        <a:cs typeface="Times New Roman"/>
                      </a:endParaRPr>
                    </a:p>
                  </a:txBody>
                  <a:tcPr marL="68580" marR="68580" marT="0" marB="0"/>
                </a:tc>
                <a:tc>
                  <a:txBody>
                    <a:bodyPr/>
                    <a:lstStyle/>
                    <a:p>
                      <a:pPr marL="0" marR="0" algn="ctr">
                        <a:lnSpc>
                          <a:spcPct val="200000"/>
                        </a:lnSpc>
                        <a:spcBef>
                          <a:spcPts val="0"/>
                        </a:spcBef>
                        <a:spcAft>
                          <a:spcPts val="0"/>
                        </a:spcAft>
                      </a:pPr>
                      <a:r>
                        <a:rPr lang="en-US" sz="2000">
                          <a:effectLst/>
                        </a:rPr>
                        <a:t>84.02 - 100</a:t>
                      </a:r>
                      <a:endParaRPr lang="en-US" sz="2000">
                        <a:effectLst/>
                        <a:latin typeface="Calibri"/>
                        <a:ea typeface="Times New Roman"/>
                        <a:cs typeface="Times New Roman"/>
                      </a:endParaRPr>
                    </a:p>
                  </a:txBody>
                  <a:tcPr marL="68580" marR="68580" marT="0" marB="0"/>
                </a:tc>
                <a:tc>
                  <a:txBody>
                    <a:bodyPr/>
                    <a:lstStyle/>
                    <a:p>
                      <a:pPr marL="0" marR="0" algn="ctr">
                        <a:lnSpc>
                          <a:spcPct val="200000"/>
                        </a:lnSpc>
                        <a:spcBef>
                          <a:spcPts val="0"/>
                        </a:spcBef>
                        <a:spcAft>
                          <a:spcPts val="0"/>
                        </a:spcAft>
                      </a:pPr>
                      <a:r>
                        <a:rPr lang="en-US" sz="2000" dirty="0" err="1">
                          <a:effectLst/>
                        </a:rPr>
                        <a:t>Sangat</a:t>
                      </a:r>
                      <a:r>
                        <a:rPr lang="en-US" sz="2000" dirty="0">
                          <a:effectLst/>
                        </a:rPr>
                        <a:t> </a:t>
                      </a:r>
                      <a:r>
                        <a:rPr lang="en-US" sz="2000" dirty="0" err="1">
                          <a:effectLst/>
                        </a:rPr>
                        <a:t>Baik</a:t>
                      </a:r>
                      <a:endParaRPr lang="en-US" sz="20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22980677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3" algn="l" rtl="0">
              <a:spcBef>
                <a:spcPct val="0"/>
              </a:spcBef>
            </a:pPr>
            <a:r>
              <a:rPr lang="en-US" b="1" dirty="0" smtClean="0"/>
              <a:t>3..2.6.2. </a:t>
            </a:r>
            <a:r>
              <a:rPr lang="en-US" b="1" dirty="0" err="1" smtClean="0"/>
              <a:t>Analisis</a:t>
            </a:r>
            <a:r>
              <a:rPr lang="en-US" b="1" dirty="0" smtClean="0"/>
              <a:t> </a:t>
            </a:r>
            <a:r>
              <a:rPr lang="en-US" b="1" dirty="0" err="1"/>
              <a:t>Kuantitatif</a:t>
            </a:r>
            <a:r>
              <a:rPr lang="en-US" sz="1600" dirty="0"/>
              <a:t/>
            </a:r>
            <a:br>
              <a:rPr lang="en-US" sz="1600" dirty="0"/>
            </a:b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pPr marL="596646" indent="-514350">
                  <a:buAutoNum type="arabicPeriod"/>
                </a:pPr>
                <a:r>
                  <a:rPr lang="en-US" dirty="0" err="1" smtClean="0"/>
                  <a:t>Menaikan</a:t>
                </a:r>
                <a:r>
                  <a:rPr lang="en-US" dirty="0" smtClean="0"/>
                  <a:t> </a:t>
                </a:r>
                <a:r>
                  <a:rPr lang="en-US" dirty="0" err="1" smtClean="0"/>
                  <a:t>skala</a:t>
                </a:r>
                <a:r>
                  <a:rPr lang="en-US" dirty="0" smtClean="0"/>
                  <a:t>  ordinal </a:t>
                </a:r>
                <a:r>
                  <a:rPr lang="en-US" dirty="0" err="1" smtClean="0"/>
                  <a:t>ke</a:t>
                </a:r>
                <a:r>
                  <a:rPr lang="en-US" dirty="0" smtClean="0"/>
                  <a:t> interval </a:t>
                </a:r>
              </a:p>
              <a:p>
                <a:pPr marL="596646" lvl="0" indent="-514350">
                  <a:buFont typeface="Wingdings 2"/>
                  <a:buAutoNum type="arabicPeriod"/>
                </a:pPr>
                <a:r>
                  <a:rPr lang="en-US" dirty="0" err="1"/>
                  <a:t>Analisis</a:t>
                </a:r>
                <a:r>
                  <a:rPr lang="en-US" dirty="0"/>
                  <a:t> </a:t>
                </a:r>
                <a:r>
                  <a:rPr lang="en-US" dirty="0" err="1"/>
                  <a:t>Korelasi</a:t>
                </a:r>
                <a:r>
                  <a:rPr lang="en-US" dirty="0"/>
                  <a:t> </a:t>
                </a:r>
              </a:p>
              <a:p>
                <a14:m>
                  <m:oMath xmlns:m="http://schemas.openxmlformats.org/officeDocument/2006/math">
                    <m:r>
                      <m:rPr>
                        <m:sty m:val="p"/>
                      </m:rPr>
                      <a:rPr lang="en-US">
                        <a:latin typeface="Cambria Math"/>
                      </a:rPr>
                      <m:t>r</m:t>
                    </m:r>
                    <m:r>
                      <a:rPr lang="en-US">
                        <a:latin typeface="Cambria Math"/>
                      </a:rPr>
                      <m:t>=</m:t>
                    </m:r>
                    <m:f>
                      <m:fPr>
                        <m:ctrlPr>
                          <a:rPr lang="en-US" i="1">
                            <a:latin typeface="Cambria Math"/>
                          </a:rPr>
                        </m:ctrlPr>
                      </m:fPr>
                      <m:num>
                        <m:r>
                          <m:rPr>
                            <m:sty m:val="p"/>
                          </m:rPr>
                          <a:rPr lang="en-US">
                            <a:latin typeface="Cambria Math"/>
                          </a:rPr>
                          <m:t>n</m:t>
                        </m:r>
                        <m:d>
                          <m:dPr>
                            <m:ctrlPr>
                              <a:rPr lang="en-US" i="1">
                                <a:latin typeface="Cambria Math"/>
                              </a:rPr>
                            </m:ctrlPr>
                          </m:dPr>
                          <m:e>
                            <m:r>
                              <a:rPr lang="en-US">
                                <a:latin typeface="Cambria Math"/>
                              </a:rPr>
                              <m:t>∑</m:t>
                            </m:r>
                            <m:r>
                              <m:rPr>
                                <m:sty m:val="p"/>
                              </m:rPr>
                              <a:rPr lang="en-US">
                                <a:latin typeface="Cambria Math"/>
                              </a:rPr>
                              <m:t>xy</m:t>
                            </m:r>
                          </m:e>
                        </m:d>
                        <m:r>
                          <a:rPr lang="en-US" i="1">
                            <a:latin typeface="Cambria Math"/>
                          </a:rPr>
                          <m:t>−</m:t>
                        </m:r>
                        <m:d>
                          <m:dPr>
                            <m:ctrlPr>
                              <a:rPr lang="en-US" i="1">
                                <a:latin typeface="Cambria Math"/>
                              </a:rPr>
                            </m:ctrlPr>
                          </m:dPr>
                          <m:e>
                            <m:r>
                              <a:rPr lang="en-US">
                                <a:latin typeface="Cambria Math"/>
                              </a:rPr>
                              <m:t>∑</m:t>
                            </m:r>
                            <m:r>
                              <m:rPr>
                                <m:sty m:val="p"/>
                              </m:rPr>
                              <a:rPr lang="en-US">
                                <a:latin typeface="Cambria Math"/>
                              </a:rPr>
                              <m:t>x</m:t>
                            </m:r>
                          </m:e>
                        </m:d>
                        <m:d>
                          <m:dPr>
                            <m:ctrlPr>
                              <a:rPr lang="en-US" i="1">
                                <a:latin typeface="Cambria Math"/>
                              </a:rPr>
                            </m:ctrlPr>
                          </m:dPr>
                          <m:e>
                            <m:r>
                              <a:rPr lang="en-US">
                                <a:latin typeface="Cambria Math"/>
                              </a:rPr>
                              <m:t>∑</m:t>
                            </m:r>
                            <m:r>
                              <m:rPr>
                                <m:sty m:val="p"/>
                              </m:rPr>
                              <a:rPr lang="en-US">
                                <a:latin typeface="Cambria Math"/>
                              </a:rPr>
                              <m:t>y</m:t>
                            </m:r>
                          </m:e>
                        </m:d>
                      </m:num>
                      <m:den>
                        <m:rad>
                          <m:radPr>
                            <m:degHide m:val="on"/>
                            <m:ctrlPr>
                              <a:rPr lang="en-US" i="1">
                                <a:latin typeface="Cambria Math"/>
                              </a:rPr>
                            </m:ctrlPr>
                          </m:radPr>
                          <m:deg/>
                          <m:e>
                            <m:d>
                              <m:dPr>
                                <m:ctrlPr>
                                  <a:rPr lang="en-US" i="1">
                                    <a:latin typeface="Cambria Math"/>
                                  </a:rPr>
                                </m:ctrlPr>
                              </m:dPr>
                              <m:e>
                                <m:r>
                                  <m:rPr>
                                    <m:sty m:val="p"/>
                                  </m:rPr>
                                  <a:rPr lang="en-US">
                                    <a:latin typeface="Cambria Math"/>
                                  </a:rPr>
                                  <m:t>n</m:t>
                                </m:r>
                                <m:r>
                                  <a:rPr lang="en-US">
                                    <a:latin typeface="Cambria Math"/>
                                  </a:rPr>
                                  <m:t>∑</m:t>
                                </m:r>
                                <m:sSup>
                                  <m:sSupPr>
                                    <m:ctrlPr>
                                      <a:rPr lang="en-US" i="1">
                                        <a:latin typeface="Cambria Math"/>
                                      </a:rPr>
                                    </m:ctrlPr>
                                  </m:sSupPr>
                                  <m:e>
                                    <m:r>
                                      <m:rPr>
                                        <m:sty m:val="p"/>
                                      </m:rPr>
                                      <a:rPr lang="en-US">
                                        <a:latin typeface="Cambria Math"/>
                                      </a:rPr>
                                      <m:t>x</m:t>
                                    </m:r>
                                  </m:e>
                                  <m:sup>
                                    <m:r>
                                      <a:rPr lang="en-US">
                                        <a:latin typeface="Cambria Math"/>
                                      </a:rPr>
                                      <m:t>2</m:t>
                                    </m:r>
                                  </m:sup>
                                </m:sSup>
                              </m:e>
                            </m:d>
                            <m:r>
                              <a:rPr lang="en-US" i="1">
                                <a:latin typeface="Cambria Math"/>
                              </a:rPr>
                              <m:t>−</m:t>
                            </m:r>
                            <m:sSup>
                              <m:sSupPr>
                                <m:ctrlPr>
                                  <a:rPr lang="en-US" i="1">
                                    <a:latin typeface="Cambria Math"/>
                                  </a:rPr>
                                </m:ctrlPr>
                              </m:sSupPr>
                              <m:e>
                                <m:d>
                                  <m:dPr>
                                    <m:ctrlPr>
                                      <a:rPr lang="en-US" i="1">
                                        <a:latin typeface="Cambria Math"/>
                                      </a:rPr>
                                    </m:ctrlPr>
                                  </m:dPr>
                                  <m:e>
                                    <m:r>
                                      <a:rPr lang="en-US">
                                        <a:latin typeface="Cambria Math"/>
                                      </a:rPr>
                                      <m:t>∑</m:t>
                                    </m:r>
                                    <m:r>
                                      <m:rPr>
                                        <m:sty m:val="p"/>
                                      </m:rPr>
                                      <a:rPr lang="en-US">
                                        <a:latin typeface="Cambria Math"/>
                                      </a:rPr>
                                      <m:t>x</m:t>
                                    </m:r>
                                  </m:e>
                                </m:d>
                              </m:e>
                              <m:sup>
                                <m:r>
                                  <a:rPr lang="en-US">
                                    <a:latin typeface="Cambria Math"/>
                                  </a:rPr>
                                  <m:t>2</m:t>
                                </m:r>
                              </m:sup>
                            </m:sSup>
                            <m:d>
                              <m:dPr>
                                <m:ctrlPr>
                                  <a:rPr lang="en-US" i="1">
                                    <a:latin typeface="Cambria Math"/>
                                  </a:rPr>
                                </m:ctrlPr>
                              </m:dPr>
                              <m:e>
                                <m:r>
                                  <m:rPr>
                                    <m:sty m:val="p"/>
                                  </m:rPr>
                                  <a:rPr lang="en-US">
                                    <a:latin typeface="Cambria Math"/>
                                  </a:rPr>
                                  <m:t>n</m:t>
                                </m:r>
                                <m:r>
                                  <a:rPr lang="en-US">
                                    <a:latin typeface="Cambria Math"/>
                                  </a:rPr>
                                  <m:t>∑</m:t>
                                </m:r>
                                <m:sSup>
                                  <m:sSupPr>
                                    <m:ctrlPr>
                                      <a:rPr lang="en-US" i="1">
                                        <a:latin typeface="Cambria Math"/>
                                      </a:rPr>
                                    </m:ctrlPr>
                                  </m:sSupPr>
                                  <m:e>
                                    <m:r>
                                      <m:rPr>
                                        <m:sty m:val="p"/>
                                      </m:rPr>
                                      <a:rPr lang="en-US">
                                        <a:latin typeface="Cambria Math"/>
                                      </a:rPr>
                                      <m:t>y</m:t>
                                    </m:r>
                                  </m:e>
                                  <m:sup>
                                    <m:r>
                                      <a:rPr lang="en-US">
                                        <a:latin typeface="Cambria Math"/>
                                      </a:rPr>
                                      <m:t>2</m:t>
                                    </m:r>
                                  </m:sup>
                                </m:sSup>
                              </m:e>
                            </m:d>
                            <m:sSup>
                              <m:sSupPr>
                                <m:ctrlPr>
                                  <a:rPr lang="en-US" i="1">
                                    <a:latin typeface="Cambria Math"/>
                                  </a:rPr>
                                </m:ctrlPr>
                              </m:sSupPr>
                              <m:e>
                                <m:r>
                                  <a:rPr lang="en-US">
                                    <a:latin typeface="Cambria Math"/>
                                  </a:rPr>
                                  <m:t> </m:t>
                                </m:r>
                                <m:r>
                                  <a:rPr lang="en-US" i="1">
                                    <a:latin typeface="Cambria Math"/>
                                  </a:rPr>
                                  <m:t>−</m:t>
                                </m:r>
                                <m:d>
                                  <m:dPr>
                                    <m:ctrlPr>
                                      <a:rPr lang="en-US" i="1">
                                        <a:latin typeface="Cambria Math"/>
                                      </a:rPr>
                                    </m:ctrlPr>
                                  </m:dPr>
                                  <m:e>
                                    <m:r>
                                      <a:rPr lang="en-US">
                                        <a:latin typeface="Cambria Math"/>
                                      </a:rPr>
                                      <m:t>∑</m:t>
                                    </m:r>
                                    <m:r>
                                      <m:rPr>
                                        <m:sty m:val="p"/>
                                      </m:rPr>
                                      <a:rPr lang="en-US">
                                        <a:latin typeface="Cambria Math"/>
                                      </a:rPr>
                                      <m:t>y</m:t>
                                    </m:r>
                                  </m:e>
                                </m:d>
                              </m:e>
                              <m:sup>
                                <m:r>
                                  <a:rPr lang="en-US">
                                    <a:latin typeface="Cambria Math"/>
                                  </a:rPr>
                                  <m:t>2</m:t>
                                </m:r>
                              </m:sup>
                            </m:sSup>
                          </m:e>
                        </m:rad>
                      </m:den>
                    </m:f>
                    <m:r>
                      <a:rPr lang="en-US" i="1">
                        <a:latin typeface="Cambria Math"/>
                      </a:rPr>
                      <m:t> </m:t>
                    </m:r>
                  </m:oMath>
                </a14:m>
                <a:r>
                  <a:rPr lang="id-ID" dirty="0"/>
                  <a:t>	</a:t>
                </a:r>
                <a:endParaRPr lang="en-US" dirty="0"/>
              </a:p>
              <a:p>
                <a:pPr marL="82296" indent="0">
                  <a:buNone/>
                </a:pPr>
                <a:r>
                  <a:rPr lang="id-ID" dirty="0"/>
                  <a:t>Keterangan: 	</a:t>
                </a:r>
                <a:endParaRPr lang="en-US" dirty="0"/>
              </a:p>
              <a:p>
                <a:pPr marL="82296" indent="0">
                  <a:buNone/>
                </a:pPr>
                <a:r>
                  <a:rPr lang="id-ID" dirty="0"/>
                  <a:t>r = </a:t>
                </a:r>
                <a:r>
                  <a:rPr lang="en-US" dirty="0"/>
                  <a:t>K</a:t>
                </a:r>
                <a:r>
                  <a:rPr lang="id-ID" dirty="0"/>
                  <a:t>orelasi </a:t>
                </a:r>
                <a:r>
                  <a:rPr lang="en-US" dirty="0"/>
                  <a:t>Pearson P</a:t>
                </a:r>
                <a:r>
                  <a:rPr lang="id-ID" dirty="0"/>
                  <a:t>roduct </a:t>
                </a:r>
                <a:r>
                  <a:rPr lang="en-US" dirty="0"/>
                  <a:t>M</a:t>
                </a:r>
                <a:r>
                  <a:rPr lang="id-ID" dirty="0"/>
                  <a:t>oment</a:t>
                </a:r>
                <a:endParaRPr lang="en-US" dirty="0"/>
              </a:p>
              <a:p>
                <a:pPr marL="82296" indent="0">
                  <a:buNone/>
                </a:pPr>
                <a:r>
                  <a:rPr lang="en-US" dirty="0"/>
                  <a:t>x</a:t>
                </a:r>
                <a:r>
                  <a:rPr lang="id-ID" dirty="0"/>
                  <a:t> = </a:t>
                </a:r>
                <a:r>
                  <a:rPr lang="en-US" dirty="0" err="1"/>
                  <a:t>Sistem</a:t>
                </a:r>
                <a:r>
                  <a:rPr lang="en-US" dirty="0"/>
                  <a:t> </a:t>
                </a:r>
                <a:r>
                  <a:rPr lang="en-US" dirty="0" err="1"/>
                  <a:t>Informasi</a:t>
                </a:r>
                <a:r>
                  <a:rPr lang="en-US" dirty="0"/>
                  <a:t> </a:t>
                </a:r>
                <a:r>
                  <a:rPr lang="en-US" dirty="0" err="1"/>
                  <a:t>Perpajakan</a:t>
                </a:r>
                <a:r>
                  <a:rPr lang="en-US" dirty="0"/>
                  <a:t> </a:t>
                </a:r>
              </a:p>
              <a:p>
                <a:pPr marL="82296" indent="0">
                  <a:buNone/>
                </a:pPr>
                <a:r>
                  <a:rPr lang="en-US" dirty="0"/>
                  <a:t>y </a:t>
                </a:r>
                <a:r>
                  <a:rPr lang="id-ID" dirty="0"/>
                  <a:t>= </a:t>
                </a:r>
                <a:r>
                  <a:rPr lang="en-US" dirty="0" err="1"/>
                  <a:t>Kualitas</a:t>
                </a:r>
                <a:r>
                  <a:rPr lang="en-US" dirty="0"/>
                  <a:t> </a:t>
                </a:r>
                <a:r>
                  <a:rPr lang="en-US" dirty="0" err="1"/>
                  <a:t>Pelayanan</a:t>
                </a:r>
                <a:endParaRPr lang="en-US" dirty="0"/>
              </a:p>
              <a:p>
                <a:pPr marL="82296" indent="0">
                  <a:buNone/>
                </a:pPr>
                <a:r>
                  <a:rPr lang="id-ID" dirty="0"/>
                  <a:t>n = </a:t>
                </a:r>
                <a:r>
                  <a:rPr lang="en-US" dirty="0"/>
                  <a:t>J</a:t>
                </a:r>
                <a:r>
                  <a:rPr lang="id-ID" dirty="0"/>
                  <a:t>umlah </a:t>
                </a:r>
                <a:r>
                  <a:rPr lang="en-US" dirty="0"/>
                  <a:t>S</a:t>
                </a:r>
                <a:r>
                  <a:rPr lang="id-ID" dirty="0"/>
                  <a:t>ampel</a:t>
                </a:r>
                <a:endParaRPr lang="en-US" dirty="0"/>
              </a:p>
              <a:p>
                <a:pPr marL="596646" indent="-514350">
                  <a:buAutoNum type="arabicPeriod"/>
                </a:pPr>
                <a:endParaRPr lang="en-US" dirty="0" smtClean="0"/>
              </a:p>
              <a:p>
                <a:pPr marL="82296"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976" t="-2668" b="-2287"/>
                </a:stretch>
              </a:blipFill>
            </p:spPr>
            <p:txBody>
              <a:bodyPr/>
              <a:lstStyle/>
              <a:p>
                <a:r>
                  <a:rPr lang="en-US">
                    <a:noFill/>
                  </a:rPr>
                  <a:t> </a:t>
                </a:r>
              </a:p>
            </p:txBody>
          </p:sp>
        </mc:Fallback>
      </mc:AlternateContent>
    </p:spTree>
    <p:extLst>
      <p:ext uri="{BB962C8B-B14F-4D97-AF65-F5344CB8AC3E}">
        <p14:creationId xmlns:p14="http://schemas.microsoft.com/office/powerpoint/2010/main" val="5568892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52400"/>
            <a:ext cx="7498080" cy="1371600"/>
          </a:xfrm>
        </p:spPr>
        <p:txBody>
          <a:bodyPr>
            <a:noAutofit/>
          </a:bodyPr>
          <a:lstStyle/>
          <a:p>
            <a:r>
              <a:rPr lang="id-ID" sz="3200" b="1" dirty="0"/>
              <a:t>Batas koefisien korelasi ditentukan dengan -1 </a:t>
            </a:r>
            <a:r>
              <a:rPr lang="id-ID" sz="3200" b="1" dirty="0">
                <a:sym typeface="Symbol"/>
              </a:rPr>
              <a:t></a:t>
            </a:r>
            <a:r>
              <a:rPr lang="id-ID" sz="3200" b="1" dirty="0"/>
              <a:t> r </a:t>
            </a:r>
            <a:r>
              <a:rPr lang="id-ID" sz="3200" b="1" dirty="0">
                <a:sym typeface="Symbol"/>
              </a:rPr>
              <a:t></a:t>
            </a:r>
            <a:r>
              <a:rPr lang="id-ID" sz="3200" b="1" dirty="0"/>
              <a:t>1, dimana: </a:t>
            </a:r>
            <a:endParaRPr lang="en-US" sz="3200" b="1" dirty="0"/>
          </a:p>
        </p:txBody>
      </p:sp>
      <p:sp>
        <p:nvSpPr>
          <p:cNvPr id="3" name="Content Placeholder 2"/>
          <p:cNvSpPr>
            <a:spLocks noGrp="1"/>
          </p:cNvSpPr>
          <p:nvPr>
            <p:ph idx="1"/>
          </p:nvPr>
        </p:nvSpPr>
        <p:spPr/>
        <p:txBody>
          <a:bodyPr>
            <a:normAutofit/>
          </a:bodyPr>
          <a:lstStyle/>
          <a:p>
            <a:pPr marL="82296" indent="0">
              <a:buNone/>
            </a:pPr>
            <a:r>
              <a:rPr lang="id-ID" dirty="0" smtClean="0"/>
              <a:t>r </a:t>
            </a:r>
            <a:r>
              <a:rPr lang="id-ID" dirty="0"/>
              <a:t>= 0  atau mendekati 0 artinya: tidak terdapat hubungan antara variabel X dan variabel Y.</a:t>
            </a:r>
            <a:endParaRPr lang="en-US" dirty="0"/>
          </a:p>
          <a:p>
            <a:pPr marL="82296" indent="0">
              <a:buNone/>
            </a:pPr>
            <a:r>
              <a:rPr lang="id-ID" dirty="0"/>
              <a:t>r = 1 	atau mendekati 1 artinya: adanya hubungan sempurna langsung antara variabel X dan variabel Y.</a:t>
            </a:r>
            <a:endParaRPr lang="en-US" dirty="0"/>
          </a:p>
          <a:p>
            <a:pPr marL="82296" indent="0">
              <a:buNone/>
            </a:pPr>
            <a:r>
              <a:rPr lang="id-ID" dirty="0"/>
              <a:t>r = -1 	atau mendekati -1 artinya: adanya hubungan sempurna tak langsung antara variabel X dan variabel Y.</a:t>
            </a:r>
            <a:endParaRPr lang="en-US" dirty="0"/>
          </a:p>
          <a:p>
            <a:pPr marL="82296" indent="0">
              <a:buNone/>
            </a:pPr>
            <a:endParaRPr lang="en-US" dirty="0"/>
          </a:p>
        </p:txBody>
      </p:sp>
    </p:spTree>
    <p:extLst>
      <p:ext uri="{BB962C8B-B14F-4D97-AF65-F5344CB8AC3E}">
        <p14:creationId xmlns:p14="http://schemas.microsoft.com/office/powerpoint/2010/main" val="35036250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effectLst/>
              </a:rPr>
              <a:t>I</a:t>
            </a:r>
            <a:r>
              <a:rPr lang="id-ID" b="1" dirty="0">
                <a:effectLst/>
              </a:rPr>
              <a:t>nterprestasi Koefisien </a:t>
            </a:r>
            <a:r>
              <a:rPr lang="id-ID" b="1" dirty="0" smtClean="0">
                <a:effectLst/>
              </a:rPr>
              <a:t>Korelasi</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75134643"/>
              </p:ext>
            </p:extLst>
          </p:nvPr>
        </p:nvGraphicFramePr>
        <p:xfrm>
          <a:off x="2057400" y="2209800"/>
          <a:ext cx="5597208" cy="2395348"/>
        </p:xfrm>
        <a:graphic>
          <a:graphicData uri="http://schemas.openxmlformats.org/drawingml/2006/table">
            <a:tbl>
              <a:tblPr firstRow="1" firstCol="1" lastRow="1" lastCol="1" bandRow="1" bandCol="1">
                <a:tableStyleId>{5C22544A-7EE6-4342-B048-85BDC9FD1C3A}</a:tableStyleId>
              </a:tblPr>
              <a:tblGrid>
                <a:gridCol w="2615446"/>
                <a:gridCol w="2981762"/>
              </a:tblGrid>
              <a:tr h="382237">
                <a:tc>
                  <a:txBody>
                    <a:bodyPr/>
                    <a:lstStyle/>
                    <a:p>
                      <a:pPr marL="0" marR="0" algn="ctr">
                        <a:lnSpc>
                          <a:spcPct val="115000"/>
                        </a:lnSpc>
                        <a:spcBef>
                          <a:spcPts val="0"/>
                        </a:spcBef>
                        <a:spcAft>
                          <a:spcPts val="0"/>
                        </a:spcAft>
                      </a:pPr>
                      <a:r>
                        <a:rPr lang="id-ID" sz="2000" dirty="0">
                          <a:effectLst/>
                        </a:rPr>
                        <a:t>Interval Koefisien</a:t>
                      </a:r>
                      <a:endParaRPr lang="en-US" sz="20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id-ID" sz="2000">
                          <a:effectLst/>
                        </a:rPr>
                        <a:t>Tingkat Hubungan</a:t>
                      </a:r>
                      <a:endParaRPr lang="en-US" sz="2000">
                        <a:effectLst/>
                        <a:latin typeface="Calibri"/>
                        <a:ea typeface="Times New Roman"/>
                        <a:cs typeface="Times New Roman"/>
                      </a:endParaRPr>
                    </a:p>
                  </a:txBody>
                  <a:tcPr marL="68580" marR="68580" marT="0" marB="0"/>
                </a:tc>
              </a:tr>
              <a:tr h="2013111">
                <a:tc>
                  <a:txBody>
                    <a:bodyPr/>
                    <a:lstStyle/>
                    <a:p>
                      <a:pPr marL="0" marR="0" algn="ctr">
                        <a:lnSpc>
                          <a:spcPct val="115000"/>
                        </a:lnSpc>
                        <a:spcBef>
                          <a:spcPts val="0"/>
                        </a:spcBef>
                        <a:spcAft>
                          <a:spcPts val="0"/>
                        </a:spcAft>
                      </a:pPr>
                      <a:r>
                        <a:rPr lang="id-ID" sz="2000" dirty="0">
                          <a:effectLst/>
                        </a:rPr>
                        <a:t>0,00 – 0,199</a:t>
                      </a:r>
                      <a:endParaRPr lang="en-US" sz="2000" dirty="0">
                        <a:effectLst/>
                      </a:endParaRPr>
                    </a:p>
                    <a:p>
                      <a:pPr marL="0" marR="0" algn="ctr">
                        <a:lnSpc>
                          <a:spcPct val="115000"/>
                        </a:lnSpc>
                        <a:spcBef>
                          <a:spcPts val="0"/>
                        </a:spcBef>
                        <a:spcAft>
                          <a:spcPts val="0"/>
                        </a:spcAft>
                      </a:pPr>
                      <a:r>
                        <a:rPr lang="id-ID" sz="2000" dirty="0">
                          <a:effectLst/>
                        </a:rPr>
                        <a:t>0,20 – 0,399</a:t>
                      </a:r>
                      <a:endParaRPr lang="en-US" sz="2000" dirty="0">
                        <a:effectLst/>
                      </a:endParaRPr>
                    </a:p>
                    <a:p>
                      <a:pPr marL="0" marR="0" algn="ctr">
                        <a:lnSpc>
                          <a:spcPct val="115000"/>
                        </a:lnSpc>
                        <a:spcBef>
                          <a:spcPts val="0"/>
                        </a:spcBef>
                        <a:spcAft>
                          <a:spcPts val="0"/>
                        </a:spcAft>
                      </a:pPr>
                      <a:r>
                        <a:rPr lang="id-ID" sz="2000" dirty="0">
                          <a:effectLst/>
                        </a:rPr>
                        <a:t>0,40 – 0,599</a:t>
                      </a:r>
                      <a:endParaRPr lang="en-US" sz="2000" dirty="0">
                        <a:effectLst/>
                      </a:endParaRPr>
                    </a:p>
                    <a:p>
                      <a:pPr marL="0" marR="0" algn="ctr">
                        <a:lnSpc>
                          <a:spcPct val="115000"/>
                        </a:lnSpc>
                        <a:spcBef>
                          <a:spcPts val="0"/>
                        </a:spcBef>
                        <a:spcAft>
                          <a:spcPts val="0"/>
                        </a:spcAft>
                      </a:pPr>
                      <a:r>
                        <a:rPr lang="id-ID" sz="2000" dirty="0">
                          <a:effectLst/>
                        </a:rPr>
                        <a:t>0,60 – 0,799</a:t>
                      </a:r>
                      <a:endParaRPr lang="en-US" sz="2000" dirty="0">
                        <a:effectLst/>
                      </a:endParaRPr>
                    </a:p>
                    <a:p>
                      <a:pPr marL="0" marR="0" algn="ctr">
                        <a:lnSpc>
                          <a:spcPct val="115000"/>
                        </a:lnSpc>
                        <a:spcBef>
                          <a:spcPts val="0"/>
                        </a:spcBef>
                        <a:spcAft>
                          <a:spcPts val="0"/>
                        </a:spcAft>
                      </a:pPr>
                      <a:r>
                        <a:rPr lang="id-ID" sz="2000" dirty="0">
                          <a:effectLst/>
                        </a:rPr>
                        <a:t>0,80 – 1,000</a:t>
                      </a:r>
                      <a:endParaRPr lang="en-US" sz="20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id-ID" sz="2000" dirty="0">
                          <a:effectLst/>
                        </a:rPr>
                        <a:t>Sangat Rendah</a:t>
                      </a:r>
                      <a:endParaRPr lang="en-US" sz="2000" dirty="0">
                        <a:effectLst/>
                      </a:endParaRPr>
                    </a:p>
                    <a:p>
                      <a:pPr marL="0" marR="0" algn="ctr">
                        <a:lnSpc>
                          <a:spcPct val="115000"/>
                        </a:lnSpc>
                        <a:spcBef>
                          <a:spcPts val="0"/>
                        </a:spcBef>
                        <a:spcAft>
                          <a:spcPts val="0"/>
                        </a:spcAft>
                      </a:pPr>
                      <a:r>
                        <a:rPr lang="id-ID" sz="2000" dirty="0">
                          <a:effectLst/>
                        </a:rPr>
                        <a:t>Rendah</a:t>
                      </a:r>
                      <a:endParaRPr lang="en-US" sz="2000" dirty="0">
                        <a:effectLst/>
                      </a:endParaRPr>
                    </a:p>
                    <a:p>
                      <a:pPr marL="0" marR="0" algn="ctr">
                        <a:lnSpc>
                          <a:spcPct val="115000"/>
                        </a:lnSpc>
                        <a:spcBef>
                          <a:spcPts val="0"/>
                        </a:spcBef>
                        <a:spcAft>
                          <a:spcPts val="0"/>
                        </a:spcAft>
                      </a:pPr>
                      <a:r>
                        <a:rPr lang="id-ID" sz="2000" dirty="0">
                          <a:effectLst/>
                        </a:rPr>
                        <a:t>Sedang</a:t>
                      </a:r>
                      <a:endParaRPr lang="en-US" sz="2000" dirty="0">
                        <a:effectLst/>
                      </a:endParaRPr>
                    </a:p>
                    <a:p>
                      <a:pPr marL="0" marR="0" algn="ctr">
                        <a:lnSpc>
                          <a:spcPct val="115000"/>
                        </a:lnSpc>
                        <a:spcBef>
                          <a:spcPts val="0"/>
                        </a:spcBef>
                        <a:spcAft>
                          <a:spcPts val="0"/>
                        </a:spcAft>
                      </a:pPr>
                      <a:r>
                        <a:rPr lang="id-ID" sz="2000" dirty="0">
                          <a:effectLst/>
                        </a:rPr>
                        <a:t>Kuat</a:t>
                      </a:r>
                      <a:endParaRPr lang="en-US" sz="2000" dirty="0">
                        <a:effectLst/>
                      </a:endParaRPr>
                    </a:p>
                    <a:p>
                      <a:pPr marL="0" marR="0" algn="ctr">
                        <a:lnSpc>
                          <a:spcPct val="115000"/>
                        </a:lnSpc>
                        <a:spcBef>
                          <a:spcPts val="0"/>
                        </a:spcBef>
                        <a:spcAft>
                          <a:spcPts val="0"/>
                        </a:spcAft>
                      </a:pPr>
                      <a:r>
                        <a:rPr lang="id-ID" sz="2000" dirty="0">
                          <a:effectLst/>
                        </a:rPr>
                        <a:t>Sangat Kuat</a:t>
                      </a:r>
                      <a:endParaRPr lang="en-US" sz="20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25541329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err="1"/>
              <a:t>Analisis</a:t>
            </a:r>
            <a:r>
              <a:rPr lang="en-US" dirty="0"/>
              <a:t> </a:t>
            </a:r>
            <a:r>
              <a:rPr lang="en-US" dirty="0" err="1"/>
              <a:t>Regresi</a:t>
            </a:r>
            <a:r>
              <a:rPr lang="en-US" dirty="0"/>
              <a:t> </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pPr marL="82296" indent="0">
                  <a:buNone/>
                </a:pPr>
                <a:r>
                  <a:rPr lang="en-US" dirty="0" err="1" smtClean="0"/>
                  <a:t>Adapun</a:t>
                </a:r>
                <a:r>
                  <a:rPr lang="en-US" dirty="0" smtClean="0"/>
                  <a:t> </a:t>
                </a:r>
                <a:r>
                  <a:rPr lang="en-US" dirty="0" err="1"/>
                  <a:t>persamaan</a:t>
                </a:r>
                <a:r>
                  <a:rPr lang="en-US" dirty="0"/>
                  <a:t> </a:t>
                </a:r>
                <a:r>
                  <a:rPr lang="en-US" dirty="0" err="1"/>
                  <a:t>umum</a:t>
                </a:r>
                <a:r>
                  <a:rPr lang="en-US" dirty="0"/>
                  <a:t> </a:t>
                </a:r>
                <a:r>
                  <a:rPr lang="en-US" dirty="0" err="1"/>
                  <a:t>regresi</a:t>
                </a:r>
                <a:r>
                  <a:rPr lang="en-US" dirty="0"/>
                  <a:t> linier </a:t>
                </a:r>
                <a:r>
                  <a:rPr lang="en-US" dirty="0" err="1"/>
                  <a:t>sederhana</a:t>
                </a:r>
                <a:r>
                  <a:rPr lang="en-US" dirty="0"/>
                  <a:t> :</a:t>
                </a:r>
              </a:p>
              <a:p>
                <a:pPr marL="82296" indent="0">
                  <a:buNone/>
                </a:pPr>
                <a:r>
                  <a:rPr lang="en-US" dirty="0"/>
                  <a:t>Y’= </a:t>
                </a:r>
                <a:r>
                  <a:rPr lang="en-US" dirty="0" err="1"/>
                  <a:t>a+bX</a:t>
                </a:r>
                <a:r>
                  <a:rPr lang="en-US" dirty="0"/>
                  <a:t>	</a:t>
                </a:r>
                <a:r>
                  <a:rPr lang="en-US" b="1" dirty="0"/>
                  <a:t>	</a:t>
                </a:r>
                <a:endParaRPr lang="en-US" dirty="0"/>
              </a:p>
              <a:p>
                <a:pPr marL="82296" indent="0">
                  <a:buNone/>
                </a:pPr>
                <a:r>
                  <a:rPr lang="en-US" dirty="0" err="1"/>
                  <a:t>Dimana</a:t>
                </a:r>
                <a:r>
                  <a:rPr lang="en-US" dirty="0"/>
                  <a:t> :</a:t>
                </a:r>
              </a:p>
              <a:p>
                <a:pPr marL="82296" indent="0">
                  <a:buNone/>
                </a:pPr>
                <a:r>
                  <a:rPr lang="en-US" dirty="0" err="1"/>
                  <a:t>Besar</a:t>
                </a:r>
                <a:r>
                  <a:rPr lang="en-US" dirty="0"/>
                  <a:t> a </a:t>
                </a:r>
                <a:r>
                  <a:rPr lang="en-US" dirty="0" err="1"/>
                  <a:t>dapat</a:t>
                </a:r>
                <a:r>
                  <a:rPr lang="en-US" dirty="0"/>
                  <a:t> </a:t>
                </a:r>
                <a:r>
                  <a:rPr lang="en-US" dirty="0" err="1"/>
                  <a:t>diketahui</a:t>
                </a:r>
                <a:r>
                  <a:rPr lang="en-US" dirty="0"/>
                  <a:t> </a:t>
                </a:r>
                <a:r>
                  <a:rPr lang="en-US" dirty="0" err="1"/>
                  <a:t>dengan</a:t>
                </a:r>
                <a:r>
                  <a:rPr lang="en-US" dirty="0"/>
                  <a:t> </a:t>
                </a:r>
                <a:r>
                  <a:rPr lang="en-US" dirty="0" err="1"/>
                  <a:t>rumus</a:t>
                </a:r>
                <a:r>
                  <a:rPr lang="en-US" dirty="0"/>
                  <a:t> :</a:t>
                </a:r>
              </a:p>
              <a:p>
                <a:pPr marL="82296" indent="0">
                  <a:buNone/>
                </a:pPr>
                <a14:m>
                  <m:oMathPara xmlns:m="http://schemas.openxmlformats.org/officeDocument/2006/math">
                    <m:oMathParaPr>
                      <m:jc m:val="centerGroup"/>
                    </m:oMathParaPr>
                    <m:oMath xmlns:m="http://schemas.openxmlformats.org/officeDocument/2006/math">
                      <m:r>
                        <m:rPr>
                          <m:sty m:val="p"/>
                        </m:rPr>
                        <a:rPr lang="en-US">
                          <a:latin typeface="Cambria Math"/>
                        </a:rPr>
                        <m:t>a</m:t>
                      </m:r>
                      <m:r>
                        <a:rPr lang="en-US">
                          <a:latin typeface="Cambria Math"/>
                        </a:rPr>
                        <m:t>= </m:t>
                      </m:r>
                      <m:f>
                        <m:fPr>
                          <m:ctrlPr>
                            <a:rPr lang="en-US" i="1">
                              <a:latin typeface="Cambria Math"/>
                            </a:rPr>
                          </m:ctrlPr>
                        </m:fPr>
                        <m:num>
                          <m:d>
                            <m:dPr>
                              <m:ctrlPr>
                                <a:rPr lang="en-US" i="1">
                                  <a:latin typeface="Cambria Math"/>
                                </a:rPr>
                              </m:ctrlPr>
                            </m:dPr>
                            <m:e>
                              <m:sSub>
                                <m:sSubPr>
                                  <m:ctrlPr>
                                    <a:rPr lang="en-US" i="1">
                                      <a:latin typeface="Cambria Math"/>
                                    </a:rPr>
                                  </m:ctrlPr>
                                </m:sSubPr>
                                <m:e>
                                  <m:r>
                                    <a:rPr lang="en-US">
                                      <a:latin typeface="Cambria Math"/>
                                    </a:rPr>
                                    <m:t>∑</m:t>
                                  </m:r>
                                  <m:r>
                                    <m:rPr>
                                      <m:sty m:val="p"/>
                                    </m:rPr>
                                    <a:rPr lang="en-US">
                                      <a:latin typeface="Cambria Math"/>
                                    </a:rPr>
                                    <m:t>Y</m:t>
                                  </m:r>
                                </m:e>
                                <m:sub>
                                  <m:r>
                                    <m:rPr>
                                      <m:sty m:val="p"/>
                                    </m:rPr>
                                    <a:rPr lang="en-US">
                                      <a:latin typeface="Cambria Math"/>
                                    </a:rPr>
                                    <m:t>i</m:t>
                                  </m:r>
                                </m:sub>
                              </m:sSub>
                            </m:e>
                          </m:d>
                          <m:d>
                            <m:dPr>
                              <m:ctrlPr>
                                <a:rPr lang="en-US" i="1">
                                  <a:latin typeface="Cambria Math"/>
                                </a:rPr>
                              </m:ctrlPr>
                            </m:dPr>
                            <m:e>
                              <m:r>
                                <a:rPr lang="en-US">
                                  <a:latin typeface="Cambria Math"/>
                                </a:rPr>
                                <m:t>∑</m:t>
                              </m:r>
                              <m:sSubSup>
                                <m:sSubSupPr>
                                  <m:ctrlPr>
                                    <a:rPr lang="en-US" i="1">
                                      <a:latin typeface="Cambria Math"/>
                                    </a:rPr>
                                  </m:ctrlPr>
                                </m:sSubSupPr>
                                <m:e>
                                  <m:r>
                                    <m:rPr>
                                      <m:sty m:val="p"/>
                                    </m:rPr>
                                    <a:rPr lang="en-US">
                                      <a:latin typeface="Cambria Math"/>
                                    </a:rPr>
                                    <m:t>X</m:t>
                                  </m:r>
                                </m:e>
                                <m:sub>
                                  <m:r>
                                    <m:rPr>
                                      <m:sty m:val="p"/>
                                    </m:rPr>
                                    <a:rPr lang="en-US">
                                      <a:latin typeface="Cambria Math"/>
                                    </a:rPr>
                                    <m:t>i</m:t>
                                  </m:r>
                                </m:sub>
                                <m:sup>
                                  <m:r>
                                    <a:rPr lang="en-US">
                                      <a:latin typeface="Cambria Math"/>
                                    </a:rPr>
                                    <m:t>2</m:t>
                                  </m:r>
                                </m:sup>
                              </m:sSubSup>
                            </m:e>
                          </m:d>
                          <m:r>
                            <a:rPr lang="en-US" i="1">
                              <a:latin typeface="Cambria Math"/>
                            </a:rPr>
                            <m:t>−</m:t>
                          </m:r>
                          <m:d>
                            <m:dPr>
                              <m:ctrlPr>
                                <a:rPr lang="en-US" i="1">
                                  <a:latin typeface="Cambria Math"/>
                                </a:rPr>
                              </m:ctrlPr>
                            </m:dPr>
                            <m:e>
                              <m:r>
                                <a:rPr lang="en-US">
                                  <a:latin typeface="Cambria Math"/>
                                </a:rPr>
                                <m:t>∑</m:t>
                              </m:r>
                              <m:sSub>
                                <m:sSubPr>
                                  <m:ctrlPr>
                                    <a:rPr lang="en-US" i="1">
                                      <a:latin typeface="Cambria Math"/>
                                    </a:rPr>
                                  </m:ctrlPr>
                                </m:sSubPr>
                                <m:e>
                                  <m:r>
                                    <m:rPr>
                                      <m:sty m:val="p"/>
                                    </m:rPr>
                                    <a:rPr lang="en-US">
                                      <a:latin typeface="Cambria Math"/>
                                    </a:rPr>
                                    <m:t>X</m:t>
                                  </m:r>
                                </m:e>
                                <m:sub>
                                  <m:r>
                                    <m:rPr>
                                      <m:sty m:val="p"/>
                                    </m:rPr>
                                    <a:rPr lang="en-US">
                                      <a:latin typeface="Cambria Math"/>
                                    </a:rPr>
                                    <m:t>i</m:t>
                                  </m:r>
                                </m:sub>
                              </m:sSub>
                            </m:e>
                          </m:d>
                          <m:d>
                            <m:dPr>
                              <m:ctrlPr>
                                <a:rPr lang="en-US" i="1">
                                  <a:latin typeface="Cambria Math"/>
                                </a:rPr>
                              </m:ctrlPr>
                            </m:dPr>
                            <m:e>
                              <m:r>
                                <a:rPr lang="en-US">
                                  <a:latin typeface="Cambria Math"/>
                                </a:rPr>
                                <m:t>∑</m:t>
                              </m:r>
                              <m:sSub>
                                <m:sSubPr>
                                  <m:ctrlPr>
                                    <a:rPr lang="en-US" i="1">
                                      <a:latin typeface="Cambria Math"/>
                                    </a:rPr>
                                  </m:ctrlPr>
                                </m:sSubPr>
                                <m:e>
                                  <m:r>
                                    <m:rPr>
                                      <m:sty m:val="p"/>
                                    </m:rPr>
                                    <a:rPr lang="en-US">
                                      <a:latin typeface="Cambria Math"/>
                                    </a:rPr>
                                    <m:t>X</m:t>
                                  </m:r>
                                </m:e>
                                <m:sub>
                                  <m:r>
                                    <m:rPr>
                                      <m:sty m:val="p"/>
                                    </m:rPr>
                                    <a:rPr lang="en-US">
                                      <a:latin typeface="Cambria Math"/>
                                    </a:rPr>
                                    <m:t>i</m:t>
                                  </m:r>
                                </m:sub>
                              </m:sSub>
                              <m:sSub>
                                <m:sSubPr>
                                  <m:ctrlPr>
                                    <a:rPr lang="en-US" i="1">
                                      <a:latin typeface="Cambria Math"/>
                                    </a:rPr>
                                  </m:ctrlPr>
                                </m:sSubPr>
                                <m:e>
                                  <m:r>
                                    <m:rPr>
                                      <m:sty m:val="p"/>
                                    </m:rPr>
                                    <a:rPr lang="en-US">
                                      <a:latin typeface="Cambria Math"/>
                                    </a:rPr>
                                    <m:t>Y</m:t>
                                  </m:r>
                                </m:e>
                                <m:sub>
                                  <m:r>
                                    <m:rPr>
                                      <m:sty m:val="p"/>
                                    </m:rPr>
                                    <a:rPr lang="en-US">
                                      <a:latin typeface="Cambria Math"/>
                                    </a:rPr>
                                    <m:t>i</m:t>
                                  </m:r>
                                </m:sub>
                              </m:sSub>
                            </m:e>
                          </m:d>
                        </m:num>
                        <m:den>
                          <m:r>
                            <m:rPr>
                              <m:sty m:val="p"/>
                            </m:rPr>
                            <a:rPr lang="en-US">
                              <a:latin typeface="Cambria Math"/>
                            </a:rPr>
                            <m:t>n</m:t>
                          </m:r>
                          <m:sSup>
                            <m:sSupPr>
                              <m:ctrlPr>
                                <a:rPr lang="en-US" i="1">
                                  <a:latin typeface="Cambria Math"/>
                                </a:rPr>
                              </m:ctrlPr>
                            </m:sSupPr>
                            <m:e>
                              <m:d>
                                <m:dPr>
                                  <m:ctrlPr>
                                    <a:rPr lang="en-US" i="1">
                                      <a:latin typeface="Cambria Math"/>
                                    </a:rPr>
                                  </m:ctrlPr>
                                </m:dPr>
                                <m:e>
                                  <m:r>
                                    <a:rPr lang="en-US">
                                      <a:latin typeface="Cambria Math"/>
                                    </a:rPr>
                                    <m:t>∑</m:t>
                                  </m:r>
                                  <m:sSubSup>
                                    <m:sSubSupPr>
                                      <m:ctrlPr>
                                        <a:rPr lang="en-US" i="1">
                                          <a:latin typeface="Cambria Math"/>
                                        </a:rPr>
                                      </m:ctrlPr>
                                    </m:sSubSupPr>
                                    <m:e>
                                      <m:r>
                                        <m:rPr>
                                          <m:sty m:val="p"/>
                                        </m:rPr>
                                        <a:rPr lang="en-US">
                                          <a:latin typeface="Cambria Math"/>
                                        </a:rPr>
                                        <m:t>X</m:t>
                                      </m:r>
                                    </m:e>
                                    <m:sub>
                                      <m:r>
                                        <m:rPr>
                                          <m:sty m:val="p"/>
                                        </m:rPr>
                                        <a:rPr lang="en-US">
                                          <a:latin typeface="Cambria Math"/>
                                        </a:rPr>
                                        <m:t>i</m:t>
                                      </m:r>
                                    </m:sub>
                                    <m:sup>
                                      <m:r>
                                        <a:rPr lang="en-US">
                                          <a:latin typeface="Cambria Math"/>
                                        </a:rPr>
                                        <m:t>2</m:t>
                                      </m:r>
                                    </m:sup>
                                  </m:sSubSup>
                                </m:e>
                              </m:d>
                              <m:r>
                                <a:rPr lang="en-US" i="1">
                                  <a:latin typeface="Cambria Math"/>
                                </a:rPr>
                                <m:t>−</m:t>
                              </m:r>
                              <m:d>
                                <m:dPr>
                                  <m:ctrlPr>
                                    <a:rPr lang="en-US" i="1">
                                      <a:latin typeface="Cambria Math"/>
                                    </a:rPr>
                                  </m:ctrlPr>
                                </m:dPr>
                                <m:e>
                                  <m:r>
                                    <a:rPr lang="en-US">
                                      <a:latin typeface="Cambria Math"/>
                                    </a:rPr>
                                    <m:t>∑</m:t>
                                  </m:r>
                                  <m:sSub>
                                    <m:sSubPr>
                                      <m:ctrlPr>
                                        <a:rPr lang="en-US" i="1">
                                          <a:latin typeface="Cambria Math"/>
                                        </a:rPr>
                                      </m:ctrlPr>
                                    </m:sSubPr>
                                    <m:e>
                                      <m:r>
                                        <m:rPr>
                                          <m:sty m:val="p"/>
                                        </m:rPr>
                                        <a:rPr lang="en-US">
                                          <a:latin typeface="Cambria Math"/>
                                        </a:rPr>
                                        <m:t>X</m:t>
                                      </m:r>
                                    </m:e>
                                    <m:sub>
                                      <m:r>
                                        <m:rPr>
                                          <m:sty m:val="p"/>
                                        </m:rPr>
                                        <a:rPr lang="en-US">
                                          <a:latin typeface="Cambria Math"/>
                                        </a:rPr>
                                        <m:t>i</m:t>
                                      </m:r>
                                    </m:sub>
                                  </m:sSub>
                                </m:e>
                              </m:d>
                            </m:e>
                            <m:sup>
                              <m:r>
                                <a:rPr lang="en-US">
                                  <a:latin typeface="Cambria Math"/>
                                </a:rPr>
                                <m:t>2</m:t>
                              </m:r>
                            </m:sup>
                          </m:sSup>
                        </m:den>
                      </m:f>
                    </m:oMath>
                  </m:oMathPara>
                </a14:m>
                <a:endParaRPr lang="en-US" dirty="0"/>
              </a:p>
              <a:p>
                <a:pPr marL="82296" indent="0">
                  <a:buNone/>
                </a:pPr>
                <a14:m>
                  <m:oMathPara xmlns:m="http://schemas.openxmlformats.org/officeDocument/2006/math">
                    <m:oMathParaPr>
                      <m:jc m:val="centerGroup"/>
                    </m:oMathParaPr>
                    <m:oMath xmlns:m="http://schemas.openxmlformats.org/officeDocument/2006/math">
                      <m:r>
                        <m:rPr>
                          <m:sty m:val="p"/>
                        </m:rPr>
                        <a:rPr lang="en-US">
                          <a:latin typeface="Cambria Math"/>
                        </a:rPr>
                        <m:t>b</m:t>
                      </m:r>
                      <m:r>
                        <a:rPr lang="en-US">
                          <a:latin typeface="Cambria Math"/>
                        </a:rPr>
                        <m:t>=</m:t>
                      </m:r>
                      <m:f>
                        <m:fPr>
                          <m:ctrlPr>
                            <a:rPr lang="en-US" i="1">
                              <a:latin typeface="Cambria Math"/>
                            </a:rPr>
                          </m:ctrlPr>
                        </m:fPr>
                        <m:num>
                          <m:r>
                            <m:rPr>
                              <m:sty m:val="p"/>
                            </m:rPr>
                            <a:rPr lang="en-US">
                              <a:latin typeface="Cambria Math"/>
                            </a:rPr>
                            <m:t>n</m:t>
                          </m:r>
                          <m:d>
                            <m:dPr>
                              <m:ctrlPr>
                                <a:rPr lang="en-US" i="1">
                                  <a:latin typeface="Cambria Math"/>
                                </a:rPr>
                              </m:ctrlPr>
                            </m:dPr>
                            <m:e>
                              <m:r>
                                <a:rPr lang="en-US">
                                  <a:latin typeface="Cambria Math"/>
                                </a:rPr>
                                <m:t>∑</m:t>
                              </m:r>
                              <m:sSub>
                                <m:sSubPr>
                                  <m:ctrlPr>
                                    <a:rPr lang="en-US" i="1">
                                      <a:latin typeface="Cambria Math"/>
                                    </a:rPr>
                                  </m:ctrlPr>
                                </m:sSubPr>
                                <m:e>
                                  <m:r>
                                    <m:rPr>
                                      <m:sty m:val="p"/>
                                    </m:rPr>
                                    <a:rPr lang="en-US">
                                      <a:latin typeface="Cambria Math"/>
                                    </a:rPr>
                                    <m:t>X</m:t>
                                  </m:r>
                                </m:e>
                                <m:sub>
                                  <m:r>
                                    <m:rPr>
                                      <m:sty m:val="p"/>
                                    </m:rPr>
                                    <a:rPr lang="en-US">
                                      <a:latin typeface="Cambria Math"/>
                                    </a:rPr>
                                    <m:t>i</m:t>
                                  </m:r>
                                </m:sub>
                              </m:sSub>
                              <m:sSub>
                                <m:sSubPr>
                                  <m:ctrlPr>
                                    <a:rPr lang="en-US" i="1">
                                      <a:latin typeface="Cambria Math"/>
                                    </a:rPr>
                                  </m:ctrlPr>
                                </m:sSubPr>
                                <m:e>
                                  <m:r>
                                    <m:rPr>
                                      <m:sty m:val="p"/>
                                    </m:rPr>
                                    <a:rPr lang="en-US">
                                      <a:latin typeface="Cambria Math"/>
                                    </a:rPr>
                                    <m:t>Y</m:t>
                                  </m:r>
                                </m:e>
                                <m:sub>
                                  <m:r>
                                    <a:rPr lang="en-US" i="1">
                                      <a:latin typeface="Cambria Math"/>
                                    </a:rPr>
                                    <m:t>𝑖</m:t>
                                  </m:r>
                                </m:sub>
                              </m:sSub>
                            </m:e>
                          </m:d>
                          <m:r>
                            <a:rPr lang="en-US" i="1">
                              <a:latin typeface="Cambria Math"/>
                            </a:rPr>
                            <m:t>−</m:t>
                          </m:r>
                          <m:d>
                            <m:dPr>
                              <m:ctrlPr>
                                <a:rPr lang="en-US" i="1">
                                  <a:latin typeface="Cambria Math"/>
                                </a:rPr>
                              </m:ctrlPr>
                            </m:dPr>
                            <m:e>
                              <m:sSub>
                                <m:sSubPr>
                                  <m:ctrlPr>
                                    <a:rPr lang="en-US" i="1">
                                      <a:latin typeface="Cambria Math"/>
                                    </a:rPr>
                                  </m:ctrlPr>
                                </m:sSubPr>
                                <m:e>
                                  <m:r>
                                    <a:rPr lang="en-US">
                                      <a:latin typeface="Cambria Math"/>
                                    </a:rPr>
                                    <m:t>∑</m:t>
                                  </m:r>
                                  <m:r>
                                    <m:rPr>
                                      <m:sty m:val="p"/>
                                    </m:rPr>
                                    <a:rPr lang="en-US">
                                      <a:latin typeface="Cambria Math"/>
                                    </a:rPr>
                                    <m:t>X</m:t>
                                  </m:r>
                                </m:e>
                                <m:sub>
                                  <m:r>
                                    <m:rPr>
                                      <m:sty m:val="p"/>
                                    </m:rPr>
                                    <a:rPr lang="en-US">
                                      <a:latin typeface="Cambria Math"/>
                                    </a:rPr>
                                    <m:t>i</m:t>
                                  </m:r>
                                </m:sub>
                              </m:sSub>
                            </m:e>
                          </m:d>
                          <m:d>
                            <m:dPr>
                              <m:ctrlPr>
                                <a:rPr lang="en-US" i="1">
                                  <a:latin typeface="Cambria Math"/>
                                </a:rPr>
                              </m:ctrlPr>
                            </m:dPr>
                            <m:e>
                              <m:sSub>
                                <m:sSubPr>
                                  <m:ctrlPr>
                                    <a:rPr lang="en-US" i="1">
                                      <a:latin typeface="Cambria Math"/>
                                    </a:rPr>
                                  </m:ctrlPr>
                                </m:sSubPr>
                                <m:e>
                                  <m:r>
                                    <a:rPr lang="en-US">
                                      <a:latin typeface="Cambria Math"/>
                                    </a:rPr>
                                    <m:t>∑</m:t>
                                  </m:r>
                                  <m:r>
                                    <m:rPr>
                                      <m:sty m:val="p"/>
                                    </m:rPr>
                                    <a:rPr lang="en-US">
                                      <a:latin typeface="Cambria Math"/>
                                    </a:rPr>
                                    <m:t>Y</m:t>
                                  </m:r>
                                </m:e>
                                <m:sub>
                                  <m:r>
                                    <m:rPr>
                                      <m:sty m:val="p"/>
                                    </m:rPr>
                                    <a:rPr lang="en-US">
                                      <a:latin typeface="Cambria Math"/>
                                    </a:rPr>
                                    <m:t>i</m:t>
                                  </m:r>
                                </m:sub>
                              </m:sSub>
                            </m:e>
                          </m:d>
                        </m:num>
                        <m:den>
                          <m:r>
                            <m:rPr>
                              <m:sty m:val="p"/>
                            </m:rPr>
                            <a:rPr lang="en-US">
                              <a:latin typeface="Cambria Math"/>
                            </a:rPr>
                            <m:t>n</m:t>
                          </m:r>
                          <m:sSup>
                            <m:sSupPr>
                              <m:ctrlPr>
                                <a:rPr lang="en-US" i="1">
                                  <a:latin typeface="Cambria Math"/>
                                </a:rPr>
                              </m:ctrlPr>
                            </m:sSupPr>
                            <m:e>
                              <m:d>
                                <m:dPr>
                                  <m:ctrlPr>
                                    <a:rPr lang="en-US" i="1">
                                      <a:latin typeface="Cambria Math"/>
                                    </a:rPr>
                                  </m:ctrlPr>
                                </m:dPr>
                                <m:e>
                                  <m:r>
                                    <a:rPr lang="en-US">
                                      <a:latin typeface="Cambria Math"/>
                                    </a:rPr>
                                    <m:t>∑</m:t>
                                  </m:r>
                                  <m:sSubSup>
                                    <m:sSubSupPr>
                                      <m:ctrlPr>
                                        <a:rPr lang="en-US" i="1">
                                          <a:latin typeface="Cambria Math"/>
                                        </a:rPr>
                                      </m:ctrlPr>
                                    </m:sSubSupPr>
                                    <m:e>
                                      <m:r>
                                        <m:rPr>
                                          <m:sty m:val="p"/>
                                        </m:rPr>
                                        <a:rPr lang="en-US">
                                          <a:latin typeface="Cambria Math"/>
                                        </a:rPr>
                                        <m:t>X</m:t>
                                      </m:r>
                                    </m:e>
                                    <m:sub>
                                      <m:r>
                                        <a:rPr lang="en-US" i="1">
                                          <a:latin typeface="Cambria Math"/>
                                        </a:rPr>
                                        <m:t>𝑖</m:t>
                                      </m:r>
                                    </m:sub>
                                    <m:sup>
                                      <m:r>
                                        <a:rPr lang="en-US">
                                          <a:latin typeface="Cambria Math"/>
                                        </a:rPr>
                                        <m:t>2</m:t>
                                      </m:r>
                                    </m:sup>
                                  </m:sSubSup>
                                </m:e>
                              </m:d>
                              <m:r>
                                <a:rPr lang="en-US" i="1">
                                  <a:latin typeface="Cambria Math"/>
                                </a:rPr>
                                <m:t>−</m:t>
                              </m:r>
                              <m:d>
                                <m:dPr>
                                  <m:ctrlPr>
                                    <a:rPr lang="en-US" i="1">
                                      <a:latin typeface="Cambria Math"/>
                                    </a:rPr>
                                  </m:ctrlPr>
                                </m:dPr>
                                <m:e>
                                  <m:sSub>
                                    <m:sSubPr>
                                      <m:ctrlPr>
                                        <a:rPr lang="en-US" i="1">
                                          <a:latin typeface="Cambria Math"/>
                                        </a:rPr>
                                      </m:ctrlPr>
                                    </m:sSubPr>
                                    <m:e>
                                      <m:r>
                                        <a:rPr lang="en-US">
                                          <a:latin typeface="Cambria Math"/>
                                        </a:rPr>
                                        <m:t>∑</m:t>
                                      </m:r>
                                      <m:r>
                                        <m:rPr>
                                          <m:sty m:val="p"/>
                                        </m:rPr>
                                        <a:rPr lang="en-US">
                                          <a:latin typeface="Cambria Math"/>
                                        </a:rPr>
                                        <m:t>X</m:t>
                                      </m:r>
                                    </m:e>
                                    <m:sub>
                                      <m:r>
                                        <a:rPr lang="en-US" i="1">
                                          <a:latin typeface="Cambria Math"/>
                                        </a:rPr>
                                        <m:t>𝑖</m:t>
                                      </m:r>
                                    </m:sub>
                                  </m:sSub>
                                </m:e>
                              </m:d>
                            </m:e>
                            <m:sup>
                              <m:r>
                                <a:rPr lang="en-US">
                                  <a:latin typeface="Cambria Math"/>
                                </a:rPr>
                                <m:t>2</m:t>
                              </m:r>
                            </m:sup>
                          </m:sSup>
                        </m:den>
                      </m:f>
                    </m:oMath>
                  </m:oMathPara>
                </a14:m>
                <a:endParaRPr lang="en-US" dirty="0"/>
              </a:p>
              <a:p>
                <a:pPr marL="82296"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813" t="-2541"/>
                </a:stretch>
              </a:blipFill>
            </p:spPr>
            <p:txBody>
              <a:bodyPr/>
              <a:lstStyle/>
              <a:p>
                <a:r>
                  <a:rPr lang="en-US">
                    <a:noFill/>
                  </a:rPr>
                  <a:t> </a:t>
                </a:r>
              </a:p>
            </p:txBody>
          </p:sp>
        </mc:Fallback>
      </mc:AlternateContent>
    </p:spTree>
    <p:extLst>
      <p:ext uri="{BB962C8B-B14F-4D97-AF65-F5344CB8AC3E}">
        <p14:creationId xmlns:p14="http://schemas.microsoft.com/office/powerpoint/2010/main" val="40135975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Keterangan</a:t>
            </a:r>
            <a:r>
              <a:rPr lang="en-US" dirty="0"/>
              <a:t> </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pPr marL="596646" indent="-514350">
              <a:buFont typeface="+mj-lt"/>
              <a:buAutoNum type="arabicPeriod"/>
            </a:pPr>
            <a:r>
              <a:rPr lang="en-US" dirty="0" smtClean="0"/>
              <a:t>Y</a:t>
            </a:r>
            <a:r>
              <a:rPr lang="en-US" dirty="0"/>
              <a:t>	= </a:t>
            </a:r>
            <a:r>
              <a:rPr lang="en-US" dirty="0" err="1"/>
              <a:t>Subjek</a:t>
            </a:r>
            <a:r>
              <a:rPr lang="en-US" dirty="0"/>
              <a:t> </a:t>
            </a:r>
            <a:r>
              <a:rPr lang="en-US" dirty="0" err="1"/>
              <a:t>dalam</a:t>
            </a:r>
            <a:r>
              <a:rPr lang="en-US" dirty="0"/>
              <a:t> </a:t>
            </a:r>
            <a:r>
              <a:rPr lang="en-US" dirty="0" err="1"/>
              <a:t>variabel</a:t>
            </a:r>
            <a:r>
              <a:rPr lang="en-US" dirty="0"/>
              <a:t> dependent yang </a:t>
            </a:r>
            <a:r>
              <a:rPr lang="en-US" dirty="0" err="1"/>
              <a:t>diprediksi</a:t>
            </a:r>
            <a:endParaRPr lang="en-US" dirty="0"/>
          </a:p>
          <a:p>
            <a:pPr marL="596646" indent="-514350">
              <a:buFont typeface="+mj-lt"/>
              <a:buAutoNum type="arabicPeriod"/>
            </a:pPr>
            <a:r>
              <a:rPr lang="en-US" dirty="0"/>
              <a:t>a	= </a:t>
            </a:r>
            <a:r>
              <a:rPr lang="en-US" dirty="0" err="1"/>
              <a:t>Koefisien</a:t>
            </a:r>
            <a:r>
              <a:rPr lang="en-US" dirty="0"/>
              <a:t> </a:t>
            </a:r>
            <a:r>
              <a:rPr lang="en-US" dirty="0" err="1"/>
              <a:t>regresi</a:t>
            </a:r>
            <a:r>
              <a:rPr lang="en-US" dirty="0"/>
              <a:t> yang </a:t>
            </a:r>
            <a:r>
              <a:rPr lang="en-US" dirty="0" err="1"/>
              <a:t>menunjukkan</a:t>
            </a:r>
            <a:r>
              <a:rPr lang="en-US" dirty="0"/>
              <a:t> </a:t>
            </a:r>
            <a:r>
              <a:rPr lang="en-US" dirty="0" err="1"/>
              <a:t>bilangan</a:t>
            </a:r>
            <a:r>
              <a:rPr lang="en-US" dirty="0"/>
              <a:t> </a:t>
            </a:r>
            <a:r>
              <a:rPr lang="en-US" dirty="0" err="1"/>
              <a:t>konstanta</a:t>
            </a:r>
            <a:endParaRPr lang="en-US" dirty="0"/>
          </a:p>
          <a:p>
            <a:pPr marL="596646" indent="-514350">
              <a:buFont typeface="+mj-lt"/>
              <a:buAutoNum type="arabicPeriod"/>
            </a:pPr>
            <a:r>
              <a:rPr lang="en-US" dirty="0"/>
              <a:t>b	= </a:t>
            </a:r>
            <a:r>
              <a:rPr lang="en-US" dirty="0" err="1"/>
              <a:t>Angka</a:t>
            </a:r>
            <a:r>
              <a:rPr lang="en-US" dirty="0"/>
              <a:t> </a:t>
            </a:r>
            <a:r>
              <a:rPr lang="en-US" dirty="0" err="1"/>
              <a:t>arah</a:t>
            </a:r>
            <a:r>
              <a:rPr lang="en-US" dirty="0"/>
              <a:t> </a:t>
            </a:r>
            <a:r>
              <a:rPr lang="en-US" dirty="0" err="1"/>
              <a:t>atau</a:t>
            </a:r>
            <a:r>
              <a:rPr lang="en-US" dirty="0"/>
              <a:t> </a:t>
            </a:r>
            <a:r>
              <a:rPr lang="en-US" dirty="0" err="1"/>
              <a:t>koefisien</a:t>
            </a:r>
            <a:r>
              <a:rPr lang="en-US" dirty="0"/>
              <a:t> </a:t>
            </a:r>
            <a:r>
              <a:rPr lang="en-US" dirty="0" err="1"/>
              <a:t>regresi</a:t>
            </a:r>
            <a:r>
              <a:rPr lang="en-US" dirty="0"/>
              <a:t>, yang </a:t>
            </a:r>
            <a:r>
              <a:rPr lang="en-US" dirty="0" err="1"/>
              <a:t>menunjukkan</a:t>
            </a:r>
            <a:r>
              <a:rPr lang="en-US" dirty="0"/>
              <a:t> </a:t>
            </a:r>
            <a:r>
              <a:rPr lang="en-US" dirty="0" err="1"/>
              <a:t>angka</a:t>
            </a:r>
            <a:r>
              <a:rPr lang="en-US" dirty="0"/>
              <a:t> </a:t>
            </a:r>
            <a:r>
              <a:rPr lang="en-US" dirty="0" err="1"/>
              <a:t>peningkatan</a:t>
            </a:r>
            <a:r>
              <a:rPr lang="en-US" dirty="0"/>
              <a:t> </a:t>
            </a:r>
            <a:r>
              <a:rPr lang="en-US" dirty="0" err="1"/>
              <a:t>ataupun</a:t>
            </a:r>
            <a:r>
              <a:rPr lang="en-US" dirty="0"/>
              <a:t> </a:t>
            </a:r>
            <a:r>
              <a:rPr lang="en-US" dirty="0" err="1"/>
              <a:t>penurunan</a:t>
            </a:r>
            <a:r>
              <a:rPr lang="en-US" dirty="0"/>
              <a:t> </a:t>
            </a:r>
            <a:r>
              <a:rPr lang="en-US" dirty="0" err="1"/>
              <a:t>variabel</a:t>
            </a:r>
            <a:r>
              <a:rPr lang="en-US" dirty="0"/>
              <a:t> dependent. </a:t>
            </a:r>
            <a:r>
              <a:rPr lang="en-US" dirty="0" err="1"/>
              <a:t>Bila</a:t>
            </a:r>
            <a:r>
              <a:rPr lang="en-US" dirty="0"/>
              <a:t> b (+) </a:t>
            </a:r>
            <a:r>
              <a:rPr lang="en-US" dirty="0" err="1"/>
              <a:t>maka</a:t>
            </a:r>
            <a:r>
              <a:rPr lang="en-US" dirty="0"/>
              <a:t> </a:t>
            </a:r>
            <a:r>
              <a:rPr lang="en-US" dirty="0" err="1"/>
              <a:t>terjadi</a:t>
            </a:r>
            <a:r>
              <a:rPr lang="en-US" dirty="0"/>
              <a:t> </a:t>
            </a:r>
            <a:r>
              <a:rPr lang="en-US" dirty="0" err="1"/>
              <a:t>kenaikan</a:t>
            </a:r>
            <a:r>
              <a:rPr lang="en-US" dirty="0"/>
              <a:t>, </a:t>
            </a:r>
            <a:r>
              <a:rPr lang="en-US" dirty="0" err="1"/>
              <a:t>dan</a:t>
            </a:r>
            <a:r>
              <a:rPr lang="en-US" dirty="0"/>
              <a:t> </a:t>
            </a:r>
            <a:r>
              <a:rPr lang="en-US" dirty="0" err="1"/>
              <a:t>bila</a:t>
            </a:r>
            <a:r>
              <a:rPr lang="en-US" dirty="0"/>
              <a:t> b (-) </a:t>
            </a:r>
            <a:r>
              <a:rPr lang="en-US" dirty="0" err="1"/>
              <a:t>maka</a:t>
            </a:r>
            <a:r>
              <a:rPr lang="en-US" dirty="0"/>
              <a:t> </a:t>
            </a:r>
            <a:r>
              <a:rPr lang="en-US" dirty="0" err="1"/>
              <a:t>terjadi</a:t>
            </a:r>
            <a:r>
              <a:rPr lang="en-US" dirty="0"/>
              <a:t> </a:t>
            </a:r>
            <a:r>
              <a:rPr lang="en-US" dirty="0" err="1"/>
              <a:t>penurunan</a:t>
            </a:r>
            <a:r>
              <a:rPr lang="en-US" dirty="0"/>
              <a:t>.</a:t>
            </a:r>
          </a:p>
          <a:p>
            <a:pPr marL="596646" indent="-514350">
              <a:buFont typeface="+mj-lt"/>
              <a:buAutoNum type="arabicPeriod"/>
            </a:pPr>
            <a:r>
              <a:rPr lang="en-US" dirty="0"/>
              <a:t>X	= </a:t>
            </a:r>
            <a:r>
              <a:rPr lang="en-US" dirty="0" err="1"/>
              <a:t>Subjek</a:t>
            </a:r>
            <a:r>
              <a:rPr lang="en-US" dirty="0"/>
              <a:t> </a:t>
            </a:r>
            <a:r>
              <a:rPr lang="en-US" dirty="0" err="1"/>
              <a:t>pada</a:t>
            </a:r>
            <a:r>
              <a:rPr lang="en-US" dirty="0"/>
              <a:t> </a:t>
            </a:r>
            <a:r>
              <a:rPr lang="en-US" dirty="0" err="1"/>
              <a:t>variabel</a:t>
            </a:r>
            <a:r>
              <a:rPr lang="en-US" dirty="0"/>
              <a:t> independent yang </a:t>
            </a:r>
            <a:r>
              <a:rPr lang="en-US" dirty="0" err="1"/>
              <a:t>mempunyai</a:t>
            </a:r>
            <a:r>
              <a:rPr lang="en-US" dirty="0"/>
              <a:t> </a:t>
            </a:r>
            <a:r>
              <a:rPr lang="en-US" dirty="0" err="1"/>
              <a:t>nilai</a:t>
            </a:r>
            <a:r>
              <a:rPr lang="en-US" dirty="0"/>
              <a:t> </a:t>
            </a:r>
            <a:r>
              <a:rPr lang="en-US" dirty="0" err="1"/>
              <a:t>tertentu</a:t>
            </a:r>
            <a:endParaRPr lang="en-US" dirty="0"/>
          </a:p>
          <a:p>
            <a:pPr marL="596646" indent="-514350">
              <a:buFont typeface="+mj-lt"/>
              <a:buAutoNum type="arabicPeriod"/>
            </a:pPr>
            <a:r>
              <a:rPr lang="en-US" dirty="0"/>
              <a:t>n	= </a:t>
            </a:r>
            <a:r>
              <a:rPr lang="en-US" dirty="0" err="1"/>
              <a:t>Banyaknya</a:t>
            </a:r>
            <a:r>
              <a:rPr lang="en-US" dirty="0"/>
              <a:t> </a:t>
            </a:r>
            <a:r>
              <a:rPr lang="en-US" dirty="0" err="1"/>
              <a:t>sampel</a:t>
            </a:r>
            <a:r>
              <a:rPr lang="en-US" dirty="0"/>
              <a:t> </a:t>
            </a:r>
          </a:p>
          <a:p>
            <a:pPr marL="82296" indent="0">
              <a:buNone/>
            </a:pPr>
            <a:endParaRPr lang="en-US" dirty="0"/>
          </a:p>
        </p:txBody>
      </p:sp>
    </p:spTree>
    <p:extLst>
      <p:ext uri="{BB962C8B-B14F-4D97-AF65-F5344CB8AC3E}">
        <p14:creationId xmlns:p14="http://schemas.microsoft.com/office/powerpoint/2010/main" val="16406286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err="1">
                <a:effectLst/>
              </a:rPr>
              <a:t>Koefisien</a:t>
            </a:r>
            <a:r>
              <a:rPr lang="en-US" dirty="0">
                <a:effectLst/>
              </a:rPr>
              <a:t> </a:t>
            </a:r>
            <a:r>
              <a:rPr lang="en-US" dirty="0" err="1">
                <a:effectLst/>
              </a:rPr>
              <a:t>Determinasi</a:t>
            </a:r>
            <a:r>
              <a:rPr lang="en-US" dirty="0">
                <a:effectLst/>
              </a:rPr>
              <a:t>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82296" indent="0">
                  <a:buNone/>
                </a:pPr>
                <a14:m>
                  <m:oMathPara xmlns:m="http://schemas.openxmlformats.org/officeDocument/2006/math">
                    <m:oMathParaPr>
                      <m:jc m:val="centerGroup"/>
                    </m:oMathParaPr>
                    <m:oMath xmlns:m="http://schemas.openxmlformats.org/officeDocument/2006/math">
                      <m:r>
                        <m:rPr>
                          <m:sty m:val="p"/>
                        </m:rPr>
                        <a:rPr lang="en-US">
                          <a:latin typeface="Cambria Math"/>
                        </a:rPr>
                        <m:t>Kd</m:t>
                      </m:r>
                      <m:r>
                        <a:rPr lang="en-US">
                          <a:latin typeface="Cambria Math"/>
                        </a:rPr>
                        <m:t>=</m:t>
                      </m:r>
                      <m:sSup>
                        <m:sSupPr>
                          <m:ctrlPr>
                            <a:rPr lang="en-US" i="1">
                              <a:latin typeface="Cambria Math"/>
                            </a:rPr>
                          </m:ctrlPr>
                        </m:sSupPr>
                        <m:e>
                          <m:r>
                            <m:rPr>
                              <m:sty m:val="p"/>
                            </m:rPr>
                            <a:rPr lang="en-US">
                              <a:latin typeface="Cambria Math"/>
                            </a:rPr>
                            <m:t>r</m:t>
                          </m:r>
                        </m:e>
                        <m:sup>
                          <m:r>
                            <a:rPr lang="en-US">
                              <a:latin typeface="Cambria Math"/>
                            </a:rPr>
                            <m:t>2</m:t>
                          </m:r>
                        </m:sup>
                      </m:sSup>
                      <m:r>
                        <a:rPr lang="en-US">
                          <a:latin typeface="Cambria Math"/>
                        </a:rPr>
                        <m:t> </m:t>
                      </m:r>
                      <m:r>
                        <m:rPr>
                          <m:sty m:val="p"/>
                        </m:rPr>
                        <a:rPr lang="en-US">
                          <a:latin typeface="Cambria Math"/>
                        </a:rPr>
                        <m:t>x</m:t>
                      </m:r>
                      <m:r>
                        <a:rPr lang="en-US">
                          <a:latin typeface="Cambria Math"/>
                        </a:rPr>
                        <m:t> 100%</m:t>
                      </m:r>
                    </m:oMath>
                  </m:oMathPara>
                </a14:m>
                <a:endParaRPr lang="en-US" dirty="0"/>
              </a:p>
              <a:p>
                <a:pPr marL="82296" indent="0">
                  <a:buNone/>
                </a:pPr>
                <a:r>
                  <a:rPr lang="en-US" dirty="0" err="1"/>
                  <a:t>Keterangan</a:t>
                </a:r>
                <a:r>
                  <a:rPr lang="en-US" dirty="0"/>
                  <a:t> :</a:t>
                </a:r>
              </a:p>
              <a:p>
                <a:pPr marL="82296" indent="0">
                  <a:buNone/>
                </a:pPr>
                <a:r>
                  <a:rPr lang="en-US" dirty="0" err="1"/>
                  <a:t>Kd</a:t>
                </a:r>
                <a:r>
                  <a:rPr lang="en-US" dirty="0"/>
                  <a:t>	= </a:t>
                </a:r>
                <a:r>
                  <a:rPr lang="en-US" dirty="0" err="1"/>
                  <a:t>Koefisien</a:t>
                </a:r>
                <a:r>
                  <a:rPr lang="en-US" dirty="0"/>
                  <a:t> </a:t>
                </a:r>
                <a:r>
                  <a:rPr lang="en-US" dirty="0" err="1"/>
                  <a:t>determinasi</a:t>
                </a:r>
                <a:endParaRPr lang="en-US" dirty="0"/>
              </a:p>
              <a:p>
                <a:pPr marL="82296" indent="0">
                  <a:buNone/>
                </a:pPr>
                <a14:m>
                  <m:oMath xmlns:m="http://schemas.openxmlformats.org/officeDocument/2006/math">
                    <m:sSup>
                      <m:sSupPr>
                        <m:ctrlPr>
                          <a:rPr lang="en-US" i="1">
                            <a:latin typeface="Cambria Math"/>
                          </a:rPr>
                        </m:ctrlPr>
                      </m:sSupPr>
                      <m:e>
                        <m:r>
                          <m:rPr>
                            <m:sty m:val="p"/>
                          </m:rPr>
                          <a:rPr lang="en-US">
                            <a:latin typeface="Cambria Math"/>
                          </a:rPr>
                          <m:t>r</m:t>
                        </m:r>
                      </m:e>
                      <m:sup>
                        <m:r>
                          <a:rPr lang="en-US">
                            <a:latin typeface="Cambria Math"/>
                          </a:rPr>
                          <m:t>2</m:t>
                        </m:r>
                      </m:sup>
                    </m:sSup>
                  </m:oMath>
                </a14:m>
                <a:r>
                  <a:rPr lang="en-US" dirty="0"/>
                  <a:t>  = </a:t>
                </a:r>
                <a:r>
                  <a:rPr lang="en-US" dirty="0" err="1"/>
                  <a:t>Koefisien</a:t>
                </a:r>
                <a:r>
                  <a:rPr lang="en-US" dirty="0"/>
                  <a:t> </a:t>
                </a:r>
                <a:r>
                  <a:rPr lang="en-US" dirty="0" err="1"/>
                  <a:t>korelasi</a:t>
                </a:r>
                <a:r>
                  <a:rPr lang="en-US" dirty="0"/>
                  <a:t> </a:t>
                </a:r>
              </a:p>
              <a:p>
                <a:pPr marL="82296"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976"/>
                </a:stretch>
              </a:blipFill>
            </p:spPr>
            <p:txBody>
              <a:bodyPr/>
              <a:lstStyle/>
              <a:p>
                <a:r>
                  <a:rPr lang="en-US">
                    <a:noFill/>
                  </a:rPr>
                  <a:t> </a:t>
                </a:r>
              </a:p>
            </p:txBody>
          </p:sp>
        </mc:Fallback>
      </mc:AlternateContent>
    </p:spTree>
    <p:extLst>
      <p:ext uri="{BB962C8B-B14F-4D97-AF65-F5344CB8AC3E}">
        <p14:creationId xmlns:p14="http://schemas.microsoft.com/office/powerpoint/2010/main" val="33181086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3" algn="l" rtl="0">
              <a:spcBef>
                <a:spcPct val="0"/>
              </a:spcBef>
            </a:pPr>
            <a:r>
              <a:rPr lang="en-US" b="1" dirty="0" smtClean="0"/>
              <a:t>3.2.6.3. </a:t>
            </a:r>
            <a:r>
              <a:rPr lang="en-US" b="1" dirty="0" err="1" smtClean="0"/>
              <a:t>Pengujian</a:t>
            </a:r>
            <a:r>
              <a:rPr lang="en-US" b="1" dirty="0" smtClean="0"/>
              <a:t> </a:t>
            </a:r>
            <a:r>
              <a:rPr lang="en-US" b="1" dirty="0" err="1" smtClean="0"/>
              <a:t>Hipotesis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77500" lnSpcReduction="20000"/>
              </a:bodyPr>
              <a:lstStyle/>
              <a:p>
                <a:pPr marL="82296" indent="0">
                  <a:buNone/>
                </a:pPr>
                <a:r>
                  <a:rPr lang="id-ID" dirty="0" smtClean="0"/>
                  <a:t>H</a:t>
                </a:r>
                <a:r>
                  <a:rPr lang="en-US" dirty="0"/>
                  <a:t>0 </a:t>
                </a:r>
                <a:r>
                  <a:rPr lang="id-ID" dirty="0"/>
                  <a:t>: </a:t>
                </a:r>
                <a:r>
                  <a:rPr lang="id-ID" dirty="0">
                    <a:sym typeface="Symbol"/>
                  </a:rPr>
                  <a:t></a:t>
                </a:r>
                <a:r>
                  <a:rPr lang="id-ID" dirty="0"/>
                  <a:t> = 0,</a:t>
                </a:r>
                <a:r>
                  <a:rPr lang="en-US" dirty="0"/>
                  <a:t>	</a:t>
                </a:r>
                <a:r>
                  <a:rPr lang="id-ID" dirty="0"/>
                  <a:t>artinya</a:t>
                </a:r>
                <a:r>
                  <a:rPr lang="en-US" dirty="0"/>
                  <a:t> </a:t>
                </a:r>
                <a:r>
                  <a:rPr lang="en-US" dirty="0" err="1"/>
                  <a:t>Sistem</a:t>
                </a:r>
                <a:r>
                  <a:rPr lang="en-US" dirty="0"/>
                  <a:t> </a:t>
                </a:r>
                <a:r>
                  <a:rPr lang="en-US" dirty="0" err="1"/>
                  <a:t>Informasi</a:t>
                </a:r>
                <a:r>
                  <a:rPr lang="en-US" dirty="0"/>
                  <a:t> </a:t>
                </a:r>
                <a:r>
                  <a:rPr lang="en-US" dirty="0" err="1"/>
                  <a:t>Perpajakan</a:t>
                </a:r>
                <a:r>
                  <a:rPr lang="en-US" dirty="0"/>
                  <a:t> </a:t>
                </a:r>
                <a:r>
                  <a:rPr lang="en-US" dirty="0" err="1"/>
                  <a:t>tidak</a:t>
                </a:r>
                <a:r>
                  <a:rPr lang="en-US" dirty="0"/>
                  <a:t> </a:t>
                </a:r>
                <a:r>
                  <a:rPr lang="en-US" dirty="0" err="1"/>
                  <a:t>berpengaruh</a:t>
                </a:r>
                <a:r>
                  <a:rPr lang="en-US" dirty="0"/>
                  <a:t> </a:t>
                </a:r>
                <a:r>
                  <a:rPr lang="en-US" dirty="0" err="1"/>
                  <a:t>terhadap</a:t>
                </a:r>
                <a:r>
                  <a:rPr lang="en-US" dirty="0"/>
                  <a:t> </a:t>
                </a:r>
                <a:r>
                  <a:rPr lang="en-US" dirty="0" err="1"/>
                  <a:t>Kualitas</a:t>
                </a:r>
                <a:r>
                  <a:rPr lang="en-US" dirty="0"/>
                  <a:t> </a:t>
                </a:r>
                <a:r>
                  <a:rPr lang="en-US" dirty="0" err="1"/>
                  <a:t>Pelayanan</a:t>
                </a:r>
                <a:r>
                  <a:rPr lang="en-US" dirty="0"/>
                  <a:t> </a:t>
                </a:r>
                <a:r>
                  <a:rPr lang="en-US" dirty="0" err="1"/>
                  <a:t>wajib</a:t>
                </a:r>
                <a:r>
                  <a:rPr lang="en-US" dirty="0"/>
                  <a:t> </a:t>
                </a:r>
                <a:r>
                  <a:rPr lang="en-US" dirty="0" err="1"/>
                  <a:t>pajak</a:t>
                </a:r>
                <a:r>
                  <a:rPr lang="en-US" dirty="0"/>
                  <a:t> di Kantor </a:t>
                </a:r>
                <a:r>
                  <a:rPr lang="en-US" dirty="0" err="1"/>
                  <a:t>Pelayanan</a:t>
                </a:r>
                <a:r>
                  <a:rPr lang="en-US" dirty="0"/>
                  <a:t> </a:t>
                </a:r>
                <a:r>
                  <a:rPr lang="en-US" dirty="0" err="1"/>
                  <a:t>Pajak</a:t>
                </a:r>
                <a:r>
                  <a:rPr lang="en-US" dirty="0"/>
                  <a:t> </a:t>
                </a:r>
                <a:r>
                  <a:rPr lang="en-US" dirty="0" err="1"/>
                  <a:t>Pratama</a:t>
                </a:r>
                <a:r>
                  <a:rPr lang="en-US" dirty="0"/>
                  <a:t> </a:t>
                </a:r>
                <a:r>
                  <a:rPr lang="en-US" dirty="0" err="1"/>
                  <a:t>Karawang</a:t>
                </a:r>
                <a:r>
                  <a:rPr lang="en-US" dirty="0"/>
                  <a:t> Utara.</a:t>
                </a:r>
                <a:endParaRPr lang="en-US" sz="2800" dirty="0"/>
              </a:p>
              <a:p>
                <a:pPr marL="82296" indent="0">
                  <a:buNone/>
                </a:pPr>
                <a:r>
                  <a:rPr lang="id-ID" dirty="0"/>
                  <a:t>H1 : </a:t>
                </a:r>
                <a:r>
                  <a:rPr lang="id-ID" dirty="0">
                    <a:sym typeface="Symbol"/>
                  </a:rPr>
                  <a:t></a:t>
                </a:r>
                <a:r>
                  <a:rPr lang="id-ID" dirty="0"/>
                  <a:t> </a:t>
                </a:r>
                <a:r>
                  <a:rPr lang="id-ID" dirty="0">
                    <a:sym typeface="Symbol"/>
                  </a:rPr>
                  <a:t></a:t>
                </a:r>
                <a:r>
                  <a:rPr lang="id-ID" dirty="0"/>
                  <a:t> 0,</a:t>
                </a:r>
                <a:r>
                  <a:rPr lang="en-US" dirty="0"/>
                  <a:t>	</a:t>
                </a:r>
                <a:r>
                  <a:rPr lang="id-ID" dirty="0"/>
                  <a:t>artinya</a:t>
                </a:r>
                <a:r>
                  <a:rPr lang="en-US" dirty="0"/>
                  <a:t> </a:t>
                </a:r>
                <a:r>
                  <a:rPr lang="en-US" dirty="0" err="1"/>
                  <a:t>Sistem</a:t>
                </a:r>
                <a:r>
                  <a:rPr lang="en-US" dirty="0"/>
                  <a:t> </a:t>
                </a:r>
                <a:r>
                  <a:rPr lang="en-US" dirty="0" err="1"/>
                  <a:t>Informasi</a:t>
                </a:r>
                <a:r>
                  <a:rPr lang="en-US" dirty="0"/>
                  <a:t> </a:t>
                </a:r>
                <a:r>
                  <a:rPr lang="en-US" dirty="0" err="1"/>
                  <a:t>Perpajakan</a:t>
                </a:r>
                <a:r>
                  <a:rPr lang="en-US" dirty="0"/>
                  <a:t> </a:t>
                </a:r>
                <a:r>
                  <a:rPr lang="en-US" dirty="0" err="1"/>
                  <a:t>berpengaruh</a:t>
                </a:r>
                <a:r>
                  <a:rPr lang="en-US" dirty="0"/>
                  <a:t> </a:t>
                </a:r>
                <a:r>
                  <a:rPr lang="en-US" dirty="0" err="1"/>
                  <a:t>terhadap</a:t>
                </a:r>
                <a:r>
                  <a:rPr lang="en-US" dirty="0"/>
                  <a:t>  </a:t>
                </a:r>
                <a:r>
                  <a:rPr lang="en-US" dirty="0" err="1"/>
                  <a:t>Kualitas</a:t>
                </a:r>
                <a:r>
                  <a:rPr lang="en-US" dirty="0"/>
                  <a:t> </a:t>
                </a:r>
                <a:r>
                  <a:rPr lang="en-US" dirty="0" err="1"/>
                  <a:t>Pelayanan</a:t>
                </a:r>
                <a:r>
                  <a:rPr lang="en-US" dirty="0"/>
                  <a:t> </a:t>
                </a:r>
                <a:r>
                  <a:rPr lang="en-US" dirty="0" err="1"/>
                  <a:t>wajib</a:t>
                </a:r>
                <a:r>
                  <a:rPr lang="en-US" dirty="0"/>
                  <a:t> </a:t>
                </a:r>
                <a:r>
                  <a:rPr lang="en-US" dirty="0" err="1"/>
                  <a:t>pajak</a:t>
                </a:r>
                <a:r>
                  <a:rPr lang="en-US" dirty="0"/>
                  <a:t> di Kantor </a:t>
                </a:r>
                <a:r>
                  <a:rPr lang="en-US" dirty="0" err="1"/>
                  <a:t>Pelayanan</a:t>
                </a:r>
                <a:r>
                  <a:rPr lang="en-US" dirty="0"/>
                  <a:t> </a:t>
                </a:r>
                <a:r>
                  <a:rPr lang="en-US" dirty="0" err="1"/>
                  <a:t>Pajak</a:t>
                </a:r>
                <a:r>
                  <a:rPr lang="en-US" dirty="0"/>
                  <a:t> </a:t>
                </a:r>
                <a:r>
                  <a:rPr lang="en-US" dirty="0" err="1"/>
                  <a:t>Pratama</a:t>
                </a:r>
                <a:r>
                  <a:rPr lang="en-US" dirty="0"/>
                  <a:t> </a:t>
                </a:r>
                <a:r>
                  <a:rPr lang="en-US" dirty="0" err="1"/>
                  <a:t>Karawang</a:t>
                </a:r>
                <a:r>
                  <a:rPr lang="en-US" dirty="0"/>
                  <a:t> Utara.</a:t>
                </a:r>
                <a:endParaRPr lang="en-US" sz="2800" dirty="0"/>
              </a:p>
              <a:p>
                <a:pPr marL="82296" indent="0">
                  <a:buNone/>
                </a:pPr>
                <a:r>
                  <a:rPr lang="id-ID" dirty="0"/>
                  <a:t>Untuk pengujian ini digunakan statistik “t” dengan rumus:</a:t>
                </a:r>
                <a:endParaRPr lang="en-US" sz="2800" dirty="0"/>
              </a:p>
              <a:p>
                <a:pPr marL="82296" indent="0">
                  <a:buNone/>
                </a:pPr>
                <a:r>
                  <a:rPr lang="en-US" sz="2400" dirty="0"/>
                  <a:t>t</a:t>
                </a:r>
                <a:r>
                  <a:rPr lang="id-ID" sz="2400" dirty="0"/>
                  <a:t>  =  </a:t>
                </a:r>
                <a14:m>
                  <m:oMath xmlns:m="http://schemas.openxmlformats.org/officeDocument/2006/math">
                    <m:f>
                      <m:fPr>
                        <m:ctrlPr>
                          <a:rPr lang="en-US" i="1">
                            <a:latin typeface="Cambria Math"/>
                          </a:rPr>
                        </m:ctrlPr>
                      </m:fPr>
                      <m:num>
                        <m:r>
                          <a:rPr lang="id-ID" i="1">
                            <a:latin typeface="Cambria Math"/>
                          </a:rPr>
                          <m:t>𝑟</m:t>
                        </m:r>
                        <m:r>
                          <a:rPr lang="id-ID" i="1">
                            <a:latin typeface="Cambria Math"/>
                          </a:rPr>
                          <m:t> </m:t>
                        </m:r>
                        <m:rad>
                          <m:radPr>
                            <m:degHide m:val="on"/>
                            <m:ctrlPr>
                              <a:rPr lang="en-US" i="1">
                                <a:latin typeface="Cambria Math"/>
                              </a:rPr>
                            </m:ctrlPr>
                          </m:radPr>
                          <m:deg/>
                          <m:e>
                            <m:r>
                              <a:rPr lang="id-ID" i="1">
                                <a:latin typeface="Cambria Math"/>
                              </a:rPr>
                              <m:t>𝑛</m:t>
                            </m:r>
                            <m:r>
                              <a:rPr lang="id-ID" i="1">
                                <a:latin typeface="Cambria Math"/>
                              </a:rPr>
                              <m:t>−2</m:t>
                            </m:r>
                          </m:e>
                        </m:rad>
                      </m:num>
                      <m:den>
                        <m:rad>
                          <m:radPr>
                            <m:degHide m:val="on"/>
                            <m:ctrlPr>
                              <a:rPr lang="en-US" i="1">
                                <a:latin typeface="Cambria Math"/>
                              </a:rPr>
                            </m:ctrlPr>
                          </m:radPr>
                          <m:deg/>
                          <m:e>
                            <m:r>
                              <a:rPr lang="id-ID" i="1">
                                <a:latin typeface="Cambria Math"/>
                              </a:rPr>
                              <m:t>1−</m:t>
                            </m:r>
                            <m:sSup>
                              <m:sSupPr>
                                <m:ctrlPr>
                                  <a:rPr lang="en-US" i="1">
                                    <a:latin typeface="Cambria Math"/>
                                  </a:rPr>
                                </m:ctrlPr>
                              </m:sSupPr>
                              <m:e>
                                <m:r>
                                  <a:rPr lang="id-ID" i="1">
                                    <a:latin typeface="Cambria Math"/>
                                  </a:rPr>
                                  <m:t>𝑟</m:t>
                                </m:r>
                              </m:e>
                              <m:sup>
                                <m:r>
                                  <a:rPr lang="id-ID" i="1">
                                    <a:latin typeface="Cambria Math"/>
                                  </a:rPr>
                                  <m:t>2</m:t>
                                </m:r>
                              </m:sup>
                            </m:sSup>
                          </m:e>
                        </m:rad>
                      </m:den>
                    </m:f>
                  </m:oMath>
                </a14:m>
                <a:r>
                  <a:rPr lang="en-US" dirty="0"/>
                  <a:t>	</a:t>
                </a:r>
                <a:endParaRPr lang="en-US" sz="2400" dirty="0"/>
              </a:p>
              <a:p>
                <a:pPr marL="82296" indent="0">
                  <a:buNone/>
                </a:pPr>
                <a:r>
                  <a:rPr lang="en-US" dirty="0"/>
                  <a:t> </a:t>
                </a:r>
                <a:endParaRPr lang="en-US" sz="2400" dirty="0"/>
              </a:p>
              <a:p>
                <a:pPr marL="82296" indent="0">
                  <a:buNone/>
                </a:pPr>
                <a:r>
                  <a:rPr lang="id-ID" dirty="0"/>
                  <a:t>Sumber : Sugiyono, (2003 : 217)</a:t>
                </a:r>
                <a:endParaRPr lang="en-US" sz="2800" dirty="0"/>
              </a:p>
              <a:p>
                <a:pPr marL="82296"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244" t="-2668" r="-1138"/>
                </a:stretch>
              </a:blipFill>
            </p:spPr>
            <p:txBody>
              <a:bodyPr/>
              <a:lstStyle/>
              <a:p>
                <a:r>
                  <a:rPr lang="en-US">
                    <a:noFill/>
                  </a:rPr>
                  <a:t> </a:t>
                </a:r>
              </a:p>
            </p:txBody>
          </p:sp>
        </mc:Fallback>
      </mc:AlternateContent>
    </p:spTree>
    <p:extLst>
      <p:ext uri="{BB962C8B-B14F-4D97-AF65-F5344CB8AC3E}">
        <p14:creationId xmlns:p14="http://schemas.microsoft.com/office/powerpoint/2010/main" val="1643918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spcBef>
                <a:spcPct val="0"/>
              </a:spcBef>
            </a:pPr>
            <a:r>
              <a:rPr lang="en-US" sz="2000" b="1" dirty="0" smtClean="0"/>
              <a:t>1.2. </a:t>
            </a:r>
            <a:r>
              <a:rPr lang="en-US" sz="2000" b="1" dirty="0" err="1" smtClean="0"/>
              <a:t>Identifikasi</a:t>
            </a:r>
            <a:r>
              <a:rPr lang="en-US" sz="2000" b="1" dirty="0" smtClean="0"/>
              <a:t> </a:t>
            </a:r>
            <a:r>
              <a:rPr lang="en-US" sz="2000" b="1" dirty="0" err="1"/>
              <a:t>dan</a:t>
            </a:r>
            <a:r>
              <a:rPr lang="en-US" sz="2000" b="1" dirty="0"/>
              <a:t> </a:t>
            </a:r>
            <a:r>
              <a:rPr lang="en-US" sz="2000" b="1" dirty="0" err="1"/>
              <a:t>Rumusan</a:t>
            </a:r>
            <a:r>
              <a:rPr lang="en-US" sz="2000" b="1" dirty="0"/>
              <a:t> </a:t>
            </a:r>
            <a:r>
              <a:rPr lang="en-US" sz="2000" b="1" dirty="0" err="1"/>
              <a:t>Masalah</a:t>
            </a:r>
            <a:r>
              <a:rPr lang="en-US" sz="1600" dirty="0"/>
              <a:t/>
            </a:r>
            <a:br>
              <a:rPr lang="en-US" sz="1600" dirty="0"/>
            </a:br>
            <a:endParaRPr lang="en-US" dirty="0"/>
          </a:p>
        </p:txBody>
      </p:sp>
      <p:sp>
        <p:nvSpPr>
          <p:cNvPr id="3" name="Content Placeholder 2"/>
          <p:cNvSpPr>
            <a:spLocks noGrp="1"/>
          </p:cNvSpPr>
          <p:nvPr>
            <p:ph idx="1"/>
          </p:nvPr>
        </p:nvSpPr>
        <p:spPr/>
        <p:txBody>
          <a:bodyPr/>
          <a:lstStyle/>
          <a:p>
            <a:pPr>
              <a:buNone/>
            </a:pPr>
            <a:r>
              <a:rPr lang="en-US" sz="2000" dirty="0" smtClean="0"/>
              <a:t>1.2.1. </a:t>
            </a:r>
            <a:r>
              <a:rPr lang="en-US" sz="2000" dirty="0" err="1" smtClean="0"/>
              <a:t>Identifikasi</a:t>
            </a:r>
            <a:r>
              <a:rPr lang="en-US" sz="2000" dirty="0" smtClean="0"/>
              <a:t> </a:t>
            </a:r>
            <a:r>
              <a:rPr lang="en-US" sz="2000" dirty="0" err="1" smtClean="0"/>
              <a:t>Masalah</a:t>
            </a:r>
            <a:endParaRPr lang="en-US" sz="2000" dirty="0" smtClean="0"/>
          </a:p>
          <a:p>
            <a:r>
              <a:rPr lang="en-US" sz="2000" dirty="0" smtClean="0"/>
              <a:t>    </a:t>
            </a:r>
            <a:r>
              <a:rPr lang="en-US" sz="2000" dirty="0" err="1"/>
              <a:t>Berdasarkan</a:t>
            </a:r>
            <a:r>
              <a:rPr lang="en-US" sz="2000" dirty="0"/>
              <a:t> </a:t>
            </a:r>
            <a:r>
              <a:rPr lang="en-US" sz="2000" dirty="0" err="1"/>
              <a:t>uraian</a:t>
            </a:r>
            <a:r>
              <a:rPr lang="en-US" sz="2000" dirty="0"/>
              <a:t> </a:t>
            </a:r>
            <a:r>
              <a:rPr lang="en-US" sz="2000" dirty="0" err="1"/>
              <a:t>diatas</a:t>
            </a:r>
            <a:r>
              <a:rPr lang="en-US" sz="2000" dirty="0"/>
              <a:t>, </a:t>
            </a:r>
            <a:r>
              <a:rPr lang="en-US" sz="2000" dirty="0" err="1"/>
              <a:t>maka</a:t>
            </a:r>
            <a:r>
              <a:rPr lang="en-US" sz="2000" dirty="0"/>
              <a:t> </a:t>
            </a:r>
            <a:r>
              <a:rPr lang="en-US" sz="2000" dirty="0" err="1"/>
              <a:t>dapat</a:t>
            </a:r>
            <a:r>
              <a:rPr lang="en-US" sz="2000" dirty="0"/>
              <a:t> </a:t>
            </a:r>
            <a:r>
              <a:rPr lang="en-US" sz="2000" dirty="0" err="1"/>
              <a:t>diidentifikasi</a:t>
            </a:r>
            <a:r>
              <a:rPr lang="en-US" sz="2000" dirty="0"/>
              <a:t> </a:t>
            </a:r>
            <a:r>
              <a:rPr lang="en-US" sz="2000" dirty="0" err="1"/>
              <a:t>beberapa</a:t>
            </a:r>
            <a:r>
              <a:rPr lang="en-US" sz="2000" dirty="0"/>
              <a:t> </a:t>
            </a:r>
            <a:r>
              <a:rPr lang="en-US" sz="2000" dirty="0" err="1"/>
              <a:t>pokok</a:t>
            </a:r>
            <a:r>
              <a:rPr lang="en-US" sz="2000" dirty="0"/>
              <a:t> </a:t>
            </a:r>
            <a:r>
              <a:rPr lang="en-US" sz="2000" dirty="0" err="1"/>
              <a:t>permasalahan</a:t>
            </a:r>
            <a:r>
              <a:rPr lang="en-US" sz="2000" dirty="0"/>
              <a:t> </a:t>
            </a:r>
            <a:r>
              <a:rPr lang="en-US" sz="2000" dirty="0" err="1"/>
              <a:t>yaitu</a:t>
            </a:r>
            <a:r>
              <a:rPr lang="en-US" sz="2000" dirty="0"/>
              <a:t> </a:t>
            </a:r>
            <a:r>
              <a:rPr lang="en-US" sz="2000" dirty="0" err="1"/>
              <a:t>belum</a:t>
            </a:r>
            <a:r>
              <a:rPr lang="en-US" sz="2000" dirty="0"/>
              <a:t> </a:t>
            </a:r>
            <a:r>
              <a:rPr lang="en-US" sz="2000" dirty="0" err="1"/>
              <a:t>optimalnya</a:t>
            </a:r>
            <a:r>
              <a:rPr lang="en-US" sz="2000" dirty="0"/>
              <a:t> </a:t>
            </a:r>
            <a:r>
              <a:rPr lang="en-US" sz="2000" dirty="0" err="1"/>
              <a:t>Sistem</a:t>
            </a:r>
            <a:r>
              <a:rPr lang="en-US" sz="2000" dirty="0"/>
              <a:t> </a:t>
            </a:r>
            <a:r>
              <a:rPr lang="en-US" sz="2000" dirty="0" err="1"/>
              <a:t>Informasi</a:t>
            </a:r>
            <a:r>
              <a:rPr lang="en-US" sz="2000" dirty="0"/>
              <a:t> </a:t>
            </a:r>
            <a:r>
              <a:rPr lang="en-US" sz="2000" dirty="0" err="1"/>
              <a:t>Perpajakan</a:t>
            </a:r>
            <a:r>
              <a:rPr lang="en-US" sz="2000" dirty="0"/>
              <a:t> di Kantor </a:t>
            </a:r>
            <a:r>
              <a:rPr lang="en-US" sz="2000" dirty="0" err="1"/>
              <a:t>Pelayanan</a:t>
            </a:r>
            <a:r>
              <a:rPr lang="en-US" sz="2000" dirty="0"/>
              <a:t> </a:t>
            </a:r>
            <a:r>
              <a:rPr lang="en-US" sz="2000" dirty="0" err="1"/>
              <a:t>Pajak</a:t>
            </a:r>
            <a:r>
              <a:rPr lang="en-US" sz="2000" dirty="0"/>
              <a:t> </a:t>
            </a:r>
            <a:r>
              <a:rPr lang="en-US" sz="2000" dirty="0" err="1"/>
              <a:t>Pratama</a:t>
            </a:r>
            <a:r>
              <a:rPr lang="en-US" sz="2000" dirty="0"/>
              <a:t> </a:t>
            </a:r>
            <a:r>
              <a:rPr lang="en-US" sz="2000" dirty="0" err="1"/>
              <a:t>Karawang</a:t>
            </a:r>
            <a:r>
              <a:rPr lang="en-US" sz="2000" dirty="0"/>
              <a:t> Utara </a:t>
            </a:r>
            <a:r>
              <a:rPr lang="en-US" sz="2000" dirty="0" err="1"/>
              <a:t>sehingga</a:t>
            </a:r>
            <a:r>
              <a:rPr lang="en-US" sz="2000" dirty="0"/>
              <a:t> </a:t>
            </a:r>
            <a:r>
              <a:rPr lang="en-US" sz="2000" dirty="0" err="1"/>
              <a:t>dalam</a:t>
            </a:r>
            <a:r>
              <a:rPr lang="en-US" sz="2000" dirty="0"/>
              <a:t> </a:t>
            </a:r>
            <a:r>
              <a:rPr lang="en-US" sz="2000" dirty="0" err="1"/>
              <a:t>penyampaian</a:t>
            </a:r>
            <a:r>
              <a:rPr lang="en-US" sz="2000" dirty="0"/>
              <a:t> </a:t>
            </a:r>
            <a:r>
              <a:rPr lang="en-US" sz="2000" dirty="0" err="1"/>
              <a:t>informasi</a:t>
            </a:r>
            <a:r>
              <a:rPr lang="en-US" sz="2000" dirty="0"/>
              <a:t> </a:t>
            </a:r>
            <a:r>
              <a:rPr lang="en-US" sz="2000" dirty="0" err="1"/>
              <a:t>tentang</a:t>
            </a:r>
            <a:r>
              <a:rPr lang="en-US" sz="2000" dirty="0"/>
              <a:t> </a:t>
            </a:r>
            <a:r>
              <a:rPr lang="en-US" sz="2000" dirty="0" err="1"/>
              <a:t>Sistem</a:t>
            </a:r>
            <a:r>
              <a:rPr lang="en-US" sz="2000" dirty="0"/>
              <a:t> </a:t>
            </a:r>
            <a:r>
              <a:rPr lang="en-US" sz="2000" dirty="0" err="1"/>
              <a:t>Informasi</a:t>
            </a:r>
            <a:r>
              <a:rPr lang="en-US" sz="2000" dirty="0"/>
              <a:t> </a:t>
            </a:r>
            <a:r>
              <a:rPr lang="en-US" sz="2000" dirty="0" err="1"/>
              <a:t>Perpajakan</a:t>
            </a:r>
            <a:r>
              <a:rPr lang="en-US" sz="2000" dirty="0"/>
              <a:t> yang </a:t>
            </a:r>
            <a:r>
              <a:rPr lang="en-US" sz="2000" dirty="0" err="1"/>
              <a:t>diperlukan</a:t>
            </a:r>
            <a:r>
              <a:rPr lang="en-US" sz="2000" dirty="0"/>
              <a:t> </a:t>
            </a:r>
            <a:r>
              <a:rPr lang="en-US" sz="2000" dirty="0" err="1"/>
              <a:t>Wajib</a:t>
            </a:r>
            <a:r>
              <a:rPr lang="en-US" sz="2000" dirty="0"/>
              <a:t> </a:t>
            </a:r>
            <a:r>
              <a:rPr lang="en-US" sz="2000" dirty="0" err="1"/>
              <a:t>Pajak</a:t>
            </a:r>
            <a:r>
              <a:rPr lang="en-US" sz="2000" dirty="0"/>
              <a:t> </a:t>
            </a:r>
            <a:r>
              <a:rPr lang="en-US" sz="2000" dirty="0" err="1"/>
              <a:t>belum</a:t>
            </a:r>
            <a:r>
              <a:rPr lang="en-US" sz="2000" dirty="0"/>
              <a:t> </a:t>
            </a:r>
            <a:r>
              <a:rPr lang="en-US" sz="2000" dirty="0" err="1"/>
              <a:t>dapat</a:t>
            </a:r>
            <a:r>
              <a:rPr lang="en-US" sz="2000" dirty="0"/>
              <a:t> </a:t>
            </a:r>
            <a:r>
              <a:rPr lang="en-US" sz="2000" dirty="0" err="1"/>
              <a:t>disampaikan</a:t>
            </a:r>
            <a:r>
              <a:rPr lang="en-US" sz="2000" dirty="0"/>
              <a:t> </a:t>
            </a:r>
            <a:r>
              <a:rPr lang="en-US" sz="2000" dirty="0" err="1"/>
              <a:t>dan</a:t>
            </a:r>
            <a:r>
              <a:rPr lang="en-US" sz="2000" dirty="0"/>
              <a:t> </a:t>
            </a:r>
            <a:r>
              <a:rPr lang="en-US" sz="2000" dirty="0" err="1"/>
              <a:t>diterima</a:t>
            </a:r>
            <a:r>
              <a:rPr lang="en-US" sz="2000" dirty="0"/>
              <a:t> </a:t>
            </a:r>
            <a:r>
              <a:rPr lang="en-US" sz="2000" dirty="0" err="1"/>
              <a:t>dengan</a:t>
            </a:r>
            <a:r>
              <a:rPr lang="en-US" sz="2000" dirty="0"/>
              <a:t> </a:t>
            </a:r>
            <a:r>
              <a:rPr lang="en-US" sz="2000" dirty="0" err="1"/>
              <a:t>cepat</a:t>
            </a:r>
            <a:r>
              <a:rPr lang="en-US" sz="2000" dirty="0"/>
              <a:t> </a:t>
            </a:r>
            <a:r>
              <a:rPr lang="en-US" sz="2000" dirty="0" err="1"/>
              <a:t>dan</a:t>
            </a:r>
            <a:r>
              <a:rPr lang="en-US" sz="2000" dirty="0"/>
              <a:t> </a:t>
            </a:r>
            <a:r>
              <a:rPr lang="en-US" sz="2000" dirty="0" err="1"/>
              <a:t>akurat</a:t>
            </a:r>
            <a:r>
              <a:rPr lang="en-US" sz="2000" dirty="0"/>
              <a:t>. Serta </a:t>
            </a:r>
            <a:r>
              <a:rPr lang="en-US" sz="2000" dirty="0" err="1"/>
              <a:t>lambatnya</a:t>
            </a:r>
            <a:r>
              <a:rPr lang="en-US" sz="2000" dirty="0"/>
              <a:t> </a:t>
            </a:r>
            <a:r>
              <a:rPr lang="en-US" sz="2000" dirty="0" err="1"/>
              <a:t>pelayanan</a:t>
            </a:r>
            <a:r>
              <a:rPr lang="en-US" sz="2000" dirty="0"/>
              <a:t> </a:t>
            </a:r>
            <a:r>
              <a:rPr lang="en-US" sz="2000" dirty="0" err="1"/>
              <a:t>kepada</a:t>
            </a:r>
            <a:r>
              <a:rPr lang="en-US" sz="2000" dirty="0"/>
              <a:t> </a:t>
            </a:r>
            <a:r>
              <a:rPr lang="en-US" sz="2000" dirty="0" err="1"/>
              <a:t>Wajib</a:t>
            </a:r>
            <a:r>
              <a:rPr lang="en-US" sz="2000" dirty="0"/>
              <a:t> </a:t>
            </a:r>
            <a:r>
              <a:rPr lang="en-US" sz="2000" dirty="0" err="1"/>
              <a:t>Pajak</a:t>
            </a:r>
            <a:r>
              <a:rPr lang="en-US" sz="2000" dirty="0"/>
              <a:t> yang </a:t>
            </a:r>
            <a:r>
              <a:rPr lang="en-US" sz="2000" dirty="0" err="1"/>
              <a:t>berkaitan</a:t>
            </a:r>
            <a:r>
              <a:rPr lang="en-US" sz="2000" dirty="0"/>
              <a:t> </a:t>
            </a:r>
            <a:r>
              <a:rPr lang="en-US" sz="2000" dirty="0" err="1"/>
              <a:t>dengan</a:t>
            </a:r>
            <a:r>
              <a:rPr lang="en-US" sz="2000" dirty="0"/>
              <a:t> </a:t>
            </a:r>
            <a:r>
              <a:rPr lang="en-US" sz="2000" dirty="0" err="1"/>
              <a:t>masalah</a:t>
            </a:r>
            <a:r>
              <a:rPr lang="en-US" sz="2000" dirty="0"/>
              <a:t> </a:t>
            </a:r>
            <a:r>
              <a:rPr lang="en-US" sz="2000" dirty="0" err="1"/>
              <a:t>perpajakan</a:t>
            </a:r>
            <a:r>
              <a:rPr lang="en-US" sz="2000" dirty="0"/>
              <a:t>. </a:t>
            </a:r>
            <a:r>
              <a:rPr lang="en-US" sz="2000" dirty="0" err="1"/>
              <a:t>Sehingga</a:t>
            </a:r>
            <a:r>
              <a:rPr lang="en-US" sz="2000" dirty="0"/>
              <a:t> </a:t>
            </a:r>
            <a:r>
              <a:rPr lang="en-US" sz="2000" dirty="0" err="1"/>
              <a:t>masih</a:t>
            </a:r>
            <a:r>
              <a:rPr lang="en-US" sz="2000" dirty="0"/>
              <a:t> </a:t>
            </a:r>
            <a:r>
              <a:rPr lang="en-US" sz="2000" dirty="0" err="1"/>
              <a:t>banyak</a:t>
            </a:r>
            <a:r>
              <a:rPr lang="en-US" sz="2000" dirty="0"/>
              <a:t> </a:t>
            </a:r>
            <a:r>
              <a:rPr lang="en-US" sz="2000" dirty="0" err="1"/>
              <a:t>keluhan</a:t>
            </a:r>
            <a:r>
              <a:rPr lang="en-US" sz="2000" dirty="0"/>
              <a:t> yang </a:t>
            </a:r>
            <a:r>
              <a:rPr lang="en-US" sz="2000" dirty="0" err="1"/>
              <a:t>diberikan</a:t>
            </a:r>
            <a:r>
              <a:rPr lang="en-US" sz="2000" dirty="0"/>
              <a:t> </a:t>
            </a:r>
            <a:r>
              <a:rPr lang="en-US" sz="2000" dirty="0" err="1"/>
              <a:t>oleh</a:t>
            </a:r>
            <a:r>
              <a:rPr lang="en-US" sz="2000" dirty="0"/>
              <a:t> </a:t>
            </a:r>
            <a:r>
              <a:rPr lang="en-US" sz="2000" dirty="0" err="1"/>
              <a:t>Wajib</a:t>
            </a:r>
            <a:r>
              <a:rPr lang="en-US" sz="2000" dirty="0"/>
              <a:t> </a:t>
            </a:r>
            <a:r>
              <a:rPr lang="en-US" sz="2000" dirty="0" err="1"/>
              <a:t>Pajak</a:t>
            </a:r>
            <a:r>
              <a:rPr lang="en-US" sz="2000" dirty="0"/>
              <a:t> </a:t>
            </a:r>
            <a:r>
              <a:rPr lang="en-US" sz="2000" dirty="0" err="1"/>
              <a:t>tentang</a:t>
            </a:r>
            <a:r>
              <a:rPr lang="en-US" sz="2000" dirty="0"/>
              <a:t> </a:t>
            </a:r>
            <a:r>
              <a:rPr lang="en-US" sz="2000" dirty="0" err="1"/>
              <a:t>pelayanan</a:t>
            </a:r>
            <a:r>
              <a:rPr lang="en-US" sz="2000" dirty="0"/>
              <a:t> di Kantor </a:t>
            </a:r>
            <a:r>
              <a:rPr lang="en-US" sz="2000" dirty="0" err="1"/>
              <a:t>Pelayanan</a:t>
            </a:r>
            <a:r>
              <a:rPr lang="en-US" sz="2000" dirty="0"/>
              <a:t> </a:t>
            </a:r>
            <a:r>
              <a:rPr lang="en-US" sz="2000" dirty="0" err="1"/>
              <a:t>Pajak</a:t>
            </a:r>
            <a:r>
              <a:rPr lang="en-US" sz="2000" dirty="0"/>
              <a:t> </a:t>
            </a:r>
            <a:r>
              <a:rPr lang="en-US" sz="2000" dirty="0" err="1"/>
              <a:t>Pratama</a:t>
            </a:r>
            <a:r>
              <a:rPr lang="en-US" sz="2000" dirty="0"/>
              <a:t> </a:t>
            </a:r>
            <a:r>
              <a:rPr lang="en-US" sz="2000" dirty="0" err="1"/>
              <a:t>Karawang</a:t>
            </a:r>
            <a:r>
              <a:rPr lang="en-US" sz="2000" dirty="0"/>
              <a:t> Utara.</a:t>
            </a:r>
          </a:p>
          <a:p>
            <a:pPr>
              <a:buNone/>
            </a:pPr>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lgn="l" rtl="0">
              <a:spcBef>
                <a:spcPct val="0"/>
              </a:spcBef>
            </a:pPr>
            <a:r>
              <a:rPr lang="en-US" sz="2000" b="1" dirty="0" smtClean="0"/>
              <a:t>1.2.2.   </a:t>
            </a:r>
            <a:r>
              <a:rPr lang="en-US" sz="2000" b="1" dirty="0" err="1" smtClean="0"/>
              <a:t>Rumusan</a:t>
            </a:r>
            <a:r>
              <a:rPr lang="en-US" sz="2000" b="1" dirty="0" smtClean="0"/>
              <a:t> </a:t>
            </a:r>
            <a:r>
              <a:rPr lang="en-US" sz="2000" b="1" dirty="0" err="1"/>
              <a:t>Masalah</a:t>
            </a:r>
            <a:r>
              <a:rPr lang="en-US" sz="1600" dirty="0"/>
              <a:t/>
            </a:r>
            <a:br>
              <a:rPr lang="en-US" sz="1600" dirty="0"/>
            </a:br>
            <a:endParaRPr lang="en-US" dirty="0"/>
          </a:p>
        </p:txBody>
      </p:sp>
      <p:sp>
        <p:nvSpPr>
          <p:cNvPr id="3" name="Content Placeholder 2"/>
          <p:cNvSpPr>
            <a:spLocks noGrp="1"/>
          </p:cNvSpPr>
          <p:nvPr>
            <p:ph idx="1"/>
          </p:nvPr>
        </p:nvSpPr>
        <p:spPr/>
        <p:txBody>
          <a:bodyPr>
            <a:normAutofit fontScale="77500" lnSpcReduction="20000"/>
          </a:bodyPr>
          <a:lstStyle/>
          <a:p>
            <a:pPr marL="365125" indent="-20638">
              <a:buNone/>
            </a:pPr>
            <a:r>
              <a:rPr lang="en-US" dirty="0" err="1" smtClean="0"/>
              <a:t>Berdasarkan</a:t>
            </a:r>
            <a:r>
              <a:rPr lang="en-US" dirty="0" smtClean="0"/>
              <a:t> </a:t>
            </a:r>
            <a:r>
              <a:rPr lang="en-US" dirty="0" err="1" smtClean="0"/>
              <a:t>latar</a:t>
            </a:r>
            <a:r>
              <a:rPr lang="en-US" dirty="0" smtClean="0"/>
              <a:t> </a:t>
            </a:r>
            <a:r>
              <a:rPr lang="en-US" dirty="0" err="1" smtClean="0"/>
              <a:t>belakang</a:t>
            </a:r>
            <a:r>
              <a:rPr lang="en-US" dirty="0" smtClean="0"/>
              <a:t> </a:t>
            </a:r>
            <a:r>
              <a:rPr lang="en-US" dirty="0" err="1" smtClean="0"/>
              <a:t>di</a:t>
            </a:r>
            <a:r>
              <a:rPr lang="en-US" dirty="0" smtClean="0"/>
              <a:t> </a:t>
            </a:r>
            <a:r>
              <a:rPr lang="en-US" dirty="0" err="1" smtClean="0"/>
              <a:t>atas</a:t>
            </a:r>
            <a:r>
              <a:rPr lang="en-US" dirty="0" smtClean="0"/>
              <a:t>, </a:t>
            </a:r>
            <a:r>
              <a:rPr lang="en-US" dirty="0" err="1" smtClean="0"/>
              <a:t>maka</a:t>
            </a:r>
            <a:r>
              <a:rPr lang="en-US" dirty="0" smtClean="0"/>
              <a:t> </a:t>
            </a:r>
            <a:r>
              <a:rPr lang="en-US" dirty="0" err="1" smtClean="0"/>
              <a:t>dapat</a:t>
            </a:r>
            <a:r>
              <a:rPr lang="en-US" dirty="0" smtClean="0"/>
              <a:t> </a:t>
            </a:r>
            <a:r>
              <a:rPr lang="en-US" dirty="0" err="1" smtClean="0"/>
              <a:t>dirumuskan</a:t>
            </a:r>
            <a:r>
              <a:rPr lang="en-US" dirty="0" smtClean="0"/>
              <a:t> </a:t>
            </a:r>
            <a:r>
              <a:rPr lang="en-US" dirty="0" err="1" smtClean="0"/>
              <a:t>masalahnya</a:t>
            </a:r>
            <a:r>
              <a:rPr lang="en-US" dirty="0" smtClean="0"/>
              <a:t> </a:t>
            </a:r>
            <a:r>
              <a:rPr lang="en-US" dirty="0" err="1" smtClean="0"/>
              <a:t>sebagai</a:t>
            </a:r>
            <a:r>
              <a:rPr lang="en-US" dirty="0" smtClean="0"/>
              <a:t> </a:t>
            </a:r>
            <a:r>
              <a:rPr lang="en-US" dirty="0" err="1" smtClean="0"/>
              <a:t>berikut</a:t>
            </a:r>
            <a:r>
              <a:rPr lang="en-US" dirty="0" smtClean="0"/>
              <a:t> :</a:t>
            </a:r>
          </a:p>
          <a:p>
            <a:pPr marL="596646" lvl="0" indent="-514350">
              <a:buFont typeface="+mj-lt"/>
              <a:buAutoNum type="arabicPeriod"/>
            </a:pPr>
            <a:r>
              <a:rPr lang="en-US" dirty="0" err="1"/>
              <a:t>Bagaimana</a:t>
            </a:r>
            <a:r>
              <a:rPr lang="en-US" dirty="0"/>
              <a:t> </a:t>
            </a:r>
            <a:r>
              <a:rPr lang="en-US" dirty="0" err="1"/>
              <a:t>Sistem</a:t>
            </a:r>
            <a:r>
              <a:rPr lang="en-US" dirty="0"/>
              <a:t> </a:t>
            </a:r>
            <a:r>
              <a:rPr lang="en-US" dirty="0" err="1"/>
              <a:t>Informasi</a:t>
            </a:r>
            <a:r>
              <a:rPr lang="en-US" dirty="0"/>
              <a:t> </a:t>
            </a:r>
            <a:r>
              <a:rPr lang="en-US" dirty="0" err="1"/>
              <a:t>Perpajakan</a:t>
            </a:r>
            <a:r>
              <a:rPr lang="en-US" dirty="0"/>
              <a:t> yang </a:t>
            </a:r>
            <a:r>
              <a:rPr lang="en-US" dirty="0" err="1"/>
              <a:t>berjalan</a:t>
            </a:r>
            <a:r>
              <a:rPr lang="en-US" dirty="0"/>
              <a:t> </a:t>
            </a:r>
            <a:r>
              <a:rPr lang="en-US" dirty="0" err="1"/>
              <a:t>saat</a:t>
            </a:r>
            <a:r>
              <a:rPr lang="en-US" dirty="0"/>
              <a:t> </a:t>
            </a:r>
            <a:r>
              <a:rPr lang="en-US" dirty="0" err="1"/>
              <a:t>ini</a:t>
            </a:r>
            <a:r>
              <a:rPr lang="en-US" dirty="0"/>
              <a:t> di Kantor </a:t>
            </a:r>
            <a:r>
              <a:rPr lang="en-US" dirty="0" err="1"/>
              <a:t>Pelayanan</a:t>
            </a:r>
            <a:r>
              <a:rPr lang="en-US" dirty="0"/>
              <a:t> </a:t>
            </a:r>
            <a:r>
              <a:rPr lang="en-US" dirty="0" err="1"/>
              <a:t>Pajak</a:t>
            </a:r>
            <a:r>
              <a:rPr lang="en-US" dirty="0"/>
              <a:t> </a:t>
            </a:r>
            <a:r>
              <a:rPr lang="en-US" dirty="0" err="1"/>
              <a:t>Pratama</a:t>
            </a:r>
            <a:r>
              <a:rPr lang="en-US" dirty="0"/>
              <a:t> </a:t>
            </a:r>
            <a:r>
              <a:rPr lang="en-US" dirty="0" err="1"/>
              <a:t>Karawang</a:t>
            </a:r>
            <a:r>
              <a:rPr lang="en-US" dirty="0"/>
              <a:t> Utara.</a:t>
            </a:r>
          </a:p>
          <a:p>
            <a:pPr marL="596646" lvl="0" indent="-514350">
              <a:buFont typeface="+mj-lt"/>
              <a:buAutoNum type="arabicPeriod"/>
            </a:pPr>
            <a:r>
              <a:rPr lang="en-US" dirty="0" err="1"/>
              <a:t>Bagaimana</a:t>
            </a:r>
            <a:r>
              <a:rPr lang="en-US" dirty="0"/>
              <a:t> </a:t>
            </a:r>
            <a:r>
              <a:rPr lang="en-US" dirty="0" err="1"/>
              <a:t>tanggapan</a:t>
            </a:r>
            <a:r>
              <a:rPr lang="en-US" dirty="0"/>
              <a:t> </a:t>
            </a:r>
            <a:r>
              <a:rPr lang="en-US" dirty="0" err="1"/>
              <a:t>wajib</a:t>
            </a:r>
            <a:r>
              <a:rPr lang="en-US" dirty="0"/>
              <a:t> </a:t>
            </a:r>
            <a:r>
              <a:rPr lang="en-US" dirty="0" err="1"/>
              <a:t>pajak</a:t>
            </a:r>
            <a:r>
              <a:rPr lang="en-US" dirty="0"/>
              <a:t> </a:t>
            </a:r>
            <a:r>
              <a:rPr lang="en-US" dirty="0" err="1"/>
              <a:t>atas</a:t>
            </a:r>
            <a:r>
              <a:rPr lang="en-US" dirty="0"/>
              <a:t> </a:t>
            </a:r>
            <a:r>
              <a:rPr lang="en-US" dirty="0" err="1"/>
              <a:t>implementasi</a:t>
            </a:r>
            <a:r>
              <a:rPr lang="en-US" dirty="0"/>
              <a:t> </a:t>
            </a:r>
            <a:r>
              <a:rPr lang="en-US" dirty="0" err="1"/>
              <a:t>Sistem</a:t>
            </a:r>
            <a:r>
              <a:rPr lang="en-US" dirty="0"/>
              <a:t> </a:t>
            </a:r>
            <a:r>
              <a:rPr lang="en-US" dirty="0" err="1"/>
              <a:t>Informasi</a:t>
            </a:r>
            <a:r>
              <a:rPr lang="en-US" dirty="0"/>
              <a:t> </a:t>
            </a:r>
            <a:r>
              <a:rPr lang="en-US" dirty="0" err="1"/>
              <a:t>Perpajakan</a:t>
            </a:r>
            <a:r>
              <a:rPr lang="en-US" dirty="0"/>
              <a:t> di Kantor </a:t>
            </a:r>
            <a:r>
              <a:rPr lang="en-US" dirty="0" err="1"/>
              <a:t>Pelayanan</a:t>
            </a:r>
            <a:r>
              <a:rPr lang="en-US" dirty="0"/>
              <a:t> </a:t>
            </a:r>
            <a:r>
              <a:rPr lang="en-US" dirty="0" err="1"/>
              <a:t>Pajak</a:t>
            </a:r>
            <a:r>
              <a:rPr lang="en-US" dirty="0"/>
              <a:t> </a:t>
            </a:r>
            <a:r>
              <a:rPr lang="en-US" dirty="0" err="1"/>
              <a:t>Pratama</a:t>
            </a:r>
            <a:r>
              <a:rPr lang="en-US" dirty="0"/>
              <a:t> </a:t>
            </a:r>
            <a:r>
              <a:rPr lang="en-US" dirty="0" err="1"/>
              <a:t>Karawang</a:t>
            </a:r>
            <a:r>
              <a:rPr lang="en-US" dirty="0"/>
              <a:t> Utara.</a:t>
            </a:r>
          </a:p>
          <a:p>
            <a:pPr marL="596646" lvl="0" indent="-514350">
              <a:buFont typeface="+mj-lt"/>
              <a:buAutoNum type="arabicPeriod"/>
            </a:pPr>
            <a:r>
              <a:rPr lang="en-US" dirty="0" err="1"/>
              <a:t>Bagaimana</a:t>
            </a:r>
            <a:r>
              <a:rPr lang="en-US" dirty="0"/>
              <a:t> </a:t>
            </a:r>
            <a:r>
              <a:rPr lang="en-US" dirty="0" err="1"/>
              <a:t>kualitas</a:t>
            </a:r>
            <a:r>
              <a:rPr lang="en-US" dirty="0"/>
              <a:t> </a:t>
            </a:r>
            <a:r>
              <a:rPr lang="en-US" dirty="0" err="1"/>
              <a:t>pelayanan</a:t>
            </a:r>
            <a:r>
              <a:rPr lang="en-US" dirty="0"/>
              <a:t> di Kantor </a:t>
            </a:r>
            <a:r>
              <a:rPr lang="en-US" dirty="0" err="1"/>
              <a:t>Pelayanan</a:t>
            </a:r>
            <a:r>
              <a:rPr lang="en-US" dirty="0"/>
              <a:t> </a:t>
            </a:r>
            <a:r>
              <a:rPr lang="en-US" dirty="0" err="1"/>
              <a:t>Pajak</a:t>
            </a:r>
            <a:r>
              <a:rPr lang="en-US" dirty="0"/>
              <a:t> </a:t>
            </a:r>
            <a:r>
              <a:rPr lang="en-US" dirty="0" err="1"/>
              <a:t>Pratama</a:t>
            </a:r>
            <a:r>
              <a:rPr lang="en-US" dirty="0"/>
              <a:t> </a:t>
            </a:r>
            <a:r>
              <a:rPr lang="en-US" dirty="0" err="1"/>
              <a:t>Karawang</a:t>
            </a:r>
            <a:r>
              <a:rPr lang="en-US" dirty="0"/>
              <a:t> Utara.</a:t>
            </a:r>
          </a:p>
          <a:p>
            <a:pPr marL="596646" lvl="0" indent="-514350">
              <a:buFont typeface="+mj-lt"/>
              <a:buAutoNum type="arabicPeriod"/>
            </a:pPr>
            <a:r>
              <a:rPr lang="en-US" dirty="0" err="1"/>
              <a:t>Seberapa</a:t>
            </a:r>
            <a:r>
              <a:rPr lang="en-US" dirty="0"/>
              <a:t> </a:t>
            </a:r>
            <a:r>
              <a:rPr lang="en-US" dirty="0" err="1"/>
              <a:t>besar</a:t>
            </a:r>
            <a:r>
              <a:rPr lang="en-US" dirty="0"/>
              <a:t> </a:t>
            </a:r>
            <a:r>
              <a:rPr lang="en-US" dirty="0" err="1"/>
              <a:t>pengaruh</a:t>
            </a:r>
            <a:r>
              <a:rPr lang="en-US" dirty="0"/>
              <a:t> </a:t>
            </a:r>
            <a:r>
              <a:rPr lang="en-US" dirty="0" err="1"/>
              <a:t>Sistem</a:t>
            </a:r>
            <a:r>
              <a:rPr lang="en-US" dirty="0"/>
              <a:t> </a:t>
            </a:r>
            <a:r>
              <a:rPr lang="en-US" dirty="0" err="1"/>
              <a:t>Informasi</a:t>
            </a:r>
            <a:r>
              <a:rPr lang="en-US" dirty="0"/>
              <a:t> </a:t>
            </a:r>
            <a:r>
              <a:rPr lang="en-US" dirty="0" err="1"/>
              <a:t>Perpajakan</a:t>
            </a:r>
            <a:r>
              <a:rPr lang="en-US" dirty="0"/>
              <a:t> </a:t>
            </a:r>
            <a:r>
              <a:rPr lang="en-US" dirty="0" err="1"/>
              <a:t>terhadap</a:t>
            </a:r>
            <a:r>
              <a:rPr lang="en-US" dirty="0"/>
              <a:t> </a:t>
            </a:r>
            <a:r>
              <a:rPr lang="en-US" dirty="0" err="1"/>
              <a:t>Kualitas</a:t>
            </a:r>
            <a:r>
              <a:rPr lang="en-US" dirty="0"/>
              <a:t> </a:t>
            </a:r>
            <a:r>
              <a:rPr lang="en-US" dirty="0" err="1"/>
              <a:t>Pelayanan</a:t>
            </a:r>
            <a:r>
              <a:rPr lang="en-US" dirty="0"/>
              <a:t> </a:t>
            </a:r>
            <a:r>
              <a:rPr lang="en-US" dirty="0" err="1"/>
              <a:t>wajib</a:t>
            </a:r>
            <a:r>
              <a:rPr lang="en-US" dirty="0"/>
              <a:t> </a:t>
            </a:r>
            <a:r>
              <a:rPr lang="en-US" dirty="0" err="1"/>
              <a:t>pajak</a:t>
            </a:r>
            <a:r>
              <a:rPr lang="en-US" dirty="0"/>
              <a:t> di Kantor </a:t>
            </a:r>
            <a:r>
              <a:rPr lang="en-US" dirty="0" err="1"/>
              <a:t>Pelayanan</a:t>
            </a:r>
            <a:r>
              <a:rPr lang="en-US" dirty="0"/>
              <a:t> </a:t>
            </a:r>
            <a:r>
              <a:rPr lang="en-US" dirty="0" err="1"/>
              <a:t>Pajak</a:t>
            </a:r>
            <a:r>
              <a:rPr lang="en-US" dirty="0"/>
              <a:t> </a:t>
            </a:r>
            <a:r>
              <a:rPr lang="en-US" dirty="0" err="1"/>
              <a:t>Pratama</a:t>
            </a:r>
            <a:r>
              <a:rPr lang="en-US" dirty="0"/>
              <a:t> </a:t>
            </a:r>
            <a:r>
              <a:rPr lang="en-US" dirty="0" err="1"/>
              <a:t>Karawang</a:t>
            </a:r>
            <a:r>
              <a:rPr lang="en-US" dirty="0"/>
              <a:t> Utara. </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en-US" sz="2400" b="1" dirty="0" smtClean="0"/>
              <a:t>1.3.  </a:t>
            </a:r>
            <a:r>
              <a:rPr lang="en-US" sz="2400" b="1" dirty="0" err="1" smtClean="0"/>
              <a:t>Maksud</a:t>
            </a:r>
            <a:r>
              <a:rPr lang="en-US" sz="2400" b="1" dirty="0" smtClean="0"/>
              <a:t> </a:t>
            </a:r>
            <a:r>
              <a:rPr lang="en-US" sz="2400" b="1" dirty="0" err="1" smtClean="0"/>
              <a:t>dan</a:t>
            </a:r>
            <a:r>
              <a:rPr lang="en-US" sz="2400" b="1" dirty="0" smtClean="0"/>
              <a:t> </a:t>
            </a:r>
            <a:r>
              <a:rPr lang="en-US" sz="2400" b="1" dirty="0" err="1" smtClean="0"/>
              <a:t>Tujuan</a:t>
            </a:r>
            <a:r>
              <a:rPr lang="en-US" sz="2400" b="1" dirty="0" smtClean="0"/>
              <a:t> </a:t>
            </a:r>
            <a:r>
              <a:rPr lang="en-US" sz="2400" b="1" dirty="0" err="1" smtClean="0"/>
              <a:t>Penelitian</a:t>
            </a:r>
            <a:endParaRPr lang="en-US" sz="2400" dirty="0"/>
          </a:p>
        </p:txBody>
      </p:sp>
      <p:sp>
        <p:nvSpPr>
          <p:cNvPr id="3" name="Content Placeholder 2"/>
          <p:cNvSpPr>
            <a:spLocks noGrp="1"/>
          </p:cNvSpPr>
          <p:nvPr>
            <p:ph idx="1"/>
          </p:nvPr>
        </p:nvSpPr>
        <p:spPr/>
        <p:txBody>
          <a:bodyPr/>
          <a:lstStyle/>
          <a:p>
            <a:pPr>
              <a:buNone/>
            </a:pPr>
            <a:r>
              <a:rPr lang="en-US" dirty="0" smtClean="0"/>
              <a:t>	</a:t>
            </a:r>
            <a:r>
              <a:rPr lang="en-US" sz="2400" dirty="0" err="1"/>
              <a:t>Maksud</a:t>
            </a:r>
            <a:r>
              <a:rPr lang="en-US" sz="2400" dirty="0"/>
              <a:t> </a:t>
            </a:r>
            <a:r>
              <a:rPr lang="en-US" sz="2400" dirty="0" err="1"/>
              <a:t>dari</a:t>
            </a:r>
            <a:r>
              <a:rPr lang="en-US" sz="2400" dirty="0"/>
              <a:t> </a:t>
            </a:r>
            <a:r>
              <a:rPr lang="en-US" sz="2400" dirty="0" err="1"/>
              <a:t>penelitian</a:t>
            </a:r>
            <a:r>
              <a:rPr lang="en-US" sz="2400" dirty="0"/>
              <a:t> </a:t>
            </a:r>
            <a:r>
              <a:rPr lang="en-US" sz="2400" dirty="0" err="1"/>
              <a:t>ini</a:t>
            </a:r>
            <a:r>
              <a:rPr lang="en-US" sz="2400" dirty="0"/>
              <a:t> </a:t>
            </a:r>
            <a:r>
              <a:rPr lang="en-US" sz="2400" dirty="0" err="1"/>
              <a:t>adalah</a:t>
            </a:r>
            <a:r>
              <a:rPr lang="en-US" sz="2400" dirty="0"/>
              <a:t> </a:t>
            </a:r>
            <a:r>
              <a:rPr lang="en-US" sz="2400" dirty="0" err="1"/>
              <a:t>untuk</a:t>
            </a:r>
            <a:r>
              <a:rPr lang="en-US" sz="2400" dirty="0"/>
              <a:t> </a:t>
            </a:r>
            <a:r>
              <a:rPr lang="en-US" sz="2400" dirty="0" err="1"/>
              <a:t>memperoleh</a:t>
            </a:r>
            <a:r>
              <a:rPr lang="en-US" sz="2400" dirty="0"/>
              <a:t> </a:t>
            </a:r>
            <a:r>
              <a:rPr lang="en-US" sz="2400" dirty="0" err="1"/>
              <a:t>dan</a:t>
            </a:r>
            <a:r>
              <a:rPr lang="en-US" sz="2400" dirty="0"/>
              <a:t> </a:t>
            </a:r>
            <a:r>
              <a:rPr lang="en-US" sz="2400" dirty="0" err="1"/>
              <a:t>mengumpulkan</a:t>
            </a:r>
            <a:r>
              <a:rPr lang="en-US" sz="2400" dirty="0"/>
              <a:t> data </a:t>
            </a:r>
            <a:r>
              <a:rPr lang="en-US" sz="2400" dirty="0" err="1"/>
              <a:t>atau</a:t>
            </a:r>
            <a:r>
              <a:rPr lang="en-US" sz="2400" dirty="0"/>
              <a:t> </a:t>
            </a:r>
            <a:r>
              <a:rPr lang="en-US" sz="2400" dirty="0" err="1"/>
              <a:t>keterangan</a:t>
            </a:r>
            <a:r>
              <a:rPr lang="en-US" sz="2400" dirty="0"/>
              <a:t> yang </a:t>
            </a:r>
            <a:r>
              <a:rPr lang="en-US" sz="2400" dirty="0" err="1"/>
              <a:t>relevan</a:t>
            </a:r>
            <a:r>
              <a:rPr lang="en-US" sz="2400" dirty="0"/>
              <a:t> </a:t>
            </a:r>
            <a:r>
              <a:rPr lang="en-US" sz="2400" dirty="0" err="1"/>
              <a:t>dengan</a:t>
            </a:r>
            <a:r>
              <a:rPr lang="en-US" sz="2400" dirty="0"/>
              <a:t> </a:t>
            </a:r>
            <a:r>
              <a:rPr lang="en-US" sz="2400" dirty="0" err="1"/>
              <a:t>permasalahan</a:t>
            </a:r>
            <a:r>
              <a:rPr lang="en-US" sz="2400" dirty="0"/>
              <a:t> yang </a:t>
            </a:r>
            <a:r>
              <a:rPr lang="en-US" sz="2400" dirty="0" err="1"/>
              <a:t>akan</a:t>
            </a:r>
            <a:r>
              <a:rPr lang="en-US" sz="2400" dirty="0"/>
              <a:t> </a:t>
            </a:r>
            <a:r>
              <a:rPr lang="en-US" sz="2400" dirty="0" err="1"/>
              <a:t>diteliti</a:t>
            </a:r>
            <a:r>
              <a:rPr lang="en-US" sz="2400" dirty="0"/>
              <a:t>, </a:t>
            </a:r>
            <a:r>
              <a:rPr lang="en-US" sz="2400" dirty="0" err="1"/>
              <a:t>sebagai</a:t>
            </a:r>
            <a:r>
              <a:rPr lang="en-US" sz="2400" dirty="0"/>
              <a:t> </a:t>
            </a:r>
            <a:r>
              <a:rPr lang="en-US" sz="2400" dirty="0" err="1"/>
              <a:t>latihan</a:t>
            </a:r>
            <a:r>
              <a:rPr lang="en-US" sz="2400" dirty="0"/>
              <a:t> </a:t>
            </a:r>
            <a:r>
              <a:rPr lang="en-US" sz="2400" dirty="0" err="1"/>
              <a:t>untuk</a:t>
            </a:r>
            <a:r>
              <a:rPr lang="en-US" sz="2400" dirty="0"/>
              <a:t> </a:t>
            </a:r>
            <a:r>
              <a:rPr lang="en-US" sz="2400" dirty="0" err="1"/>
              <a:t>studi</a:t>
            </a:r>
            <a:r>
              <a:rPr lang="en-US" sz="2400" dirty="0"/>
              <a:t> banding </a:t>
            </a:r>
            <a:r>
              <a:rPr lang="en-US" sz="2400" dirty="0" err="1"/>
              <a:t>antara</a:t>
            </a:r>
            <a:r>
              <a:rPr lang="en-US" sz="2400" dirty="0"/>
              <a:t> </a:t>
            </a:r>
            <a:r>
              <a:rPr lang="en-US" sz="2400" dirty="0" err="1"/>
              <a:t>hal-hal</a:t>
            </a:r>
            <a:r>
              <a:rPr lang="en-US" sz="2400" dirty="0"/>
              <a:t> yang </a:t>
            </a:r>
            <a:r>
              <a:rPr lang="en-US" sz="2400" dirty="0" err="1"/>
              <a:t>telah</a:t>
            </a:r>
            <a:r>
              <a:rPr lang="en-US" sz="2400" dirty="0"/>
              <a:t> </a:t>
            </a:r>
            <a:r>
              <a:rPr lang="en-US" sz="2400" dirty="0" err="1"/>
              <a:t>dipelajari</a:t>
            </a:r>
            <a:r>
              <a:rPr lang="en-US" sz="2400" dirty="0"/>
              <a:t> </a:t>
            </a:r>
            <a:r>
              <a:rPr lang="en-US" sz="2400" dirty="0" err="1"/>
              <a:t>selama</a:t>
            </a:r>
            <a:r>
              <a:rPr lang="en-US" sz="2400" dirty="0"/>
              <a:t> </a:t>
            </a:r>
            <a:r>
              <a:rPr lang="en-US" sz="2400" dirty="0" err="1"/>
              <a:t>dibangku</a:t>
            </a:r>
            <a:r>
              <a:rPr lang="en-US" sz="2400" dirty="0"/>
              <a:t> </a:t>
            </a:r>
            <a:r>
              <a:rPr lang="en-US" sz="2400" dirty="0" err="1"/>
              <a:t>kuliah</a:t>
            </a:r>
            <a:r>
              <a:rPr lang="en-US" sz="2400" dirty="0"/>
              <a:t> </a:t>
            </a:r>
            <a:r>
              <a:rPr lang="en-US" sz="2400" dirty="0" err="1"/>
              <a:t>dengan</a:t>
            </a:r>
            <a:r>
              <a:rPr lang="en-US" sz="2400" dirty="0"/>
              <a:t> </a:t>
            </a:r>
            <a:r>
              <a:rPr lang="en-US" sz="2400" dirty="0" err="1"/>
              <a:t>kegiatan</a:t>
            </a:r>
            <a:r>
              <a:rPr lang="en-US" sz="2400" dirty="0"/>
              <a:t> yang </a:t>
            </a:r>
            <a:r>
              <a:rPr lang="en-US" sz="2400" dirty="0" err="1"/>
              <a:t>dilakukan</a:t>
            </a:r>
            <a:r>
              <a:rPr lang="en-US" sz="2400" dirty="0"/>
              <a:t> </a:t>
            </a:r>
            <a:r>
              <a:rPr lang="en-US" sz="2400" dirty="0" err="1"/>
              <a:t>dilapangan</a:t>
            </a:r>
            <a:r>
              <a:rPr lang="en-US" sz="2400" dirty="0"/>
              <a:t> </a:t>
            </a:r>
            <a:r>
              <a:rPr lang="en-US" sz="2400" dirty="0" err="1"/>
              <a:t>serta</a:t>
            </a:r>
            <a:r>
              <a:rPr lang="en-US" sz="2400" dirty="0"/>
              <a:t> </a:t>
            </a:r>
            <a:r>
              <a:rPr lang="en-US" sz="2400" dirty="0" err="1"/>
              <a:t>memberikan</a:t>
            </a:r>
            <a:r>
              <a:rPr lang="en-US" sz="2400" dirty="0"/>
              <a:t> </a:t>
            </a:r>
            <a:r>
              <a:rPr lang="en-US" sz="2400" dirty="0" err="1"/>
              <a:t>gambaran</a:t>
            </a:r>
            <a:r>
              <a:rPr lang="en-US" sz="2400" dirty="0"/>
              <a:t> </a:t>
            </a:r>
            <a:r>
              <a:rPr lang="en-US" sz="2400" dirty="0" err="1"/>
              <a:t>tentang</a:t>
            </a:r>
            <a:r>
              <a:rPr lang="en-US" sz="2400" dirty="0"/>
              <a:t> </a:t>
            </a:r>
            <a:r>
              <a:rPr lang="en-US" sz="2400" dirty="0" err="1"/>
              <a:t>Pengaruh</a:t>
            </a:r>
            <a:r>
              <a:rPr lang="en-US" sz="2400" dirty="0"/>
              <a:t> </a:t>
            </a:r>
            <a:r>
              <a:rPr lang="en-US" sz="2400" dirty="0" err="1"/>
              <a:t>Sistem</a:t>
            </a:r>
            <a:r>
              <a:rPr lang="en-US" sz="2400" dirty="0"/>
              <a:t> </a:t>
            </a:r>
            <a:r>
              <a:rPr lang="en-US" sz="2400" dirty="0" err="1"/>
              <a:t>Informasi</a:t>
            </a:r>
            <a:r>
              <a:rPr lang="en-US" sz="2400" dirty="0"/>
              <a:t> </a:t>
            </a:r>
            <a:r>
              <a:rPr lang="en-US" sz="2400" dirty="0" err="1"/>
              <a:t>Perpajakan</a:t>
            </a:r>
            <a:r>
              <a:rPr lang="en-US" sz="2400" dirty="0"/>
              <a:t> </a:t>
            </a:r>
            <a:r>
              <a:rPr lang="en-US" sz="2400" dirty="0" err="1"/>
              <a:t>Terhadap</a:t>
            </a:r>
            <a:r>
              <a:rPr lang="en-US" sz="2400" dirty="0"/>
              <a:t> </a:t>
            </a:r>
            <a:r>
              <a:rPr lang="en-US" sz="2400" dirty="0" err="1"/>
              <a:t>Kualitas</a:t>
            </a:r>
            <a:r>
              <a:rPr lang="en-US" sz="2400" dirty="0"/>
              <a:t> </a:t>
            </a:r>
            <a:r>
              <a:rPr lang="en-US" sz="2400" dirty="0" err="1"/>
              <a:t>Pelayanan</a:t>
            </a:r>
            <a:r>
              <a:rPr lang="en-US" sz="2400" dirty="0"/>
              <a:t> </a:t>
            </a:r>
            <a:r>
              <a:rPr lang="en-US" sz="2400" dirty="0" err="1"/>
              <a:t>Wajib</a:t>
            </a:r>
            <a:r>
              <a:rPr lang="en-US" sz="2400" dirty="0"/>
              <a:t> </a:t>
            </a:r>
            <a:r>
              <a:rPr lang="en-US" sz="2400" dirty="0" err="1"/>
              <a:t>Pajak</a:t>
            </a:r>
            <a:r>
              <a:rPr lang="en-US" sz="2400" dirty="0"/>
              <a:t> di Kantor </a:t>
            </a:r>
            <a:r>
              <a:rPr lang="en-US" sz="2400" dirty="0" err="1"/>
              <a:t>Pelayanan</a:t>
            </a:r>
            <a:r>
              <a:rPr lang="en-US" sz="2400" dirty="0"/>
              <a:t> </a:t>
            </a:r>
            <a:r>
              <a:rPr lang="en-US" sz="2400" dirty="0" err="1"/>
              <a:t>Pajak</a:t>
            </a:r>
            <a:r>
              <a:rPr lang="en-US" sz="2400" dirty="0"/>
              <a:t> </a:t>
            </a:r>
            <a:r>
              <a:rPr lang="en-US" sz="2400" dirty="0" err="1"/>
              <a:t>Pratama</a:t>
            </a:r>
            <a:r>
              <a:rPr lang="en-US" sz="2400" dirty="0"/>
              <a:t> </a:t>
            </a:r>
            <a:r>
              <a:rPr lang="en-US" sz="2400" dirty="0" err="1"/>
              <a:t>Karawang</a:t>
            </a:r>
            <a:r>
              <a:rPr lang="en-US" sz="2400" dirty="0"/>
              <a:t> Utara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err="1" smtClean="0"/>
              <a:t>Adapun</a:t>
            </a:r>
            <a:r>
              <a:rPr lang="en-US" sz="2200" dirty="0" smtClean="0"/>
              <a:t> </a:t>
            </a:r>
            <a:r>
              <a:rPr lang="en-US" sz="2200" dirty="0" err="1" smtClean="0"/>
              <a:t>Tujuan</a:t>
            </a:r>
            <a:r>
              <a:rPr lang="en-US" sz="2200" dirty="0" smtClean="0"/>
              <a:t> </a:t>
            </a:r>
            <a:r>
              <a:rPr lang="en-US" sz="2200" dirty="0" err="1" smtClean="0"/>
              <a:t>dari</a:t>
            </a:r>
            <a:r>
              <a:rPr lang="en-US" sz="2200" dirty="0" smtClean="0"/>
              <a:t> </a:t>
            </a:r>
            <a:r>
              <a:rPr lang="en-US" sz="2200" dirty="0" err="1" smtClean="0"/>
              <a:t>penelitian</a:t>
            </a:r>
            <a:r>
              <a:rPr lang="en-US" sz="2200" dirty="0" smtClean="0"/>
              <a:t> </a:t>
            </a:r>
            <a:r>
              <a:rPr lang="en-US" sz="2200" dirty="0" err="1" smtClean="0"/>
              <a:t>ini</a:t>
            </a:r>
            <a:r>
              <a:rPr lang="en-US" sz="2200" dirty="0" smtClean="0"/>
              <a:t> </a:t>
            </a:r>
            <a:r>
              <a:rPr lang="en-US" sz="2200" dirty="0" err="1" smtClean="0"/>
              <a:t>sebagai</a:t>
            </a:r>
            <a:r>
              <a:rPr lang="en-US" sz="2200" dirty="0" smtClean="0"/>
              <a:t> </a:t>
            </a:r>
            <a:r>
              <a:rPr lang="en-US" sz="2200" dirty="0" err="1" smtClean="0"/>
              <a:t>berikut</a:t>
            </a:r>
            <a:r>
              <a:rPr lang="en-US" sz="2200" dirty="0" smtClean="0"/>
              <a:t>:</a:t>
            </a:r>
            <a:endParaRPr lang="en-US" dirty="0"/>
          </a:p>
        </p:txBody>
      </p:sp>
      <p:sp>
        <p:nvSpPr>
          <p:cNvPr id="3" name="Content Placeholder 2"/>
          <p:cNvSpPr>
            <a:spLocks noGrp="1"/>
          </p:cNvSpPr>
          <p:nvPr>
            <p:ph idx="1"/>
          </p:nvPr>
        </p:nvSpPr>
        <p:spPr/>
        <p:txBody>
          <a:bodyPr>
            <a:normAutofit fontScale="85000" lnSpcReduction="20000"/>
          </a:bodyPr>
          <a:lstStyle/>
          <a:p>
            <a:pPr marL="596646" lvl="0" indent="-514350">
              <a:buFont typeface="+mj-lt"/>
              <a:buAutoNum type="arabicPeriod"/>
            </a:pPr>
            <a:r>
              <a:rPr lang="en-US" dirty="0" err="1"/>
              <a:t>Untuk</a:t>
            </a:r>
            <a:r>
              <a:rPr lang="en-US" dirty="0"/>
              <a:t> </a:t>
            </a:r>
            <a:r>
              <a:rPr lang="en-US" dirty="0" err="1"/>
              <a:t>mengetahui</a:t>
            </a:r>
            <a:r>
              <a:rPr lang="en-US" dirty="0"/>
              <a:t> </a:t>
            </a:r>
            <a:r>
              <a:rPr lang="en-US" dirty="0" err="1"/>
              <a:t>Sistem</a:t>
            </a:r>
            <a:r>
              <a:rPr lang="en-US" dirty="0"/>
              <a:t> </a:t>
            </a:r>
            <a:r>
              <a:rPr lang="en-US" dirty="0" err="1"/>
              <a:t>Informasi</a:t>
            </a:r>
            <a:r>
              <a:rPr lang="en-US" dirty="0"/>
              <a:t> </a:t>
            </a:r>
            <a:r>
              <a:rPr lang="en-US" dirty="0" err="1"/>
              <a:t>Perpajakan</a:t>
            </a:r>
            <a:r>
              <a:rPr lang="en-US" dirty="0"/>
              <a:t> yang </a:t>
            </a:r>
            <a:r>
              <a:rPr lang="en-US" dirty="0" err="1"/>
              <a:t>berjalan</a:t>
            </a:r>
            <a:r>
              <a:rPr lang="en-US" dirty="0"/>
              <a:t> </a:t>
            </a:r>
            <a:r>
              <a:rPr lang="en-US" dirty="0" err="1"/>
              <a:t>saat</a:t>
            </a:r>
            <a:r>
              <a:rPr lang="en-US" dirty="0"/>
              <a:t> </a:t>
            </a:r>
            <a:r>
              <a:rPr lang="en-US" dirty="0" err="1"/>
              <a:t>ini</a:t>
            </a:r>
            <a:r>
              <a:rPr lang="en-US" dirty="0"/>
              <a:t> di Kantor </a:t>
            </a:r>
            <a:r>
              <a:rPr lang="en-US" dirty="0" err="1"/>
              <a:t>Pelayanan</a:t>
            </a:r>
            <a:r>
              <a:rPr lang="en-US" dirty="0"/>
              <a:t> </a:t>
            </a:r>
            <a:r>
              <a:rPr lang="en-US" dirty="0" err="1"/>
              <a:t>Pajak</a:t>
            </a:r>
            <a:r>
              <a:rPr lang="en-US" dirty="0"/>
              <a:t> </a:t>
            </a:r>
            <a:r>
              <a:rPr lang="en-US" dirty="0" err="1"/>
              <a:t>Pratama</a:t>
            </a:r>
            <a:r>
              <a:rPr lang="en-US" dirty="0"/>
              <a:t> </a:t>
            </a:r>
            <a:r>
              <a:rPr lang="en-US" dirty="0" err="1"/>
              <a:t>Karawang</a:t>
            </a:r>
            <a:r>
              <a:rPr lang="en-US" dirty="0"/>
              <a:t> Utara.</a:t>
            </a:r>
            <a:endParaRPr lang="en-US" sz="2800" dirty="0"/>
          </a:p>
          <a:p>
            <a:pPr marL="596646" lvl="0" indent="-514350">
              <a:buFont typeface="+mj-lt"/>
              <a:buAutoNum type="arabicPeriod"/>
            </a:pPr>
            <a:r>
              <a:rPr lang="en-US" dirty="0" err="1"/>
              <a:t>Untuk</a:t>
            </a:r>
            <a:r>
              <a:rPr lang="en-US" dirty="0"/>
              <a:t> </a:t>
            </a:r>
            <a:r>
              <a:rPr lang="en-US" dirty="0" err="1"/>
              <a:t>mengetahui</a:t>
            </a:r>
            <a:r>
              <a:rPr lang="en-US" dirty="0"/>
              <a:t> </a:t>
            </a:r>
            <a:r>
              <a:rPr lang="en-US" dirty="0" err="1"/>
              <a:t>tanggapan</a:t>
            </a:r>
            <a:r>
              <a:rPr lang="en-US" dirty="0"/>
              <a:t> </a:t>
            </a:r>
            <a:r>
              <a:rPr lang="en-US" dirty="0" err="1"/>
              <a:t>wajib</a:t>
            </a:r>
            <a:r>
              <a:rPr lang="en-US" dirty="0"/>
              <a:t> </a:t>
            </a:r>
            <a:r>
              <a:rPr lang="en-US" dirty="0" err="1"/>
              <a:t>pajak</a:t>
            </a:r>
            <a:r>
              <a:rPr lang="en-US" dirty="0"/>
              <a:t> </a:t>
            </a:r>
            <a:r>
              <a:rPr lang="en-US" dirty="0" err="1"/>
              <a:t>atas</a:t>
            </a:r>
            <a:r>
              <a:rPr lang="en-US" dirty="0"/>
              <a:t> </a:t>
            </a:r>
            <a:r>
              <a:rPr lang="en-US" dirty="0" err="1"/>
              <a:t>keberadaan</a:t>
            </a:r>
            <a:r>
              <a:rPr lang="en-US" dirty="0"/>
              <a:t> </a:t>
            </a:r>
            <a:r>
              <a:rPr lang="en-US" dirty="0" err="1"/>
              <a:t>Sistem</a:t>
            </a:r>
            <a:r>
              <a:rPr lang="en-US" dirty="0"/>
              <a:t> </a:t>
            </a:r>
            <a:r>
              <a:rPr lang="en-US" dirty="0" err="1"/>
              <a:t>Informasi</a:t>
            </a:r>
            <a:r>
              <a:rPr lang="en-US" dirty="0"/>
              <a:t> </a:t>
            </a:r>
            <a:r>
              <a:rPr lang="en-US" dirty="0" err="1"/>
              <a:t>Perpajakan</a:t>
            </a:r>
            <a:r>
              <a:rPr lang="en-US" dirty="0"/>
              <a:t> di Kantor </a:t>
            </a:r>
            <a:r>
              <a:rPr lang="en-US" dirty="0" err="1"/>
              <a:t>Pelayanan</a:t>
            </a:r>
            <a:r>
              <a:rPr lang="en-US" dirty="0"/>
              <a:t> </a:t>
            </a:r>
            <a:r>
              <a:rPr lang="en-US" dirty="0" err="1"/>
              <a:t>Pajak</a:t>
            </a:r>
            <a:r>
              <a:rPr lang="en-US" dirty="0"/>
              <a:t> </a:t>
            </a:r>
            <a:r>
              <a:rPr lang="en-US" dirty="0" err="1"/>
              <a:t>Pratama</a:t>
            </a:r>
            <a:r>
              <a:rPr lang="en-US" dirty="0"/>
              <a:t> </a:t>
            </a:r>
            <a:r>
              <a:rPr lang="en-US" dirty="0" err="1"/>
              <a:t>Karawang</a:t>
            </a:r>
            <a:r>
              <a:rPr lang="en-US" dirty="0"/>
              <a:t> Utara.</a:t>
            </a:r>
            <a:endParaRPr lang="en-US" sz="2800" dirty="0"/>
          </a:p>
          <a:p>
            <a:pPr marL="596646" lvl="0" indent="-514350">
              <a:buFont typeface="+mj-lt"/>
              <a:buAutoNum type="arabicPeriod"/>
            </a:pPr>
            <a:r>
              <a:rPr lang="en-US" dirty="0" err="1"/>
              <a:t>Untuk</a:t>
            </a:r>
            <a:r>
              <a:rPr lang="en-US" dirty="0"/>
              <a:t> </a:t>
            </a:r>
            <a:r>
              <a:rPr lang="en-US" dirty="0" err="1"/>
              <a:t>mengetahui</a:t>
            </a:r>
            <a:r>
              <a:rPr lang="en-US" dirty="0"/>
              <a:t> </a:t>
            </a:r>
            <a:r>
              <a:rPr lang="en-US" dirty="0" err="1"/>
              <a:t>kualitas</a:t>
            </a:r>
            <a:r>
              <a:rPr lang="en-US" dirty="0"/>
              <a:t> </a:t>
            </a:r>
            <a:r>
              <a:rPr lang="en-US" dirty="0" err="1"/>
              <a:t>pelayanan</a:t>
            </a:r>
            <a:r>
              <a:rPr lang="en-US" dirty="0"/>
              <a:t> di Kantor </a:t>
            </a:r>
            <a:r>
              <a:rPr lang="en-US" dirty="0" err="1"/>
              <a:t>Pelayanan</a:t>
            </a:r>
            <a:r>
              <a:rPr lang="en-US" dirty="0"/>
              <a:t> </a:t>
            </a:r>
            <a:r>
              <a:rPr lang="en-US" dirty="0" err="1"/>
              <a:t>Pajak</a:t>
            </a:r>
            <a:r>
              <a:rPr lang="en-US" dirty="0"/>
              <a:t> </a:t>
            </a:r>
            <a:r>
              <a:rPr lang="en-US" dirty="0" err="1"/>
              <a:t>Pratama</a:t>
            </a:r>
            <a:r>
              <a:rPr lang="en-US" dirty="0"/>
              <a:t> </a:t>
            </a:r>
            <a:r>
              <a:rPr lang="en-US" dirty="0" err="1"/>
              <a:t>Karawang</a:t>
            </a:r>
            <a:r>
              <a:rPr lang="en-US" dirty="0"/>
              <a:t> Utara.</a:t>
            </a:r>
            <a:endParaRPr lang="en-US" sz="2800" dirty="0"/>
          </a:p>
          <a:p>
            <a:pPr marL="596646" lvl="0" indent="-514350">
              <a:buFont typeface="+mj-lt"/>
              <a:buAutoNum type="arabicPeriod"/>
            </a:pPr>
            <a:r>
              <a:rPr lang="en-US" dirty="0" err="1"/>
              <a:t>Untuk</a:t>
            </a:r>
            <a:r>
              <a:rPr lang="en-US" dirty="0"/>
              <a:t> </a:t>
            </a:r>
            <a:r>
              <a:rPr lang="en-US" dirty="0" err="1"/>
              <a:t>mengetahui</a:t>
            </a:r>
            <a:r>
              <a:rPr lang="en-US" dirty="0"/>
              <a:t> </a:t>
            </a:r>
            <a:r>
              <a:rPr lang="en-US" dirty="0" err="1"/>
              <a:t>pengaruh</a:t>
            </a:r>
            <a:r>
              <a:rPr lang="en-US" dirty="0"/>
              <a:t> </a:t>
            </a:r>
            <a:r>
              <a:rPr lang="en-US" dirty="0" err="1"/>
              <a:t>Sistem</a:t>
            </a:r>
            <a:r>
              <a:rPr lang="en-US" dirty="0"/>
              <a:t> </a:t>
            </a:r>
            <a:r>
              <a:rPr lang="en-US" dirty="0" err="1"/>
              <a:t>Informasi</a:t>
            </a:r>
            <a:r>
              <a:rPr lang="en-US" dirty="0"/>
              <a:t> </a:t>
            </a:r>
            <a:r>
              <a:rPr lang="en-US" dirty="0" err="1"/>
              <a:t>Perpajakan</a:t>
            </a:r>
            <a:r>
              <a:rPr lang="en-US" dirty="0"/>
              <a:t> </a:t>
            </a:r>
            <a:r>
              <a:rPr lang="en-US" dirty="0" err="1"/>
              <a:t>terhadap</a:t>
            </a:r>
            <a:r>
              <a:rPr lang="en-US" dirty="0"/>
              <a:t> </a:t>
            </a:r>
            <a:r>
              <a:rPr lang="en-US" dirty="0" err="1"/>
              <a:t>Kualitas</a:t>
            </a:r>
            <a:r>
              <a:rPr lang="en-US" dirty="0"/>
              <a:t> </a:t>
            </a:r>
            <a:r>
              <a:rPr lang="en-US" dirty="0" err="1"/>
              <a:t>Pelayanan</a:t>
            </a:r>
            <a:r>
              <a:rPr lang="en-US" dirty="0"/>
              <a:t> </a:t>
            </a:r>
            <a:r>
              <a:rPr lang="en-US" dirty="0" err="1"/>
              <a:t>Wajib</a:t>
            </a:r>
            <a:r>
              <a:rPr lang="en-US" dirty="0"/>
              <a:t> </a:t>
            </a:r>
            <a:r>
              <a:rPr lang="en-US" dirty="0" err="1"/>
              <a:t>Pajak</a:t>
            </a:r>
            <a:r>
              <a:rPr lang="en-US" dirty="0"/>
              <a:t> di Kantor </a:t>
            </a:r>
            <a:r>
              <a:rPr lang="en-US" dirty="0" err="1"/>
              <a:t>Pelayanan</a:t>
            </a:r>
            <a:r>
              <a:rPr lang="en-US" dirty="0"/>
              <a:t> </a:t>
            </a:r>
            <a:r>
              <a:rPr lang="en-US" dirty="0" err="1"/>
              <a:t>Pajak</a:t>
            </a:r>
            <a:r>
              <a:rPr lang="en-US" dirty="0"/>
              <a:t> </a:t>
            </a:r>
            <a:r>
              <a:rPr lang="en-US" dirty="0" err="1"/>
              <a:t>Pratama</a:t>
            </a:r>
            <a:r>
              <a:rPr lang="en-US" dirty="0"/>
              <a:t> </a:t>
            </a:r>
            <a:r>
              <a:rPr lang="en-US" dirty="0" err="1"/>
              <a:t>Karawang</a:t>
            </a:r>
            <a:r>
              <a:rPr lang="en-US" dirty="0"/>
              <a:t> Utara. </a:t>
            </a:r>
            <a:endParaRPr lang="en-US" sz="2800" dirty="0"/>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Tujuan</a:t>
            </a:r>
            <a:r>
              <a:rPr lang="en-US" b="1" dirty="0" smtClean="0"/>
              <a:t> </a:t>
            </a:r>
            <a:r>
              <a:rPr lang="en-US" b="1" dirty="0" err="1" smtClean="0"/>
              <a:t>Penelitian</a:t>
            </a:r>
            <a:endParaRPr lang="en-US" dirty="0"/>
          </a:p>
        </p:txBody>
      </p:sp>
      <p:sp>
        <p:nvSpPr>
          <p:cNvPr id="3" name="Content Placeholder 2"/>
          <p:cNvSpPr>
            <a:spLocks noGrp="1"/>
          </p:cNvSpPr>
          <p:nvPr>
            <p:ph idx="1"/>
          </p:nvPr>
        </p:nvSpPr>
        <p:spPr/>
        <p:txBody>
          <a:bodyPr>
            <a:normAutofit fontScale="77500" lnSpcReduction="20000"/>
          </a:bodyPr>
          <a:lstStyle/>
          <a:p>
            <a:pPr>
              <a:buNone/>
            </a:pPr>
            <a:endParaRPr lang="en-US" dirty="0" smtClean="0"/>
          </a:p>
          <a:p>
            <a:pPr marL="596646" indent="-514350">
              <a:buNone/>
            </a:pPr>
            <a:r>
              <a:rPr lang="en-US" dirty="0" err="1" smtClean="0"/>
              <a:t>Adapun</a:t>
            </a:r>
            <a:r>
              <a:rPr lang="en-US" dirty="0" smtClean="0"/>
              <a:t> </a:t>
            </a:r>
            <a:r>
              <a:rPr lang="en-US" dirty="0" err="1" smtClean="0"/>
              <a:t>tujuan</a:t>
            </a:r>
            <a:r>
              <a:rPr lang="en-US" dirty="0" smtClean="0"/>
              <a:t> </a:t>
            </a:r>
            <a:r>
              <a:rPr lang="en-US" dirty="0" err="1" smtClean="0"/>
              <a:t>dasar</a:t>
            </a:r>
            <a:r>
              <a:rPr lang="en-US" dirty="0" smtClean="0"/>
              <a:t> </a:t>
            </a:r>
            <a:r>
              <a:rPr lang="en-US" dirty="0" err="1" smtClean="0"/>
              <a:t>dari</a:t>
            </a:r>
            <a:r>
              <a:rPr lang="en-US" dirty="0" smtClean="0"/>
              <a:t> </a:t>
            </a:r>
            <a:r>
              <a:rPr lang="en-US" dirty="0" err="1" smtClean="0"/>
              <a:t>penelitian</a:t>
            </a:r>
            <a:r>
              <a:rPr lang="en-US" dirty="0" smtClean="0"/>
              <a:t> </a:t>
            </a:r>
            <a:r>
              <a:rPr lang="en-US" dirty="0" err="1" smtClean="0"/>
              <a:t>ini</a:t>
            </a:r>
            <a:r>
              <a:rPr lang="en-US" dirty="0" smtClean="0"/>
              <a:t> </a:t>
            </a:r>
            <a:r>
              <a:rPr lang="en-US" dirty="0" err="1" smtClean="0"/>
              <a:t>yaitu</a:t>
            </a:r>
            <a:r>
              <a:rPr lang="en-US" dirty="0" smtClean="0"/>
              <a:t> : </a:t>
            </a:r>
          </a:p>
          <a:p>
            <a:pPr marL="596646" lvl="0" indent="-514350">
              <a:buFont typeface="+mj-lt"/>
              <a:buAutoNum type="arabicPeriod"/>
            </a:pPr>
            <a:r>
              <a:rPr lang="en-US" dirty="0" err="1" smtClean="0"/>
              <a:t>Untuk</a:t>
            </a:r>
            <a:r>
              <a:rPr lang="en-US" dirty="0" smtClean="0"/>
              <a:t> </a:t>
            </a:r>
            <a:r>
              <a:rPr lang="en-US" dirty="0" err="1" smtClean="0"/>
              <a:t>mengetahui</a:t>
            </a:r>
            <a:r>
              <a:rPr lang="en-US" dirty="0" smtClean="0"/>
              <a:t> </a:t>
            </a:r>
            <a:r>
              <a:rPr lang="en-US" dirty="0" err="1" smtClean="0"/>
              <a:t>Sistem</a:t>
            </a:r>
            <a:r>
              <a:rPr lang="en-US" dirty="0" smtClean="0"/>
              <a:t> </a:t>
            </a:r>
            <a:r>
              <a:rPr lang="en-US" dirty="0" err="1" smtClean="0"/>
              <a:t>Informasi</a:t>
            </a:r>
            <a:r>
              <a:rPr lang="en-US" dirty="0" smtClean="0"/>
              <a:t> </a:t>
            </a:r>
            <a:r>
              <a:rPr lang="en-US" dirty="0" err="1" smtClean="0"/>
              <a:t>Perpajakan</a:t>
            </a:r>
            <a:r>
              <a:rPr lang="en-US" dirty="0" smtClean="0"/>
              <a:t> yang </a:t>
            </a:r>
            <a:r>
              <a:rPr lang="en-US" dirty="0" err="1" smtClean="0"/>
              <a:t>berjalan</a:t>
            </a:r>
            <a:r>
              <a:rPr lang="en-US" dirty="0" smtClean="0"/>
              <a:t> </a:t>
            </a:r>
            <a:r>
              <a:rPr lang="en-US" dirty="0" err="1" smtClean="0"/>
              <a:t>saat</a:t>
            </a:r>
            <a:r>
              <a:rPr lang="en-US" dirty="0" smtClean="0"/>
              <a:t> </a:t>
            </a:r>
            <a:r>
              <a:rPr lang="en-US" dirty="0" err="1" smtClean="0"/>
              <a:t>ini</a:t>
            </a:r>
            <a:r>
              <a:rPr lang="en-US" dirty="0" smtClean="0"/>
              <a:t> </a:t>
            </a:r>
            <a:r>
              <a:rPr lang="en-US" dirty="0" err="1" smtClean="0"/>
              <a:t>di</a:t>
            </a:r>
            <a:r>
              <a:rPr lang="en-US" dirty="0" smtClean="0"/>
              <a:t> Kantor </a:t>
            </a:r>
            <a:r>
              <a:rPr lang="en-US" dirty="0" err="1" smtClean="0"/>
              <a:t>Pelayanan</a:t>
            </a:r>
            <a:r>
              <a:rPr lang="en-US" dirty="0" smtClean="0"/>
              <a:t> </a:t>
            </a:r>
            <a:r>
              <a:rPr lang="en-US" dirty="0" err="1" smtClean="0"/>
              <a:t>Pajak</a:t>
            </a:r>
            <a:r>
              <a:rPr lang="en-US" dirty="0" smtClean="0"/>
              <a:t> </a:t>
            </a:r>
            <a:r>
              <a:rPr lang="en-US" dirty="0" err="1" smtClean="0"/>
              <a:t>Pratama</a:t>
            </a:r>
            <a:r>
              <a:rPr lang="en-US" dirty="0" smtClean="0"/>
              <a:t> </a:t>
            </a:r>
            <a:r>
              <a:rPr lang="en-US" dirty="0" err="1" smtClean="0"/>
              <a:t>Karawang</a:t>
            </a:r>
            <a:r>
              <a:rPr lang="en-US" dirty="0" smtClean="0"/>
              <a:t> Utara.</a:t>
            </a:r>
          </a:p>
          <a:p>
            <a:pPr marL="596646" lvl="0" indent="-514350">
              <a:buFont typeface="+mj-lt"/>
              <a:buAutoNum type="arabicPeriod"/>
            </a:pPr>
            <a:r>
              <a:rPr lang="en-US" dirty="0" err="1" smtClean="0"/>
              <a:t>Untuk</a:t>
            </a:r>
            <a:r>
              <a:rPr lang="en-US" dirty="0" smtClean="0"/>
              <a:t> </a:t>
            </a:r>
            <a:r>
              <a:rPr lang="en-US" dirty="0" err="1" smtClean="0"/>
              <a:t>mengetahui</a:t>
            </a:r>
            <a:r>
              <a:rPr lang="en-US" dirty="0" smtClean="0"/>
              <a:t> </a:t>
            </a:r>
            <a:r>
              <a:rPr lang="en-US" dirty="0" err="1" smtClean="0"/>
              <a:t>tanggapan</a:t>
            </a:r>
            <a:r>
              <a:rPr lang="en-US" dirty="0" smtClean="0"/>
              <a:t> </a:t>
            </a:r>
            <a:r>
              <a:rPr lang="en-US" dirty="0" err="1" smtClean="0"/>
              <a:t>wajib</a:t>
            </a:r>
            <a:r>
              <a:rPr lang="en-US" dirty="0" smtClean="0"/>
              <a:t> </a:t>
            </a:r>
            <a:r>
              <a:rPr lang="en-US" dirty="0" err="1" smtClean="0"/>
              <a:t>pajak</a:t>
            </a:r>
            <a:r>
              <a:rPr lang="en-US" dirty="0" smtClean="0"/>
              <a:t> </a:t>
            </a:r>
            <a:r>
              <a:rPr lang="en-US" dirty="0" err="1" smtClean="0"/>
              <a:t>atas</a:t>
            </a:r>
            <a:r>
              <a:rPr lang="en-US" dirty="0" smtClean="0"/>
              <a:t> </a:t>
            </a:r>
            <a:r>
              <a:rPr lang="en-US" dirty="0" err="1" smtClean="0"/>
              <a:t>Implementasi</a:t>
            </a:r>
            <a:r>
              <a:rPr lang="en-US" dirty="0" smtClean="0"/>
              <a:t> </a:t>
            </a:r>
            <a:r>
              <a:rPr lang="en-US" dirty="0" err="1" smtClean="0"/>
              <a:t>Sistem</a:t>
            </a:r>
            <a:r>
              <a:rPr lang="en-US" dirty="0" smtClean="0"/>
              <a:t> </a:t>
            </a:r>
            <a:r>
              <a:rPr lang="en-US" dirty="0" err="1" smtClean="0"/>
              <a:t>Informasi</a:t>
            </a:r>
            <a:r>
              <a:rPr lang="en-US" dirty="0" smtClean="0"/>
              <a:t> </a:t>
            </a:r>
            <a:r>
              <a:rPr lang="en-US" dirty="0" err="1" smtClean="0"/>
              <a:t>Perpajakan</a:t>
            </a:r>
            <a:r>
              <a:rPr lang="en-US" dirty="0" smtClean="0"/>
              <a:t> </a:t>
            </a:r>
            <a:r>
              <a:rPr lang="en-US" dirty="0" err="1" smtClean="0"/>
              <a:t>di</a:t>
            </a:r>
            <a:r>
              <a:rPr lang="en-US" dirty="0" smtClean="0"/>
              <a:t> Kantor </a:t>
            </a:r>
            <a:r>
              <a:rPr lang="en-US" dirty="0" err="1" smtClean="0"/>
              <a:t>Pelayanan</a:t>
            </a:r>
            <a:r>
              <a:rPr lang="en-US" dirty="0" smtClean="0"/>
              <a:t> </a:t>
            </a:r>
            <a:r>
              <a:rPr lang="en-US" dirty="0" err="1" smtClean="0"/>
              <a:t>Pajak</a:t>
            </a:r>
            <a:r>
              <a:rPr lang="en-US" dirty="0" smtClean="0"/>
              <a:t> </a:t>
            </a:r>
            <a:r>
              <a:rPr lang="en-US" dirty="0" err="1" smtClean="0"/>
              <a:t>Pratama</a:t>
            </a:r>
            <a:r>
              <a:rPr lang="en-US" dirty="0" smtClean="0"/>
              <a:t> </a:t>
            </a:r>
            <a:r>
              <a:rPr lang="en-US" dirty="0" err="1" smtClean="0"/>
              <a:t>Karawang</a:t>
            </a:r>
            <a:r>
              <a:rPr lang="en-US" dirty="0" smtClean="0"/>
              <a:t> Utara.</a:t>
            </a:r>
          </a:p>
          <a:p>
            <a:pPr marL="596646" lvl="0" indent="-514350">
              <a:buFont typeface="+mj-lt"/>
              <a:buAutoNum type="arabicPeriod"/>
            </a:pPr>
            <a:r>
              <a:rPr lang="en-US" dirty="0" err="1" smtClean="0"/>
              <a:t>Untuk</a:t>
            </a:r>
            <a:r>
              <a:rPr lang="en-US" dirty="0" smtClean="0"/>
              <a:t> </a:t>
            </a:r>
            <a:r>
              <a:rPr lang="en-US" dirty="0" err="1" smtClean="0"/>
              <a:t>mengetahui</a:t>
            </a:r>
            <a:r>
              <a:rPr lang="en-US" dirty="0" smtClean="0"/>
              <a:t> </a:t>
            </a:r>
            <a:r>
              <a:rPr lang="en-US" dirty="0" err="1" smtClean="0"/>
              <a:t>kualitas</a:t>
            </a:r>
            <a:r>
              <a:rPr lang="en-US" dirty="0" smtClean="0"/>
              <a:t> </a:t>
            </a:r>
            <a:r>
              <a:rPr lang="en-US" dirty="0" err="1" smtClean="0"/>
              <a:t>pelayanan</a:t>
            </a:r>
            <a:r>
              <a:rPr lang="en-US" dirty="0" smtClean="0"/>
              <a:t> </a:t>
            </a:r>
            <a:r>
              <a:rPr lang="en-US" dirty="0" err="1" smtClean="0"/>
              <a:t>di</a:t>
            </a:r>
            <a:r>
              <a:rPr lang="en-US" dirty="0" smtClean="0"/>
              <a:t> Kantor </a:t>
            </a:r>
            <a:r>
              <a:rPr lang="en-US" dirty="0" err="1" smtClean="0"/>
              <a:t>Pelayanan</a:t>
            </a:r>
            <a:r>
              <a:rPr lang="en-US" dirty="0" smtClean="0"/>
              <a:t> </a:t>
            </a:r>
            <a:r>
              <a:rPr lang="en-US" dirty="0" err="1" smtClean="0"/>
              <a:t>Pajak</a:t>
            </a:r>
            <a:r>
              <a:rPr lang="en-US" dirty="0" smtClean="0"/>
              <a:t> </a:t>
            </a:r>
            <a:r>
              <a:rPr lang="en-US" dirty="0" err="1" smtClean="0"/>
              <a:t>Pratama</a:t>
            </a:r>
            <a:r>
              <a:rPr lang="en-US" dirty="0" smtClean="0"/>
              <a:t> </a:t>
            </a:r>
            <a:r>
              <a:rPr lang="en-US" dirty="0" err="1" smtClean="0"/>
              <a:t>Karawang</a:t>
            </a:r>
            <a:r>
              <a:rPr lang="en-US" dirty="0" smtClean="0"/>
              <a:t> Utara.</a:t>
            </a:r>
          </a:p>
          <a:p>
            <a:pPr marL="596646" lvl="0" indent="-514350">
              <a:buFont typeface="+mj-lt"/>
              <a:buAutoNum type="arabicPeriod"/>
            </a:pPr>
            <a:r>
              <a:rPr lang="en-US" dirty="0" err="1" smtClean="0"/>
              <a:t>Untuk</a:t>
            </a:r>
            <a:r>
              <a:rPr lang="en-US" dirty="0" smtClean="0"/>
              <a:t> </a:t>
            </a:r>
            <a:r>
              <a:rPr lang="en-US" dirty="0" err="1" smtClean="0"/>
              <a:t>mengetahui</a:t>
            </a:r>
            <a:r>
              <a:rPr lang="en-US" dirty="0" smtClean="0"/>
              <a:t> </a:t>
            </a:r>
            <a:r>
              <a:rPr lang="en-US" dirty="0" err="1" smtClean="0"/>
              <a:t>pengaruh</a:t>
            </a:r>
            <a:r>
              <a:rPr lang="en-US" dirty="0" smtClean="0"/>
              <a:t> </a:t>
            </a:r>
            <a:r>
              <a:rPr lang="en-US" dirty="0" err="1" smtClean="0"/>
              <a:t>Sistem</a:t>
            </a:r>
            <a:r>
              <a:rPr lang="en-US" dirty="0" smtClean="0"/>
              <a:t> </a:t>
            </a:r>
            <a:r>
              <a:rPr lang="en-US" dirty="0" err="1" smtClean="0"/>
              <a:t>Informasi</a:t>
            </a:r>
            <a:r>
              <a:rPr lang="en-US" dirty="0" smtClean="0"/>
              <a:t> </a:t>
            </a:r>
            <a:r>
              <a:rPr lang="en-US" dirty="0" err="1" smtClean="0"/>
              <a:t>Perpajakan</a:t>
            </a:r>
            <a:r>
              <a:rPr lang="en-US" dirty="0" smtClean="0"/>
              <a:t> </a:t>
            </a:r>
            <a:r>
              <a:rPr lang="en-US" dirty="0" err="1" smtClean="0"/>
              <a:t>terhadap</a:t>
            </a:r>
            <a:r>
              <a:rPr lang="en-US" dirty="0" smtClean="0"/>
              <a:t> </a:t>
            </a:r>
            <a:r>
              <a:rPr lang="en-US" dirty="0" err="1" smtClean="0"/>
              <a:t>Kualitas</a:t>
            </a:r>
            <a:r>
              <a:rPr lang="en-US" dirty="0" smtClean="0"/>
              <a:t> </a:t>
            </a:r>
            <a:r>
              <a:rPr lang="en-US" dirty="0" err="1" smtClean="0"/>
              <a:t>Pelayanan</a:t>
            </a:r>
            <a:r>
              <a:rPr lang="en-US" dirty="0" smtClean="0"/>
              <a:t> </a:t>
            </a:r>
            <a:r>
              <a:rPr lang="en-US" dirty="0" err="1" smtClean="0"/>
              <a:t>Wajib</a:t>
            </a:r>
            <a:r>
              <a:rPr lang="en-US" dirty="0" smtClean="0"/>
              <a:t> </a:t>
            </a:r>
            <a:r>
              <a:rPr lang="en-US" dirty="0" err="1" smtClean="0"/>
              <a:t>Pajak</a:t>
            </a:r>
            <a:r>
              <a:rPr lang="en-US" dirty="0" smtClean="0"/>
              <a:t> </a:t>
            </a:r>
            <a:r>
              <a:rPr lang="en-US" dirty="0" err="1" smtClean="0"/>
              <a:t>di</a:t>
            </a:r>
            <a:r>
              <a:rPr lang="en-US" dirty="0" smtClean="0"/>
              <a:t> Kantor </a:t>
            </a:r>
            <a:r>
              <a:rPr lang="en-US" dirty="0" err="1" smtClean="0"/>
              <a:t>Pelayanan</a:t>
            </a:r>
            <a:r>
              <a:rPr lang="en-US" dirty="0" smtClean="0"/>
              <a:t> </a:t>
            </a:r>
            <a:r>
              <a:rPr lang="en-US" dirty="0" err="1" smtClean="0"/>
              <a:t>Pajak</a:t>
            </a:r>
            <a:r>
              <a:rPr lang="en-US" dirty="0" smtClean="0"/>
              <a:t> </a:t>
            </a:r>
            <a:r>
              <a:rPr lang="en-US" dirty="0" err="1" smtClean="0"/>
              <a:t>Pratama</a:t>
            </a:r>
            <a:r>
              <a:rPr lang="en-US" dirty="0" smtClean="0"/>
              <a:t> </a:t>
            </a:r>
            <a:r>
              <a:rPr lang="en-US" dirty="0" err="1" smtClean="0"/>
              <a:t>Karawang</a:t>
            </a:r>
            <a:r>
              <a:rPr lang="en-US" dirty="0" smtClean="0"/>
              <a:t> Utara. </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7498080" cy="685800"/>
          </a:xfrm>
        </p:spPr>
        <p:txBody>
          <a:bodyPr>
            <a:normAutofit/>
          </a:bodyPr>
          <a:lstStyle/>
          <a:p>
            <a:pPr lvl="1"/>
            <a:r>
              <a:rPr lang="en-US" sz="2200" b="1" dirty="0" smtClean="0"/>
              <a:t>1.4.  </a:t>
            </a:r>
            <a:r>
              <a:rPr lang="en-US" sz="2200" b="1" dirty="0" err="1" smtClean="0"/>
              <a:t>Kegunaan</a:t>
            </a:r>
            <a:r>
              <a:rPr lang="en-US" sz="2200" b="1" dirty="0" smtClean="0"/>
              <a:t> </a:t>
            </a:r>
            <a:r>
              <a:rPr lang="en-US" sz="2200" b="1" dirty="0" err="1" smtClean="0"/>
              <a:t>Penelitian</a:t>
            </a:r>
            <a:endParaRPr lang="en-US" dirty="0"/>
          </a:p>
        </p:txBody>
      </p:sp>
      <p:sp>
        <p:nvSpPr>
          <p:cNvPr id="3" name="Content Placeholder 2"/>
          <p:cNvSpPr>
            <a:spLocks noGrp="1"/>
          </p:cNvSpPr>
          <p:nvPr>
            <p:ph idx="1"/>
          </p:nvPr>
        </p:nvSpPr>
        <p:spPr>
          <a:xfrm>
            <a:off x="1143000" y="1143000"/>
            <a:ext cx="7696200" cy="3962400"/>
          </a:xfrm>
        </p:spPr>
        <p:txBody>
          <a:bodyPr>
            <a:noAutofit/>
          </a:bodyPr>
          <a:lstStyle/>
          <a:p>
            <a:pPr lvl="2"/>
            <a:r>
              <a:rPr lang="en-US" b="1" dirty="0" err="1"/>
              <a:t>Kegunaan</a:t>
            </a:r>
            <a:r>
              <a:rPr lang="en-US" b="1" dirty="0"/>
              <a:t> </a:t>
            </a:r>
            <a:r>
              <a:rPr lang="en-US" b="1" dirty="0" err="1"/>
              <a:t>Praktis</a:t>
            </a:r>
            <a:r>
              <a:rPr lang="en-US" b="1" dirty="0"/>
              <a:t> </a:t>
            </a:r>
            <a:endParaRPr lang="en-US" dirty="0"/>
          </a:p>
          <a:p>
            <a:pPr lvl="0"/>
            <a:r>
              <a:rPr lang="en-US" sz="2400" dirty="0" err="1"/>
              <a:t>Bagi</a:t>
            </a:r>
            <a:r>
              <a:rPr lang="en-US" sz="2400" dirty="0"/>
              <a:t> Perusahaan</a:t>
            </a:r>
          </a:p>
          <a:p>
            <a:r>
              <a:rPr lang="en-US" sz="2400" dirty="0" err="1"/>
              <a:t>Hasil</a:t>
            </a:r>
            <a:r>
              <a:rPr lang="en-US" sz="2400" dirty="0"/>
              <a:t> </a:t>
            </a:r>
            <a:r>
              <a:rPr lang="en-US" sz="2400" dirty="0" err="1"/>
              <a:t>penelitian</a:t>
            </a:r>
            <a:r>
              <a:rPr lang="en-US" sz="2400" dirty="0"/>
              <a:t> </a:t>
            </a:r>
            <a:r>
              <a:rPr lang="en-US" sz="2400" dirty="0" err="1"/>
              <a:t>ini</a:t>
            </a:r>
            <a:r>
              <a:rPr lang="en-US" sz="2400" dirty="0"/>
              <a:t> </a:t>
            </a:r>
            <a:r>
              <a:rPr lang="en-US" sz="2400" dirty="0" err="1"/>
              <a:t>diharapkan</a:t>
            </a:r>
            <a:r>
              <a:rPr lang="en-US" sz="2400" dirty="0"/>
              <a:t> </a:t>
            </a:r>
            <a:r>
              <a:rPr lang="en-US" sz="2400" dirty="0" err="1"/>
              <a:t>dapat</a:t>
            </a:r>
            <a:r>
              <a:rPr lang="en-US" sz="2400" dirty="0"/>
              <a:t> </a:t>
            </a:r>
            <a:r>
              <a:rPr lang="en-US" sz="2400" dirty="0" err="1"/>
              <a:t>bermanfaat</a:t>
            </a:r>
            <a:r>
              <a:rPr lang="en-US" sz="2400" dirty="0"/>
              <a:t> </a:t>
            </a:r>
            <a:r>
              <a:rPr lang="en-US" sz="2400" dirty="0" err="1"/>
              <a:t>dan</a:t>
            </a:r>
            <a:r>
              <a:rPr lang="en-US" sz="2400" dirty="0"/>
              <a:t> </a:t>
            </a:r>
            <a:r>
              <a:rPr lang="en-US" sz="2400" dirty="0" err="1"/>
              <a:t>dijadikan</a:t>
            </a:r>
            <a:r>
              <a:rPr lang="en-US" sz="2400" dirty="0"/>
              <a:t> </a:t>
            </a:r>
            <a:r>
              <a:rPr lang="en-US" sz="2400" dirty="0" err="1"/>
              <a:t>sebagai</a:t>
            </a:r>
            <a:r>
              <a:rPr lang="en-US" sz="2400" dirty="0"/>
              <a:t> </a:t>
            </a:r>
            <a:r>
              <a:rPr lang="en-US" sz="2400" dirty="0" err="1"/>
              <a:t>bahan</a:t>
            </a:r>
            <a:r>
              <a:rPr lang="en-US" sz="2400" dirty="0"/>
              <a:t> </a:t>
            </a:r>
            <a:r>
              <a:rPr lang="en-US" sz="2400" dirty="0" err="1"/>
              <a:t>pertimbangan</a:t>
            </a:r>
            <a:r>
              <a:rPr lang="en-US" sz="2400" dirty="0"/>
              <a:t> </a:t>
            </a:r>
            <a:r>
              <a:rPr lang="en-US" sz="2400" dirty="0" err="1"/>
              <a:t>dalam</a:t>
            </a:r>
            <a:r>
              <a:rPr lang="en-US" sz="2400" dirty="0"/>
              <a:t> </a:t>
            </a:r>
            <a:r>
              <a:rPr lang="en-US" sz="2400" dirty="0" err="1"/>
              <a:t>upaya</a:t>
            </a:r>
            <a:r>
              <a:rPr lang="en-US" sz="2400" dirty="0"/>
              <a:t> </a:t>
            </a:r>
            <a:r>
              <a:rPr lang="en-US" sz="2400" dirty="0" err="1"/>
              <a:t>perbaikan</a:t>
            </a:r>
            <a:r>
              <a:rPr lang="en-US" sz="2400" dirty="0"/>
              <a:t> </a:t>
            </a:r>
            <a:r>
              <a:rPr lang="en-US" sz="2400" dirty="0" err="1"/>
              <a:t>masalah</a:t>
            </a:r>
            <a:r>
              <a:rPr lang="en-US" sz="2400" dirty="0"/>
              <a:t> yang </a:t>
            </a:r>
            <a:r>
              <a:rPr lang="en-US" sz="2400" dirty="0" err="1"/>
              <a:t>terkait</a:t>
            </a:r>
            <a:r>
              <a:rPr lang="en-US" sz="2400" dirty="0"/>
              <a:t> </a:t>
            </a:r>
            <a:r>
              <a:rPr lang="en-US" sz="2400" dirty="0" err="1"/>
              <a:t>dengan</a:t>
            </a:r>
            <a:r>
              <a:rPr lang="en-US" sz="2400" dirty="0"/>
              <a:t> </a:t>
            </a:r>
            <a:r>
              <a:rPr lang="en-US" sz="2400" dirty="0" err="1"/>
              <a:t>Sistem</a:t>
            </a:r>
            <a:r>
              <a:rPr lang="en-US" sz="2400" dirty="0"/>
              <a:t> </a:t>
            </a:r>
            <a:r>
              <a:rPr lang="en-US" sz="2400" dirty="0" err="1"/>
              <a:t>Informasi</a:t>
            </a:r>
            <a:r>
              <a:rPr lang="en-US" sz="2400" dirty="0"/>
              <a:t> </a:t>
            </a:r>
            <a:r>
              <a:rPr lang="en-US" sz="2400" dirty="0" err="1"/>
              <a:t>Perpajakan</a:t>
            </a:r>
            <a:r>
              <a:rPr lang="en-US" sz="2400" dirty="0"/>
              <a:t> </a:t>
            </a:r>
            <a:r>
              <a:rPr lang="en-US" sz="2400" dirty="0" err="1"/>
              <a:t>dan</a:t>
            </a:r>
            <a:r>
              <a:rPr lang="en-US" sz="2400" dirty="0"/>
              <a:t> </a:t>
            </a:r>
            <a:r>
              <a:rPr lang="en-US" sz="2400" dirty="0" err="1"/>
              <a:t>Kualitas</a:t>
            </a:r>
            <a:r>
              <a:rPr lang="en-US" sz="2400" dirty="0"/>
              <a:t> </a:t>
            </a:r>
            <a:r>
              <a:rPr lang="en-US" sz="2400" dirty="0" err="1"/>
              <a:t>Pelayanan</a:t>
            </a:r>
            <a:r>
              <a:rPr lang="en-US" sz="2400" dirty="0"/>
              <a:t> </a:t>
            </a:r>
            <a:r>
              <a:rPr lang="en-US" sz="2400" dirty="0" err="1"/>
              <a:t>wajib</a:t>
            </a:r>
            <a:r>
              <a:rPr lang="en-US" sz="2400" dirty="0"/>
              <a:t> </a:t>
            </a:r>
            <a:r>
              <a:rPr lang="en-US" sz="2400" dirty="0" err="1"/>
              <a:t>pajak</a:t>
            </a:r>
            <a:r>
              <a:rPr lang="en-US" sz="2400" dirty="0"/>
              <a:t> di Kantor </a:t>
            </a:r>
            <a:r>
              <a:rPr lang="en-US" sz="2400" dirty="0" err="1"/>
              <a:t>Pelayanan</a:t>
            </a:r>
            <a:r>
              <a:rPr lang="en-US" sz="2400" dirty="0"/>
              <a:t> </a:t>
            </a:r>
            <a:r>
              <a:rPr lang="en-US" sz="2400" dirty="0" err="1"/>
              <a:t>Pajak</a:t>
            </a:r>
            <a:r>
              <a:rPr lang="en-US" sz="2400" dirty="0"/>
              <a:t> </a:t>
            </a:r>
            <a:r>
              <a:rPr lang="en-US" sz="2400" dirty="0" err="1"/>
              <a:t>Pratama</a:t>
            </a:r>
            <a:r>
              <a:rPr lang="en-US" sz="2400" dirty="0"/>
              <a:t> </a:t>
            </a:r>
            <a:r>
              <a:rPr lang="en-US" sz="2400" dirty="0" err="1"/>
              <a:t>Karawang</a:t>
            </a:r>
            <a:r>
              <a:rPr lang="en-US" sz="2400" dirty="0"/>
              <a:t> Utara. </a:t>
            </a:r>
          </a:p>
          <a:p>
            <a:pPr lvl="0"/>
            <a:r>
              <a:rPr lang="en-US" sz="2400" dirty="0" err="1"/>
              <a:t>Bagi</a:t>
            </a:r>
            <a:r>
              <a:rPr lang="en-US" sz="2400" dirty="0"/>
              <a:t> </a:t>
            </a:r>
            <a:r>
              <a:rPr lang="en-US" sz="2400" dirty="0" err="1"/>
              <a:t>Wajib</a:t>
            </a:r>
            <a:r>
              <a:rPr lang="en-US" sz="2400" dirty="0"/>
              <a:t> </a:t>
            </a:r>
            <a:r>
              <a:rPr lang="en-US" sz="2400" dirty="0" err="1"/>
              <a:t>Pajak</a:t>
            </a:r>
            <a:endParaRPr lang="en-US" sz="2400" dirty="0"/>
          </a:p>
          <a:p>
            <a:r>
              <a:rPr lang="es-ES" sz="2400" dirty="0" err="1"/>
              <a:t>Hasil</a:t>
            </a:r>
            <a:r>
              <a:rPr lang="es-ES" sz="2400" dirty="0"/>
              <a:t> </a:t>
            </a:r>
            <a:r>
              <a:rPr lang="es-ES" sz="2400" dirty="0" err="1"/>
              <a:t>penelitian</a:t>
            </a:r>
            <a:r>
              <a:rPr lang="es-ES" sz="2400" dirty="0"/>
              <a:t> </a:t>
            </a:r>
            <a:r>
              <a:rPr lang="es-ES" sz="2400" dirty="0" err="1"/>
              <a:t>ini</a:t>
            </a:r>
            <a:r>
              <a:rPr lang="es-ES" sz="2400" dirty="0"/>
              <a:t> </a:t>
            </a:r>
            <a:r>
              <a:rPr lang="es-ES" sz="2400" dirty="0" err="1"/>
              <a:t>diharapkan</a:t>
            </a:r>
            <a:r>
              <a:rPr lang="es-ES" sz="2400" dirty="0"/>
              <a:t> </a:t>
            </a:r>
            <a:r>
              <a:rPr lang="es-ES" sz="2400" dirty="0" err="1"/>
              <a:t>dapat</a:t>
            </a:r>
            <a:r>
              <a:rPr lang="es-ES" sz="2400" dirty="0"/>
              <a:t> </a:t>
            </a:r>
            <a:r>
              <a:rPr lang="es-ES" sz="2400" dirty="0" err="1"/>
              <a:t>bermanfaat</a:t>
            </a:r>
            <a:r>
              <a:rPr lang="es-ES" sz="2400" dirty="0"/>
              <a:t> </a:t>
            </a:r>
            <a:r>
              <a:rPr lang="es-ES" sz="2400" dirty="0" err="1"/>
              <a:t>sebagai</a:t>
            </a:r>
            <a:r>
              <a:rPr lang="es-ES" sz="2400" dirty="0"/>
              <a:t> </a:t>
            </a:r>
            <a:r>
              <a:rPr lang="es-ES" sz="2400" dirty="0" err="1"/>
              <a:t>informasi</a:t>
            </a:r>
            <a:r>
              <a:rPr lang="es-ES" sz="2400" dirty="0"/>
              <a:t> </a:t>
            </a:r>
            <a:r>
              <a:rPr lang="es-ES" sz="2400" dirty="0" err="1"/>
              <a:t>tentang</a:t>
            </a:r>
            <a:r>
              <a:rPr lang="es-ES" sz="2400" dirty="0"/>
              <a:t> </a:t>
            </a:r>
            <a:r>
              <a:rPr lang="es-ES" sz="2400" dirty="0" err="1"/>
              <a:t>Sistem</a:t>
            </a:r>
            <a:r>
              <a:rPr lang="es-ES" sz="2400" dirty="0"/>
              <a:t> </a:t>
            </a:r>
            <a:r>
              <a:rPr lang="es-ES" sz="2400" dirty="0" err="1"/>
              <a:t>Informasi</a:t>
            </a:r>
            <a:r>
              <a:rPr lang="es-ES" sz="2400" dirty="0"/>
              <a:t> </a:t>
            </a:r>
            <a:r>
              <a:rPr lang="es-ES" sz="2400" dirty="0" err="1"/>
              <a:t>Perpajakan</a:t>
            </a:r>
            <a:r>
              <a:rPr lang="es-ES" sz="2400" dirty="0"/>
              <a:t>, agar </a:t>
            </a:r>
            <a:r>
              <a:rPr lang="es-ES" sz="2400" dirty="0" err="1"/>
              <a:t>wajib</a:t>
            </a:r>
            <a:r>
              <a:rPr lang="es-ES" sz="2400" dirty="0"/>
              <a:t> </a:t>
            </a:r>
            <a:r>
              <a:rPr lang="es-ES" sz="2400" dirty="0" err="1"/>
              <a:t>pajak</a:t>
            </a:r>
            <a:r>
              <a:rPr lang="es-ES" sz="2400" dirty="0"/>
              <a:t> </a:t>
            </a:r>
            <a:r>
              <a:rPr lang="es-ES" sz="2400" dirty="0" err="1"/>
              <a:t>menyadari</a:t>
            </a:r>
            <a:r>
              <a:rPr lang="es-ES" sz="2400" dirty="0"/>
              <a:t> </a:t>
            </a:r>
            <a:r>
              <a:rPr lang="es-ES" sz="2400" dirty="0" err="1"/>
              <a:t>pentingnya</a:t>
            </a:r>
            <a:r>
              <a:rPr lang="es-ES" sz="2400" dirty="0"/>
              <a:t> </a:t>
            </a:r>
            <a:r>
              <a:rPr lang="es-ES" sz="2400" dirty="0" err="1"/>
              <a:t>pemahaman</a:t>
            </a:r>
            <a:r>
              <a:rPr lang="es-ES" sz="2400" dirty="0"/>
              <a:t> </a:t>
            </a:r>
            <a:r>
              <a:rPr lang="es-ES" sz="2400" dirty="0" err="1"/>
              <a:t>Sistem</a:t>
            </a:r>
            <a:r>
              <a:rPr lang="es-ES" sz="2400" dirty="0"/>
              <a:t> </a:t>
            </a:r>
            <a:r>
              <a:rPr lang="es-ES" sz="2400" dirty="0" err="1"/>
              <a:t>Informasi</a:t>
            </a:r>
            <a:r>
              <a:rPr lang="es-ES" sz="2400" dirty="0"/>
              <a:t> </a:t>
            </a:r>
            <a:r>
              <a:rPr lang="es-ES" sz="2400" dirty="0" err="1"/>
              <a:t>Perpajakan</a:t>
            </a:r>
            <a:r>
              <a:rPr lang="es-ES" sz="2400" dirty="0"/>
              <a:t> </a:t>
            </a:r>
            <a:r>
              <a:rPr lang="es-ES" sz="2400" dirty="0" err="1"/>
              <a:t>dalam</a:t>
            </a:r>
            <a:r>
              <a:rPr lang="es-ES" sz="2400" dirty="0"/>
              <a:t> </a:t>
            </a:r>
            <a:r>
              <a:rPr lang="es-ES" sz="2400" dirty="0" err="1"/>
              <a:t>rangka</a:t>
            </a:r>
            <a:r>
              <a:rPr lang="es-ES" sz="2400" dirty="0"/>
              <a:t> </a:t>
            </a:r>
            <a:r>
              <a:rPr lang="es-ES" sz="2400" dirty="0" err="1"/>
              <a:t>meningkatkan</a:t>
            </a:r>
            <a:r>
              <a:rPr lang="es-ES" sz="2400" dirty="0"/>
              <a:t> </a:t>
            </a:r>
            <a:r>
              <a:rPr lang="es-ES" sz="2400" dirty="0" err="1"/>
              <a:t>Kualitas</a:t>
            </a:r>
            <a:r>
              <a:rPr lang="es-ES" sz="2400" dirty="0"/>
              <a:t> </a:t>
            </a:r>
            <a:r>
              <a:rPr lang="es-ES" sz="2400" dirty="0" err="1"/>
              <a:t>Pelayanan</a:t>
            </a:r>
            <a:r>
              <a:rPr lang="es-ES" sz="2400" dirty="0"/>
              <a:t>. </a:t>
            </a:r>
            <a:endParaRPr lang="en-US"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500</TotalTime>
  <Words>1525</Words>
  <Application>Microsoft Office PowerPoint</Application>
  <PresentationFormat>On-screen Show (4:3)</PresentationFormat>
  <Paragraphs>340</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Solstice</vt:lpstr>
      <vt:lpstr>JUDUL PENELITIAN</vt:lpstr>
      <vt:lpstr>BAB-I PENDAHULUAN</vt:lpstr>
      <vt:lpstr>1.1.   LATR BELAKANG PENELITIAN</vt:lpstr>
      <vt:lpstr>1.2. Identifikasi dan Rumusan Masalah </vt:lpstr>
      <vt:lpstr>1.2.2.   Rumusan Masalah </vt:lpstr>
      <vt:lpstr>1.3.  Maksud dan Tujuan Penelitian</vt:lpstr>
      <vt:lpstr>Adapun Tujuan dari penelitian ini sebagai berikut:</vt:lpstr>
      <vt:lpstr>Tujuan Penelitian</vt:lpstr>
      <vt:lpstr>1.4.  Kegunaan Penelitian</vt:lpstr>
      <vt:lpstr>PowerPoint Presentation</vt:lpstr>
      <vt:lpstr>1.5.  Batasan Masalah</vt:lpstr>
      <vt:lpstr>Kerangka Pemikiran Dan Hipotesis</vt:lpstr>
      <vt:lpstr>1.6.2 Hipotesis</vt:lpstr>
      <vt:lpstr>1.6.  Lokasi dan Waktu Penelitian</vt:lpstr>
      <vt:lpstr>PowerPoint Presentation</vt:lpstr>
      <vt:lpstr>PowerPoint Presentation</vt:lpstr>
      <vt:lpstr>TEORI-TEOR YANG DISUSUN HARUS SESUAI DENGAN KERNAGKA  TEMA PENELITIAN</vt:lpstr>
      <vt:lpstr>PowerPoint Presentation</vt:lpstr>
      <vt:lpstr>3.1  Objek Penelitian</vt:lpstr>
      <vt:lpstr>PowerPoint Presentation</vt:lpstr>
      <vt:lpstr>3.2. Metodologi Penelitian</vt:lpstr>
      <vt:lpstr>3.2.2. Operasional Variabel Penelitian  </vt:lpstr>
      <vt:lpstr>3.2.3. Metode Penarikan Sampel </vt:lpstr>
      <vt:lpstr>Sampel</vt:lpstr>
      <vt:lpstr>3.2.4. Jenis Dan Teknik Pengumpulan Data</vt:lpstr>
      <vt:lpstr>3.2.4.2 Metode Pengumpulan data</vt:lpstr>
      <vt:lpstr>3.2.5. Teknik Pengujian Data </vt:lpstr>
      <vt:lpstr>3.2.5.2 Uji Reliabilitas </vt:lpstr>
      <vt:lpstr>3.2.6. Metode Analisis dan Pengujian Hipotesis </vt:lpstr>
      <vt:lpstr>PowerPoint Presentation</vt:lpstr>
      <vt:lpstr>Kriteria Persentase Skor Tanggapan Terhadap Skor Ideal </vt:lpstr>
      <vt:lpstr>3..2.6.2. Analisis Kuantitatif </vt:lpstr>
      <vt:lpstr>Batas koefisien korelasi ditentukan dengan -1  r 1, dimana: </vt:lpstr>
      <vt:lpstr>Interprestasi Koefisien Korelasi</vt:lpstr>
      <vt:lpstr>Analisis Regresi </vt:lpstr>
      <vt:lpstr>Keterangan :</vt:lpstr>
      <vt:lpstr>Koefisien Determinasi </vt:lpstr>
      <vt:lpstr>3.2.6.3. Pengujian Hipotesis</vt:lpstr>
    </vt:vector>
  </TitlesOfParts>
  <Company>SI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JUDUL PENELITIAN</dc:title>
  <dc:creator>sistem informasi</dc:creator>
  <cp:lastModifiedBy>Universitas Komputer Indonesia</cp:lastModifiedBy>
  <cp:revision>51</cp:revision>
  <dcterms:created xsi:type="dcterms:W3CDTF">2010-12-16T02:18:34Z</dcterms:created>
  <dcterms:modified xsi:type="dcterms:W3CDTF">2011-01-12T23:06:53Z</dcterms:modified>
</cp:coreProperties>
</file>