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handoutMasterIdLst>
    <p:handoutMasterId r:id="rId50"/>
  </p:handoutMasterIdLst>
  <p:sldIdLst>
    <p:sldId id="256" r:id="rId2"/>
    <p:sldId id="271" r:id="rId3"/>
    <p:sldId id="266" r:id="rId4"/>
    <p:sldId id="268" r:id="rId5"/>
    <p:sldId id="274" r:id="rId6"/>
    <p:sldId id="273" r:id="rId7"/>
    <p:sldId id="269" r:id="rId8"/>
    <p:sldId id="270" r:id="rId9"/>
    <p:sldId id="275" r:id="rId10"/>
    <p:sldId id="280" r:id="rId11"/>
    <p:sldId id="302" r:id="rId12"/>
    <p:sldId id="288" r:id="rId13"/>
    <p:sldId id="291" r:id="rId14"/>
    <p:sldId id="301" r:id="rId15"/>
    <p:sldId id="286" r:id="rId16"/>
    <p:sldId id="279" r:id="rId17"/>
    <p:sldId id="284" r:id="rId18"/>
    <p:sldId id="287" r:id="rId19"/>
    <p:sldId id="282" r:id="rId20"/>
    <p:sldId id="283" r:id="rId21"/>
    <p:sldId id="285" r:id="rId22"/>
    <p:sldId id="296" r:id="rId23"/>
    <p:sldId id="299" r:id="rId24"/>
    <p:sldId id="298" r:id="rId25"/>
    <p:sldId id="297" r:id="rId26"/>
    <p:sldId id="267" r:id="rId27"/>
    <p:sldId id="265" r:id="rId28"/>
    <p:sldId id="272" r:id="rId29"/>
    <p:sldId id="276" r:id="rId30"/>
    <p:sldId id="290" r:id="rId31"/>
    <p:sldId id="300" r:id="rId32"/>
    <p:sldId id="294" r:id="rId33"/>
    <p:sldId id="295" r:id="rId34"/>
    <p:sldId id="293" r:id="rId35"/>
    <p:sldId id="263" r:id="rId36"/>
    <p:sldId id="264" r:id="rId37"/>
    <p:sldId id="257" r:id="rId38"/>
    <p:sldId id="258" r:id="rId39"/>
    <p:sldId id="259" r:id="rId40"/>
    <p:sldId id="260" r:id="rId41"/>
    <p:sldId id="261" r:id="rId42"/>
    <p:sldId id="262" r:id="rId43"/>
    <p:sldId id="289" r:id="rId44"/>
    <p:sldId id="307" r:id="rId45"/>
    <p:sldId id="303" r:id="rId46"/>
    <p:sldId id="304" r:id="rId47"/>
    <p:sldId id="305"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135" autoAdjust="0"/>
    <p:restoredTop sz="94684" autoAdjust="0"/>
  </p:normalViewPr>
  <p:slideViewPr>
    <p:cSldViewPr>
      <p:cViewPr varScale="1">
        <p:scale>
          <a:sx n="52" d="100"/>
          <a:sy n="52" d="100"/>
        </p:scale>
        <p:origin x="-828" y="-90"/>
      </p:cViewPr>
      <p:guideLst>
        <p:guide orient="horz" pos="2160"/>
        <p:guide pos="2880"/>
      </p:guideLst>
    </p:cSldViewPr>
  </p:slideViewPr>
  <p:outlineViewPr>
    <p:cViewPr>
      <p:scale>
        <a:sx n="33" d="100"/>
        <a:sy n="33" d="100"/>
      </p:scale>
      <p:origin x="0" y="15132"/>
    </p:cViewPr>
  </p:outlineViewPr>
  <p:notesTextViewPr>
    <p:cViewPr>
      <p:scale>
        <a:sx n="100" d="100"/>
        <a:sy n="100" d="100"/>
      </p:scale>
      <p:origin x="0" y="0"/>
    </p:cViewPr>
  </p:notesTextViewPr>
  <p:sorterViewPr>
    <p:cViewPr>
      <p:scale>
        <a:sx n="66" d="100"/>
        <a:sy n="66" d="100"/>
      </p:scale>
      <p:origin x="0" y="29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C1BD4C-229B-4814-9845-9FCC88A0CE1F}" type="datetimeFigureOut">
              <a:rPr lang="en-US"/>
              <a:pPr>
                <a:defRPr/>
              </a:pPr>
              <a:t>2/11/2009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6B206E-676D-42F5-9667-2B12A23CB4B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4AC6E16-2CFA-47F4-86CE-843173F2F642}" type="datetimeFigureOut">
              <a:rPr lang="en-US"/>
              <a:pPr>
                <a:defRPr/>
              </a:pPr>
              <a:t>2/11/2009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FA100C-B800-4070-9108-D4DCD65875B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DF52F8-CC04-4694-8ECD-71B17B4093B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5F23-E9BE-4D61-A602-3A31472ED31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6065E-3C98-4CC6-902A-CE124A0EEEE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C9C368-97F8-480C-BE8F-34DCEE24C5A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DC7239-9768-40DE-883D-E4DC08C86B0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28ADD2-E4E9-46BC-911C-E18EA919841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0155B3-E25D-4492-87CD-E4F319C897F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6A127-6CB9-419A-8409-1515FA0C1F1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B59F34-BF24-4067-BB99-92C777F4F89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7E2B5E-B033-4E72-A2D7-AA114CC2F63A}"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352C50-83AD-462D-A694-837D7C5F7E3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86160-E9CE-40C2-917A-9D8F20BCD45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A01786-BE74-4398-AAC7-8AC89E5E05C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4873B3-B325-40A5-9C98-4AF15FABA4E4}"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D2D8FD-BE11-4C7C-A4E0-521866F8FAAB}"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CA7FC9-4FBF-45E1-8633-7E7999A5B77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98406F-9680-411F-BECD-C0015124C406}"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C5DFE6-9E40-4DF6-A866-AB26FF487C0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A7E682-6CB2-495D-85E8-7AF1F103231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E0DBD1-86CB-47D8-8542-43031F8BB328}"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D83EA-65DC-4C7A-ADD7-C993E46E608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039C6-506A-443D-9008-73B1C124CC1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339335-F723-479E-AE34-35905E91C28B}"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5D2F53-04E8-47A0-809E-4FAD79286563}"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B2FA5C-D5BB-4734-8DEB-DC8EF444E5E1}"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B53167-DCF8-4A0E-BC1D-14F374C0ED06}"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89248B-7B49-4199-9A20-D6C7D4FA9D1D}"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B35A7C-7D82-4B89-8CA2-0B7CF056E8A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1B3960-75F9-44A2-B0D7-EDE6AE0E3827}"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544671-EBF9-4F00-80AE-9DEAB25D481A}"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86CFC6-AC8B-48C2-8325-FBB014691E3B}"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B0A8BE-CB37-474C-9182-8DD6CBB211FB}"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3CD326-F8C3-4CCF-AA41-7CCE18880633}"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2F0406-CE5E-4927-B713-060D4A97BAF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47EA8C-2353-4E82-AF70-E3D25402849D}"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AF9F5C-F0E4-4D77-ADF8-BD15A762E57C}"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8E870F-B96A-4139-B869-5890DA72B4E0}"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083338-2511-4F9C-A24A-CF959A60F1D0}"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08913C-A624-4C57-AA17-EA193A882432}"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CB9625-BD09-4280-9AE9-CDF5BBDF66E4}"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52226A-710C-4A4B-B4AB-AB9C455FAAD0}"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5A037C-E535-4557-9214-BB9F2F024754}" type="slidenum">
              <a:rPr lang="en-US" smtClean="0"/>
              <a:pPr/>
              <a:t>47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4D24C6-EAFB-4C45-B2A4-1929B0AEBC8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102306-C7ED-4FBB-AAC5-27A7D691200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1515E-A5F4-4607-BFD1-10F697EAB40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7F32-C0C4-4ECD-AF63-0D631D18B15C}"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E9C281-26F9-474B-A67E-D6520010100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0809B2B-9377-4DA4-918C-D0AC9D24919A}" type="datetimeFigureOut">
              <a:rPr lang="en-US"/>
              <a:pPr>
                <a:defRPr/>
              </a:pPr>
              <a:t>2/11/2009</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94E68EAA-C4C5-479F-8E7B-B63C49BA4B4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DEBFB9E-3C02-4552-A508-7B8E85796623}" type="datetimeFigureOut">
              <a:rPr lang="en-US"/>
              <a:pPr>
                <a:defRPr/>
              </a:pPr>
              <a:t>2/11/2009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A7BE99B-5D62-4FA4-9531-BBCC4A6C08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661C96E-9A36-4FD5-AEEC-D6C56DAC8726}" type="datetimeFigureOut">
              <a:rPr lang="en-US"/>
              <a:pPr>
                <a:defRPr/>
              </a:pPr>
              <a:t>2/11/2009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99C9FC4-3812-4FE0-B2B9-55D976FF03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E10F3F35-A107-4B3E-A62D-C9CB577D7223}" type="datetimeFigureOut">
              <a:rPr lang="en-US"/>
              <a:pPr>
                <a:defRPr/>
              </a:pPr>
              <a:t>2/11/2009</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37EC8305-2271-4C26-AFC1-4432962D6D96}"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8F00B7D8-2828-4B45-B85D-3B16A00FADFD}" type="datetimeFigureOut">
              <a:rPr lang="en-US"/>
              <a:pPr>
                <a:defRPr/>
              </a:pPr>
              <a:t>2/11/2009</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EFDE1B8-9B30-44FA-9312-C18AC30C59E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6696F1-EEF0-4F7E-8EDB-C489C8E1C604}" type="datetimeFigureOut">
              <a:rPr lang="en-US"/>
              <a:pPr>
                <a:defRPr/>
              </a:pPr>
              <a:t>2/11/2009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2618600-A59E-4891-B10B-0B730606EC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8024778F-71A7-407C-B763-ECD5BE4B5638}" type="datetimeFigureOut">
              <a:rPr lang="en-US"/>
              <a:pPr>
                <a:defRPr/>
              </a:pPr>
              <a:t>2/11/2009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998C5A6-A2AB-4458-B97B-70610C96A4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A973F4A9-E9C6-45BA-8FB4-480E5B69D0F5}" type="datetimeFigureOut">
              <a:rPr lang="en-US"/>
              <a:pPr>
                <a:defRPr/>
              </a:pPr>
              <a:t>2/11/2009</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ECB48CE3-6A6A-4527-B435-97C6034CCD17}"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AA5675B-7112-409F-B444-01A739D949E4}" type="datetimeFigureOut">
              <a:rPr lang="en-US"/>
              <a:pPr>
                <a:defRPr/>
              </a:pPr>
              <a:t>2/11/2009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8D5F48C-0024-4750-8928-33E680AA02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8027B49-AD3D-4E7B-BB54-BAF0496A326A}" type="datetimeFigureOut">
              <a:rPr lang="en-US"/>
              <a:pPr>
                <a:defRPr/>
              </a:pPr>
              <a:t>2/11/2009</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5F739D9F-4938-4D6A-8DCD-8D4794220E98}"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36B6D7F1-75EE-4329-8531-8F5143E622F1}" type="datetimeFigureOut">
              <a:rPr lang="en-US"/>
              <a:pPr>
                <a:defRPr/>
              </a:pPr>
              <a:t>2/11/2009</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723B7C2A-98E6-4563-AB59-87C00412A16E}"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D0BF874A-898A-4D16-B193-43324736BD8E}" type="datetimeFigureOut">
              <a:rPr lang="en-US"/>
              <a:pPr>
                <a:defRPr/>
              </a:pPr>
              <a:t>2/11/2009</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69811BAF-319C-4318-A3C4-26BD4AD8DA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0" r:id="rId4"/>
    <p:sldLayoutId id="2147483841" r:id="rId5"/>
    <p:sldLayoutId id="2147483848" r:id="rId6"/>
    <p:sldLayoutId id="2147483842" r:id="rId7"/>
    <p:sldLayoutId id="2147483849" r:id="rId8"/>
    <p:sldLayoutId id="2147483850" r:id="rId9"/>
    <p:sldLayoutId id="2147483843" r:id="rId10"/>
    <p:sldLayoutId id="214748384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895600"/>
            <a:ext cx="3581400" cy="1470025"/>
          </a:xfrm>
        </p:spPr>
        <p:txBody>
          <a:bodyPr>
            <a:noAutofit/>
          </a:bodyPr>
          <a:lstStyle/>
          <a:p>
            <a:pPr eaLnBrk="1" fontAlgn="auto" hangingPunct="1">
              <a:spcAft>
                <a:spcPts val="0"/>
              </a:spcAft>
              <a:defRPr/>
            </a:pPr>
            <a:r>
              <a:rPr lang="en-US" sz="5400" dirty="0" smtClean="0"/>
              <a:t>NUTRISI</a:t>
            </a:r>
            <a:endParaRPr lang="en-US" sz="5400" dirty="0"/>
          </a:p>
        </p:txBody>
      </p:sp>
      <p:sp>
        <p:nvSpPr>
          <p:cNvPr id="3" name="Subtitle 2"/>
          <p:cNvSpPr>
            <a:spLocks noGrp="1"/>
          </p:cNvSpPr>
          <p:nvPr>
            <p:ph type="subTitle" idx="1"/>
          </p:nvPr>
        </p:nvSpPr>
        <p:spPr>
          <a:xfrm>
            <a:off x="2667000" y="4876800"/>
            <a:ext cx="5867400" cy="1371600"/>
          </a:xfrm>
        </p:spPr>
        <p:txBody>
          <a:bodyPr>
            <a:normAutofit/>
          </a:bodyPr>
          <a:lstStyle/>
          <a:p>
            <a:pPr eaLnBrk="1" fontAlgn="auto" hangingPunct="1">
              <a:spcAft>
                <a:spcPts val="0"/>
              </a:spcAft>
              <a:buFont typeface="Wingdings"/>
              <a:buNone/>
              <a:defRPr/>
            </a:pPr>
            <a:r>
              <a:rPr lang="en-US" smtClean="0">
                <a:solidFill>
                  <a:schemeClr val="bg2">
                    <a:lumMod val="10000"/>
                  </a:schemeClr>
                </a:solidFill>
              </a:rPr>
              <a:t>Henny</a:t>
            </a:r>
            <a:endParaRPr lang="en-US" dirty="0" smtClean="0">
              <a:solidFill>
                <a:schemeClr val="bg2">
                  <a:lumMod val="10000"/>
                </a:schemeClr>
              </a:solidFill>
            </a:endParaRPr>
          </a:p>
          <a:p>
            <a:pPr eaLnBrk="1" fontAlgn="auto" hangingPunct="1">
              <a:spcAft>
                <a:spcPts val="0"/>
              </a:spcAft>
              <a:buFont typeface="Wingdings"/>
              <a:buNone/>
              <a:defRPr/>
            </a:pPr>
            <a:r>
              <a:rPr lang="en-US" dirty="0" err="1" smtClean="0">
                <a:solidFill>
                  <a:schemeClr val="bg2">
                    <a:lumMod val="10000"/>
                  </a:schemeClr>
                </a:solidFill>
              </a:rPr>
              <a:t>Rekayasa</a:t>
            </a:r>
            <a:r>
              <a:rPr lang="en-US" dirty="0" smtClean="0">
                <a:solidFill>
                  <a:schemeClr val="bg2">
                    <a:lumMod val="10000"/>
                  </a:schemeClr>
                </a:solidFill>
              </a:rPr>
              <a:t> </a:t>
            </a:r>
            <a:r>
              <a:rPr lang="en-US" dirty="0" err="1" smtClean="0">
                <a:solidFill>
                  <a:schemeClr val="bg2">
                    <a:lumMod val="10000"/>
                  </a:schemeClr>
                </a:solidFill>
              </a:rPr>
              <a:t>Sistem</a:t>
            </a:r>
            <a:r>
              <a:rPr lang="en-US" dirty="0" smtClean="0">
                <a:solidFill>
                  <a:schemeClr val="bg2">
                    <a:lumMod val="10000"/>
                  </a:schemeClr>
                </a:solidFill>
              </a:rPr>
              <a:t> </a:t>
            </a:r>
            <a:r>
              <a:rPr lang="en-US" dirty="0" err="1" smtClean="0">
                <a:solidFill>
                  <a:schemeClr val="bg2">
                    <a:lumMod val="10000"/>
                  </a:schemeClr>
                </a:solidFill>
              </a:rPr>
              <a:t>Kerja</a:t>
            </a:r>
            <a:r>
              <a:rPr lang="en-US" dirty="0" smtClean="0">
                <a:solidFill>
                  <a:schemeClr val="bg2">
                    <a:lumMod val="10000"/>
                  </a:schemeClr>
                </a:solidFill>
              </a:rPr>
              <a:t> </a:t>
            </a:r>
            <a:r>
              <a:rPr lang="en-US" dirty="0" err="1" smtClean="0">
                <a:solidFill>
                  <a:schemeClr val="bg2">
                    <a:lumMod val="10000"/>
                  </a:schemeClr>
                </a:solidFill>
              </a:rPr>
              <a:t>dan</a:t>
            </a:r>
            <a:r>
              <a:rPr lang="en-US" dirty="0" smtClean="0">
                <a:solidFill>
                  <a:schemeClr val="bg2">
                    <a:lumMod val="10000"/>
                  </a:schemeClr>
                </a:solidFill>
              </a:rPr>
              <a:t> </a:t>
            </a:r>
            <a:r>
              <a:rPr lang="en-US" dirty="0" err="1" smtClean="0">
                <a:solidFill>
                  <a:schemeClr val="bg2">
                    <a:lumMod val="10000"/>
                  </a:schemeClr>
                </a:solidFill>
              </a:rPr>
              <a:t>Ergonomi</a:t>
            </a:r>
            <a:endParaRPr lang="en-US" dirty="0">
              <a:solidFill>
                <a:schemeClr val="bg2">
                  <a:lumMod val="10000"/>
                </a:schemeClr>
              </a:solidFill>
            </a:endParaRPr>
          </a:p>
        </p:txBody>
      </p:sp>
      <p:pic>
        <p:nvPicPr>
          <p:cNvPr id="8196" name="Picture 2"/>
          <p:cNvPicPr>
            <a:picLocks noChangeAspect="1" noChangeArrowheads="1"/>
          </p:cNvPicPr>
          <p:nvPr/>
        </p:nvPicPr>
        <p:blipFill>
          <a:blip r:embed="rId3"/>
          <a:srcRect/>
          <a:stretch>
            <a:fillRect/>
          </a:stretch>
        </p:blipFill>
        <p:spPr bwMode="auto">
          <a:xfrm>
            <a:off x="2438400" y="457200"/>
            <a:ext cx="2362200" cy="2032000"/>
          </a:xfrm>
          <a:prstGeom prst="rect">
            <a:avLst/>
          </a:prstGeom>
          <a:noFill/>
          <a:ln w="9525">
            <a:noFill/>
            <a:miter lim="800000"/>
            <a:headEnd/>
            <a:tailEnd/>
          </a:ln>
        </p:spPr>
      </p:pic>
      <p:pic>
        <p:nvPicPr>
          <p:cNvPr id="8197" name="Picture 3"/>
          <p:cNvPicPr>
            <a:picLocks noChangeAspect="1" noChangeArrowheads="1"/>
          </p:cNvPicPr>
          <p:nvPr/>
        </p:nvPicPr>
        <p:blipFill>
          <a:blip r:embed="rId4"/>
          <a:srcRect/>
          <a:stretch>
            <a:fillRect/>
          </a:stretch>
        </p:blipFill>
        <p:spPr bwMode="auto">
          <a:xfrm>
            <a:off x="5943600" y="609600"/>
            <a:ext cx="23431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Alkohol</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lnSpcReduction="10000"/>
          </a:bodyPr>
          <a:lstStyle/>
          <a:p>
            <a:pPr marL="274320" indent="-274320" algn="just" eaLnBrk="1" fontAlgn="auto" hangingPunct="1">
              <a:spcAft>
                <a:spcPts val="0"/>
              </a:spcAft>
              <a:buFont typeface="Wingdings"/>
              <a:buChar char=""/>
              <a:defRPr/>
            </a:pPr>
            <a:r>
              <a:rPr lang="en-US" dirty="0" err="1" smtClean="0"/>
              <a:t>Alkohol</a:t>
            </a:r>
            <a:r>
              <a:rPr lang="en-US" dirty="0" smtClean="0"/>
              <a:t> </a:t>
            </a:r>
            <a:r>
              <a:rPr lang="en-US" dirty="0" err="1" smtClean="0"/>
              <a:t>terdapat</a:t>
            </a:r>
            <a:r>
              <a:rPr lang="en-US" dirty="0" smtClean="0"/>
              <a:t> </a:t>
            </a:r>
            <a:r>
              <a:rPr lang="en-US" dirty="0" err="1" smtClean="0"/>
              <a:t>di</a:t>
            </a:r>
            <a:r>
              <a:rPr lang="en-US" dirty="0" smtClean="0"/>
              <a:t> </a:t>
            </a:r>
            <a:r>
              <a:rPr lang="en-US" dirty="0" err="1" smtClean="0"/>
              <a:t>beberapa</a:t>
            </a:r>
            <a:r>
              <a:rPr lang="en-US" dirty="0" smtClean="0"/>
              <a:t> </a:t>
            </a:r>
            <a:r>
              <a:rPr lang="en-US" dirty="0" err="1" smtClean="0"/>
              <a:t>makanan</a:t>
            </a:r>
            <a:r>
              <a:rPr lang="en-US" dirty="0" smtClean="0"/>
              <a:t> </a:t>
            </a:r>
            <a:r>
              <a:rPr lang="en-US" dirty="0" err="1" smtClean="0"/>
              <a:t>hasil</a:t>
            </a:r>
            <a:r>
              <a:rPr lang="en-US" dirty="0" smtClean="0"/>
              <a:t> </a:t>
            </a:r>
            <a:r>
              <a:rPr lang="en-US" dirty="0" err="1" smtClean="0"/>
              <a:t>fermentasi</a:t>
            </a:r>
            <a:r>
              <a:rPr lang="en-US" dirty="0" smtClean="0"/>
              <a:t>, </a:t>
            </a:r>
            <a:r>
              <a:rPr lang="en-US" dirty="0" err="1" smtClean="0"/>
              <a:t>dalam</a:t>
            </a:r>
            <a:r>
              <a:rPr lang="en-US" dirty="0" smtClean="0"/>
              <a:t> </a:t>
            </a:r>
            <a:r>
              <a:rPr lang="en-US" dirty="0" err="1" smtClean="0"/>
              <a:t>kadar</a:t>
            </a:r>
            <a:r>
              <a:rPr lang="en-US" dirty="0" smtClean="0"/>
              <a:t> </a:t>
            </a:r>
            <a:r>
              <a:rPr lang="en-US" dirty="0" err="1" smtClean="0"/>
              <a:t>rendah</a:t>
            </a:r>
            <a:r>
              <a:rPr lang="en-US" dirty="0" smtClean="0"/>
              <a:t>, </a:t>
            </a:r>
            <a:r>
              <a:rPr lang="en-US" dirty="0" err="1" smtClean="0"/>
              <a:t>seperti</a:t>
            </a:r>
            <a:r>
              <a:rPr lang="en-US" dirty="0" smtClean="0"/>
              <a:t> tape. </a:t>
            </a:r>
            <a:r>
              <a:rPr lang="en-US" dirty="0" err="1" smtClean="0"/>
              <a:t>Ini</a:t>
            </a:r>
            <a:r>
              <a:rPr lang="en-US" dirty="0" smtClean="0"/>
              <a:t> yang </a:t>
            </a:r>
            <a:r>
              <a:rPr lang="en-US" dirty="0" err="1" smtClean="0"/>
              <a:t>golongan</a:t>
            </a:r>
            <a:r>
              <a:rPr lang="en-US" dirty="0" smtClean="0"/>
              <a:t> </a:t>
            </a:r>
            <a:r>
              <a:rPr lang="en-US" dirty="0" err="1" smtClean="0"/>
              <a:t>etil</a:t>
            </a:r>
            <a:r>
              <a:rPr lang="en-US" dirty="0" smtClean="0"/>
              <a:t> </a:t>
            </a:r>
            <a:r>
              <a:rPr lang="en-US" dirty="0" err="1" smtClean="0"/>
              <a:t>alkohol</a:t>
            </a:r>
            <a:r>
              <a:rPr lang="en-US" dirty="0" smtClean="0"/>
              <a:t>. </a:t>
            </a:r>
            <a:r>
              <a:rPr lang="en-US" dirty="0" err="1" smtClean="0"/>
              <a:t>Disebut</a:t>
            </a:r>
            <a:r>
              <a:rPr lang="en-US" dirty="0" smtClean="0"/>
              <a:t> </a:t>
            </a:r>
            <a:r>
              <a:rPr lang="en-US" dirty="0" err="1" smtClean="0"/>
              <a:t>juga</a:t>
            </a:r>
            <a:r>
              <a:rPr lang="en-US" dirty="0" smtClean="0"/>
              <a:t> </a:t>
            </a:r>
            <a:r>
              <a:rPr lang="en-US" dirty="0" err="1" smtClean="0"/>
              <a:t>etanol</a:t>
            </a:r>
            <a:r>
              <a:rPr lang="en-US" dirty="0" smtClean="0"/>
              <a:t>. </a:t>
            </a:r>
            <a:r>
              <a:rPr lang="en-US" dirty="0" err="1" smtClean="0"/>
              <a:t>Ada</a:t>
            </a:r>
            <a:r>
              <a:rPr lang="en-US" dirty="0" smtClean="0"/>
              <a:t> </a:t>
            </a:r>
            <a:r>
              <a:rPr lang="en-US" dirty="0" err="1" smtClean="0"/>
              <a:t>lagi</a:t>
            </a:r>
            <a:r>
              <a:rPr lang="en-US" dirty="0" smtClean="0"/>
              <a:t> </a:t>
            </a:r>
            <a:r>
              <a:rPr lang="en-US" dirty="0" err="1" smtClean="0"/>
              <a:t>alkohol</a:t>
            </a:r>
            <a:r>
              <a:rPr lang="en-US" dirty="0" smtClean="0"/>
              <a:t> lain </a:t>
            </a:r>
            <a:r>
              <a:rPr lang="en-US" dirty="0" err="1" smtClean="0"/>
              <a:t>namanya</a:t>
            </a:r>
            <a:r>
              <a:rPr lang="en-US" dirty="0" smtClean="0"/>
              <a:t> </a:t>
            </a:r>
            <a:r>
              <a:rPr lang="en-US" dirty="0" err="1" smtClean="0"/>
              <a:t>metil</a:t>
            </a:r>
            <a:r>
              <a:rPr lang="en-US" dirty="0" smtClean="0"/>
              <a:t> </a:t>
            </a:r>
            <a:r>
              <a:rPr lang="en-US" dirty="0" err="1" smtClean="0"/>
              <a:t>alkohol</a:t>
            </a:r>
            <a:r>
              <a:rPr lang="en-US" dirty="0" smtClean="0"/>
              <a:t> (</a:t>
            </a:r>
            <a:r>
              <a:rPr lang="en-US" dirty="0" err="1" smtClean="0"/>
              <a:t>metanol</a:t>
            </a:r>
            <a:r>
              <a:rPr lang="en-US" dirty="0" smtClean="0"/>
              <a:t>). </a:t>
            </a:r>
            <a:r>
              <a:rPr lang="en-US" dirty="0" err="1" smtClean="0"/>
              <a:t>Tergantung</a:t>
            </a:r>
            <a:r>
              <a:rPr lang="en-US" dirty="0" smtClean="0"/>
              <a:t> </a:t>
            </a:r>
            <a:r>
              <a:rPr lang="en-US" dirty="0" err="1" smtClean="0"/>
              <a:t>ada</a:t>
            </a:r>
            <a:r>
              <a:rPr lang="en-US" dirty="0" smtClean="0"/>
              <a:t> </a:t>
            </a:r>
            <a:r>
              <a:rPr lang="en-US" dirty="0" err="1" smtClean="0"/>
              <a:t>gugus</a:t>
            </a:r>
            <a:r>
              <a:rPr lang="en-US" dirty="0" smtClean="0"/>
              <a:t> </a:t>
            </a:r>
            <a:r>
              <a:rPr lang="en-US" dirty="0" err="1" smtClean="0"/>
              <a:t>etil</a:t>
            </a:r>
            <a:r>
              <a:rPr lang="en-US" dirty="0" smtClean="0"/>
              <a:t> </a:t>
            </a:r>
            <a:r>
              <a:rPr lang="en-US" dirty="0" err="1" smtClean="0"/>
              <a:t>atau</a:t>
            </a:r>
            <a:r>
              <a:rPr lang="en-US" dirty="0" smtClean="0"/>
              <a:t> </a:t>
            </a:r>
            <a:r>
              <a:rPr lang="en-US" dirty="0" err="1" smtClean="0"/>
              <a:t>metil</a:t>
            </a:r>
            <a:r>
              <a:rPr lang="en-US" dirty="0" smtClean="0"/>
              <a:t> </a:t>
            </a:r>
            <a:r>
              <a:rPr lang="en-US" dirty="0" err="1" smtClean="0"/>
              <a:t>dalam</a:t>
            </a:r>
            <a:r>
              <a:rPr lang="en-US" dirty="0" smtClean="0"/>
              <a:t> </a:t>
            </a:r>
            <a:r>
              <a:rPr lang="en-US" dirty="0" err="1" smtClean="0"/>
              <a:t>molekulnya</a:t>
            </a:r>
            <a:r>
              <a:rPr lang="en-US" dirty="0" smtClean="0"/>
              <a:t>.</a:t>
            </a:r>
          </a:p>
          <a:p>
            <a:pPr marL="274320" indent="-274320" algn="just" eaLnBrk="1" fontAlgn="auto" hangingPunct="1">
              <a:spcAft>
                <a:spcPts val="0"/>
              </a:spcAft>
              <a:buFont typeface="Wingdings"/>
              <a:buChar char=""/>
              <a:defRPr/>
            </a:pPr>
            <a:r>
              <a:rPr lang="en-US" dirty="0" err="1" smtClean="0"/>
              <a:t>Makanya</a:t>
            </a:r>
            <a:r>
              <a:rPr lang="en-US" dirty="0" smtClean="0"/>
              <a:t> </a:t>
            </a:r>
            <a:r>
              <a:rPr lang="en-US" dirty="0" err="1" smtClean="0"/>
              <a:t>bau</a:t>
            </a:r>
            <a:r>
              <a:rPr lang="en-US" dirty="0" smtClean="0"/>
              <a:t> tape </a:t>
            </a:r>
            <a:r>
              <a:rPr lang="en-US" dirty="0" err="1" smtClean="0"/>
              <a:t>sama</a:t>
            </a:r>
            <a:r>
              <a:rPr lang="en-US" dirty="0" smtClean="0"/>
              <a:t> </a:t>
            </a:r>
            <a:r>
              <a:rPr lang="en-US" dirty="0" err="1" smtClean="0"/>
              <a:t>dengan</a:t>
            </a:r>
            <a:r>
              <a:rPr lang="en-US" dirty="0" smtClean="0"/>
              <a:t> </a:t>
            </a:r>
            <a:r>
              <a:rPr lang="en-US" dirty="0" err="1" smtClean="0"/>
              <a:t>bau</a:t>
            </a:r>
            <a:r>
              <a:rPr lang="en-US" dirty="0" smtClean="0"/>
              <a:t> </a:t>
            </a:r>
            <a:r>
              <a:rPr lang="en-US" dirty="0" err="1" smtClean="0"/>
              <a:t>minuman</a:t>
            </a:r>
            <a:r>
              <a:rPr lang="en-US" dirty="0" smtClean="0"/>
              <a:t> </a:t>
            </a:r>
            <a:r>
              <a:rPr lang="en-US" dirty="0" err="1" smtClean="0"/>
              <a:t>keras</a:t>
            </a:r>
            <a:r>
              <a:rPr lang="en-US" dirty="0" smtClean="0"/>
              <a:t>. </a:t>
            </a:r>
            <a:r>
              <a:rPr lang="en-US" dirty="0" err="1" smtClean="0"/>
              <a:t>Minuman</a:t>
            </a:r>
            <a:r>
              <a:rPr lang="en-US" dirty="0" smtClean="0"/>
              <a:t> </a:t>
            </a:r>
            <a:r>
              <a:rPr lang="en-US" dirty="0" err="1" smtClean="0"/>
              <a:t>keras</a:t>
            </a:r>
            <a:r>
              <a:rPr lang="en-US" dirty="0" smtClean="0"/>
              <a:t> </a:t>
            </a:r>
            <a:r>
              <a:rPr lang="en-US" dirty="0" err="1" smtClean="0"/>
              <a:t>itu</a:t>
            </a:r>
            <a:r>
              <a:rPr lang="en-US" dirty="0" smtClean="0"/>
              <a:t> </a:t>
            </a:r>
            <a:r>
              <a:rPr lang="en-US" dirty="0" err="1" smtClean="0"/>
              <a:t>tadinya</a:t>
            </a:r>
            <a:r>
              <a:rPr lang="en-US" dirty="0" smtClean="0"/>
              <a:t> </a:t>
            </a:r>
            <a:r>
              <a:rPr lang="en-US" dirty="0" err="1" smtClean="0"/>
              <a:t>juga</a:t>
            </a:r>
            <a:r>
              <a:rPr lang="en-US" dirty="0" smtClean="0"/>
              <a:t> </a:t>
            </a:r>
            <a:r>
              <a:rPr lang="en-US" dirty="0" err="1" smtClean="0"/>
              <a:t>hasil</a:t>
            </a:r>
            <a:r>
              <a:rPr lang="en-US" dirty="0" smtClean="0"/>
              <a:t> </a:t>
            </a:r>
            <a:r>
              <a:rPr lang="en-US" dirty="0" err="1" smtClean="0"/>
              <a:t>fermentasi</a:t>
            </a:r>
            <a:r>
              <a:rPr lang="en-US" dirty="0" smtClean="0"/>
              <a:t>, </a:t>
            </a:r>
            <a:r>
              <a:rPr lang="en-US" dirty="0" err="1" smtClean="0"/>
              <a:t>dari</a:t>
            </a:r>
            <a:r>
              <a:rPr lang="en-US" dirty="0" smtClean="0"/>
              <a:t> </a:t>
            </a:r>
            <a:r>
              <a:rPr lang="en-US" dirty="0" err="1" smtClean="0"/>
              <a:t>gandum</a:t>
            </a:r>
            <a:r>
              <a:rPr lang="en-US" dirty="0" smtClean="0"/>
              <a:t> (</a:t>
            </a:r>
            <a:r>
              <a:rPr lang="en-US" dirty="0" err="1" smtClean="0"/>
              <a:t>jadi</a:t>
            </a:r>
            <a:r>
              <a:rPr lang="en-US" dirty="0" smtClean="0"/>
              <a:t> </a:t>
            </a:r>
            <a:r>
              <a:rPr lang="en-US" dirty="0" err="1" smtClean="0"/>
              <a:t>bir</a:t>
            </a:r>
            <a:r>
              <a:rPr lang="en-US" dirty="0" smtClean="0"/>
              <a:t>), </a:t>
            </a:r>
            <a:r>
              <a:rPr lang="en-US" dirty="0" err="1" smtClean="0"/>
              <a:t>atau</a:t>
            </a:r>
            <a:r>
              <a:rPr lang="en-US" dirty="0" smtClean="0"/>
              <a:t> </a:t>
            </a:r>
            <a:r>
              <a:rPr lang="en-US" dirty="0" err="1" smtClean="0"/>
              <a:t>buah</a:t>
            </a:r>
            <a:r>
              <a:rPr lang="en-US" dirty="0" smtClean="0"/>
              <a:t> </a:t>
            </a:r>
            <a:r>
              <a:rPr lang="en-US" dirty="0" err="1" smtClean="0"/>
              <a:t>anggur</a:t>
            </a:r>
            <a:r>
              <a:rPr lang="en-US" dirty="0" smtClean="0"/>
              <a:t> (</a:t>
            </a:r>
            <a:r>
              <a:rPr lang="en-US" dirty="0" err="1" smtClean="0"/>
              <a:t>jadi</a:t>
            </a:r>
            <a:r>
              <a:rPr lang="en-US" dirty="0" smtClean="0"/>
              <a:t> </a:t>
            </a:r>
            <a:r>
              <a:rPr lang="en-US" dirty="0" err="1" smtClean="0"/>
              <a:t>minuman</a:t>
            </a:r>
            <a:r>
              <a:rPr lang="en-US" dirty="0" smtClean="0"/>
              <a:t> </a:t>
            </a:r>
            <a:r>
              <a:rPr lang="en-US" dirty="0" err="1" smtClean="0"/>
              <a:t>anggur</a:t>
            </a:r>
            <a:r>
              <a:rPr lang="en-US" dirty="0" smtClean="0"/>
              <a:t>, </a:t>
            </a:r>
            <a:r>
              <a:rPr lang="en-US" dirty="0" err="1" smtClean="0"/>
              <a:t>atau</a:t>
            </a:r>
            <a:r>
              <a:rPr lang="en-US" dirty="0" smtClean="0"/>
              <a:t> </a:t>
            </a:r>
            <a:r>
              <a:rPr lang="en-US" dirty="0" err="1" smtClean="0"/>
              <a:t>inggrisnya</a:t>
            </a:r>
            <a:r>
              <a:rPr lang="en-US" dirty="0" smtClean="0"/>
              <a:t> "wine"). </a:t>
            </a:r>
            <a:r>
              <a:rPr lang="en-US" dirty="0" err="1" smtClean="0"/>
              <a:t>Kalau</a:t>
            </a:r>
            <a:r>
              <a:rPr lang="en-US" dirty="0" smtClean="0"/>
              <a:t> </a:t>
            </a:r>
            <a:r>
              <a:rPr lang="en-US" dirty="0" err="1" smtClean="0"/>
              <a:t>alkohol</a:t>
            </a:r>
            <a:r>
              <a:rPr lang="en-US" dirty="0" smtClean="0"/>
              <a:t> </a:t>
            </a:r>
            <a:r>
              <a:rPr lang="en-US" dirty="0" err="1" smtClean="0"/>
              <a:t>ini</a:t>
            </a:r>
            <a:r>
              <a:rPr lang="en-US" dirty="0" smtClean="0"/>
              <a:t> </a:t>
            </a:r>
            <a:r>
              <a:rPr lang="en-US" dirty="0" err="1" smtClean="0"/>
              <a:t>dimurnikan</a:t>
            </a:r>
            <a:r>
              <a:rPr lang="en-US" dirty="0" smtClean="0"/>
              <a:t>, </a:t>
            </a:r>
            <a:r>
              <a:rPr lang="en-US" dirty="0" err="1" smtClean="0"/>
              <a:t>sampai</a:t>
            </a:r>
            <a:r>
              <a:rPr lang="en-US" dirty="0" smtClean="0"/>
              <a:t> 70 %, </a:t>
            </a:r>
            <a:r>
              <a:rPr lang="en-US" dirty="0" err="1" smtClean="0"/>
              <a:t>jadilah</a:t>
            </a:r>
            <a:r>
              <a:rPr lang="en-US" dirty="0" smtClean="0"/>
              <a:t> </a:t>
            </a:r>
            <a:r>
              <a:rPr lang="en-US" dirty="0" err="1" smtClean="0"/>
              <a:t>alkohol</a:t>
            </a:r>
            <a:r>
              <a:rPr lang="en-US" dirty="0" smtClean="0"/>
              <a:t> </a:t>
            </a:r>
            <a:r>
              <a:rPr lang="en-US" dirty="0" err="1" smtClean="0"/>
              <a:t>pembersih</a:t>
            </a:r>
            <a:r>
              <a:rPr lang="en-US" dirty="0" smtClean="0"/>
              <a:t> </a:t>
            </a:r>
            <a:r>
              <a:rPr lang="en-US" dirty="0" err="1" smtClean="0"/>
              <a:t>luka</a:t>
            </a:r>
            <a:r>
              <a:rPr lang="en-US" dirty="0" smtClean="0"/>
              <a:t>. </a:t>
            </a:r>
          </a:p>
          <a:p>
            <a:pPr marL="274320" indent="-274320" algn="just" eaLnBrk="1" fontAlgn="auto" hangingPunct="1">
              <a:spcAft>
                <a:spcPts val="0"/>
              </a:spcAft>
              <a:buFont typeface="Wingdings"/>
              <a:buChar char=""/>
              <a:defRPr/>
            </a:pPr>
            <a:r>
              <a:rPr lang="en-US" dirty="0" err="1" smtClean="0"/>
              <a:t>Sebagian</a:t>
            </a:r>
            <a:r>
              <a:rPr lang="en-US" dirty="0" smtClean="0"/>
              <a:t> </a:t>
            </a:r>
            <a:r>
              <a:rPr lang="en-US" dirty="0" err="1" smtClean="0"/>
              <a:t>alkohol</a:t>
            </a:r>
            <a:r>
              <a:rPr lang="en-US" dirty="0" smtClean="0"/>
              <a:t> </a:t>
            </a:r>
            <a:r>
              <a:rPr lang="en-US" dirty="0" err="1" smtClean="0"/>
              <a:t>ada</a:t>
            </a:r>
            <a:r>
              <a:rPr lang="en-US" dirty="0" smtClean="0"/>
              <a:t> yang </a:t>
            </a:r>
            <a:r>
              <a:rPr lang="en-US" dirty="0" err="1" smtClean="0"/>
              <a:t>memang</a:t>
            </a:r>
            <a:r>
              <a:rPr lang="en-US" dirty="0" smtClean="0"/>
              <a:t> </a:t>
            </a:r>
            <a:r>
              <a:rPr lang="en-US" dirty="0" err="1" smtClean="0"/>
              <a:t>diberi</a:t>
            </a:r>
            <a:r>
              <a:rPr lang="en-US" dirty="0" smtClean="0"/>
              <a:t> </a:t>
            </a:r>
            <a:r>
              <a:rPr lang="en-US" dirty="0" err="1" smtClean="0"/>
              <a:t>warna</a:t>
            </a:r>
            <a:r>
              <a:rPr lang="en-US" dirty="0" smtClean="0"/>
              <a:t> </a:t>
            </a:r>
            <a:r>
              <a:rPr lang="en-US" dirty="0" err="1" smtClean="0"/>
              <a:t>dan</a:t>
            </a:r>
            <a:r>
              <a:rPr lang="en-US" dirty="0" smtClean="0"/>
              <a:t> </a:t>
            </a:r>
            <a:r>
              <a:rPr lang="en-US" dirty="0" err="1" smtClean="0"/>
              <a:t>racun</a:t>
            </a:r>
            <a:r>
              <a:rPr lang="en-US" dirty="0" smtClean="0"/>
              <a:t>, </a:t>
            </a:r>
            <a:r>
              <a:rPr lang="en-US" dirty="0" err="1" smtClean="0"/>
              <a:t>supaya</a:t>
            </a:r>
            <a:r>
              <a:rPr lang="en-US" dirty="0" smtClean="0"/>
              <a:t> </a:t>
            </a:r>
            <a:r>
              <a:rPr lang="en-US" dirty="0" err="1" smtClean="0"/>
              <a:t>tidak</a:t>
            </a:r>
            <a:r>
              <a:rPr lang="en-US" dirty="0" smtClean="0"/>
              <a:t> </a:t>
            </a:r>
            <a:r>
              <a:rPr lang="en-US" dirty="0" err="1" smtClean="0"/>
              <a:t>diminum</a:t>
            </a:r>
            <a:r>
              <a:rPr lang="en-US" dirty="0" smtClean="0"/>
              <a:t>, </a:t>
            </a:r>
            <a:r>
              <a:rPr lang="en-US" dirty="0" err="1" smtClean="0"/>
              <a:t>itulah</a:t>
            </a:r>
            <a:r>
              <a:rPr lang="en-US" dirty="0" smtClean="0"/>
              <a:t> </a:t>
            </a:r>
            <a:r>
              <a:rPr lang="en-US" dirty="0" err="1" smtClean="0"/>
              <a:t>spirtus</a:t>
            </a:r>
            <a:r>
              <a:rPr lang="en-US" dirty="0" smtClean="0"/>
              <a:t>, </a:t>
            </a:r>
            <a:r>
              <a:rPr lang="en-US" dirty="0" err="1" smtClean="0"/>
              <a:t>hanya</a:t>
            </a:r>
            <a:r>
              <a:rPr lang="en-US" dirty="0" smtClean="0"/>
              <a:t> </a:t>
            </a:r>
            <a:r>
              <a:rPr lang="en-US" dirty="0" err="1" smtClean="0"/>
              <a:t>bisa</a:t>
            </a:r>
            <a:r>
              <a:rPr lang="en-US" dirty="0" smtClean="0"/>
              <a:t> </a:t>
            </a:r>
            <a:r>
              <a:rPr lang="en-US" dirty="0" err="1" smtClean="0"/>
              <a:t>dijadikan</a:t>
            </a:r>
            <a:r>
              <a:rPr lang="en-US" dirty="0" smtClean="0"/>
              <a:t> </a:t>
            </a:r>
            <a:r>
              <a:rPr lang="en-US" dirty="0" err="1" smtClean="0"/>
              <a:t>bahan</a:t>
            </a:r>
            <a:r>
              <a:rPr lang="en-US" dirty="0" smtClean="0"/>
              <a:t> </a:t>
            </a:r>
            <a:r>
              <a:rPr lang="en-US" dirty="0" err="1" smtClean="0"/>
              <a:t>bakar</a:t>
            </a:r>
            <a:r>
              <a:rPr lang="en-US" dirty="0" smtClean="0"/>
              <a:t>.</a:t>
            </a:r>
          </a:p>
          <a:p>
            <a:pPr marL="274320" indent="-274320" algn="just"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Food Pyramid (1)</a:t>
            </a:r>
            <a:endParaRPr lang="en-US" dirty="0"/>
          </a:p>
        </p:txBody>
      </p:sp>
      <p:pic>
        <p:nvPicPr>
          <p:cNvPr id="18435" name="Picture 2"/>
          <p:cNvPicPr>
            <a:picLocks noGrp="1" noChangeAspect="1" noChangeArrowheads="1"/>
          </p:cNvPicPr>
          <p:nvPr>
            <p:ph sz="quarter" idx="1"/>
          </p:nvPr>
        </p:nvPicPr>
        <p:blipFill>
          <a:blip r:embed="rId3"/>
          <a:srcRect/>
          <a:stretch>
            <a:fillRect/>
          </a:stretch>
        </p:blipFill>
        <p:spPr>
          <a:xfrm>
            <a:off x="457200" y="1600200"/>
            <a:ext cx="7467600" cy="446881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Food Pyramid (2)</a:t>
            </a:r>
            <a:endParaRPr lang="en-US" dirty="0"/>
          </a:p>
        </p:txBody>
      </p:sp>
      <p:pic>
        <p:nvPicPr>
          <p:cNvPr id="19459" name="Picture 2"/>
          <p:cNvPicPr>
            <a:picLocks noGrp="1" noChangeAspect="1" noChangeArrowheads="1"/>
          </p:cNvPicPr>
          <p:nvPr>
            <p:ph sz="quarter" idx="1"/>
          </p:nvPr>
        </p:nvPicPr>
        <p:blipFill>
          <a:blip r:embed="rId3"/>
          <a:srcRect/>
          <a:stretch>
            <a:fillRect/>
          </a:stretch>
        </p:blipFill>
        <p:spPr>
          <a:xfrm>
            <a:off x="533400" y="1524000"/>
            <a:ext cx="7391400" cy="4572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Food Pyramid (3)</a:t>
            </a:r>
            <a:endParaRPr lang="en-US" dirty="0"/>
          </a:p>
        </p:txBody>
      </p:sp>
      <p:pic>
        <p:nvPicPr>
          <p:cNvPr id="20483" name="Picture 5"/>
          <p:cNvPicPr>
            <a:picLocks noGrp="1" noChangeAspect="1" noChangeArrowheads="1"/>
          </p:cNvPicPr>
          <p:nvPr>
            <p:ph sz="quarter" idx="1"/>
          </p:nvPr>
        </p:nvPicPr>
        <p:blipFill>
          <a:blip r:embed="rId3"/>
          <a:srcRect/>
          <a:stretch>
            <a:fillRect/>
          </a:stretch>
        </p:blipFill>
        <p:spPr>
          <a:xfrm>
            <a:off x="457200" y="1524000"/>
            <a:ext cx="7691438" cy="4572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Food Pyramid (4)</a:t>
            </a:r>
            <a:endParaRPr lang="en-US" dirty="0"/>
          </a:p>
        </p:txBody>
      </p:sp>
      <p:pic>
        <p:nvPicPr>
          <p:cNvPr id="21507" name="Picture 2"/>
          <p:cNvPicPr>
            <a:picLocks noGrp="1" noChangeAspect="1" noChangeArrowheads="1"/>
          </p:cNvPicPr>
          <p:nvPr>
            <p:ph sz="quarter" idx="1"/>
          </p:nvPr>
        </p:nvPicPr>
        <p:blipFill>
          <a:blip r:embed="rId3"/>
          <a:srcRect/>
          <a:stretch>
            <a:fillRect/>
          </a:stretch>
        </p:blipFill>
        <p:spPr>
          <a:xfrm>
            <a:off x="533400" y="1524000"/>
            <a:ext cx="7391400" cy="48752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BMR </a:t>
            </a:r>
            <a:r>
              <a:rPr lang="en-US" dirty="0" err="1" smtClean="0"/>
              <a:t>dan</a:t>
            </a:r>
            <a:r>
              <a:rPr lang="en-US" dirty="0" smtClean="0"/>
              <a:t> BMI</a:t>
            </a:r>
            <a:endParaRPr lang="en-US" dirty="0"/>
          </a:p>
        </p:txBody>
      </p:sp>
      <p:sp>
        <p:nvSpPr>
          <p:cNvPr id="22531" name="Content Placeholder 2"/>
          <p:cNvSpPr>
            <a:spLocks noGrp="1"/>
          </p:cNvSpPr>
          <p:nvPr>
            <p:ph sz="quarter" idx="1"/>
          </p:nvPr>
        </p:nvSpPr>
        <p:spPr>
          <a:xfrm>
            <a:off x="457200" y="1600200"/>
            <a:ext cx="7467600" cy="4873625"/>
          </a:xfrm>
        </p:spPr>
        <p:txBody>
          <a:bodyPr/>
          <a:lstStyle/>
          <a:p>
            <a:pPr algn="just" eaLnBrk="1" hangingPunct="1"/>
            <a:r>
              <a:rPr lang="en-US" smtClean="0"/>
              <a:t>Basal Metabolic Rate is the mimimal caloric requirement needed to sustain life in a resting individual. This is the amount of energy your body would burn if you slept all day (24 hours).</a:t>
            </a:r>
          </a:p>
          <a:p>
            <a:pPr algn="just" eaLnBrk="1" hangingPunct="1">
              <a:buFont typeface="Wingdings" pitchFamily="2" charset="2"/>
              <a:buNone/>
            </a:pPr>
            <a:endParaRPr lang="en-US" smtClean="0"/>
          </a:p>
          <a:p>
            <a:pPr algn="just" eaLnBrk="1" hangingPunct="1"/>
            <a:r>
              <a:rPr lang="en-US" smtClean="0"/>
              <a:t>Body Mass Index (BMI) is a number calculated from a person’s weight and height. BMI provides a reliable indicator of body fatness for most people and is used to screen for weight categories that may lead to health problems.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BMR </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None/>
              <a:defRPr/>
            </a:pPr>
            <a:r>
              <a:rPr lang="en-US" b="1" dirty="0" smtClean="0"/>
              <a:t>Basal Metabolic Rate (BMR) Equation:</a:t>
            </a:r>
            <a:endParaRPr lang="en-US" dirty="0" smtClean="0"/>
          </a:p>
          <a:p>
            <a:pPr marL="274320" indent="-274320" eaLnBrk="1" fontAlgn="auto" hangingPunct="1">
              <a:spcAft>
                <a:spcPts val="0"/>
              </a:spcAft>
              <a:buFont typeface="Wingdings"/>
              <a:buNone/>
              <a:defRPr/>
            </a:pPr>
            <a:r>
              <a:rPr lang="en-US" dirty="0" smtClean="0"/>
              <a:t>Harris-Benedict equations:</a:t>
            </a:r>
          </a:p>
          <a:p>
            <a:pPr marL="274320" indent="-274320" eaLnBrk="1" fontAlgn="auto" hangingPunct="1">
              <a:spcAft>
                <a:spcPts val="0"/>
              </a:spcAft>
              <a:buFont typeface="Wingdings"/>
              <a:buChar char=""/>
              <a:defRPr/>
            </a:pPr>
            <a:r>
              <a:rPr lang="en-US" dirty="0" smtClean="0"/>
              <a:t>Females: </a:t>
            </a:r>
            <a:br>
              <a:rPr lang="en-US" dirty="0" smtClean="0"/>
            </a:br>
            <a:r>
              <a:rPr lang="en-US" dirty="0" smtClean="0"/>
              <a:t>655 + [9.56(weight in kilograms)]+ [1.85(height in centimeters)] - [4.68(age in years)]} </a:t>
            </a:r>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Char char=""/>
              <a:defRPr/>
            </a:pPr>
            <a:r>
              <a:rPr lang="en-US" dirty="0" smtClean="0"/>
              <a:t>Males:</a:t>
            </a:r>
            <a:br>
              <a:rPr lang="en-US" dirty="0" smtClean="0"/>
            </a:br>
            <a:r>
              <a:rPr lang="en-US" dirty="0" smtClean="0"/>
              <a:t>66.5 + [13.75(weight in kilograms)] + [5.0(height in centimeters)] - [6.78(age in years)]} </a:t>
            </a:r>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Char char=""/>
              <a:defRPr/>
            </a:pPr>
            <a:r>
              <a:rPr lang="en-US" dirty="0" smtClean="0"/>
              <a:t>Daily Caloric Requirement is BMR multiplied by the activity factor. Activity factors ranged from 1.4 to 2.4. </a:t>
            </a:r>
          </a:p>
          <a:p>
            <a:pPr marL="274320" indent="-27432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BMI (1)</a:t>
            </a:r>
            <a:endParaRPr lang="en-US" dirty="0"/>
          </a:p>
        </p:txBody>
      </p:sp>
      <p:pic>
        <p:nvPicPr>
          <p:cNvPr id="24579" name="Picture 2"/>
          <p:cNvPicPr>
            <a:picLocks noGrp="1" noChangeAspect="1" noChangeArrowheads="1"/>
          </p:cNvPicPr>
          <p:nvPr>
            <p:ph sz="quarter" idx="1"/>
          </p:nvPr>
        </p:nvPicPr>
        <p:blipFill>
          <a:blip r:embed="rId3"/>
          <a:srcRect/>
          <a:stretch>
            <a:fillRect/>
          </a:stretch>
        </p:blipFill>
        <p:spPr>
          <a:xfrm>
            <a:off x="457200" y="1600200"/>
            <a:ext cx="7772400" cy="42878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BMI (2)</a:t>
            </a:r>
            <a:endParaRPr lang="en-US" dirty="0"/>
          </a:p>
        </p:txBody>
      </p:sp>
      <p:pic>
        <p:nvPicPr>
          <p:cNvPr id="25603" name="Picture 2"/>
          <p:cNvPicPr>
            <a:picLocks noGrp="1" noChangeAspect="1" noChangeArrowheads="1"/>
          </p:cNvPicPr>
          <p:nvPr>
            <p:ph sz="quarter" idx="1"/>
          </p:nvPr>
        </p:nvPicPr>
        <p:blipFill>
          <a:blip r:embed="rId3"/>
          <a:srcRect/>
          <a:stretch>
            <a:fillRect/>
          </a:stretch>
        </p:blipFill>
        <p:spPr>
          <a:xfrm>
            <a:off x="381000" y="1524000"/>
            <a:ext cx="7467600" cy="4343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TDEE</a:t>
            </a:r>
            <a:endParaRPr lang="en-US" dirty="0"/>
          </a:p>
        </p:txBody>
      </p:sp>
      <p:pic>
        <p:nvPicPr>
          <p:cNvPr id="26627" name="Picture 2"/>
          <p:cNvPicPr>
            <a:picLocks noGrp="1" noChangeAspect="1" noChangeArrowheads="1"/>
          </p:cNvPicPr>
          <p:nvPr>
            <p:ph sz="quarter" idx="1"/>
          </p:nvPr>
        </p:nvPicPr>
        <p:blipFill>
          <a:blip r:embed="rId3"/>
          <a:srcRect/>
          <a:stretch>
            <a:fillRect/>
          </a:stretch>
        </p:blipFill>
        <p:spPr>
          <a:xfrm>
            <a:off x="381000" y="1447800"/>
            <a:ext cx="7721600" cy="4648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Definisi</a:t>
            </a:r>
            <a:endParaRPr lang="en-US" dirty="0"/>
          </a:p>
        </p:txBody>
      </p:sp>
      <p:sp>
        <p:nvSpPr>
          <p:cNvPr id="9219" name="Content Placeholder 2"/>
          <p:cNvSpPr>
            <a:spLocks noGrp="1"/>
          </p:cNvSpPr>
          <p:nvPr>
            <p:ph sz="quarter" idx="1"/>
          </p:nvPr>
        </p:nvSpPr>
        <p:spPr>
          <a:xfrm>
            <a:off x="457200" y="1600200"/>
            <a:ext cx="7467600" cy="4873625"/>
          </a:xfrm>
        </p:spPr>
        <p:txBody>
          <a:bodyPr/>
          <a:lstStyle/>
          <a:p>
            <a:pPr eaLnBrk="1" hangingPunct="1"/>
            <a:r>
              <a:rPr lang="en-US" smtClean="0"/>
              <a:t>Basics</a:t>
            </a:r>
          </a:p>
          <a:p>
            <a:pPr eaLnBrk="1" hangingPunct="1">
              <a:buFont typeface="Wingdings" pitchFamily="2" charset="2"/>
              <a:buNone/>
            </a:pPr>
            <a:r>
              <a:rPr lang="en-US" smtClean="0"/>
              <a:t>	NUTRIENTS—Components of food that are indispensable to the body’s functioning</a:t>
            </a:r>
          </a:p>
          <a:p>
            <a:pPr eaLnBrk="1" hangingPunct="1">
              <a:buFont typeface="Wingdings" pitchFamily="2" charset="2"/>
              <a:buNone/>
            </a:pPr>
            <a:endParaRPr lang="en-US" smtClean="0"/>
          </a:p>
          <a:p>
            <a:pPr eaLnBrk="1" hangingPunct="1"/>
            <a:r>
              <a:rPr lang="en-US" smtClean="0"/>
              <a:t>Roles:</a:t>
            </a:r>
          </a:p>
          <a:p>
            <a:pPr eaLnBrk="1" hangingPunct="1">
              <a:buFont typeface="Wingdings" pitchFamily="2" charset="2"/>
              <a:buNone/>
            </a:pPr>
            <a:r>
              <a:rPr lang="en-US" smtClean="0"/>
              <a:t>	Provide energy</a:t>
            </a:r>
          </a:p>
          <a:p>
            <a:pPr eaLnBrk="1" hangingPunct="1">
              <a:buFont typeface="Wingdings" pitchFamily="2" charset="2"/>
              <a:buNone/>
            </a:pPr>
            <a:r>
              <a:rPr lang="en-US" smtClean="0"/>
              <a:t>	Building material</a:t>
            </a:r>
          </a:p>
          <a:p>
            <a:pPr eaLnBrk="1" hangingPunct="1">
              <a:buFont typeface="Wingdings" pitchFamily="2" charset="2"/>
              <a:buNone/>
            </a:pPr>
            <a:r>
              <a:rPr lang="en-US" smtClean="0"/>
              <a:t>	Maintenance and repair</a:t>
            </a:r>
          </a:p>
          <a:p>
            <a:pPr eaLnBrk="1" hangingPunct="1">
              <a:buFont typeface="Wingdings" pitchFamily="2" charset="2"/>
              <a:buNone/>
            </a:pPr>
            <a:r>
              <a:rPr lang="en-US" smtClean="0"/>
              <a:t>	Support growth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Lean Body Mass</a:t>
            </a:r>
            <a:endParaRPr lang="en-US" dirty="0"/>
          </a:p>
        </p:txBody>
      </p:sp>
      <p:pic>
        <p:nvPicPr>
          <p:cNvPr id="27651" name="Picture 2"/>
          <p:cNvPicPr>
            <a:picLocks noGrp="1" noChangeAspect="1" noChangeArrowheads="1"/>
          </p:cNvPicPr>
          <p:nvPr>
            <p:ph sz="quarter" idx="1"/>
          </p:nvPr>
        </p:nvPicPr>
        <p:blipFill>
          <a:blip r:embed="rId3"/>
          <a:srcRect/>
          <a:stretch>
            <a:fillRect/>
          </a:stretch>
        </p:blipFill>
        <p:spPr>
          <a:xfrm>
            <a:off x="457200" y="1804988"/>
            <a:ext cx="7620000" cy="314801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Keterangan</a:t>
            </a:r>
            <a:endParaRPr lang="en-US" dirty="0"/>
          </a:p>
        </p:txBody>
      </p:sp>
      <p:sp>
        <p:nvSpPr>
          <p:cNvPr id="28675"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Where </a:t>
            </a:r>
            <a:br>
              <a:rPr lang="en-US" smtClean="0"/>
            </a:br>
            <a:endParaRPr lang="en-US" smtClean="0"/>
          </a:p>
          <a:p>
            <a:pPr eaLnBrk="1" hangingPunct="1">
              <a:buFont typeface="Wingdings" pitchFamily="2" charset="2"/>
              <a:buNone/>
            </a:pPr>
            <a:r>
              <a:rPr lang="en-US" smtClean="0"/>
              <a:t>	BMR  =  basal metabolic rate in calories per day BMI  =  body mass index </a:t>
            </a:r>
          </a:p>
          <a:p>
            <a:pPr eaLnBrk="1" hangingPunct="1">
              <a:buFont typeface="Wingdings" pitchFamily="2" charset="2"/>
              <a:buNone/>
            </a:pPr>
            <a:r>
              <a:rPr lang="en-US" smtClean="0"/>
              <a:t>	TDEE  =  total daily energy expenditure </a:t>
            </a:r>
          </a:p>
          <a:p>
            <a:pPr eaLnBrk="1" hangingPunct="1">
              <a:buFont typeface="Wingdings" pitchFamily="2" charset="2"/>
              <a:buNone/>
            </a:pPr>
            <a:r>
              <a:rPr lang="en-US" smtClean="0"/>
              <a:t>	body fat percentage  =  percent </a:t>
            </a:r>
          </a:p>
          <a:p>
            <a:pPr eaLnBrk="1" hangingPunct="1">
              <a:buFont typeface="Wingdings" pitchFamily="2" charset="2"/>
              <a:buNone/>
            </a:pPr>
            <a:r>
              <a:rPr lang="en-US" smtClean="0"/>
              <a:t>	weight  =  kilograms  </a:t>
            </a:r>
          </a:p>
          <a:p>
            <a:pPr eaLnBrk="1" hangingPunct="1">
              <a:buFont typeface="Wingdings" pitchFamily="2" charset="2"/>
              <a:buNone/>
            </a:pPr>
            <a:r>
              <a:rPr lang="en-US" smtClean="0"/>
              <a:t>	height  =  centimeters </a:t>
            </a:r>
          </a:p>
          <a:p>
            <a:pPr eaLnBrk="1" hangingPunct="1">
              <a:buFont typeface="Wingdings" pitchFamily="2" charset="2"/>
              <a:buNone/>
            </a:pPr>
            <a:r>
              <a:rPr lang="en-US" smtClean="0"/>
              <a:t>	age  =  years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Satuan</a:t>
            </a:r>
            <a:endParaRPr lang="en-US" dirty="0"/>
          </a:p>
        </p:txBody>
      </p:sp>
      <p:pic>
        <p:nvPicPr>
          <p:cNvPr id="29699" name="Picture 2"/>
          <p:cNvPicPr>
            <a:picLocks noGrp="1" noChangeAspect="1" noChangeArrowheads="1"/>
          </p:cNvPicPr>
          <p:nvPr>
            <p:ph sz="quarter" idx="1"/>
          </p:nvPr>
        </p:nvPicPr>
        <p:blipFill>
          <a:blip r:embed="rId3"/>
          <a:srcRect/>
          <a:stretch>
            <a:fillRect/>
          </a:stretch>
        </p:blipFill>
        <p:spPr>
          <a:xfrm>
            <a:off x="457200" y="1676400"/>
            <a:ext cx="8388350" cy="3886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Energy Requirements (1)</a:t>
            </a:r>
            <a:endParaRPr lang="en-US" dirty="0"/>
          </a:p>
        </p:txBody>
      </p:sp>
      <p:pic>
        <p:nvPicPr>
          <p:cNvPr id="30723" name="Picture 2"/>
          <p:cNvPicPr>
            <a:picLocks noGrp="1" noChangeAspect="1" noChangeArrowheads="1"/>
          </p:cNvPicPr>
          <p:nvPr>
            <p:ph sz="quarter" idx="1"/>
          </p:nvPr>
        </p:nvPicPr>
        <p:blipFill>
          <a:blip r:embed="rId3"/>
          <a:srcRect/>
          <a:stretch>
            <a:fillRect/>
          </a:stretch>
        </p:blipFill>
        <p:spPr>
          <a:xfrm>
            <a:off x="762000" y="1752600"/>
            <a:ext cx="6477000" cy="46259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Energy Requirements (2)</a:t>
            </a:r>
            <a:endParaRPr lang="en-US" dirty="0"/>
          </a:p>
        </p:txBody>
      </p:sp>
      <p:pic>
        <p:nvPicPr>
          <p:cNvPr id="31747" name="Picture 2"/>
          <p:cNvPicPr>
            <a:picLocks noGrp="1" noChangeAspect="1" noChangeArrowheads="1"/>
          </p:cNvPicPr>
          <p:nvPr>
            <p:ph sz="quarter" idx="1"/>
          </p:nvPr>
        </p:nvPicPr>
        <p:blipFill>
          <a:blip r:embed="rId3"/>
          <a:srcRect/>
          <a:stretch>
            <a:fillRect/>
          </a:stretch>
        </p:blipFill>
        <p:spPr>
          <a:xfrm>
            <a:off x="609600" y="1524000"/>
            <a:ext cx="8034338" cy="4267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Energy Equivalents</a:t>
            </a:r>
            <a:endParaRPr lang="en-US" dirty="0"/>
          </a:p>
        </p:txBody>
      </p:sp>
      <p:pic>
        <p:nvPicPr>
          <p:cNvPr id="32771" name="Picture 2"/>
          <p:cNvPicPr>
            <a:picLocks noGrp="1" noChangeAspect="1" noChangeArrowheads="1"/>
          </p:cNvPicPr>
          <p:nvPr>
            <p:ph sz="quarter" idx="1"/>
          </p:nvPr>
        </p:nvPicPr>
        <p:blipFill>
          <a:blip r:embed="rId3"/>
          <a:srcRect/>
          <a:stretch>
            <a:fillRect/>
          </a:stretch>
        </p:blipFill>
        <p:spPr>
          <a:xfrm>
            <a:off x="457200" y="1600200"/>
            <a:ext cx="8199438" cy="39624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Body composition</a:t>
            </a:r>
            <a:endParaRPr lang="en-US" dirty="0"/>
          </a:p>
        </p:txBody>
      </p:sp>
      <p:pic>
        <p:nvPicPr>
          <p:cNvPr id="33795" name="Picture 2"/>
          <p:cNvPicPr>
            <a:picLocks noGrp="1" noChangeAspect="1" noChangeArrowheads="1"/>
          </p:cNvPicPr>
          <p:nvPr>
            <p:ph sz="quarter" idx="1"/>
          </p:nvPr>
        </p:nvPicPr>
        <p:blipFill>
          <a:blip r:embed="rId3"/>
          <a:srcRect/>
          <a:stretch>
            <a:fillRect/>
          </a:stretch>
        </p:blipFill>
        <p:spPr>
          <a:xfrm>
            <a:off x="838200" y="1600200"/>
            <a:ext cx="7010400" cy="459581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Balance</a:t>
            </a:r>
            <a:endParaRPr lang="en-US" dirty="0"/>
          </a:p>
        </p:txBody>
      </p:sp>
      <p:pic>
        <p:nvPicPr>
          <p:cNvPr id="34819" name="Picture 2"/>
          <p:cNvPicPr>
            <a:picLocks noGrp="1" noChangeAspect="1" noChangeArrowheads="1"/>
          </p:cNvPicPr>
          <p:nvPr>
            <p:ph sz="quarter" idx="1"/>
          </p:nvPr>
        </p:nvPicPr>
        <p:blipFill>
          <a:blip r:embed="rId3"/>
          <a:srcRect/>
          <a:stretch>
            <a:fillRect/>
          </a:stretch>
        </p:blipFill>
        <p:spPr>
          <a:xfrm>
            <a:off x="2514600" y="1828800"/>
            <a:ext cx="3886200" cy="41656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Calori</a:t>
            </a:r>
            <a:endParaRPr lang="en-US" dirty="0"/>
          </a:p>
        </p:txBody>
      </p:sp>
      <p:sp>
        <p:nvSpPr>
          <p:cNvPr id="35843"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Calculating Calories</a:t>
            </a:r>
          </a:p>
          <a:p>
            <a:pPr eaLnBrk="1" hangingPunct="1"/>
            <a:r>
              <a:rPr lang="en-US" smtClean="0"/>
              <a:t>25 gm protein 		25 gm X 4 kcal = 100 kcal</a:t>
            </a:r>
          </a:p>
          <a:p>
            <a:pPr eaLnBrk="1" hangingPunct="1"/>
            <a:r>
              <a:rPr lang="en-US" smtClean="0"/>
              <a:t>25 gm carbohydrate 	25 gm X 4 kcal = 100 kcal</a:t>
            </a:r>
          </a:p>
          <a:p>
            <a:pPr eaLnBrk="1" hangingPunct="1"/>
            <a:r>
              <a:rPr lang="en-US" smtClean="0"/>
              <a:t>25 gm fat 			25 gm X 9 kcal = 225 kcal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Menu </a:t>
            </a:r>
            <a:r>
              <a:rPr lang="en-US" dirty="0" err="1" smtClean="0"/>
              <a:t>makanan</a:t>
            </a:r>
            <a:r>
              <a:rPr lang="en-US" dirty="0" smtClean="0"/>
              <a:t> (1)</a:t>
            </a:r>
            <a:endParaRPr lang="en-US" dirty="0"/>
          </a:p>
        </p:txBody>
      </p:sp>
      <p:sp>
        <p:nvSpPr>
          <p:cNvPr id="36867"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fi-FI" smtClean="0"/>
              <a:t>Menu makanan atlet harus mengandung </a:t>
            </a:r>
          </a:p>
          <a:p>
            <a:pPr eaLnBrk="1" hangingPunct="1"/>
            <a:r>
              <a:rPr lang="fi-FI" smtClean="0"/>
              <a:t>karbohidrat sebanyak 60 – 70%, </a:t>
            </a:r>
          </a:p>
          <a:p>
            <a:pPr eaLnBrk="1" hangingPunct="1"/>
            <a:r>
              <a:rPr lang="fi-FI" smtClean="0"/>
              <a:t>lemak 20 – 25%, dan </a:t>
            </a:r>
          </a:p>
          <a:p>
            <a:pPr eaLnBrk="1" hangingPunct="1"/>
            <a:r>
              <a:rPr lang="fi-FI" smtClean="0"/>
              <a:t>protein sebanyak 10 – 15% dari total energi yang dibutuhkan.</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Klasifikasi</a:t>
            </a:r>
            <a:r>
              <a:rPr lang="en-US" dirty="0" smtClean="0"/>
              <a:t> </a:t>
            </a:r>
            <a:r>
              <a:rPr lang="en-US" dirty="0" err="1" smtClean="0"/>
              <a:t>Nutrisi</a:t>
            </a:r>
            <a:r>
              <a:rPr lang="en-US" dirty="0" smtClean="0"/>
              <a:t> (1)</a:t>
            </a:r>
            <a:endParaRPr lang="en-US" dirty="0"/>
          </a:p>
        </p:txBody>
      </p:sp>
      <p:sp>
        <p:nvSpPr>
          <p:cNvPr id="10243"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Six Classes of Nutrients </a:t>
            </a:r>
          </a:p>
          <a:p>
            <a:pPr eaLnBrk="1" hangingPunct="1"/>
            <a:r>
              <a:rPr lang="en-US" smtClean="0"/>
              <a:t>Water </a:t>
            </a:r>
          </a:p>
          <a:p>
            <a:pPr eaLnBrk="1" hangingPunct="1"/>
            <a:r>
              <a:rPr lang="en-US" smtClean="0"/>
              <a:t>Carbohydrates  </a:t>
            </a:r>
          </a:p>
          <a:p>
            <a:pPr eaLnBrk="1" hangingPunct="1"/>
            <a:r>
              <a:rPr lang="en-US" smtClean="0"/>
              <a:t>Fat </a:t>
            </a:r>
          </a:p>
          <a:p>
            <a:pPr eaLnBrk="1" hangingPunct="1"/>
            <a:r>
              <a:rPr lang="en-US" smtClean="0"/>
              <a:t>Protein</a:t>
            </a:r>
          </a:p>
          <a:p>
            <a:pPr eaLnBrk="1" hangingPunct="1"/>
            <a:r>
              <a:rPr lang="en-US" smtClean="0"/>
              <a:t>Vitamins</a:t>
            </a:r>
          </a:p>
          <a:p>
            <a:pPr eaLnBrk="1" hangingPunct="1"/>
            <a:r>
              <a:rPr lang="en-US" smtClean="0"/>
              <a:t>Minerals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Menu </a:t>
            </a:r>
            <a:r>
              <a:rPr lang="en-US" dirty="0" err="1" smtClean="0"/>
              <a:t>makanan</a:t>
            </a:r>
            <a:r>
              <a:rPr lang="en-US" dirty="0" smtClean="0"/>
              <a:t> (2)</a:t>
            </a:r>
            <a:endParaRPr lang="en-US" dirty="0"/>
          </a:p>
        </p:txBody>
      </p:sp>
      <p:sp>
        <p:nvSpPr>
          <p:cNvPr id="37891"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Acceptable Macronutrient Distribution Ranges</a:t>
            </a:r>
          </a:p>
          <a:p>
            <a:pPr eaLnBrk="1" hangingPunct="1">
              <a:buFont typeface="Wingdings" pitchFamily="2" charset="2"/>
              <a:buNone/>
            </a:pPr>
            <a:r>
              <a:rPr lang="en-US" smtClean="0"/>
              <a:t>•Carbohydrate: 	45% - 65%</a:t>
            </a:r>
          </a:p>
          <a:p>
            <a:pPr eaLnBrk="1" hangingPunct="1">
              <a:buFont typeface="Wingdings" pitchFamily="2" charset="2"/>
              <a:buNone/>
            </a:pPr>
            <a:r>
              <a:rPr lang="en-US" smtClean="0"/>
              <a:t>•Fat: 			20% - 35%</a:t>
            </a:r>
          </a:p>
          <a:p>
            <a:pPr eaLnBrk="1" hangingPunct="1">
              <a:buFont typeface="Wingdings" pitchFamily="2" charset="2"/>
              <a:buNone/>
            </a:pPr>
            <a:r>
              <a:rPr lang="en-US" smtClean="0"/>
              <a:t>•Protein: 		10% - 35%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Menu </a:t>
            </a:r>
            <a:r>
              <a:rPr lang="en-US" dirty="0" err="1" smtClean="0"/>
              <a:t>makanan</a:t>
            </a:r>
            <a:r>
              <a:rPr lang="en-US" dirty="0" smtClean="0"/>
              <a:t> (3)</a:t>
            </a:r>
            <a:endParaRPr lang="en-US" dirty="0"/>
          </a:p>
        </p:txBody>
      </p:sp>
      <p:sp>
        <p:nvSpPr>
          <p:cNvPr id="38915" name="Content Placeholder 2"/>
          <p:cNvSpPr>
            <a:spLocks noGrp="1"/>
          </p:cNvSpPr>
          <p:nvPr>
            <p:ph sz="quarter" idx="1"/>
          </p:nvPr>
        </p:nvSpPr>
        <p:spPr>
          <a:xfrm>
            <a:off x="457200" y="1524000"/>
            <a:ext cx="7467600" cy="4873625"/>
          </a:xfrm>
        </p:spPr>
        <p:txBody>
          <a:bodyPr/>
          <a:lstStyle/>
          <a:p>
            <a:pPr eaLnBrk="1" hangingPunct="1">
              <a:buFont typeface="Wingdings" pitchFamily="2" charset="2"/>
              <a:buNone/>
            </a:pPr>
            <a:r>
              <a:rPr lang="en-US" smtClean="0"/>
              <a:t>Distibusi  makanan harian </a:t>
            </a:r>
          </a:p>
          <a:p>
            <a:pPr eaLnBrk="1" hangingPunct="1"/>
            <a:r>
              <a:rPr lang="en-US" smtClean="0"/>
              <a:t>First breakfast		21 %		1050 kcal</a:t>
            </a:r>
          </a:p>
          <a:p>
            <a:pPr eaLnBrk="1" hangingPunct="1"/>
            <a:r>
              <a:rPr lang="en-US" smtClean="0"/>
              <a:t>Second breakfast		14 %		  700 kcal</a:t>
            </a:r>
          </a:p>
          <a:p>
            <a:pPr eaLnBrk="1" hangingPunct="1"/>
            <a:r>
              <a:rPr lang="en-US" smtClean="0"/>
              <a:t>Lunch			27 %		1350 kcal</a:t>
            </a:r>
          </a:p>
          <a:p>
            <a:pPr eaLnBrk="1" hangingPunct="1"/>
            <a:r>
              <a:rPr lang="en-US" smtClean="0"/>
              <a:t>Dinner			23 %		1150 kcal</a:t>
            </a:r>
          </a:p>
          <a:p>
            <a:pPr eaLnBrk="1" hangingPunct="1"/>
            <a:r>
              <a:rPr lang="en-US" smtClean="0"/>
              <a:t>Snacks			15 %		  750 kcal</a:t>
            </a:r>
          </a:p>
          <a:p>
            <a:pPr eaLnBrk="1" hangingPunct="1">
              <a:buFont typeface="Wingdings" pitchFamily="2" charset="2"/>
              <a:buNone/>
            </a:pPr>
            <a:r>
              <a:rPr lang="en-US" smtClean="0"/>
              <a:t>				         100 %		5000 kcal</a:t>
            </a:r>
          </a:p>
        </p:txBody>
      </p:sp>
      <p:cxnSp>
        <p:nvCxnSpPr>
          <p:cNvPr id="5" name="Straight Connector 4"/>
          <p:cNvCxnSpPr/>
          <p:nvPr/>
        </p:nvCxnSpPr>
        <p:spPr>
          <a:xfrm>
            <a:off x="3810000" y="42672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43600" y="4191000"/>
            <a:ext cx="1371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Menu </a:t>
            </a:r>
            <a:r>
              <a:rPr lang="en-US" dirty="0" err="1" smtClean="0"/>
              <a:t>makanan</a:t>
            </a:r>
            <a:r>
              <a:rPr lang="en-US" dirty="0" smtClean="0"/>
              <a:t> (4)</a:t>
            </a:r>
            <a:endParaRPr lang="en-US" dirty="0"/>
          </a:p>
        </p:txBody>
      </p:sp>
      <p:pic>
        <p:nvPicPr>
          <p:cNvPr id="39939" name="Picture 2"/>
          <p:cNvPicPr>
            <a:picLocks noGrp="1" noChangeAspect="1" noChangeArrowheads="1"/>
          </p:cNvPicPr>
          <p:nvPr>
            <p:ph sz="quarter" idx="1"/>
          </p:nvPr>
        </p:nvPicPr>
        <p:blipFill>
          <a:blip r:embed="rId3"/>
          <a:srcRect/>
          <a:stretch>
            <a:fillRect/>
          </a:stretch>
        </p:blipFill>
        <p:spPr>
          <a:xfrm>
            <a:off x="533400" y="1600200"/>
            <a:ext cx="7666038" cy="3124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Menu </a:t>
            </a:r>
            <a:r>
              <a:rPr lang="en-US" dirty="0" err="1" smtClean="0"/>
              <a:t>makanan</a:t>
            </a:r>
            <a:r>
              <a:rPr lang="en-US" dirty="0" smtClean="0"/>
              <a:t> (5)</a:t>
            </a:r>
            <a:endParaRPr lang="en-US" dirty="0"/>
          </a:p>
        </p:txBody>
      </p:sp>
      <p:pic>
        <p:nvPicPr>
          <p:cNvPr id="40963" name="Picture 2"/>
          <p:cNvPicPr>
            <a:picLocks noGrp="1" noChangeAspect="1" noChangeArrowheads="1"/>
          </p:cNvPicPr>
          <p:nvPr>
            <p:ph sz="quarter" idx="1"/>
          </p:nvPr>
        </p:nvPicPr>
        <p:blipFill>
          <a:blip r:embed="rId3"/>
          <a:srcRect/>
          <a:stretch>
            <a:fillRect/>
          </a:stretch>
        </p:blipFill>
        <p:spPr>
          <a:xfrm>
            <a:off x="685800" y="1447800"/>
            <a:ext cx="7640638" cy="4572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Menu </a:t>
            </a:r>
            <a:r>
              <a:rPr lang="en-US" dirty="0" err="1" smtClean="0"/>
              <a:t>makanan</a:t>
            </a:r>
            <a:r>
              <a:rPr lang="en-US" dirty="0" smtClean="0"/>
              <a:t> (6)</a:t>
            </a:r>
            <a:endParaRPr lang="en-US" dirty="0"/>
          </a:p>
        </p:txBody>
      </p:sp>
      <p:pic>
        <p:nvPicPr>
          <p:cNvPr id="41987" name="Picture 2"/>
          <p:cNvPicPr>
            <a:picLocks noGrp="1" noChangeAspect="1" noChangeArrowheads="1"/>
          </p:cNvPicPr>
          <p:nvPr>
            <p:ph sz="quarter" idx="1"/>
          </p:nvPr>
        </p:nvPicPr>
        <p:blipFill>
          <a:blip r:embed="rId3"/>
          <a:srcRect/>
          <a:stretch>
            <a:fillRect/>
          </a:stretch>
        </p:blipFill>
        <p:spPr>
          <a:xfrm>
            <a:off x="533400" y="1524000"/>
            <a:ext cx="7315200" cy="50482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(1)</a:t>
            </a:r>
            <a:endParaRPr lang="en-US" dirty="0"/>
          </a:p>
        </p:txBody>
      </p:sp>
      <p:sp>
        <p:nvSpPr>
          <p:cNvPr id="43011" name="Content Placeholder 2"/>
          <p:cNvSpPr>
            <a:spLocks noGrp="1"/>
          </p:cNvSpPr>
          <p:nvPr>
            <p:ph sz="quarter" idx="1"/>
          </p:nvPr>
        </p:nvSpPr>
        <p:spPr>
          <a:xfrm>
            <a:off x="457200" y="1600200"/>
            <a:ext cx="7467600" cy="4873625"/>
          </a:xfrm>
        </p:spPr>
        <p:txBody>
          <a:bodyPr/>
          <a:lstStyle/>
          <a:p>
            <a:pPr algn="just" eaLnBrk="1" hangingPunct="1"/>
            <a:r>
              <a:rPr lang="en-US" smtClean="0"/>
              <a:t>Berdasarkan Widyakarya Nasional Pangan dan Gizi VI, wanita berusia 20 - 45 tahun membutuhkan sekitar 1320 kalori karbohidrat dalam sehari. Anda dapat memperolehnya melalui nasi 3/4 gelas, mi basah 1/2 gelas, roti putih 2-3 iris, kentang 2 buah sedang, atau havermut 6 sendok makan.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(2)</a:t>
            </a:r>
            <a:endParaRPr lang="en-US" dirty="0"/>
          </a:p>
        </p:txBody>
      </p:sp>
      <p:sp>
        <p:nvSpPr>
          <p:cNvPr id="44035" name="Content Placeholder 2"/>
          <p:cNvSpPr>
            <a:spLocks noGrp="1"/>
          </p:cNvSpPr>
          <p:nvPr>
            <p:ph sz="quarter" idx="1"/>
          </p:nvPr>
        </p:nvSpPr>
        <p:spPr>
          <a:xfrm>
            <a:off x="457200" y="1600200"/>
            <a:ext cx="7467600" cy="4873625"/>
          </a:xfrm>
        </p:spPr>
        <p:txBody>
          <a:bodyPr/>
          <a:lstStyle/>
          <a:p>
            <a:pPr eaLnBrk="1" hangingPunct="1"/>
            <a:r>
              <a:rPr lang="en-US" smtClean="0"/>
              <a:t>Kebutuhan protein yang dianjurkan adalah 0,8 gr/kg berat badan. Bisa diperoleh dari</a:t>
            </a:r>
            <a:br>
              <a:rPr lang="en-US" smtClean="0"/>
            </a:br>
            <a:r>
              <a:rPr lang="en-US" smtClean="0"/>
              <a:t>1 potong sedang daging sapi,</a:t>
            </a:r>
            <a:br>
              <a:rPr lang="en-US" smtClean="0"/>
            </a:br>
            <a:r>
              <a:rPr lang="en-US" smtClean="0"/>
              <a:t>1 potong sedang daging ayam,</a:t>
            </a:r>
            <a:br>
              <a:rPr lang="en-US" smtClean="0"/>
            </a:br>
            <a:r>
              <a:rPr lang="en-US" smtClean="0"/>
              <a:t>1 potong sedang ikan segar,</a:t>
            </a:r>
            <a:br>
              <a:rPr lang="en-US" smtClean="0"/>
            </a:br>
            <a:r>
              <a:rPr lang="en-US" smtClean="0"/>
              <a:t>2 1/2 sendok makan kacang hijau. </a:t>
            </a:r>
            <a:br>
              <a:rPr lang="en-US" smtClean="0"/>
            </a:br>
            <a:r>
              <a:rPr lang="en-US" smtClean="0"/>
              <a:t>2 sendok makan kacang tanah,</a:t>
            </a:r>
            <a:br>
              <a:rPr lang="en-US" smtClean="0"/>
            </a:br>
            <a:r>
              <a:rPr lang="en-US" smtClean="0"/>
              <a:t>1 buah besar tahu, atau</a:t>
            </a:r>
            <a:br>
              <a:rPr lang="en-US" smtClean="0"/>
            </a:br>
            <a:r>
              <a:rPr lang="en-US" smtClean="0"/>
              <a:t>2 potong sedang tempe.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(3)</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algn="just" eaLnBrk="1" fontAlgn="auto" hangingPunct="1">
              <a:spcAft>
                <a:spcPts val="0"/>
              </a:spcAft>
              <a:buFont typeface="Wingdings"/>
              <a:buChar char=""/>
              <a:defRPr/>
            </a:pPr>
            <a:r>
              <a:rPr lang="en-US" b="1" dirty="0" err="1" smtClean="0"/>
              <a:t>Strategi</a:t>
            </a:r>
            <a:r>
              <a:rPr lang="en-US" b="1" dirty="0" smtClean="0"/>
              <a:t> 1</a:t>
            </a:r>
          </a:p>
          <a:p>
            <a:pPr marL="274320" indent="-274320" eaLnBrk="1" fontAlgn="auto" hangingPunct="1">
              <a:spcAft>
                <a:spcPts val="0"/>
              </a:spcAft>
              <a:buFont typeface="Wingdings"/>
              <a:buNone/>
              <a:defRPr/>
            </a:pPr>
            <a:r>
              <a:rPr lang="en-US" b="1" dirty="0" smtClean="0"/>
              <a:t>	MAKAN SEDIKIT MALAM HARI</a:t>
            </a:r>
          </a:p>
          <a:p>
            <a:pPr marL="274320" indent="-274320" algn="just" eaLnBrk="1" fontAlgn="auto" hangingPunct="1">
              <a:spcAft>
                <a:spcPts val="0"/>
              </a:spcAft>
              <a:buFont typeface="Wingdings"/>
              <a:buNone/>
              <a:defRPr/>
            </a:pPr>
            <a:r>
              <a:rPr lang="en-US" dirty="0" smtClean="0"/>
              <a:t>	</a:t>
            </a:r>
            <a:r>
              <a:rPr lang="en-US" dirty="0" err="1" smtClean="0"/>
              <a:t>Makan</a:t>
            </a:r>
            <a:r>
              <a:rPr lang="en-US" dirty="0" smtClean="0"/>
              <a:t> </a:t>
            </a:r>
            <a:r>
              <a:rPr lang="en-US" dirty="0" err="1" smtClean="0"/>
              <a:t>malam</a:t>
            </a:r>
            <a:r>
              <a:rPr lang="en-US" dirty="0" smtClean="0"/>
              <a:t> </a:t>
            </a:r>
            <a:r>
              <a:rPr lang="en-US" dirty="0" err="1" smtClean="0"/>
              <a:t>seringkali</a:t>
            </a:r>
            <a:r>
              <a:rPr lang="en-US" dirty="0" smtClean="0"/>
              <a:t> </a:t>
            </a:r>
            <a:r>
              <a:rPr lang="en-US" dirty="0" err="1" smtClean="0"/>
              <a:t>menjadi</a:t>
            </a:r>
            <a:r>
              <a:rPr lang="en-US" dirty="0" smtClean="0"/>
              <a:t> </a:t>
            </a:r>
            <a:r>
              <a:rPr lang="en-US" dirty="0" err="1" smtClean="0"/>
              <a:t>problema</a:t>
            </a:r>
            <a:r>
              <a:rPr lang="en-US" dirty="0" smtClean="0"/>
              <a:t> </a:t>
            </a:r>
            <a:r>
              <a:rPr lang="en-US" dirty="0" err="1" smtClean="0"/>
              <a:t>bagi</a:t>
            </a:r>
            <a:r>
              <a:rPr lang="en-US" dirty="0" smtClean="0"/>
              <a:t> </a:t>
            </a:r>
            <a:r>
              <a:rPr lang="en-US" dirty="0" err="1" smtClean="0"/>
              <a:t>wanita</a:t>
            </a:r>
            <a:r>
              <a:rPr lang="en-US" dirty="0" smtClean="0"/>
              <a:t>. Hal </a:t>
            </a:r>
            <a:r>
              <a:rPr lang="en-US" dirty="0" err="1" smtClean="0"/>
              <a:t>ini</a:t>
            </a:r>
            <a:r>
              <a:rPr lang="en-US" dirty="0" smtClean="0"/>
              <a:t> </a:t>
            </a:r>
            <a:r>
              <a:rPr lang="en-US" dirty="0" err="1" smtClean="0"/>
              <a:t>lebih</a:t>
            </a:r>
            <a:r>
              <a:rPr lang="en-US" dirty="0" smtClean="0"/>
              <a:t> </a:t>
            </a:r>
            <a:r>
              <a:rPr lang="en-US" dirty="0" err="1" smtClean="0"/>
              <a:t>sering</a:t>
            </a:r>
            <a:r>
              <a:rPr lang="en-US" dirty="0" smtClean="0"/>
              <a:t> </a:t>
            </a:r>
            <a:r>
              <a:rPr lang="en-US" dirty="0" err="1" smtClean="0"/>
              <a:t>dikaitkan</a:t>
            </a:r>
            <a:r>
              <a:rPr lang="en-US" dirty="0" smtClean="0"/>
              <a:t> </a:t>
            </a:r>
            <a:r>
              <a:rPr lang="en-US" dirty="0" err="1" smtClean="0"/>
              <a:t>dengan</a:t>
            </a:r>
            <a:r>
              <a:rPr lang="en-US" dirty="0" smtClean="0"/>
              <a:t> </a:t>
            </a:r>
            <a:r>
              <a:rPr lang="en-US" dirty="0" err="1" smtClean="0"/>
              <a:t>stres</a:t>
            </a:r>
            <a:r>
              <a:rPr lang="en-US" dirty="0" smtClean="0"/>
              <a:t> </a:t>
            </a:r>
            <a:r>
              <a:rPr lang="en-US" dirty="0" err="1" smtClean="0"/>
              <a:t>atau</a:t>
            </a:r>
            <a:r>
              <a:rPr lang="en-US" dirty="0" smtClean="0"/>
              <a:t> </a:t>
            </a:r>
            <a:r>
              <a:rPr lang="en-US" dirty="0" err="1" smtClean="0"/>
              <a:t>masalah</a:t>
            </a:r>
            <a:r>
              <a:rPr lang="en-US" dirty="0" smtClean="0"/>
              <a:t> </a:t>
            </a:r>
            <a:r>
              <a:rPr lang="en-US" dirty="0" err="1" smtClean="0"/>
              <a:t>emosional</a:t>
            </a:r>
            <a:r>
              <a:rPr lang="en-US" dirty="0" smtClean="0"/>
              <a:t> </a:t>
            </a:r>
            <a:r>
              <a:rPr lang="en-US" dirty="0" err="1" smtClean="0"/>
              <a:t>dibanding</a:t>
            </a:r>
            <a:r>
              <a:rPr lang="en-US" dirty="0" smtClean="0"/>
              <a:t> </a:t>
            </a:r>
            <a:r>
              <a:rPr lang="en-US" dirty="0" err="1" smtClean="0"/>
              <a:t>dengan</a:t>
            </a:r>
            <a:r>
              <a:rPr lang="en-US" dirty="0" smtClean="0"/>
              <a:t> rasa </a:t>
            </a:r>
            <a:r>
              <a:rPr lang="en-US" dirty="0" err="1" smtClean="0"/>
              <a:t>lapar</a:t>
            </a:r>
            <a:r>
              <a:rPr lang="en-US" dirty="0" smtClean="0"/>
              <a:t> </a:t>
            </a:r>
            <a:r>
              <a:rPr lang="en-US" dirty="0" err="1" smtClean="0"/>
              <a:t>sesungguhnya</a:t>
            </a:r>
            <a:r>
              <a:rPr lang="en-US" dirty="0" smtClean="0"/>
              <a:t>. </a:t>
            </a:r>
            <a:r>
              <a:rPr lang="en-US" dirty="0" err="1" smtClean="0"/>
              <a:t>Anda</a:t>
            </a:r>
            <a:r>
              <a:rPr lang="en-US" dirty="0" smtClean="0"/>
              <a:t> </a:t>
            </a:r>
            <a:r>
              <a:rPr lang="en-US" dirty="0" err="1" smtClean="0"/>
              <a:t>letih</a:t>
            </a:r>
            <a:r>
              <a:rPr lang="en-US" dirty="0" smtClean="0"/>
              <a:t>, </a:t>
            </a:r>
            <a:r>
              <a:rPr lang="en-US" dirty="0" err="1" smtClean="0"/>
              <a:t>kesepian</a:t>
            </a:r>
            <a:r>
              <a:rPr lang="en-US" dirty="0" smtClean="0"/>
              <a:t>, </a:t>
            </a:r>
            <a:r>
              <a:rPr lang="en-US" dirty="0" err="1" smtClean="0"/>
              <a:t>bosan</a:t>
            </a:r>
            <a:r>
              <a:rPr lang="en-US" dirty="0" smtClean="0"/>
              <a:t>, </a:t>
            </a:r>
            <a:r>
              <a:rPr lang="en-US" dirty="0" err="1" smtClean="0"/>
              <a:t>tegang</a:t>
            </a:r>
            <a:r>
              <a:rPr lang="en-US" dirty="0" smtClean="0"/>
              <a:t>. </a:t>
            </a:r>
            <a:r>
              <a:rPr lang="en-US" dirty="0" err="1" smtClean="0"/>
              <a:t>Anda</a:t>
            </a:r>
            <a:r>
              <a:rPr lang="en-US" dirty="0" smtClean="0"/>
              <a:t> </a:t>
            </a:r>
            <a:r>
              <a:rPr lang="en-US" dirty="0" err="1" smtClean="0"/>
              <a:t>ingin</a:t>
            </a:r>
            <a:r>
              <a:rPr lang="en-US" dirty="0" smtClean="0"/>
              <a:t> </a:t>
            </a:r>
            <a:r>
              <a:rPr lang="en-US" dirty="0" err="1" smtClean="0"/>
              <a:t>relaks</a:t>
            </a:r>
            <a:r>
              <a:rPr lang="en-US" dirty="0" smtClean="0"/>
              <a:t> </a:t>
            </a:r>
            <a:r>
              <a:rPr lang="en-US" dirty="0" err="1" smtClean="0"/>
              <a:t>dan</a:t>
            </a:r>
            <a:r>
              <a:rPr lang="en-US" dirty="0" smtClean="0"/>
              <a:t> </a:t>
            </a:r>
            <a:r>
              <a:rPr lang="en-US" dirty="0" err="1" smtClean="0"/>
              <a:t>memanjakan</a:t>
            </a:r>
            <a:r>
              <a:rPr lang="en-US" dirty="0" smtClean="0"/>
              <a:t> </a:t>
            </a:r>
            <a:r>
              <a:rPr lang="en-US" dirty="0" err="1" smtClean="0"/>
              <a:t>diri</a:t>
            </a:r>
            <a:r>
              <a:rPr lang="en-US" dirty="0" smtClean="0"/>
              <a:t> </a:t>
            </a:r>
            <a:r>
              <a:rPr lang="en-US" dirty="0" err="1" smtClean="0"/>
              <a:t>sendiri</a:t>
            </a:r>
            <a:r>
              <a:rPr lang="en-US" dirty="0" smtClean="0"/>
              <a:t> </a:t>
            </a:r>
            <a:r>
              <a:rPr lang="en-US" dirty="0" err="1" smtClean="0"/>
              <a:t>dengan</a:t>
            </a:r>
            <a:r>
              <a:rPr lang="en-US" dirty="0" smtClean="0"/>
              <a:t> </a:t>
            </a:r>
            <a:r>
              <a:rPr lang="en-US" dirty="0" err="1" smtClean="0"/>
              <a:t>makanan</a:t>
            </a:r>
            <a:r>
              <a:rPr lang="en-US" dirty="0" smtClean="0"/>
              <a:t>, </a:t>
            </a:r>
            <a:r>
              <a:rPr lang="en-US" dirty="0" err="1" smtClean="0"/>
              <a:t>setelah</a:t>
            </a:r>
            <a:r>
              <a:rPr lang="en-US" dirty="0" smtClean="0"/>
              <a:t> </a:t>
            </a:r>
            <a:r>
              <a:rPr lang="en-US" dirty="0" err="1" smtClean="0"/>
              <a:t>bekerja</a:t>
            </a:r>
            <a:r>
              <a:rPr lang="en-US" dirty="0" smtClean="0"/>
              <a:t> </a:t>
            </a:r>
            <a:r>
              <a:rPr lang="en-US" dirty="0" err="1" smtClean="0"/>
              <a:t>keras</a:t>
            </a:r>
            <a:r>
              <a:rPr lang="en-US" dirty="0" smtClean="0"/>
              <a:t> </a:t>
            </a:r>
            <a:r>
              <a:rPr lang="en-US" dirty="0" err="1" smtClean="0"/>
              <a:t>sepanjang</a:t>
            </a:r>
            <a:r>
              <a:rPr lang="en-US" dirty="0" smtClean="0"/>
              <a:t> </a:t>
            </a:r>
            <a:r>
              <a:rPr lang="en-US" dirty="0" err="1" smtClean="0"/>
              <a:t>hari</a:t>
            </a:r>
            <a:r>
              <a:rPr lang="en-US" dirty="0" smtClean="0"/>
              <a:t>. </a:t>
            </a:r>
            <a:r>
              <a:rPr lang="en-US" dirty="0" err="1" smtClean="0"/>
              <a:t>Sayangnya</a:t>
            </a:r>
            <a:r>
              <a:rPr lang="en-US" dirty="0" smtClean="0"/>
              <a:t>, </a:t>
            </a:r>
            <a:r>
              <a:rPr lang="en-US" dirty="0" err="1" smtClean="0"/>
              <a:t>mengkonsumsi</a:t>
            </a:r>
            <a:r>
              <a:rPr lang="en-US" dirty="0" smtClean="0"/>
              <a:t> </a:t>
            </a:r>
            <a:r>
              <a:rPr lang="en-US" dirty="0" err="1" smtClean="0"/>
              <a:t>terlalu</a:t>
            </a:r>
            <a:r>
              <a:rPr lang="en-US" dirty="0" smtClean="0"/>
              <a:t> </a:t>
            </a:r>
            <a:r>
              <a:rPr lang="en-US" dirty="0" err="1" smtClean="0"/>
              <a:t>banyak</a:t>
            </a:r>
            <a:r>
              <a:rPr lang="en-US" dirty="0" smtClean="0"/>
              <a:t> </a:t>
            </a:r>
            <a:r>
              <a:rPr lang="en-US" dirty="0" err="1" smtClean="0"/>
              <a:t>makanan</a:t>
            </a:r>
            <a:r>
              <a:rPr lang="en-US" dirty="0" smtClean="0"/>
              <a:t> </a:t>
            </a:r>
            <a:r>
              <a:rPr lang="en-US" dirty="0" err="1" smtClean="0"/>
              <a:t>pada</a:t>
            </a:r>
            <a:r>
              <a:rPr lang="en-US" dirty="0" smtClean="0"/>
              <a:t> </a:t>
            </a:r>
            <a:r>
              <a:rPr lang="en-US" dirty="0" err="1" smtClean="0"/>
              <a:t>malam</a:t>
            </a:r>
            <a:r>
              <a:rPr lang="en-US" dirty="0" smtClean="0"/>
              <a:t> </a:t>
            </a:r>
            <a:r>
              <a:rPr lang="en-US" dirty="0" err="1" smtClean="0"/>
              <a:t>hari</a:t>
            </a:r>
            <a:r>
              <a:rPr lang="en-US" dirty="0" smtClean="0"/>
              <a:t> </a:t>
            </a:r>
            <a:r>
              <a:rPr lang="en-US" dirty="0" err="1" smtClean="0"/>
              <a:t>dan</a:t>
            </a:r>
            <a:r>
              <a:rPr lang="en-US" dirty="0" smtClean="0"/>
              <a:t> </a:t>
            </a:r>
            <a:r>
              <a:rPr lang="en-US" dirty="0" err="1" smtClean="0"/>
              <a:t>malam-malam</a:t>
            </a:r>
            <a:r>
              <a:rPr lang="en-US" dirty="0" smtClean="0"/>
              <a:t> </a:t>
            </a:r>
            <a:r>
              <a:rPr lang="en-US" dirty="0" err="1" smtClean="0"/>
              <a:t>berikutnya</a:t>
            </a:r>
            <a:r>
              <a:rPr lang="en-US" dirty="0" smtClean="0"/>
              <a:t>, </a:t>
            </a:r>
            <a:r>
              <a:rPr lang="en-US" dirty="0" err="1" smtClean="0"/>
              <a:t>menyebabkan</a:t>
            </a:r>
            <a:r>
              <a:rPr lang="en-US" dirty="0" smtClean="0"/>
              <a:t> </a:t>
            </a:r>
            <a:r>
              <a:rPr lang="en-US" dirty="0" err="1" smtClean="0"/>
              <a:t>kenaikan</a:t>
            </a:r>
            <a:r>
              <a:rPr lang="en-US" dirty="0" smtClean="0"/>
              <a:t> </a:t>
            </a:r>
            <a:r>
              <a:rPr lang="en-US" dirty="0" err="1" smtClean="0"/>
              <a:t>berat</a:t>
            </a:r>
            <a:r>
              <a:rPr lang="en-US" dirty="0" smtClean="0"/>
              <a:t> </a:t>
            </a:r>
            <a:r>
              <a:rPr lang="en-US" dirty="0" err="1" smtClean="0"/>
              <a:t>badan</a:t>
            </a:r>
            <a:r>
              <a:rPr lang="en-US" dirty="0" smtClean="0"/>
              <a:t> yang </a:t>
            </a:r>
            <a:r>
              <a:rPr lang="en-US" dirty="0" err="1" smtClean="0"/>
              <a:t>tadinya</a:t>
            </a:r>
            <a:r>
              <a:rPr lang="en-US" dirty="0" smtClean="0"/>
              <a:t> </a:t>
            </a:r>
            <a:r>
              <a:rPr lang="en-US" dirty="0" err="1" smtClean="0"/>
              <a:t>bersifat</a:t>
            </a:r>
            <a:r>
              <a:rPr lang="en-US" dirty="0" smtClean="0"/>
              <a:t> </a:t>
            </a:r>
            <a:r>
              <a:rPr lang="en-US" dirty="0" err="1" smtClean="0"/>
              <a:t>sementara</a:t>
            </a:r>
            <a:r>
              <a:rPr lang="en-US" dirty="0" smtClean="0"/>
              <a:t>, </a:t>
            </a:r>
            <a:r>
              <a:rPr lang="en-US" dirty="0" err="1" smtClean="0"/>
              <a:t>jadi</a:t>
            </a:r>
            <a:r>
              <a:rPr lang="en-US" dirty="0" smtClean="0"/>
              <a:t> </a:t>
            </a:r>
            <a:r>
              <a:rPr lang="en-US" dirty="0" err="1" smtClean="0"/>
              <a:t>permanen</a:t>
            </a:r>
            <a:r>
              <a:rPr lang="en-US" dirty="0" smtClean="0"/>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(4)</a:t>
            </a:r>
            <a:endParaRPr lang="en-US" dirty="0"/>
          </a:p>
        </p:txBody>
      </p:sp>
      <p:sp>
        <p:nvSpPr>
          <p:cNvPr id="46083" name="Content Placeholder 2"/>
          <p:cNvSpPr>
            <a:spLocks noGrp="1"/>
          </p:cNvSpPr>
          <p:nvPr>
            <p:ph sz="quarter" idx="1"/>
          </p:nvPr>
        </p:nvSpPr>
        <p:spPr>
          <a:xfrm>
            <a:off x="457200" y="1600200"/>
            <a:ext cx="7467600" cy="4873625"/>
          </a:xfrm>
        </p:spPr>
        <p:txBody>
          <a:bodyPr/>
          <a:lstStyle/>
          <a:p>
            <a:pPr eaLnBrk="1" hangingPunct="1"/>
            <a:r>
              <a:rPr lang="en-US" b="1" smtClean="0"/>
              <a:t>Strategi 2</a:t>
            </a:r>
            <a:br>
              <a:rPr lang="en-US" b="1" smtClean="0"/>
            </a:br>
            <a:r>
              <a:rPr lang="en-US" b="1" smtClean="0"/>
              <a:t>PILIH KARBOHIDRAT BERKUALITAS</a:t>
            </a:r>
            <a:r>
              <a:rPr lang="en-US" smtClean="0"/>
              <a:t/>
            </a:r>
            <a:br>
              <a:rPr lang="en-US" smtClean="0"/>
            </a:br>
            <a:r>
              <a:rPr lang="en-US" smtClean="0"/>
              <a:t>Jangan lupakan asupan karbohidrat 45-65% (202-292 gram berdasarkan diet 1800 kalori) dan seluruh asupan kalori Anda setiap hari. Keseimbangan adalah kuncinya. Jadi jangan mengkonsumsi kurang dan 45% (202 gram), atau diatas 65% (292 gram). Kelebihan ini dapat menyebabkan retensi air, perut kembung, dan kenaikan berat badan sementara yang akan terlihat nyata di bagian perut Anda.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(5)</a:t>
            </a:r>
            <a:endParaRPr lang="en-US" dirty="0"/>
          </a:p>
        </p:txBody>
      </p:sp>
      <p:sp>
        <p:nvSpPr>
          <p:cNvPr id="47107" name="Content Placeholder 2"/>
          <p:cNvSpPr>
            <a:spLocks noGrp="1"/>
          </p:cNvSpPr>
          <p:nvPr>
            <p:ph sz="quarter" idx="1"/>
          </p:nvPr>
        </p:nvSpPr>
        <p:spPr>
          <a:xfrm>
            <a:off x="457200" y="1600200"/>
            <a:ext cx="7467600" cy="4873625"/>
          </a:xfrm>
        </p:spPr>
        <p:txBody>
          <a:bodyPr/>
          <a:lstStyle/>
          <a:p>
            <a:pPr eaLnBrk="1" hangingPunct="1"/>
            <a:r>
              <a:rPr lang="en-US" b="1" smtClean="0"/>
              <a:t>Strategi 3</a:t>
            </a:r>
            <a:br>
              <a:rPr lang="en-US" b="1" smtClean="0"/>
            </a:br>
            <a:r>
              <a:rPr lang="en-US" b="1" smtClean="0"/>
              <a:t>MAKAN BANYAK SERAT</a:t>
            </a:r>
            <a:r>
              <a:rPr lang="en-US" smtClean="0"/>
              <a:t/>
            </a:r>
            <a:br>
              <a:rPr lang="en-US" smtClean="0"/>
            </a:br>
            <a:r>
              <a:rPr lang="en-US" smtClean="0"/>
              <a:t>Konsumsi serat yang kurang mencukupi mungkin menjadi salah satu alasan mengapa perut Anda menjadi lebih gemuk. Untuk menghilangkan lemak dan memperoleh perut yang kencang dan rata, Anda perlu mengkonsumsi setidaknya 25 gram serat setiap harinya. Demikian saran David J.A.Jenkins, M.D. Ph. D.D. Sc, profesor nutrisi dari Universitas Toronto yang juga anggota The National Academy of Sciences Food and Nutrition Board.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Klasifikasi</a:t>
            </a:r>
            <a:r>
              <a:rPr lang="en-US" dirty="0" smtClean="0"/>
              <a:t> </a:t>
            </a:r>
            <a:r>
              <a:rPr lang="en-US" dirty="0" err="1" smtClean="0"/>
              <a:t>Nutrisi</a:t>
            </a:r>
            <a:r>
              <a:rPr lang="en-US" dirty="0" smtClean="0"/>
              <a:t> (2)</a:t>
            </a:r>
            <a:endParaRPr lang="en-US" dirty="0"/>
          </a:p>
        </p:txBody>
      </p:sp>
      <p:sp>
        <p:nvSpPr>
          <p:cNvPr id="11267"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CLASSIFICATION OF NUTRIENTS </a:t>
            </a:r>
          </a:p>
          <a:p>
            <a:pPr eaLnBrk="1" hangingPunct="1"/>
            <a:r>
              <a:rPr lang="en-US" smtClean="0"/>
              <a:t>Inorganic nutrients (Do not contain Carbon) Minerals </a:t>
            </a:r>
          </a:p>
          <a:p>
            <a:pPr eaLnBrk="1" hangingPunct="1">
              <a:buFont typeface="Wingdings" pitchFamily="2" charset="2"/>
              <a:buNone/>
            </a:pPr>
            <a:r>
              <a:rPr lang="en-US" smtClean="0"/>
              <a:t>	Water </a:t>
            </a:r>
          </a:p>
          <a:p>
            <a:pPr eaLnBrk="1" hangingPunct="1"/>
            <a:r>
              <a:rPr lang="en-US" smtClean="0"/>
              <a:t>Organic nutrients (Contain Carbon) </a:t>
            </a:r>
          </a:p>
          <a:p>
            <a:pPr eaLnBrk="1" hangingPunct="1">
              <a:buFont typeface="Wingdings" pitchFamily="2" charset="2"/>
              <a:buNone/>
            </a:pPr>
            <a:r>
              <a:rPr lang="en-US" sz="2600" smtClean="0"/>
              <a:t>	</a:t>
            </a:r>
            <a:r>
              <a:rPr lang="en-US" smtClean="0"/>
              <a:t>Carbohydrates </a:t>
            </a:r>
          </a:p>
          <a:p>
            <a:pPr eaLnBrk="1" hangingPunct="1">
              <a:buFont typeface="Wingdings" pitchFamily="2" charset="2"/>
              <a:buNone/>
            </a:pPr>
            <a:r>
              <a:rPr lang="en-US" sz="2600" smtClean="0"/>
              <a:t>	</a:t>
            </a:r>
            <a:r>
              <a:rPr lang="en-US" smtClean="0"/>
              <a:t>Lipids </a:t>
            </a:r>
          </a:p>
          <a:p>
            <a:pPr eaLnBrk="1" hangingPunct="1">
              <a:buFont typeface="Wingdings" pitchFamily="2" charset="2"/>
              <a:buNone/>
            </a:pPr>
            <a:r>
              <a:rPr lang="en-US" smtClean="0"/>
              <a:t>	Proteins</a:t>
            </a:r>
          </a:p>
          <a:p>
            <a:pPr eaLnBrk="1" hangingPunct="1">
              <a:buFont typeface="Wingdings" pitchFamily="2" charset="2"/>
              <a:buNone/>
            </a:pPr>
            <a:r>
              <a:rPr lang="en-US" smtClean="0"/>
              <a:t>	Vitamins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(6)</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a:bodyPr>
          <a:lstStyle/>
          <a:p>
            <a:pPr marL="274320" indent="-274320" eaLnBrk="1" fontAlgn="auto" hangingPunct="1">
              <a:spcAft>
                <a:spcPts val="0"/>
              </a:spcAft>
              <a:buFont typeface="Wingdings"/>
              <a:buChar char=""/>
              <a:defRPr/>
            </a:pPr>
            <a:r>
              <a:rPr lang="en-US" b="1" dirty="0" err="1" smtClean="0"/>
              <a:t>Strategi</a:t>
            </a:r>
            <a:r>
              <a:rPr lang="en-US" b="1" dirty="0" smtClean="0"/>
              <a:t> 4</a:t>
            </a:r>
            <a:br>
              <a:rPr lang="en-US" b="1" dirty="0" smtClean="0"/>
            </a:br>
            <a:r>
              <a:rPr lang="en-US" b="1" dirty="0" smtClean="0"/>
              <a:t>MINUM AIR PUTIH</a:t>
            </a:r>
            <a:br>
              <a:rPr lang="en-US" b="1" dirty="0" smtClean="0"/>
            </a:br>
            <a:r>
              <a:rPr lang="en-US" dirty="0" err="1" smtClean="0"/>
              <a:t>Minum</a:t>
            </a:r>
            <a:r>
              <a:rPr lang="en-US" dirty="0" smtClean="0"/>
              <a:t> </a:t>
            </a:r>
            <a:r>
              <a:rPr lang="en-US" dirty="0" err="1" smtClean="0"/>
              <a:t>terlalu</a:t>
            </a:r>
            <a:r>
              <a:rPr lang="en-US" dirty="0" smtClean="0"/>
              <a:t> </a:t>
            </a:r>
            <a:r>
              <a:rPr lang="en-US" dirty="0" err="1" smtClean="0"/>
              <a:t>banyak</a:t>
            </a:r>
            <a:r>
              <a:rPr lang="en-US" dirty="0" smtClean="0"/>
              <a:t> air </a:t>
            </a:r>
            <a:r>
              <a:rPr lang="en-US" dirty="0" err="1" smtClean="0"/>
              <a:t>akan</a:t>
            </a:r>
            <a:r>
              <a:rPr lang="en-US" dirty="0" smtClean="0"/>
              <a:t> </a:t>
            </a:r>
            <a:r>
              <a:rPr lang="en-US" dirty="0" err="1" smtClean="0"/>
              <a:t>membuat</a:t>
            </a:r>
            <a:r>
              <a:rPr lang="en-US" dirty="0" smtClean="0"/>
              <a:t> </a:t>
            </a:r>
            <a:r>
              <a:rPr lang="en-US" dirty="0" err="1" smtClean="0"/>
              <a:t>perut</a:t>
            </a:r>
            <a:r>
              <a:rPr lang="en-US" dirty="0" smtClean="0"/>
              <a:t> </a:t>
            </a:r>
            <a:r>
              <a:rPr lang="en-US" dirty="0" err="1" smtClean="0"/>
              <a:t>terlihat</a:t>
            </a:r>
            <a:r>
              <a:rPr lang="en-US" dirty="0" smtClean="0"/>
              <a:t> </a:t>
            </a:r>
            <a:r>
              <a:rPr lang="en-US" dirty="0" err="1" smtClean="0"/>
              <a:t>gendut</a:t>
            </a:r>
            <a:r>
              <a:rPr lang="en-US" dirty="0" smtClean="0"/>
              <a:t> </a:t>
            </a:r>
            <a:r>
              <a:rPr lang="en-US" dirty="0" err="1" smtClean="0"/>
              <a:t>lidak</a:t>
            </a:r>
            <a:r>
              <a:rPr lang="en-US" dirty="0" smtClean="0"/>
              <a:t>! "</a:t>
            </a:r>
            <a:r>
              <a:rPr lang="en-US" dirty="0" err="1" smtClean="0"/>
              <a:t>Meskipun</a:t>
            </a:r>
            <a:r>
              <a:rPr lang="en-US" dirty="0" smtClean="0"/>
              <a:t> air </a:t>
            </a:r>
            <a:r>
              <a:rPr lang="en-US" dirty="0" err="1" smtClean="0"/>
              <a:t>sering</a:t>
            </a:r>
            <a:r>
              <a:rPr lang="en-US" dirty="0" smtClean="0"/>
              <a:t> </a:t>
            </a:r>
            <a:r>
              <a:rPr lang="en-US" dirty="0" err="1" smtClean="0"/>
              <a:t>dianggap</a:t>
            </a:r>
            <a:r>
              <a:rPr lang="en-US" dirty="0" smtClean="0"/>
              <a:t> </a:t>
            </a:r>
            <a:r>
              <a:rPr lang="en-US" dirty="0" err="1" smtClean="0"/>
              <a:t>menyebabkan</a:t>
            </a:r>
            <a:r>
              <a:rPr lang="en-US" dirty="0" smtClean="0"/>
              <a:t> </a:t>
            </a:r>
            <a:r>
              <a:rPr lang="en-US" dirty="0" err="1" smtClean="0"/>
              <a:t>perut</a:t>
            </a:r>
            <a:r>
              <a:rPr lang="en-US" dirty="0" smtClean="0"/>
              <a:t> </a:t>
            </a:r>
            <a:r>
              <a:rPr lang="en-US" dirty="0" err="1" smtClean="0"/>
              <a:t>kembung</a:t>
            </a:r>
            <a:r>
              <a:rPr lang="en-US" dirty="0" smtClean="0"/>
              <a:t>, </a:t>
            </a:r>
            <a:r>
              <a:rPr lang="en-US" dirty="0" err="1" smtClean="0"/>
              <a:t>minum</a:t>
            </a:r>
            <a:r>
              <a:rPr lang="en-US" dirty="0" smtClean="0"/>
              <a:t> </a:t>
            </a:r>
            <a:r>
              <a:rPr lang="en-US" dirty="0" err="1" smtClean="0"/>
              <a:t>lebih</a:t>
            </a:r>
            <a:r>
              <a:rPr lang="en-US" dirty="0" smtClean="0"/>
              <a:t> </a:t>
            </a:r>
            <a:r>
              <a:rPr lang="en-US" dirty="0" err="1" smtClean="0"/>
              <a:t>banyak</a:t>
            </a:r>
            <a:r>
              <a:rPr lang="en-US" dirty="0" smtClean="0"/>
              <a:t> air </a:t>
            </a:r>
            <a:r>
              <a:rPr lang="en-US" dirty="0" err="1" smtClean="0"/>
              <a:t>justru</a:t>
            </a:r>
            <a:r>
              <a:rPr lang="en-US" dirty="0" smtClean="0"/>
              <a:t> </a:t>
            </a:r>
            <a:r>
              <a:rPr lang="en-US" dirty="0" err="1" smtClean="0"/>
              <a:t>dapat’membilas</a:t>
            </a:r>
            <a:r>
              <a:rPr lang="en-US" dirty="0" smtClean="0"/>
              <a:t>’ sodium </a:t>
            </a:r>
            <a:r>
              <a:rPr lang="en-US" dirty="0" err="1" smtClean="0"/>
              <a:t>dari</a:t>
            </a:r>
            <a:r>
              <a:rPr lang="en-US" dirty="0" smtClean="0"/>
              <a:t> </a:t>
            </a:r>
            <a:r>
              <a:rPr lang="en-US" dirty="0" err="1" smtClean="0"/>
              <a:t>tubuh</a:t>
            </a:r>
            <a:r>
              <a:rPr lang="en-US" dirty="0" smtClean="0"/>
              <a:t>, </a:t>
            </a:r>
            <a:r>
              <a:rPr lang="en-US" dirty="0" err="1" smtClean="0"/>
              <a:t>dan</a:t>
            </a:r>
            <a:r>
              <a:rPr lang="en-US" dirty="0" smtClean="0"/>
              <a:t> </a:t>
            </a:r>
            <a:r>
              <a:rPr lang="en-US" dirty="0" err="1" smtClean="0"/>
              <a:t>mengurangi</a:t>
            </a:r>
            <a:r>
              <a:rPr lang="en-US" dirty="0" smtClean="0"/>
              <a:t> </a:t>
            </a:r>
            <a:r>
              <a:rPr lang="en-US" dirty="0" err="1" smtClean="0"/>
              <a:t>perut</a:t>
            </a:r>
            <a:r>
              <a:rPr lang="en-US" dirty="0" smtClean="0"/>
              <a:t> </a:t>
            </a:r>
            <a:r>
              <a:rPr lang="en-US" dirty="0" err="1" smtClean="0"/>
              <a:t>kembung</a:t>
            </a:r>
            <a:r>
              <a:rPr lang="en-US" dirty="0" smtClean="0"/>
              <a:t>," </a:t>
            </a:r>
            <a:r>
              <a:rPr lang="en-US" dirty="0" err="1" smtClean="0"/>
              <a:t>ujar</a:t>
            </a:r>
            <a:r>
              <a:rPr lang="en-US" dirty="0" smtClean="0"/>
              <a:t> Jeff </a:t>
            </a:r>
            <a:r>
              <a:rPr lang="en-US" dirty="0" err="1" smtClean="0"/>
              <a:t>Hampl</a:t>
            </a:r>
            <a:r>
              <a:rPr lang="en-US" dirty="0" smtClean="0"/>
              <a:t> Ph. H.R.D. </a:t>
            </a:r>
            <a:r>
              <a:rPr lang="en-US" dirty="0" err="1" smtClean="0"/>
              <a:t>peneliti</a:t>
            </a:r>
            <a:r>
              <a:rPr lang="en-US" dirty="0" smtClean="0"/>
              <a:t> </a:t>
            </a:r>
            <a:r>
              <a:rPr lang="en-US" dirty="0" err="1" smtClean="0"/>
              <a:t>nutrisi</a:t>
            </a:r>
            <a:r>
              <a:rPr lang="en-US" dirty="0" smtClean="0"/>
              <a:t> </a:t>
            </a:r>
            <a:r>
              <a:rPr lang="en-US" dirty="0" err="1" smtClean="0"/>
              <a:t>di</a:t>
            </a:r>
            <a:r>
              <a:rPr lang="en-US" dirty="0" smtClean="0"/>
              <a:t> </a:t>
            </a:r>
            <a:r>
              <a:rPr lang="en-US" dirty="0" err="1" smtClean="0"/>
              <a:t>Universitas</a:t>
            </a:r>
            <a:r>
              <a:rPr lang="en-US" dirty="0" smtClean="0"/>
              <a:t> Arizona.</a:t>
            </a:r>
            <a:br>
              <a:rPr lang="en-US" dirty="0" smtClean="0"/>
            </a:br>
            <a:r>
              <a:rPr lang="en-US" dirty="0" smtClean="0"/>
              <a:t>Cara </a:t>
            </a:r>
            <a:r>
              <a:rPr lang="en-US" dirty="0" err="1" smtClean="0"/>
              <a:t>mudah</a:t>
            </a:r>
            <a:r>
              <a:rPr lang="en-US" dirty="0" smtClean="0"/>
              <a:t> </a:t>
            </a:r>
            <a:r>
              <a:rPr lang="en-US" dirty="0" err="1" smtClean="0"/>
              <a:t>mengetahui</a:t>
            </a:r>
            <a:r>
              <a:rPr lang="en-US" dirty="0" smtClean="0"/>
              <a:t> </a:t>
            </a:r>
            <a:r>
              <a:rPr lang="en-US" dirty="0" err="1" smtClean="0"/>
              <a:t>apakah</a:t>
            </a:r>
            <a:r>
              <a:rPr lang="en-US" dirty="0" smtClean="0"/>
              <a:t> </a:t>
            </a:r>
            <a:r>
              <a:rPr lang="en-US" dirty="0" err="1" smtClean="0"/>
              <a:t>Anda</a:t>
            </a:r>
            <a:r>
              <a:rPr lang="en-US" dirty="0" smtClean="0"/>
              <a:t> </a:t>
            </a:r>
            <a:r>
              <a:rPr lang="en-US" dirty="0" err="1" smtClean="0"/>
              <a:t>cukup</a:t>
            </a:r>
            <a:r>
              <a:rPr lang="en-US" dirty="0" smtClean="0"/>
              <a:t> </a:t>
            </a:r>
            <a:r>
              <a:rPr lang="en-US" dirty="0" err="1" smtClean="0"/>
              <a:t>minum</a:t>
            </a:r>
            <a:r>
              <a:rPr lang="en-US" dirty="0" smtClean="0"/>
              <a:t> air </a:t>
            </a:r>
            <a:r>
              <a:rPr lang="en-US" dirty="0" err="1" smtClean="0"/>
              <a:t>adalah</a:t>
            </a:r>
            <a:r>
              <a:rPr lang="en-US" dirty="0" smtClean="0"/>
              <a:t> </a:t>
            </a:r>
            <a:r>
              <a:rPr lang="en-US" dirty="0" err="1" smtClean="0"/>
              <a:t>dengan</a:t>
            </a:r>
            <a:r>
              <a:rPr lang="en-US" dirty="0" smtClean="0"/>
              <a:t> </a:t>
            </a:r>
            <a:r>
              <a:rPr lang="en-US" dirty="0" err="1" smtClean="0"/>
              <a:t>memeriksa</a:t>
            </a:r>
            <a:r>
              <a:rPr lang="en-US" dirty="0" smtClean="0"/>
              <a:t> </a:t>
            </a:r>
            <a:r>
              <a:rPr lang="en-US" dirty="0" err="1" smtClean="0"/>
              <a:t>warna</a:t>
            </a:r>
            <a:r>
              <a:rPr lang="en-US" dirty="0" smtClean="0"/>
              <a:t> </a:t>
            </a:r>
            <a:r>
              <a:rPr lang="en-US" dirty="0" err="1" smtClean="0"/>
              <a:t>dan</a:t>
            </a:r>
            <a:r>
              <a:rPr lang="en-US" dirty="0" smtClean="0"/>
              <a:t> </a:t>
            </a:r>
            <a:r>
              <a:rPr lang="en-US" dirty="0" err="1" smtClean="0"/>
              <a:t>jumlah</a:t>
            </a:r>
            <a:r>
              <a:rPr lang="en-US" dirty="0" smtClean="0"/>
              <a:t> </a:t>
            </a:r>
            <a:r>
              <a:rPr lang="en-US" dirty="0" err="1" smtClean="0"/>
              <a:t>urin</a:t>
            </a:r>
            <a:r>
              <a:rPr lang="en-US" dirty="0" smtClean="0"/>
              <a:t> </a:t>
            </a:r>
            <a:r>
              <a:rPr lang="en-US" dirty="0" err="1" smtClean="0"/>
              <a:t>Anda</a:t>
            </a:r>
            <a:r>
              <a:rPr lang="en-US" dirty="0" smtClean="0"/>
              <a:t>. </a:t>
            </a:r>
            <a:r>
              <a:rPr lang="en-US" dirty="0" err="1" smtClean="0"/>
              <a:t>Apabila</a:t>
            </a:r>
            <a:r>
              <a:rPr lang="en-US" dirty="0" smtClean="0"/>
              <a:t> </a:t>
            </a:r>
            <a:r>
              <a:rPr lang="en-US" dirty="0" err="1" smtClean="0"/>
              <a:t>warnanya</a:t>
            </a:r>
            <a:r>
              <a:rPr lang="en-US" dirty="0" smtClean="0"/>
              <a:t> </a:t>
            </a:r>
            <a:r>
              <a:rPr lang="en-US" dirty="0" err="1" smtClean="0"/>
              <a:t>kuning</a:t>
            </a:r>
            <a:r>
              <a:rPr lang="en-US" dirty="0" smtClean="0"/>
              <a:t> </a:t>
            </a:r>
            <a:r>
              <a:rPr lang="en-US" dirty="0" err="1" smtClean="0"/>
              <a:t>pucat</a:t>
            </a:r>
            <a:r>
              <a:rPr lang="en-US" dirty="0" smtClean="0"/>
              <a:t> </a:t>
            </a:r>
            <a:r>
              <a:rPr lang="en-US" dirty="0" err="1" smtClean="0"/>
              <a:t>dan</a:t>
            </a:r>
            <a:r>
              <a:rPr lang="en-US" dirty="0" smtClean="0"/>
              <a:t> </a:t>
            </a:r>
            <a:r>
              <a:rPr lang="en-US" dirty="0" err="1" smtClean="0"/>
              <a:t>volumenya</a:t>
            </a:r>
            <a:r>
              <a:rPr lang="en-US" dirty="0" smtClean="0"/>
              <a:t> </a:t>
            </a:r>
            <a:r>
              <a:rPr lang="en-US" dirty="0" err="1" smtClean="0"/>
              <a:t>banyak</a:t>
            </a:r>
            <a:r>
              <a:rPr lang="en-US" dirty="0" smtClean="0"/>
              <a:t>, </a:t>
            </a:r>
            <a:r>
              <a:rPr lang="en-US" dirty="0" err="1" smtClean="0"/>
              <a:t>berarti</a:t>
            </a:r>
            <a:r>
              <a:rPr lang="en-US" dirty="0" smtClean="0"/>
              <a:t> </a:t>
            </a:r>
            <a:r>
              <a:rPr lang="en-US" dirty="0" err="1" smtClean="0"/>
              <a:t>minum</a:t>
            </a:r>
            <a:r>
              <a:rPr lang="en-US" dirty="0" smtClean="0"/>
              <a:t> </a:t>
            </a:r>
            <a:r>
              <a:rPr lang="en-US" dirty="0" err="1" smtClean="0"/>
              <a:t>Anda</a:t>
            </a:r>
            <a:r>
              <a:rPr lang="en-US" dirty="0" smtClean="0"/>
              <a:t> </a:t>
            </a:r>
            <a:r>
              <a:rPr lang="en-US" dirty="0" err="1" smtClean="0"/>
              <a:t>cukup</a:t>
            </a:r>
            <a:r>
              <a:rPr lang="en-US" dirty="0" smtClean="0"/>
              <a:t>. </a:t>
            </a:r>
            <a:r>
              <a:rPr lang="en-US" dirty="0" err="1" smtClean="0"/>
              <a:t>Sebaliknya</a:t>
            </a:r>
            <a:r>
              <a:rPr lang="en-US" dirty="0" smtClean="0"/>
              <a:t> </a:t>
            </a:r>
            <a:r>
              <a:rPr lang="en-US" dirty="0" err="1" smtClean="0"/>
              <a:t>bila</a:t>
            </a:r>
            <a:r>
              <a:rPr lang="en-US" dirty="0" smtClean="0"/>
              <a:t> </a:t>
            </a:r>
            <a:r>
              <a:rPr lang="en-US" dirty="0" err="1" smtClean="0"/>
              <a:t>warna</a:t>
            </a:r>
            <a:r>
              <a:rPr lang="en-US" dirty="0" smtClean="0"/>
              <a:t> </a:t>
            </a:r>
            <a:r>
              <a:rPr lang="en-US" dirty="0" err="1" smtClean="0"/>
              <a:t>urin</a:t>
            </a:r>
            <a:r>
              <a:rPr lang="en-US" dirty="0" smtClean="0"/>
              <a:t> </a:t>
            </a:r>
            <a:r>
              <a:rPr lang="en-US" dirty="0" err="1" smtClean="0"/>
              <a:t>gelap</a:t>
            </a:r>
            <a:r>
              <a:rPr lang="en-US" dirty="0" smtClean="0"/>
              <a:t>, </a:t>
            </a:r>
            <a:r>
              <a:rPr lang="en-US" dirty="0" err="1" smtClean="0"/>
              <a:t>jumlahnya</a:t>
            </a:r>
            <a:r>
              <a:rPr lang="en-US" dirty="0" smtClean="0"/>
              <a:t> </a:t>
            </a:r>
            <a:r>
              <a:rPr lang="en-US" dirty="0" err="1" smtClean="0"/>
              <a:t>sedikit</a:t>
            </a:r>
            <a:r>
              <a:rPr lang="en-US" dirty="0" smtClean="0"/>
              <a:t>, </a:t>
            </a:r>
            <a:r>
              <a:rPr lang="en-US" dirty="0" err="1" smtClean="0"/>
              <a:t>dan</a:t>
            </a:r>
            <a:r>
              <a:rPr lang="en-US" dirty="0" smtClean="0"/>
              <a:t> </a:t>
            </a:r>
            <a:r>
              <a:rPr lang="en-US" dirty="0" err="1" smtClean="0"/>
              <a:t>Anda</a:t>
            </a:r>
            <a:r>
              <a:rPr lang="en-US" dirty="0" smtClean="0"/>
              <a:t> </a:t>
            </a:r>
            <a:r>
              <a:rPr lang="en-US" dirty="0" err="1" smtClean="0"/>
              <a:t>merasa</a:t>
            </a:r>
            <a:r>
              <a:rPr lang="en-US" dirty="0" smtClean="0"/>
              <a:t> </a:t>
            </a:r>
            <a:r>
              <a:rPr lang="en-US" dirty="0" err="1" smtClean="0"/>
              <a:t>haus</a:t>
            </a:r>
            <a:r>
              <a:rPr lang="en-US" dirty="0" smtClean="0"/>
              <a:t> </a:t>
            </a:r>
            <a:r>
              <a:rPr lang="en-US" dirty="0" err="1" smtClean="0"/>
              <a:t>terus-menerus</a:t>
            </a:r>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(7)</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lnSpcReduction="20000"/>
          </a:bodyPr>
          <a:lstStyle/>
          <a:p>
            <a:pPr marL="274320" indent="-274320" eaLnBrk="1" fontAlgn="auto" hangingPunct="1">
              <a:spcAft>
                <a:spcPts val="0"/>
              </a:spcAft>
              <a:buFont typeface="Wingdings"/>
              <a:buChar char=""/>
              <a:defRPr/>
            </a:pPr>
            <a:r>
              <a:rPr lang="en-US" b="1" dirty="0" err="1" smtClean="0"/>
              <a:t>Strategi</a:t>
            </a:r>
            <a:r>
              <a:rPr lang="en-US" b="1" dirty="0" smtClean="0"/>
              <a:t> 5</a:t>
            </a:r>
            <a:br>
              <a:rPr lang="en-US" b="1" dirty="0" smtClean="0"/>
            </a:br>
            <a:r>
              <a:rPr lang="en-US" b="1" dirty="0" smtClean="0"/>
              <a:t>AWASI ASUPAN GARAM</a:t>
            </a:r>
            <a:r>
              <a:rPr lang="en-US" dirty="0" smtClean="0"/>
              <a:t/>
            </a:r>
            <a:br>
              <a:rPr lang="en-US" dirty="0" smtClean="0"/>
            </a:br>
            <a:r>
              <a:rPr lang="en-US" dirty="0" err="1" smtClean="0"/>
              <a:t>Garam</a:t>
            </a:r>
            <a:r>
              <a:rPr lang="en-US" dirty="0" smtClean="0"/>
              <a:t> </a:t>
            </a:r>
            <a:r>
              <a:rPr lang="en-US" dirty="0" err="1" smtClean="0"/>
              <a:t>mungkin</a:t>
            </a:r>
            <a:r>
              <a:rPr lang="en-US" dirty="0" smtClean="0"/>
              <a:t> </a:t>
            </a:r>
            <a:r>
              <a:rPr lang="en-US" dirty="0" err="1" smtClean="0"/>
              <a:t>memiliki</a:t>
            </a:r>
            <a:r>
              <a:rPr lang="en-US" dirty="0" smtClean="0"/>
              <a:t> </a:t>
            </a:r>
            <a:r>
              <a:rPr lang="en-US" dirty="0" err="1" smtClean="0"/>
              <a:t>reputasi</a:t>
            </a:r>
            <a:r>
              <a:rPr lang="en-US" dirty="0" smtClean="0"/>
              <a:t> yang </a:t>
            </a:r>
            <a:r>
              <a:rPr lang="en-US" dirty="0" err="1" smtClean="0"/>
              <a:t>buruk</a:t>
            </a:r>
            <a:r>
              <a:rPr lang="en-US" dirty="0" smtClean="0"/>
              <a:t>, </a:t>
            </a:r>
            <a:r>
              <a:rPr lang="en-US" dirty="0" err="1" smtClean="0"/>
              <a:t>tetapi</a:t>
            </a:r>
            <a:r>
              <a:rPr lang="en-US" dirty="0" smtClean="0"/>
              <a:t> </a:t>
            </a:r>
            <a:r>
              <a:rPr lang="en-US" dirty="0" err="1" smtClean="0"/>
              <a:t>ia</a:t>
            </a:r>
            <a:r>
              <a:rPr lang="en-US" dirty="0" smtClean="0"/>
              <a:t> </a:t>
            </a:r>
            <a:r>
              <a:rPr lang="en-US" dirty="0" err="1" smtClean="0"/>
              <a:t>juga</a:t>
            </a:r>
            <a:r>
              <a:rPr lang="en-US" dirty="0" smtClean="0"/>
              <a:t> </a:t>
            </a:r>
            <a:r>
              <a:rPr lang="en-US" dirty="0" err="1" smtClean="0"/>
              <a:t>berperan</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mengatur</a:t>
            </a:r>
            <a:r>
              <a:rPr lang="en-US" dirty="0" smtClean="0"/>
              <a:t> </a:t>
            </a:r>
            <a:r>
              <a:rPr lang="en-US" dirty="0" err="1" smtClean="0"/>
              <a:t>cairan</a:t>
            </a:r>
            <a:r>
              <a:rPr lang="en-US" dirty="0" smtClean="0"/>
              <a:t> </a:t>
            </a:r>
            <a:r>
              <a:rPr lang="en-US" dirty="0" err="1" smtClean="0"/>
              <a:t>tubuh</a:t>
            </a:r>
            <a:r>
              <a:rPr lang="en-US" dirty="0" smtClean="0"/>
              <a:t> </a:t>
            </a:r>
            <a:r>
              <a:rPr lang="en-US" dirty="0" err="1" smtClean="0"/>
              <a:t>dan</a:t>
            </a:r>
            <a:r>
              <a:rPr lang="en-US" dirty="0" smtClean="0"/>
              <a:t> </a:t>
            </a:r>
            <a:r>
              <a:rPr lang="en-US" dirty="0" err="1" smtClean="0"/>
              <a:t>tekanan</a:t>
            </a:r>
            <a:r>
              <a:rPr lang="en-US" dirty="0" smtClean="0"/>
              <a:t> </a:t>
            </a:r>
            <a:r>
              <a:rPr lang="en-US" dirty="0" err="1" smtClean="0"/>
              <a:t>darah</a:t>
            </a:r>
            <a:r>
              <a:rPr lang="en-US" dirty="0" smtClean="0"/>
              <a:t>, </a:t>
            </a:r>
            <a:r>
              <a:rPr lang="en-US" dirty="0" err="1" smtClean="0"/>
              <a:t>transmisi</a:t>
            </a:r>
            <a:r>
              <a:rPr lang="en-US" dirty="0" smtClean="0"/>
              <a:t> </a:t>
            </a:r>
            <a:r>
              <a:rPr lang="en-US" dirty="0" err="1" smtClean="0"/>
              <a:t>saraf</a:t>
            </a:r>
            <a:r>
              <a:rPr lang="en-US" dirty="0" smtClean="0"/>
              <a:t>, </a:t>
            </a:r>
            <a:r>
              <a:rPr lang="en-US" dirty="0" err="1" smtClean="0"/>
              <a:t>fungsi</a:t>
            </a:r>
            <a:r>
              <a:rPr lang="en-US" dirty="0" smtClean="0"/>
              <a:t> </a:t>
            </a:r>
            <a:r>
              <a:rPr lang="en-US" dirty="0" err="1" smtClean="0"/>
              <a:t>otot</a:t>
            </a:r>
            <a:r>
              <a:rPr lang="en-US" dirty="0" smtClean="0"/>
              <a:t>, </a:t>
            </a:r>
            <a:r>
              <a:rPr lang="en-US" dirty="0" err="1" smtClean="0"/>
              <a:t>dan</a:t>
            </a:r>
            <a:r>
              <a:rPr lang="en-US" dirty="0" smtClean="0"/>
              <a:t> </a:t>
            </a:r>
            <a:r>
              <a:rPr lang="en-US" dirty="0" err="1" smtClean="0"/>
              <a:t>penyerapan</a:t>
            </a:r>
            <a:r>
              <a:rPr lang="en-US" dirty="0" smtClean="0"/>
              <a:t> </a:t>
            </a:r>
            <a:r>
              <a:rPr lang="en-US" dirty="0" err="1" smtClean="0"/>
              <a:t>nutrisi</a:t>
            </a:r>
            <a:r>
              <a:rPr lang="en-US" dirty="0" smtClean="0"/>
              <a:t> </a:t>
            </a:r>
            <a:r>
              <a:rPr lang="en-US" dirty="0" err="1" smtClean="0"/>
              <a:t>penting</a:t>
            </a:r>
            <a:r>
              <a:rPr lang="en-US" dirty="0" smtClean="0"/>
              <a:t>. </a:t>
            </a:r>
            <a:r>
              <a:rPr lang="en-US" dirty="0" err="1" smtClean="0"/>
              <a:t>Sayangnya</a:t>
            </a:r>
            <a:r>
              <a:rPr lang="en-US" dirty="0" smtClean="0"/>
              <a:t>, </a:t>
            </a:r>
            <a:r>
              <a:rPr lang="en-US" dirty="0" err="1" smtClean="0"/>
              <a:t>kelebihan</a:t>
            </a:r>
            <a:r>
              <a:rPr lang="en-US" dirty="0" smtClean="0"/>
              <a:t> </a:t>
            </a:r>
            <a:r>
              <a:rPr lang="en-US" dirty="0" err="1" smtClean="0"/>
              <a:t>garam</a:t>
            </a:r>
            <a:r>
              <a:rPr lang="en-US" dirty="0" smtClean="0"/>
              <a:t> </a:t>
            </a:r>
            <a:r>
              <a:rPr lang="en-US" dirty="0" err="1" smtClean="0"/>
              <a:t>sedikit</a:t>
            </a:r>
            <a:r>
              <a:rPr lang="en-US" dirty="0" smtClean="0"/>
              <a:t> </a:t>
            </a:r>
            <a:r>
              <a:rPr lang="en-US" dirty="0" err="1" smtClean="0"/>
              <a:t>saja</a:t>
            </a:r>
            <a:r>
              <a:rPr lang="en-US" dirty="0" smtClean="0"/>
              <a:t> </a:t>
            </a:r>
            <a:r>
              <a:rPr lang="en-US" dirty="0" err="1" smtClean="0"/>
              <a:t>dapat</a:t>
            </a:r>
            <a:r>
              <a:rPr lang="en-US" dirty="0" smtClean="0"/>
              <a:t> </a:t>
            </a:r>
            <a:r>
              <a:rPr lang="en-US" dirty="0" err="1" smtClean="0"/>
              <a:t>menyebabkan</a:t>
            </a:r>
            <a:r>
              <a:rPr lang="en-US" dirty="0" smtClean="0"/>
              <a:t> </a:t>
            </a:r>
            <a:r>
              <a:rPr lang="en-US" dirty="0" err="1" smtClean="0"/>
              <a:t>perut</a:t>
            </a:r>
            <a:r>
              <a:rPr lang="en-US" dirty="0" smtClean="0"/>
              <a:t> </a:t>
            </a:r>
            <a:r>
              <a:rPr lang="en-US" dirty="0" err="1" smtClean="0"/>
              <a:t>kembung</a:t>
            </a:r>
            <a:r>
              <a:rPr lang="en-US" dirty="0" smtClean="0"/>
              <a:t>. Rata-rata </a:t>
            </a:r>
            <a:r>
              <a:rPr lang="en-US" dirty="0" err="1" smtClean="0"/>
              <a:t>wanita</a:t>
            </a:r>
            <a:r>
              <a:rPr lang="en-US" dirty="0" smtClean="0"/>
              <a:t> </a:t>
            </a:r>
            <a:r>
              <a:rPr lang="en-US" dirty="0" err="1" smtClean="0"/>
              <a:t>membutuhkan</a:t>
            </a:r>
            <a:r>
              <a:rPr lang="en-US" dirty="0" smtClean="0"/>
              <a:t> 500 </a:t>
            </a:r>
            <a:r>
              <a:rPr lang="en-US" dirty="0" err="1" smtClean="0"/>
              <a:t>miligram</a:t>
            </a:r>
            <a:r>
              <a:rPr lang="en-US" dirty="0" smtClean="0"/>
              <a:t> </a:t>
            </a:r>
            <a:r>
              <a:rPr lang="en-US" dirty="0" err="1" smtClean="0"/>
              <a:t>garam</a:t>
            </a:r>
            <a:r>
              <a:rPr lang="en-US" dirty="0" smtClean="0"/>
              <a:t> </a:t>
            </a:r>
            <a:r>
              <a:rPr lang="en-US" dirty="0" err="1" smtClean="0"/>
              <a:t>sehari</a:t>
            </a:r>
            <a:r>
              <a:rPr lang="en-US" dirty="0" smtClean="0"/>
              <a:t>. </a:t>
            </a:r>
            <a:r>
              <a:rPr lang="en-US" dirty="0" err="1" smtClean="0"/>
              <a:t>Padahal</a:t>
            </a:r>
            <a:r>
              <a:rPr lang="en-US" dirty="0" smtClean="0"/>
              <a:t> </a:t>
            </a:r>
            <a:r>
              <a:rPr lang="en-US" dirty="0" err="1" smtClean="0"/>
              <a:t>kebanyakan</a:t>
            </a:r>
            <a:r>
              <a:rPr lang="en-US" dirty="0" smtClean="0"/>
              <a:t> </a:t>
            </a:r>
            <a:r>
              <a:rPr lang="en-US" dirty="0" err="1" smtClean="0"/>
              <a:t>dari</a:t>
            </a:r>
            <a:r>
              <a:rPr lang="en-US" dirty="0" smtClean="0"/>
              <a:t> </a:t>
            </a:r>
            <a:r>
              <a:rPr lang="en-US" dirty="0" err="1" smtClean="0"/>
              <a:t>kita</a:t>
            </a:r>
            <a:r>
              <a:rPr lang="en-US" dirty="0" smtClean="0"/>
              <a:t> </a:t>
            </a:r>
            <a:r>
              <a:rPr lang="en-US" dirty="0" err="1" smtClean="0"/>
              <a:t>mendapatkan</a:t>
            </a:r>
            <a:r>
              <a:rPr lang="en-US" dirty="0" smtClean="0"/>
              <a:t> </a:t>
            </a:r>
            <a:r>
              <a:rPr lang="en-US" dirty="0" err="1" smtClean="0"/>
              <a:t>lebih</a:t>
            </a:r>
            <a:r>
              <a:rPr lang="en-US" dirty="0" smtClean="0"/>
              <a:t> </a:t>
            </a:r>
            <a:r>
              <a:rPr lang="en-US" dirty="0" err="1" smtClean="0"/>
              <a:t>dari</a:t>
            </a:r>
            <a:r>
              <a:rPr lang="en-US" dirty="0" smtClean="0"/>
              <a:t> 6 </a:t>
            </a:r>
            <a:r>
              <a:rPr lang="en-US" dirty="0" err="1" smtClean="0"/>
              <a:t>kalinya</a:t>
            </a:r>
            <a:r>
              <a:rPr lang="en-US" dirty="0" smtClean="0"/>
              <a:t>, </a:t>
            </a:r>
            <a:r>
              <a:rPr lang="en-US" dirty="0" err="1" smtClean="0"/>
              <a:t>atau</a:t>
            </a:r>
            <a:r>
              <a:rPr lang="en-US" dirty="0" smtClean="0"/>
              <a:t> 3000 -6000 mg per </a:t>
            </a:r>
            <a:r>
              <a:rPr lang="en-US" dirty="0" err="1" smtClean="0"/>
              <a:t>hari</a:t>
            </a:r>
            <a:r>
              <a:rPr lang="en-US" dirty="0" smtClean="0"/>
              <a:t>. </a:t>
            </a:r>
            <a:r>
              <a:rPr lang="en-US" dirty="0" err="1" smtClean="0"/>
              <a:t>Sebagian</a:t>
            </a:r>
            <a:r>
              <a:rPr lang="en-US" dirty="0" smtClean="0"/>
              <a:t> </a:t>
            </a:r>
            <a:r>
              <a:rPr lang="en-US" dirty="0" err="1" smtClean="0"/>
              <a:t>besar</a:t>
            </a:r>
            <a:r>
              <a:rPr lang="en-US" dirty="0" smtClean="0"/>
              <a:t> </a:t>
            </a:r>
            <a:r>
              <a:rPr lang="en-US" dirty="0" err="1" smtClean="0"/>
              <a:t>diperoleh</a:t>
            </a:r>
            <a:r>
              <a:rPr lang="en-US" dirty="0" smtClean="0"/>
              <a:t> </a:t>
            </a:r>
            <a:r>
              <a:rPr lang="en-US" dirty="0" err="1" smtClean="0"/>
              <a:t>dari</a:t>
            </a:r>
            <a:r>
              <a:rPr lang="en-US" dirty="0" smtClean="0"/>
              <a:t> </a:t>
            </a:r>
            <a:r>
              <a:rPr lang="en-US" dirty="0" err="1" smtClean="0"/>
              <a:t>makanan</a:t>
            </a:r>
            <a:r>
              <a:rPr lang="en-US" dirty="0" smtClean="0"/>
              <a:t> </a:t>
            </a:r>
            <a:r>
              <a:rPr lang="en-US" dirty="0" err="1" smtClean="0"/>
              <a:t>hasil</a:t>
            </a:r>
            <a:r>
              <a:rPr lang="en-US" dirty="0" smtClean="0"/>
              <a:t> </a:t>
            </a:r>
            <a:r>
              <a:rPr lang="en-US" dirty="0" err="1" smtClean="0"/>
              <a:t>proses</a:t>
            </a:r>
            <a:r>
              <a:rPr lang="en-US" dirty="0" smtClean="0"/>
              <a:t>, fast food, </a:t>
            </a:r>
            <a:r>
              <a:rPr lang="en-US" dirty="0" err="1" smtClean="0"/>
              <a:t>dan</a:t>
            </a:r>
            <a:r>
              <a:rPr lang="en-US" dirty="0" smtClean="0"/>
              <a:t> </a:t>
            </a:r>
            <a:r>
              <a:rPr lang="en-US" dirty="0" err="1" smtClean="0"/>
              <a:t>makanan</a:t>
            </a:r>
            <a:r>
              <a:rPr lang="en-US" dirty="0" smtClean="0"/>
              <a:t> </a:t>
            </a:r>
            <a:r>
              <a:rPr lang="en-US" dirty="0" err="1" smtClean="0"/>
              <a:t>di</a:t>
            </a:r>
            <a:r>
              <a:rPr lang="en-US" dirty="0" smtClean="0"/>
              <a:t> </a:t>
            </a:r>
            <a:r>
              <a:rPr lang="en-US" dirty="0" err="1" smtClean="0"/>
              <a:t>restoran</a:t>
            </a:r>
            <a:r>
              <a:rPr lang="en-US" dirty="0" smtClean="0"/>
              <a:t>. </a:t>
            </a:r>
            <a:r>
              <a:rPr lang="en-US" dirty="0" err="1" smtClean="0"/>
              <a:t>Saat</a:t>
            </a:r>
            <a:r>
              <a:rPr lang="en-US" dirty="0" smtClean="0"/>
              <a:t> </a:t>
            </a:r>
            <a:r>
              <a:rPr lang="en-US" dirty="0" err="1" smtClean="0"/>
              <a:t>Anda</a:t>
            </a:r>
            <a:r>
              <a:rPr lang="en-US" dirty="0" smtClean="0"/>
              <a:t> </a:t>
            </a:r>
            <a:r>
              <a:rPr lang="en-US" dirty="0" err="1" smtClean="0"/>
              <a:t>mengkonsumsi</a:t>
            </a:r>
            <a:r>
              <a:rPr lang="en-US" dirty="0" smtClean="0"/>
              <a:t> </a:t>
            </a:r>
            <a:r>
              <a:rPr lang="en-US" dirty="0" err="1" smtClean="0"/>
              <a:t>makanan</a:t>
            </a:r>
            <a:r>
              <a:rPr lang="en-US" dirty="0" smtClean="0"/>
              <a:t> </a:t>
            </a:r>
            <a:r>
              <a:rPr lang="en-US" dirty="0" err="1" smtClean="0"/>
              <a:t>tinggi</a:t>
            </a:r>
            <a:r>
              <a:rPr lang="en-US" dirty="0" smtClean="0"/>
              <a:t> </a:t>
            </a:r>
            <a:r>
              <a:rPr lang="en-US" dirty="0" err="1" smtClean="0"/>
              <a:t>garam</a:t>
            </a:r>
            <a:r>
              <a:rPr lang="en-US" dirty="0" smtClean="0"/>
              <a:t>, </a:t>
            </a:r>
            <a:r>
              <a:rPr lang="en-US" dirty="0" err="1" smtClean="0"/>
              <a:t>misalnya</a:t>
            </a:r>
            <a:r>
              <a:rPr lang="en-US" dirty="0" smtClean="0"/>
              <a:t> </a:t>
            </a:r>
            <a:r>
              <a:rPr lang="en-US" dirty="0" err="1" smtClean="0"/>
              <a:t>dari</a:t>
            </a:r>
            <a:r>
              <a:rPr lang="en-US" dirty="0" smtClean="0"/>
              <a:t> </a:t>
            </a:r>
            <a:r>
              <a:rPr lang="en-US" dirty="0" err="1" smtClean="0"/>
              <a:t>makanan</a:t>
            </a:r>
            <a:r>
              <a:rPr lang="en-US" dirty="0" smtClean="0"/>
              <a:t> </a:t>
            </a:r>
            <a:r>
              <a:rPr lang="en-US" dirty="0" err="1" smtClean="0"/>
              <a:t>Cina</a:t>
            </a:r>
            <a:r>
              <a:rPr lang="en-US" dirty="0" smtClean="0"/>
              <a:t>, </a:t>
            </a:r>
            <a:r>
              <a:rPr lang="en-US" dirty="0" err="1" smtClean="0"/>
              <a:t>tubuh</a:t>
            </a:r>
            <a:r>
              <a:rPr lang="en-US" dirty="0" smtClean="0"/>
              <a:t> </a:t>
            </a:r>
            <a:r>
              <a:rPr lang="en-US" dirty="0" err="1" smtClean="0"/>
              <a:t>Anda</a:t>
            </a:r>
            <a:r>
              <a:rPr lang="en-US" dirty="0" smtClean="0"/>
              <a:t> </a:t>
            </a:r>
            <a:r>
              <a:rPr lang="en-US" dirty="0" err="1" smtClean="0"/>
              <a:t>merespon</a:t>
            </a:r>
            <a:r>
              <a:rPr lang="en-US" dirty="0" smtClean="0"/>
              <a:t> </a:t>
            </a:r>
            <a:r>
              <a:rPr lang="en-US" dirty="0" err="1" smtClean="0"/>
              <a:t>dengan</a:t>
            </a:r>
            <a:r>
              <a:rPr lang="en-US" dirty="0" smtClean="0"/>
              <a:t> </a:t>
            </a:r>
            <a:r>
              <a:rPr lang="en-US" dirty="0" err="1" smtClean="0"/>
              <a:t>menahan</a:t>
            </a:r>
            <a:r>
              <a:rPr lang="en-US" dirty="0" smtClean="0"/>
              <a:t> air. </a:t>
            </a:r>
            <a:r>
              <a:rPr lang="en-US" dirty="0" err="1" smtClean="0"/>
              <a:t>Ini</a:t>
            </a:r>
            <a:r>
              <a:rPr lang="en-US" dirty="0" smtClean="0"/>
              <a:t> </a:t>
            </a:r>
            <a:r>
              <a:rPr lang="en-US" dirty="0" err="1" smtClean="0"/>
              <a:t>dapat</a:t>
            </a:r>
            <a:r>
              <a:rPr lang="en-US" dirty="0" smtClean="0"/>
              <a:t> </a:t>
            </a:r>
            <a:r>
              <a:rPr lang="en-US" dirty="0" err="1" smtClean="0"/>
              <a:t>menyebabkan</a:t>
            </a:r>
            <a:r>
              <a:rPr lang="en-US" dirty="0" smtClean="0"/>
              <a:t> edema (</a:t>
            </a:r>
            <a:r>
              <a:rPr lang="en-US" dirty="0" err="1" smtClean="0"/>
              <a:t>retensi</a:t>
            </a:r>
            <a:r>
              <a:rPr lang="en-US" dirty="0" smtClean="0"/>
              <a:t> air </a:t>
            </a:r>
            <a:r>
              <a:rPr lang="en-US" dirty="0" err="1" smtClean="0"/>
              <a:t>di</a:t>
            </a:r>
            <a:r>
              <a:rPr lang="en-US" dirty="0" smtClean="0"/>
              <a:t> </a:t>
            </a:r>
            <a:r>
              <a:rPr lang="en-US" dirty="0" err="1" smtClean="0"/>
              <a:t>tubuh</a:t>
            </a:r>
            <a:r>
              <a:rPr lang="en-US" dirty="0" smtClean="0"/>
              <a:t>), </a:t>
            </a:r>
            <a:r>
              <a:rPr lang="en-US" dirty="0" err="1" smtClean="0"/>
              <a:t>dan</a:t>
            </a:r>
            <a:r>
              <a:rPr lang="en-US" dirty="0" smtClean="0"/>
              <a:t> </a:t>
            </a:r>
            <a:r>
              <a:rPr lang="en-US" dirty="0" err="1" smtClean="0"/>
              <a:t>mungkin</a:t>
            </a:r>
            <a:r>
              <a:rPr lang="en-US" dirty="0" smtClean="0"/>
              <a:t> </a:t>
            </a:r>
            <a:r>
              <a:rPr lang="en-US" dirty="0" err="1" smtClean="0"/>
              <a:t>kenaikan</a:t>
            </a:r>
            <a:r>
              <a:rPr lang="en-US" dirty="0" smtClean="0"/>
              <a:t> </a:t>
            </a:r>
            <a:r>
              <a:rPr lang="en-US" dirty="0" err="1" smtClean="0"/>
              <a:t>tekanan</a:t>
            </a:r>
            <a:r>
              <a:rPr lang="en-US" dirty="0" smtClean="0"/>
              <a:t> </a:t>
            </a:r>
            <a:r>
              <a:rPr lang="en-US" dirty="0" err="1" smtClean="0"/>
              <a:t>darah</a:t>
            </a:r>
            <a:r>
              <a:rPr lang="en-US" dirty="0" smtClean="0"/>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Wanita</a:t>
            </a:r>
            <a:r>
              <a:rPr lang="en-US" dirty="0" smtClean="0"/>
              <a:t> (8)</a:t>
            </a:r>
            <a:endParaRPr lang="en-US" dirty="0"/>
          </a:p>
        </p:txBody>
      </p:sp>
      <p:sp>
        <p:nvSpPr>
          <p:cNvPr id="50179" name="Content Placeholder 2"/>
          <p:cNvSpPr>
            <a:spLocks noGrp="1"/>
          </p:cNvSpPr>
          <p:nvPr>
            <p:ph sz="quarter" idx="1"/>
          </p:nvPr>
        </p:nvSpPr>
        <p:spPr>
          <a:xfrm>
            <a:off x="457200" y="1600200"/>
            <a:ext cx="7467600" cy="4873625"/>
          </a:xfrm>
        </p:spPr>
        <p:txBody>
          <a:bodyPr/>
          <a:lstStyle/>
          <a:p>
            <a:pPr eaLnBrk="1" hangingPunct="1"/>
            <a:r>
              <a:rPr lang="en-US" b="1" smtClean="0"/>
              <a:t>Strategi 6</a:t>
            </a:r>
            <a:br>
              <a:rPr lang="en-US" b="1" smtClean="0"/>
            </a:br>
            <a:r>
              <a:rPr lang="en-US" b="1" smtClean="0"/>
              <a:t>KURANGI STRES</a:t>
            </a:r>
            <a:r>
              <a:rPr lang="en-US" smtClean="0"/>
              <a:t/>
            </a:r>
            <a:br>
              <a:rPr lang="en-US" smtClean="0"/>
            </a:br>
            <a:r>
              <a:rPr lang="en-US" smtClean="0"/>
              <a:t>Penelitian menunjukkan bahwa stres memicu hormon kortisol yang menimbulkan nafsu makan dan simpanan lemak di organ-organ sekitar perut Anda. Padahal menurut Pamela Peeke, M.D., M.P.H., penulis Fight Fat After Forty, lemak di sekitar organ perut seringkali dikaitkan dengan penyakit jantung, diabetes, dan kanker.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sz="quarter" idx="1"/>
          </p:nvPr>
        </p:nvPicPr>
        <p:blipFill>
          <a:blip r:embed="rId3"/>
          <a:srcRect/>
          <a:stretch>
            <a:fillRect/>
          </a:stretch>
        </p:blipFill>
        <p:spPr>
          <a:xfrm>
            <a:off x="304800" y="0"/>
            <a:ext cx="8337550" cy="56388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Anabolism </a:t>
            </a:r>
            <a:r>
              <a:rPr lang="en-US" dirty="0" err="1" smtClean="0"/>
              <a:t>dan</a:t>
            </a:r>
            <a:r>
              <a:rPr lang="en-US" dirty="0" smtClean="0"/>
              <a:t> Catabolism</a:t>
            </a:r>
            <a:endParaRPr lang="en-US" dirty="0"/>
          </a:p>
        </p:txBody>
      </p:sp>
      <p:sp>
        <p:nvSpPr>
          <p:cNvPr id="5222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sz="2800" smtClean="0"/>
              <a:t>Anabolism - requires energy</a:t>
            </a:r>
          </a:p>
          <a:p>
            <a:pPr lvl="1" eaLnBrk="1" hangingPunct="1">
              <a:lnSpc>
                <a:spcPct val="90000"/>
              </a:lnSpc>
            </a:pPr>
            <a:r>
              <a:rPr lang="en-US" sz="2400" smtClean="0"/>
              <a:t>Glucose + Glucose + [Energy] –––&gt; Glycogen</a:t>
            </a:r>
          </a:p>
          <a:p>
            <a:pPr eaLnBrk="1" hangingPunct="1">
              <a:lnSpc>
                <a:spcPct val="90000"/>
              </a:lnSpc>
            </a:pPr>
            <a:r>
              <a:rPr lang="en-US" sz="2800" smtClean="0"/>
              <a:t>Catabolism - releases energy</a:t>
            </a:r>
          </a:p>
          <a:p>
            <a:pPr lvl="1" eaLnBrk="1" hangingPunct="1">
              <a:lnSpc>
                <a:spcPct val="90000"/>
              </a:lnSpc>
            </a:pPr>
            <a:r>
              <a:rPr lang="en-US" sz="2400" smtClean="0"/>
              <a:t>ATP + H</a:t>
            </a:r>
            <a:r>
              <a:rPr lang="en-US" sz="2400" baseline="-25000" smtClean="0"/>
              <a:t>2</a:t>
            </a:r>
            <a:r>
              <a:rPr lang="en-US" sz="2400" smtClean="0"/>
              <a:t>0 –––&gt; ATP + P [-7.3 kCal]</a:t>
            </a:r>
          </a:p>
          <a:p>
            <a:pPr lvl="1" eaLnBrk="1" hangingPunct="1">
              <a:lnSpc>
                <a:spcPct val="90000"/>
              </a:lnSpc>
            </a:pPr>
            <a:r>
              <a:rPr lang="en-US" sz="2400" smtClean="0"/>
              <a:t>Glycogen –––&gt; Glucose + [Energy]</a:t>
            </a:r>
          </a:p>
          <a:p>
            <a:pPr lvl="1" eaLnBrk="1" hangingPunct="1">
              <a:lnSpc>
                <a:spcPct val="90000"/>
              </a:lnSpc>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17"/>
          <p:cNvSpPr>
            <a:spLocks noGrp="1"/>
          </p:cNvSpPr>
          <p:nvPr>
            <p:ph type="body" idx="2"/>
          </p:nvPr>
        </p:nvSpPr>
        <p:spPr>
          <a:xfrm>
            <a:off x="6477000" y="274638"/>
            <a:ext cx="2209800" cy="4983162"/>
          </a:xfrm>
        </p:spPr>
        <p:txBody>
          <a:bodyPr/>
          <a:lstStyle/>
          <a:p>
            <a:pPr marL="228600" indent="-228600" eaLnBrk="1" hangingPunct="1"/>
            <a:r>
              <a:rPr lang="en-US" sz="1100" smtClean="0"/>
              <a:t>PENYERAPAN MAKANAN</a:t>
            </a:r>
          </a:p>
          <a:p>
            <a:pPr marL="228600" indent="-228600" eaLnBrk="1" hangingPunct="1">
              <a:buFont typeface="Wingdings" pitchFamily="2" charset="2"/>
              <a:buAutoNum type="arabicPeriod"/>
            </a:pPr>
            <a:r>
              <a:rPr lang="en-US" sz="1100" smtClean="0"/>
              <a:t>In epithelial cell, disaccharides broken down to single sugars.</a:t>
            </a:r>
            <a:br>
              <a:rPr lang="en-US" sz="1100" smtClean="0"/>
            </a:br>
            <a:r>
              <a:rPr lang="en-US" sz="1100" smtClean="0"/>
              <a:t>Lactose --&gt; galactose and glucose by lactase</a:t>
            </a:r>
            <a:br>
              <a:rPr lang="en-US" sz="1100" smtClean="0"/>
            </a:br>
            <a:r>
              <a:rPr lang="en-US" sz="1100" smtClean="0"/>
              <a:t>Maltose--&gt; glucose and glucose by maltase</a:t>
            </a:r>
            <a:br>
              <a:rPr lang="en-US" sz="1100" smtClean="0"/>
            </a:br>
            <a:r>
              <a:rPr lang="en-US" sz="1100" smtClean="0"/>
              <a:t>Sucrose--&gt;  glucose and fructose by sucrase</a:t>
            </a:r>
          </a:p>
          <a:p>
            <a:pPr marL="228600" indent="-228600" eaLnBrk="1" hangingPunct="1">
              <a:buFont typeface="Wingdings" pitchFamily="2" charset="2"/>
              <a:buAutoNum type="arabicPeriod"/>
            </a:pPr>
            <a:r>
              <a:rPr lang="en-US" sz="1100" smtClean="0"/>
              <a:t>Single sugars actively (with ATP)  co-transported into epithelial cell with Na+.  Cl- follows with water.</a:t>
            </a:r>
          </a:p>
          <a:p>
            <a:pPr marL="228600" indent="-228600" eaLnBrk="1" hangingPunct="1">
              <a:buFont typeface="Wingdings" pitchFamily="2" charset="2"/>
              <a:buAutoNum type="arabicPeriod"/>
            </a:pPr>
            <a:r>
              <a:rPr lang="en-US" sz="1100" smtClean="0"/>
              <a:t>Glucose and galactose transported out of epithelial cell into blood by co-transport (with ATP) with Na+; fructose moves by facilitated diffusion. Cl- and water follow.</a:t>
            </a:r>
          </a:p>
        </p:txBody>
      </p:sp>
      <p:pic>
        <p:nvPicPr>
          <p:cNvPr id="53251" name="Picture 2"/>
          <p:cNvPicPr>
            <a:picLocks noGrp="1" noChangeAspect="1" noChangeArrowheads="1"/>
          </p:cNvPicPr>
          <p:nvPr>
            <p:ph sz="quarter" idx="1"/>
          </p:nvPr>
        </p:nvPicPr>
        <p:blipFill>
          <a:blip r:embed="rId3"/>
          <a:srcRect/>
          <a:stretch>
            <a:fillRect/>
          </a:stretch>
        </p:blipFill>
        <p:spPr>
          <a:xfrm>
            <a:off x="304800" y="152400"/>
            <a:ext cx="5638800" cy="66341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9"/>
          <p:cNvSpPr>
            <a:spLocks noGrp="1"/>
          </p:cNvSpPr>
          <p:nvPr>
            <p:ph type="body" idx="2"/>
          </p:nvPr>
        </p:nvSpPr>
        <p:spPr>
          <a:xfrm>
            <a:off x="6400800" y="228600"/>
            <a:ext cx="2209800" cy="5867400"/>
          </a:xfrm>
        </p:spPr>
        <p:txBody>
          <a:bodyPr/>
          <a:lstStyle/>
          <a:p>
            <a:pPr marL="228600" indent="-228600" eaLnBrk="1" hangingPunct="1"/>
            <a:r>
              <a:rPr lang="en-US" sz="1100" smtClean="0"/>
              <a:t>PENYERAPAN MAKANAN</a:t>
            </a:r>
          </a:p>
          <a:p>
            <a:pPr marL="228600" indent="-228600" eaLnBrk="1" hangingPunct="1">
              <a:buFont typeface="Wingdings" pitchFamily="2" charset="2"/>
              <a:buAutoNum type="arabicPeriod"/>
            </a:pPr>
            <a:r>
              <a:rPr lang="en-US" sz="1100" smtClean="0"/>
              <a:t>micelles yang terdiri dari monoglycerides and</a:t>
            </a:r>
            <a:br>
              <a:rPr lang="en-US" sz="1100" smtClean="0"/>
            </a:br>
            <a:r>
              <a:rPr lang="en-US" sz="1100" smtClean="0"/>
              <a:t>free fatty acids diangkut ke sel dinding usus</a:t>
            </a:r>
          </a:p>
          <a:p>
            <a:pPr marL="228600" indent="-228600" eaLnBrk="1" hangingPunct="1">
              <a:buFont typeface="Wingdings" pitchFamily="2" charset="2"/>
              <a:buAutoNum type="arabicPeriod"/>
            </a:pPr>
            <a:r>
              <a:rPr lang="en-US" sz="1100" smtClean="0"/>
              <a:t>monoglycerides and FFA disebar melalui cell membranes</a:t>
            </a:r>
          </a:p>
          <a:p>
            <a:pPr marL="228600" indent="-228600" eaLnBrk="1" hangingPunct="1">
              <a:buFont typeface="Wingdings" pitchFamily="2" charset="2"/>
              <a:buAutoNum type="arabicPeriod"/>
            </a:pPr>
            <a:r>
              <a:rPr lang="en-US" sz="1100" smtClean="0"/>
              <a:t>monoglycerides and FFA digabung kembali into triacylglycerides in cell</a:t>
            </a:r>
          </a:p>
          <a:p>
            <a:pPr marL="228600" indent="-228600" eaLnBrk="1" hangingPunct="1">
              <a:buFont typeface="Wingdings" pitchFamily="2" charset="2"/>
              <a:buAutoNum type="arabicPeriod"/>
            </a:pPr>
            <a:r>
              <a:rPr lang="en-US" sz="1100" smtClean="0"/>
              <a:t>triacyglycerides surrounded with protein coat, dibentuk menjadi  chylomicron.</a:t>
            </a:r>
          </a:p>
          <a:p>
            <a:pPr marL="228600" indent="-228600" eaLnBrk="1" hangingPunct="1">
              <a:buFont typeface="Wingdings" pitchFamily="2" charset="2"/>
              <a:buAutoNum type="arabicPeriod"/>
            </a:pPr>
            <a:r>
              <a:rPr lang="en-US" sz="1100" smtClean="0"/>
              <a:t>Chylomicron moved by exocytosis keluar dari epithelial cell into lymph circulation</a:t>
            </a:r>
          </a:p>
          <a:p>
            <a:pPr marL="228600" indent="-228600" eaLnBrk="1" hangingPunct="1">
              <a:buFont typeface="Wingdings" pitchFamily="2" charset="2"/>
              <a:buAutoNum type="arabicPeriod"/>
            </a:pPr>
            <a:r>
              <a:rPr lang="en-US" sz="1100" smtClean="0"/>
              <a:t>Chylomicron transported by lymph to circulatory system, and then to fat depot where protein coat shed, and fat stored.</a:t>
            </a:r>
          </a:p>
          <a:p>
            <a:pPr marL="228600" indent="-228600" eaLnBrk="1" hangingPunct="1">
              <a:buFont typeface="Wingdings" pitchFamily="2" charset="2"/>
              <a:buAutoNum type="arabicPeriod"/>
            </a:pPr>
            <a:r>
              <a:rPr lang="en-US" sz="1100" smtClean="0"/>
              <a:t>ATP used for bile and triacylglyceride synthesis.</a:t>
            </a:r>
          </a:p>
        </p:txBody>
      </p:sp>
      <p:pic>
        <p:nvPicPr>
          <p:cNvPr id="54275" name="Picture 3"/>
          <p:cNvPicPr>
            <a:picLocks noGrp="1" noChangeAspect="1" noChangeArrowheads="1"/>
          </p:cNvPicPr>
          <p:nvPr>
            <p:ph sz="quarter" idx="1"/>
          </p:nvPr>
        </p:nvPicPr>
        <p:blipFill>
          <a:blip r:embed="rId3"/>
          <a:srcRect/>
          <a:stretch>
            <a:fillRect/>
          </a:stretch>
        </p:blipFill>
        <p:spPr>
          <a:xfrm>
            <a:off x="304800" y="228600"/>
            <a:ext cx="5716588" cy="63246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6"/>
          <p:cNvSpPr>
            <a:spLocks noGrp="1"/>
          </p:cNvSpPr>
          <p:nvPr>
            <p:ph type="body" idx="2"/>
          </p:nvPr>
        </p:nvSpPr>
        <p:spPr>
          <a:xfrm>
            <a:off x="6477000" y="274638"/>
            <a:ext cx="2209800" cy="4983162"/>
          </a:xfrm>
        </p:spPr>
        <p:txBody>
          <a:bodyPr/>
          <a:lstStyle/>
          <a:p>
            <a:pPr marL="228600" indent="-228600" eaLnBrk="1" hangingPunct="1"/>
            <a:r>
              <a:rPr lang="en-US" smtClean="0"/>
              <a:t>PENYERAPAN MAKANAN</a:t>
            </a:r>
          </a:p>
          <a:p>
            <a:pPr marL="228600" indent="-228600" eaLnBrk="1" hangingPunct="1">
              <a:buFont typeface="Wingdings" pitchFamily="2" charset="2"/>
              <a:buAutoNum type="arabicPeriod"/>
            </a:pPr>
            <a:r>
              <a:rPr lang="en-US" smtClean="0"/>
              <a:t>Peptides dipecah menjadi amino acids oleh aminopeptidases dalam sel dinding usus atau oleh  intracellular peptidases.</a:t>
            </a:r>
          </a:p>
          <a:p>
            <a:pPr marL="228600" indent="-228600" eaLnBrk="1" hangingPunct="1">
              <a:buFont typeface="Wingdings" pitchFamily="2" charset="2"/>
              <a:buAutoNum type="arabicPeriod"/>
            </a:pPr>
            <a:r>
              <a:rPr lang="en-US" smtClean="0"/>
              <a:t>amino acids diserap ke dalam sel dinding usus oleh active transport (with expenditure of ATP and co-transport of Na+).</a:t>
            </a:r>
          </a:p>
          <a:p>
            <a:pPr marL="228600" indent="-228600" eaLnBrk="1" hangingPunct="1">
              <a:buFont typeface="Wingdings" pitchFamily="2" charset="2"/>
              <a:buAutoNum type="arabicPeriod"/>
            </a:pPr>
            <a:r>
              <a:rPr lang="en-US" smtClean="0"/>
              <a:t>Cl- and air diikuti Na+ masuk ke dalam sel dinding usus.</a:t>
            </a:r>
          </a:p>
          <a:p>
            <a:pPr marL="228600" indent="-228600" eaLnBrk="1" hangingPunct="1">
              <a:buFont typeface="Wingdings" pitchFamily="2" charset="2"/>
              <a:buAutoNum type="arabicPeriod"/>
            </a:pPr>
            <a:r>
              <a:rPr lang="en-US" smtClean="0"/>
              <a:t>Amino acids and Na+ diang  by active co-transport.  Cl- and water follow.</a:t>
            </a:r>
          </a:p>
        </p:txBody>
      </p:sp>
      <p:pic>
        <p:nvPicPr>
          <p:cNvPr id="55299" name="Picture 2"/>
          <p:cNvPicPr>
            <a:picLocks noGrp="1" noChangeAspect="1" noChangeArrowheads="1"/>
          </p:cNvPicPr>
          <p:nvPr>
            <p:ph sz="quarter" idx="1"/>
          </p:nvPr>
        </p:nvPicPr>
        <p:blipFill>
          <a:blip r:embed="rId3"/>
          <a:srcRect/>
          <a:stretch>
            <a:fillRect/>
          </a:stretch>
        </p:blipFill>
        <p:spPr>
          <a:xfrm>
            <a:off x="304800" y="307975"/>
            <a:ext cx="5638800" cy="62611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Klasifikasi</a:t>
            </a:r>
            <a:r>
              <a:rPr lang="en-US" dirty="0" smtClean="0"/>
              <a:t> </a:t>
            </a:r>
            <a:r>
              <a:rPr lang="en-US" dirty="0" err="1" smtClean="0"/>
              <a:t>Nutrisi</a:t>
            </a:r>
            <a:r>
              <a:rPr lang="en-US" dirty="0" smtClean="0"/>
              <a:t> (3)</a:t>
            </a:r>
            <a:endParaRPr lang="en-US" dirty="0"/>
          </a:p>
        </p:txBody>
      </p:sp>
      <p:sp>
        <p:nvSpPr>
          <p:cNvPr id="12291"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CLASSIFICATION OF NUTRIENTS </a:t>
            </a:r>
          </a:p>
          <a:p>
            <a:pPr eaLnBrk="1" hangingPunct="1">
              <a:buFont typeface="Wingdings" pitchFamily="2" charset="2"/>
              <a:buNone/>
            </a:pPr>
            <a:r>
              <a:rPr lang="en-US" smtClean="0"/>
              <a:t>Macronutrients  </a:t>
            </a:r>
          </a:p>
          <a:p>
            <a:pPr eaLnBrk="1" hangingPunct="1">
              <a:buFont typeface="Wingdings" pitchFamily="2" charset="2"/>
              <a:buNone/>
            </a:pPr>
            <a:r>
              <a:rPr lang="en-US" smtClean="0"/>
              <a:t>(Required in large quantities i.e. grams) </a:t>
            </a:r>
          </a:p>
          <a:p>
            <a:pPr eaLnBrk="1" hangingPunct="1">
              <a:buFont typeface="Wingdings" pitchFamily="2" charset="2"/>
              <a:buNone/>
            </a:pPr>
            <a:r>
              <a:rPr lang="en-US" smtClean="0"/>
              <a:t>	Carbohydrate </a:t>
            </a:r>
          </a:p>
          <a:p>
            <a:pPr eaLnBrk="1" hangingPunct="1">
              <a:buFont typeface="Wingdings" pitchFamily="2" charset="2"/>
              <a:buNone/>
            </a:pPr>
            <a:r>
              <a:rPr lang="en-US" smtClean="0"/>
              <a:t>	Fat (Lipids) </a:t>
            </a:r>
          </a:p>
          <a:p>
            <a:pPr eaLnBrk="1" hangingPunct="1">
              <a:buFont typeface="Wingdings" pitchFamily="2" charset="2"/>
              <a:buNone/>
            </a:pPr>
            <a:r>
              <a:rPr lang="en-US" smtClean="0"/>
              <a:t>	Protein </a:t>
            </a:r>
          </a:p>
          <a:p>
            <a:pPr eaLnBrk="1" hangingPunct="1">
              <a:buFont typeface="Wingdings" pitchFamily="2" charset="2"/>
              <a:buNone/>
            </a:pPr>
            <a:r>
              <a:rPr lang="en-US" smtClean="0"/>
              <a:t>Micronutrients  </a:t>
            </a:r>
          </a:p>
          <a:p>
            <a:pPr eaLnBrk="1" hangingPunct="1">
              <a:buFont typeface="Wingdings" pitchFamily="2" charset="2"/>
              <a:buNone/>
            </a:pPr>
            <a:r>
              <a:rPr lang="en-US" smtClean="0"/>
              <a:t>(Required in small amounts i.e. mg or ug) </a:t>
            </a:r>
          </a:p>
          <a:p>
            <a:pPr eaLnBrk="1" hangingPunct="1">
              <a:buFont typeface="Wingdings" pitchFamily="2" charset="2"/>
              <a:buNone/>
            </a:pPr>
            <a:r>
              <a:rPr lang="en-US" smtClean="0"/>
              <a:t>	Vitamins </a:t>
            </a:r>
          </a:p>
          <a:p>
            <a:pPr eaLnBrk="1" hangingPunct="1">
              <a:buFont typeface="Wingdings" pitchFamily="2" charset="2"/>
              <a:buNone/>
            </a:pPr>
            <a:r>
              <a:rPr lang="en-US" smtClean="0"/>
              <a:t>	Minerals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Kandungan</a:t>
            </a:r>
            <a:r>
              <a:rPr lang="en-US" dirty="0" smtClean="0"/>
              <a:t> C, H </a:t>
            </a:r>
            <a:r>
              <a:rPr lang="en-US" dirty="0" err="1" smtClean="0"/>
              <a:t>dan</a:t>
            </a:r>
            <a:r>
              <a:rPr lang="en-US" dirty="0" smtClean="0"/>
              <a:t> O </a:t>
            </a:r>
            <a:endParaRPr lang="en-US" dirty="0"/>
          </a:p>
        </p:txBody>
      </p:sp>
      <p:pic>
        <p:nvPicPr>
          <p:cNvPr id="13315" name="Picture 2"/>
          <p:cNvPicPr>
            <a:picLocks noGrp="1" noChangeAspect="1" noChangeArrowheads="1"/>
          </p:cNvPicPr>
          <p:nvPr>
            <p:ph sz="quarter" idx="1"/>
          </p:nvPr>
        </p:nvPicPr>
        <p:blipFill>
          <a:blip r:embed="rId3"/>
          <a:srcRect/>
          <a:stretch>
            <a:fillRect/>
          </a:stretch>
        </p:blipFill>
        <p:spPr>
          <a:xfrm>
            <a:off x="533400" y="1600200"/>
            <a:ext cx="7467600" cy="4495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Kandungan</a:t>
            </a:r>
            <a:r>
              <a:rPr lang="en-US" dirty="0" smtClean="0"/>
              <a:t> </a:t>
            </a:r>
            <a:r>
              <a:rPr lang="en-US" dirty="0" err="1" smtClean="0"/>
              <a:t>Nutrisi</a:t>
            </a:r>
            <a:r>
              <a:rPr lang="en-US" dirty="0" smtClean="0"/>
              <a:t> (1)</a:t>
            </a:r>
            <a:endParaRPr lang="en-US" dirty="0"/>
          </a:p>
        </p:txBody>
      </p:sp>
      <p:sp>
        <p:nvSpPr>
          <p:cNvPr id="14339" name="Content Placeholder 4"/>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Energy Yielding Nutrients</a:t>
            </a:r>
          </a:p>
          <a:p>
            <a:pPr eaLnBrk="1" hangingPunct="1"/>
            <a:r>
              <a:rPr lang="en-US" smtClean="0"/>
              <a:t>Protein			4 Kcal/g</a:t>
            </a:r>
          </a:p>
          <a:p>
            <a:pPr eaLnBrk="1" hangingPunct="1"/>
            <a:r>
              <a:rPr lang="en-US" smtClean="0"/>
              <a:t>Carbohydrate		4 Kcal/g</a:t>
            </a:r>
          </a:p>
          <a:p>
            <a:pPr eaLnBrk="1" hangingPunct="1"/>
            <a:r>
              <a:rPr lang="en-US" smtClean="0"/>
              <a:t>Fat (Lipid)			9 kcal/g</a:t>
            </a:r>
          </a:p>
          <a:p>
            <a:pPr eaLnBrk="1" hangingPunct="1">
              <a:buFont typeface="Wingdings" pitchFamily="2" charset="2"/>
              <a:buNone/>
            </a:pPr>
            <a:r>
              <a:rPr lang="en-US" smtClean="0"/>
              <a:t>*	Alcohol contributes	7 kcal/g </a:t>
            </a:r>
          </a:p>
          <a:p>
            <a:pPr eaLnBrk="1" hangingPunct="1">
              <a:buFont typeface="Wingdings" pitchFamily="2" charset="2"/>
              <a:buNone/>
            </a:pPr>
            <a:r>
              <a:rPr lang="en-US" smtClean="0"/>
              <a:t>	but IS NOT classified as a nutrient.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Kandungan</a:t>
            </a:r>
            <a:r>
              <a:rPr lang="en-US" dirty="0" smtClean="0"/>
              <a:t> </a:t>
            </a:r>
            <a:r>
              <a:rPr lang="en-US" dirty="0" err="1" smtClean="0"/>
              <a:t>Nutrisi</a:t>
            </a:r>
            <a:r>
              <a:rPr lang="en-US" dirty="0" smtClean="0"/>
              <a:t> (2)</a:t>
            </a:r>
            <a:endParaRPr lang="en-US" dirty="0"/>
          </a:p>
        </p:txBody>
      </p:sp>
      <p:pic>
        <p:nvPicPr>
          <p:cNvPr id="15363" name="Picture 2"/>
          <p:cNvPicPr>
            <a:picLocks noGrp="1" noChangeAspect="1" noChangeArrowheads="1"/>
          </p:cNvPicPr>
          <p:nvPr>
            <p:ph sz="quarter" idx="1"/>
          </p:nvPr>
        </p:nvPicPr>
        <p:blipFill>
          <a:blip r:embed="rId3"/>
          <a:srcRect/>
          <a:stretch>
            <a:fillRect/>
          </a:stretch>
        </p:blipFill>
        <p:spPr>
          <a:xfrm>
            <a:off x="457200" y="1676400"/>
            <a:ext cx="7467600" cy="44846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Alkohol</a:t>
            </a:r>
            <a:endParaRPr lang="en-US" dirty="0"/>
          </a:p>
        </p:txBody>
      </p:sp>
      <p:sp>
        <p:nvSpPr>
          <p:cNvPr id="16387"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Other components</a:t>
            </a:r>
          </a:p>
          <a:p>
            <a:pPr eaLnBrk="1" hangingPunct="1"/>
            <a:r>
              <a:rPr lang="en-US" smtClean="0"/>
              <a:t>Alcohol </a:t>
            </a:r>
          </a:p>
          <a:p>
            <a:pPr eaLnBrk="1" hangingPunct="1">
              <a:buFont typeface="Wingdings" pitchFamily="2" charset="2"/>
              <a:buNone/>
            </a:pPr>
            <a:r>
              <a:rPr lang="en-US" smtClean="0"/>
              <a:t>	Energy-yielding </a:t>
            </a:r>
          </a:p>
          <a:p>
            <a:pPr eaLnBrk="1" hangingPunct="1">
              <a:buFont typeface="Wingdings" pitchFamily="2" charset="2"/>
              <a:buNone/>
            </a:pPr>
            <a:r>
              <a:rPr lang="en-US" smtClean="0"/>
              <a:t>	Is a toxin, not a nutrient </a:t>
            </a:r>
          </a:p>
          <a:p>
            <a:pPr eaLnBrk="1" hangingPunct="1">
              <a:buFont typeface="Wingdings" pitchFamily="2" charset="2"/>
              <a:buNone/>
            </a:pPr>
            <a:r>
              <a:rPr lang="en-US" smtClean="0"/>
              <a:t>	Not considered a nutrient because it does not support the growth, maintenance, or repair of the body.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838</TotalTime>
  <Words>705</Words>
  <Application>Microsoft Office PowerPoint</Application>
  <PresentationFormat>On-screen Show (4:3)</PresentationFormat>
  <Paragraphs>207</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Oriel</vt:lpstr>
      <vt:lpstr>NUTRISI</vt:lpstr>
      <vt:lpstr>Definisi</vt:lpstr>
      <vt:lpstr>Klasifikasi Nutrisi (1)</vt:lpstr>
      <vt:lpstr>Klasifikasi Nutrisi (2)</vt:lpstr>
      <vt:lpstr>Klasifikasi Nutrisi (3)</vt:lpstr>
      <vt:lpstr>Kandungan C, H dan O </vt:lpstr>
      <vt:lpstr>Kandungan Nutrisi (1)</vt:lpstr>
      <vt:lpstr>Kandungan Nutrisi (2)</vt:lpstr>
      <vt:lpstr>Alkohol</vt:lpstr>
      <vt:lpstr>Alkohol</vt:lpstr>
      <vt:lpstr>Food Pyramid (1)</vt:lpstr>
      <vt:lpstr>Food Pyramid (2)</vt:lpstr>
      <vt:lpstr>Food Pyramid (3)</vt:lpstr>
      <vt:lpstr>Food Pyramid (4)</vt:lpstr>
      <vt:lpstr>BMR dan BMI</vt:lpstr>
      <vt:lpstr>BMR </vt:lpstr>
      <vt:lpstr>BMI (1)</vt:lpstr>
      <vt:lpstr>BMI (2)</vt:lpstr>
      <vt:lpstr>TDEE</vt:lpstr>
      <vt:lpstr>Lean Body Mass</vt:lpstr>
      <vt:lpstr>Keterangan</vt:lpstr>
      <vt:lpstr>Satuan</vt:lpstr>
      <vt:lpstr>Energy Requirements (1)</vt:lpstr>
      <vt:lpstr>Energy Requirements (2)</vt:lpstr>
      <vt:lpstr>Energy Equivalents</vt:lpstr>
      <vt:lpstr>Body composition</vt:lpstr>
      <vt:lpstr>Balance</vt:lpstr>
      <vt:lpstr>Calori</vt:lpstr>
      <vt:lpstr>Menu makanan (1)</vt:lpstr>
      <vt:lpstr>Menu makanan (2)</vt:lpstr>
      <vt:lpstr>  Menu makanan (3)</vt:lpstr>
      <vt:lpstr>Menu makanan (4)</vt:lpstr>
      <vt:lpstr>Menu makanan (5)</vt:lpstr>
      <vt:lpstr>Menu makanan (6)</vt:lpstr>
      <vt:lpstr>Wanita (1)</vt:lpstr>
      <vt:lpstr>Wanita (2)</vt:lpstr>
      <vt:lpstr>Wanita (3)</vt:lpstr>
      <vt:lpstr>Wanita (4)</vt:lpstr>
      <vt:lpstr>Wanita (5)</vt:lpstr>
      <vt:lpstr>Wanita (6)</vt:lpstr>
      <vt:lpstr>Wanita (7)</vt:lpstr>
      <vt:lpstr>Wanita (8)</vt:lpstr>
      <vt:lpstr>Slide 43</vt:lpstr>
      <vt:lpstr>Anabolism dan Catabolism</vt:lpstr>
      <vt:lpstr>Slide 45</vt:lpstr>
      <vt:lpstr>Slide 46</vt:lpstr>
      <vt:lpstr>Slide 47</vt:lpstr>
    </vt:vector>
  </TitlesOfParts>
  <Company>Acer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Valued Acer Customer</cp:lastModifiedBy>
  <cp:revision>90</cp:revision>
  <dcterms:created xsi:type="dcterms:W3CDTF">2007-11-08T06:48:04Z</dcterms:created>
  <dcterms:modified xsi:type="dcterms:W3CDTF">2009-02-11T03:15:35Z</dcterms:modified>
</cp:coreProperties>
</file>