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66" r:id="rId6"/>
    <p:sldId id="267" r:id="rId7"/>
    <p:sldId id="269" r:id="rId8"/>
    <p:sldId id="260" r:id="rId9"/>
    <p:sldId id="270" r:id="rId10"/>
    <p:sldId id="27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721"/>
    <a:srgbClr val="A20000"/>
    <a:srgbClr val="860000"/>
    <a:srgbClr val="B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52" d="100"/>
          <a:sy n="52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7772400" cy="1227137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706" y="3357562"/>
            <a:ext cx="6400800" cy="642942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85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6215106" cy="18700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KOMUNIKASI DATA</a:t>
            </a:r>
            <a:endParaRPr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500" y="3714750"/>
            <a:ext cx="4400550" cy="642938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- S. </a:t>
            </a:r>
            <a:r>
              <a:rPr lang="en-US" altLang="zh-CN" dirty="0" err="1" smtClean="0"/>
              <a:t>Indriani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Lestariningati</a:t>
            </a:r>
            <a:r>
              <a:rPr lang="en-US" altLang="zh-CN" dirty="0" smtClean="0"/>
              <a:t>, M.T-</a:t>
            </a: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42910" y="542926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Franklin Gothic Book" pitchFamily="34" charset="0"/>
              </a:rPr>
              <a:t>ATURAN PERKULIAHAN</a:t>
            </a:r>
            <a:endParaRPr lang="en-SG" sz="2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6643734" cy="1227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Just Remember… Money doesn’t come easily</a:t>
            </a:r>
            <a:br>
              <a:rPr lang="en-US" dirty="0" smtClean="0"/>
            </a:br>
            <a:r>
              <a:rPr lang="en-SG" dirty="0" smtClean="0"/>
              <a:t>or else everyone would be rich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Nama Mata Kuliah		: Komunikasi Data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Kode Mata Kuliah/SKS 	: TK34304 / 3 SKS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Pengajar		      	: S. Indriani L, M.T.  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Semester/ TA	      		: Genap/2010-2011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Hari/ Jam/ Ruang 	      	: Selasa/10.00-12.15/ R. 4519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					  Rabu/ 10.00-12.10/R. 4508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					  Rabu/13.00-15.15/ R. 4508</a:t>
            </a:r>
            <a:endParaRPr lang="en-US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Manfaat Mata Kuliah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>
                <a:latin typeface="Franklin Gothic Book" pitchFamily="34" charset="0"/>
              </a:rPr>
              <a:t>	</a:t>
            </a:r>
            <a:r>
              <a:rPr lang="en-US" sz="2800" dirty="0" err="1" smtClean="0">
                <a:latin typeface="Franklin Gothic Book" pitchFamily="34" charset="0"/>
              </a:rPr>
              <a:t>Setelah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mengikuti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perkuliahan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Komunikasi</a:t>
            </a:r>
            <a:r>
              <a:rPr lang="en-US" sz="2800" dirty="0" smtClean="0">
                <a:latin typeface="Franklin Gothic Book" pitchFamily="34" charset="0"/>
              </a:rPr>
              <a:t> Data </a:t>
            </a:r>
            <a:r>
              <a:rPr lang="en-US" sz="2800" dirty="0" err="1" smtClean="0">
                <a:latin typeface="Franklin Gothic Book" pitchFamily="34" charset="0"/>
              </a:rPr>
              <a:t>mahasiswa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diharapkan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mampu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menganalisis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dan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memahami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konsep-konsep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dasar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 smtClean="0">
                <a:latin typeface="Franklin Gothic Book" pitchFamily="34" charset="0"/>
              </a:rPr>
              <a:t>Komunikasi</a:t>
            </a:r>
            <a:r>
              <a:rPr lang="en-US" sz="2800" dirty="0" smtClean="0">
                <a:latin typeface="Franklin Gothic Book" pitchFamily="34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2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Tata tertib perkuliahan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8461" y="1214422"/>
            <a:ext cx="8245505" cy="4738702"/>
          </a:xfrm>
        </p:spPr>
        <p:txBody>
          <a:bodyPr/>
          <a:lstStyle/>
          <a:p>
            <a:pPr marL="514350" indent="-514350" algn="just">
              <a:buFontTx/>
              <a:buAutoNum type="arabicPeriod"/>
            </a:pPr>
            <a:r>
              <a:rPr lang="en-US" sz="2200" dirty="0" err="1" smtClean="0">
                <a:latin typeface="Franklin Gothic Book" pitchFamily="34" charset="0"/>
              </a:rPr>
              <a:t>Setiap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bahan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perkuliahan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sebagaimana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tertulis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dalam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jadwal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perkuliahan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b="1" dirty="0" smtClean="0">
                <a:latin typeface="Franklin Gothic Book" pitchFamily="34" charset="0"/>
              </a:rPr>
              <a:t> </a:t>
            </a:r>
            <a:r>
              <a:rPr lang="en-US" sz="2200" b="1" dirty="0" err="1" smtClean="0">
                <a:latin typeface="Franklin Gothic Book" pitchFamily="34" charset="0"/>
              </a:rPr>
              <a:t>wajib</a:t>
            </a:r>
            <a:r>
              <a:rPr lang="en-US" sz="2200" b="1" dirty="0" smtClean="0">
                <a:latin typeface="Franklin Gothic Book" pitchFamily="34" charset="0"/>
              </a:rPr>
              <a:t> </a:t>
            </a:r>
            <a:r>
              <a:rPr lang="en-US" sz="2200" b="1" dirty="0" err="1" smtClean="0">
                <a:latin typeface="Franklin Gothic Book" pitchFamily="34" charset="0"/>
              </a:rPr>
              <a:t>dibaca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sebelum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mengikuti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perkuliahan</a:t>
            </a:r>
            <a:r>
              <a:rPr lang="en-US" sz="2200" dirty="0" smtClean="0">
                <a:latin typeface="Franklin Gothic Book" pitchFamily="34" charset="0"/>
              </a:rPr>
              <a:t>.</a:t>
            </a:r>
          </a:p>
          <a:p>
            <a:pPr marL="514350" indent="-514350" algn="just">
              <a:buFontTx/>
              <a:buAutoNum type="arabicPeriod"/>
            </a:pPr>
            <a:r>
              <a:rPr lang="pt-BR" sz="2200" dirty="0" smtClean="0">
                <a:latin typeface="Franklin Gothic Book" pitchFamily="34" charset="0"/>
              </a:rPr>
              <a:t>Mahasiswa datang tepat waktu (toleransi waktu 15 menit).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Berpenampilan yang sopan, tidak diperkenankan mengenakan sandal dan kaos oblong.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Tidak menyalakan HP pada saat perkuliahan berlangsung.</a:t>
            </a:r>
          </a:p>
          <a:p>
            <a:pPr marL="514350" indent="-514350" algn="just">
              <a:buFontTx/>
              <a:buAutoNum type="arabicPeriod"/>
            </a:pPr>
            <a:r>
              <a:rPr lang="pt-BR" sz="2200" dirty="0" smtClean="0">
                <a:latin typeface="Franklin Gothic Book" pitchFamily="34" charset="0"/>
              </a:rPr>
              <a:t>Syarat mengikuti ujian akhir adalah memenuhi 80% dari tatap muka.</a:t>
            </a:r>
            <a:endParaRPr lang="sv-SE" sz="2200" dirty="0" smtClean="0">
              <a:latin typeface="Franklin Gothic Book" pitchFamily="34" charset="0"/>
            </a:endParaRPr>
          </a:p>
          <a:p>
            <a:pPr marL="514350" indent="-514350" algn="just" eaLnBrk="1" hangingPunct="1"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Tidak ada ujian susulan dan ujian perbaikan.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Akan diberikan sanksi bagi mahasiswa yang melakukan ketidakjujuran dalam pelaksanaan ujian baik pada saat quiz, atau ujian akhir maupun dalam penyelesaian tugas-tugas mandiri.</a:t>
            </a:r>
            <a:endParaRPr lang="en-US" sz="22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Tugas</a:t>
            </a:r>
            <a:endParaRPr lang="en-US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en-US" sz="2200" dirty="0" err="1" smtClean="0">
                <a:latin typeface="Franklin Gothic Book" pitchFamily="34" charset="0"/>
              </a:rPr>
              <a:t>Seluruh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Tugas</a:t>
            </a:r>
            <a:r>
              <a:rPr lang="en-US" sz="2200" dirty="0" smtClean="0">
                <a:latin typeface="Franklin Gothic Book" pitchFamily="34" charset="0"/>
              </a:rPr>
              <a:t> yang </a:t>
            </a:r>
            <a:r>
              <a:rPr lang="en-US" sz="2200" dirty="0" err="1" smtClean="0">
                <a:latin typeface="Franklin Gothic Book" pitchFamily="34" charset="0"/>
              </a:rPr>
              <a:t>diberikan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dikerjakan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kertas</a:t>
            </a:r>
            <a:r>
              <a:rPr lang="en-US" sz="2200" dirty="0" smtClean="0">
                <a:latin typeface="Franklin Gothic Book" pitchFamily="34" charset="0"/>
              </a:rPr>
              <a:t> A4 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Dosen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berhak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untuk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tidak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menerima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tugas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anda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jika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tidak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Franklin Gothic Book" pitchFamily="34" charset="0"/>
                <a:sym typeface="Wingdings" pitchFamily="2" charset="2"/>
              </a:rPr>
              <a:t>sesuai</a:t>
            </a:r>
            <a:r>
              <a:rPr lang="en-US" sz="2200" dirty="0" smtClean="0">
                <a:latin typeface="Franklin Gothic Book" pitchFamily="34" charset="0"/>
                <a:sym typeface="Wingdings" pitchFamily="2" charset="2"/>
              </a:rPr>
              <a:t>.</a:t>
            </a:r>
            <a:endParaRPr lang="en-US" sz="2200" dirty="0" smtClean="0">
              <a:latin typeface="Franklin Gothic Book" pitchFamily="34" charset="0"/>
            </a:endParaRPr>
          </a:p>
          <a:p>
            <a:pPr marL="609600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Tugas mandiri akan diberikan setiap akhir pokok bahasan, dan wajib dikerjakan. Materi yang dianggap sulit didiskusikan pada pertemuan minggu berikutnya. Tugas dikerjakan dan dikumpulkan pada pertemuan berikutnya.</a:t>
            </a:r>
          </a:p>
          <a:p>
            <a:pPr marL="609600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sv-SE" sz="2200" dirty="0" smtClean="0">
                <a:latin typeface="Franklin Gothic Book" pitchFamily="34" charset="0"/>
              </a:rPr>
              <a:t>Tidak ada susulan tugas.</a:t>
            </a:r>
            <a:endParaRPr lang="en-US" sz="22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Kriteria Penilaian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10" y="1214422"/>
            <a:ext cx="81534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v-SE" sz="2400" dirty="0" smtClean="0">
                <a:latin typeface="Franklin Gothic Book" pitchFamily="34" charset="0"/>
              </a:rPr>
              <a:t>Penilaian dilakukan berdasarkan Peraturan, yaitu:</a:t>
            </a:r>
            <a:endParaRPr lang="en-US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		A = Bila Nilai Akhir ≥ 80			  	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		B = Bila Nilai Akhir 68-79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		C = Bila Nilai Akhir 56-67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   	 	D = Bila Nilai Akhir 45-55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v-SE" sz="2400" dirty="0" smtClean="0">
                <a:latin typeface="Franklin Gothic Book" pitchFamily="34" charset="0"/>
              </a:rPr>
              <a:t>   	 	</a:t>
            </a:r>
            <a:r>
              <a:rPr lang="en-US" sz="2400" dirty="0" smtClean="0">
                <a:latin typeface="Franklin Gothic Book" pitchFamily="34" charset="0"/>
              </a:rPr>
              <a:t>E = </a:t>
            </a:r>
            <a:r>
              <a:rPr lang="en-US" sz="2400" dirty="0" err="1" smtClean="0">
                <a:latin typeface="Franklin Gothic Book" pitchFamily="34" charset="0"/>
              </a:rPr>
              <a:t>Bila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Akhir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smtClean="0">
                <a:latin typeface="Franklin Gothic Book" pitchFamily="34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Franklin Gothic Book" pitchFamily="34" charset="0"/>
              </a:rPr>
              <a:t> 44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b="1" dirty="0" smtClean="0">
                <a:latin typeface="Franklin Gothic Book" pitchFamily="34" charset="0"/>
              </a:rPr>
              <a:t>Nilai Akhir </a:t>
            </a:r>
            <a:r>
              <a:rPr lang="pt-BR" sz="2400" dirty="0" smtClean="0">
                <a:latin typeface="Franklin Gothic Book" pitchFamily="34" charset="0"/>
              </a:rPr>
              <a:t>= (20 % Quiz + 10 % Tugas + 30% UTS + 40 % UAS)</a:t>
            </a:r>
            <a:endParaRPr lang="en-US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Stallings, William, </a:t>
            </a:r>
            <a:r>
              <a:rPr lang="en-US" sz="2400" i="1" u="sng" dirty="0" smtClean="0">
                <a:latin typeface="Franklin Gothic Book" pitchFamily="34" charset="0"/>
              </a:rPr>
              <a:t>Data and Computer Communications</a:t>
            </a:r>
            <a:r>
              <a:rPr lang="en-US" sz="2400" dirty="0" smtClean="0">
                <a:latin typeface="Franklin Gothic Book" pitchFamily="34" charset="0"/>
              </a:rPr>
              <a:t>, Macmillan Publishing Company, New York, 1993.</a:t>
            </a:r>
            <a:endParaRPr lang="en-SG" sz="2400" dirty="0" smtClean="0">
              <a:latin typeface="Franklin Gothic Book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E Comer, Douglas, </a:t>
            </a:r>
            <a:r>
              <a:rPr lang="en-US" sz="2400" i="1" u="sng" dirty="0" smtClean="0">
                <a:latin typeface="Franklin Gothic Book" pitchFamily="34" charset="0"/>
              </a:rPr>
              <a:t>Data and Communications Computer Network</a:t>
            </a:r>
            <a:r>
              <a:rPr lang="en-US" sz="2400" dirty="0" smtClean="0">
                <a:latin typeface="Franklin Gothic Book" pitchFamily="34" charset="0"/>
              </a:rPr>
              <a:t>, Prentice Hall, 3</a:t>
            </a:r>
            <a:r>
              <a:rPr lang="en-US" sz="2400" baseline="30000" dirty="0" smtClean="0">
                <a:latin typeface="Franklin Gothic Book" pitchFamily="34" charset="0"/>
              </a:rPr>
              <a:t>rd</a:t>
            </a:r>
            <a:r>
              <a:rPr lang="en-US" sz="2400" dirty="0" smtClean="0">
                <a:latin typeface="Franklin Gothic Book" pitchFamily="34" charset="0"/>
              </a:rPr>
              <a:t> Edition, 2000.</a:t>
            </a:r>
            <a:endParaRPr lang="en-SG" sz="2400" dirty="0" smtClean="0">
              <a:latin typeface="Franklin Gothic Book" pitchFamily="34" charset="0"/>
            </a:endParaRPr>
          </a:p>
          <a:p>
            <a:pPr marL="514350" lvl="0" indent="-514350">
              <a:lnSpc>
                <a:spcPct val="150000"/>
              </a:lnSpc>
              <a:buNone/>
            </a:pPr>
            <a:endParaRPr lang="en-SG" sz="22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629524" cy="12271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/>
              <a:t>Tips </a:t>
            </a:r>
            <a:r>
              <a:rPr lang="en-US" altLang="zh-CN" dirty="0" err="1" smtClean="0"/>
              <a:t>sukses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untuk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Anda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ingin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mendapat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nilai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baik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Franklin Gothic Book" pitchFamily="34" charset="0"/>
              </a:rPr>
              <a:t>Well prepared!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Bacalah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pengetahuan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tentang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smtClean="0">
                <a:latin typeface="Franklin Gothic Book" pitchFamily="34" charset="0"/>
              </a:rPr>
              <a:t> Data </a:t>
            </a:r>
            <a:r>
              <a:rPr lang="en-US" sz="2400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sumber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saja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Bertanya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anda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paham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Belajar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Kelompok</a:t>
            </a:r>
            <a:r>
              <a:rPr lang="en-US" sz="2400" dirty="0" smtClean="0">
                <a:latin typeface="Franklin Gothic Book" pitchFamily="34" charset="0"/>
              </a:rPr>
              <a:t> (Group Study).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Biasakan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merasa</a:t>
            </a:r>
            <a:r>
              <a:rPr lang="en-US" sz="2400" dirty="0" smtClean="0">
                <a:latin typeface="Franklin Gothic Book" pitchFamily="34" charset="0"/>
              </a:rPr>
              <a:t> ‘</a:t>
            </a:r>
            <a:r>
              <a:rPr lang="en-US" sz="2400" dirty="0" err="1" smtClean="0">
                <a:latin typeface="Franklin Gothic Book" pitchFamily="34" charset="0"/>
              </a:rPr>
              <a:t>sudah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pintar</a:t>
            </a:r>
            <a:r>
              <a:rPr lang="en-US" sz="2400" dirty="0" smtClean="0">
                <a:latin typeface="Franklin Gothic Book" pitchFamily="34" charset="0"/>
              </a:rPr>
              <a:t>’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justru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membuat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anda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bodoh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Sopan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Mengumpulkan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tugas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waktu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Jangan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mencontek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Franklin Gothic Book" pitchFamily="34" charset="0"/>
              </a:rPr>
              <a:t>Berusaha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mengerjakan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terbaik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Berdoa</a:t>
            </a:r>
            <a:r>
              <a:rPr lang="en-US" sz="2400" dirty="0" smtClean="0">
                <a:latin typeface="Franklin Gothic Book" pitchFamily="34" charset="0"/>
              </a:rPr>
              <a:t>!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Franklin Gothic Book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education5</Template>
  <TotalTime>443</TotalTime>
  <Words>293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education5</vt:lpstr>
      <vt:lpstr>KOMUNIKASI DATA</vt:lpstr>
      <vt:lpstr>Kontrak Perkuliahan </vt:lpstr>
      <vt:lpstr>Manfaat Mata Kuliah </vt:lpstr>
      <vt:lpstr>Tata tertib perkuliahan</vt:lpstr>
      <vt:lpstr>Tugas</vt:lpstr>
      <vt:lpstr>Kriteria Penilaian</vt:lpstr>
      <vt:lpstr>Referensi </vt:lpstr>
      <vt:lpstr>Tips sukses untuk Anda yang ingin mendapat nilai baik</vt:lpstr>
      <vt:lpstr>Tips</vt:lpstr>
      <vt:lpstr>Just Remember… Money doesn’t come easily or else everyone would be rich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HP Mini</dc:creator>
  <cp:keywords>Education PowerPoint Template</cp:keywords>
  <dc:description>Copyright © Wondershare Software Co., Ltd. All Rights Reserved.</dc:description>
  <cp:lastModifiedBy>HP Mini</cp:lastModifiedBy>
  <cp:revision>32</cp:revision>
  <dcterms:created xsi:type="dcterms:W3CDTF">2011-02-07T15:38:13Z</dcterms:created>
  <dcterms:modified xsi:type="dcterms:W3CDTF">2011-02-16T07:46:02Z</dcterms:modified>
  <cp:category>Education</cp:category>
</cp:coreProperties>
</file>