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6" r:id="rId5"/>
    <p:sldId id="259" r:id="rId6"/>
    <p:sldId id="260" r:id="rId7"/>
    <p:sldId id="263" r:id="rId8"/>
    <p:sldId id="264" r:id="rId9"/>
    <p:sldId id="265" r:id="rId10"/>
    <p:sldId id="268" r:id="rId11"/>
    <p:sldId id="267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52AE66A-91BA-445D-9222-0D720EF1F802}">
          <p14:sldIdLst>
            <p14:sldId id="256"/>
            <p14:sldId id="258"/>
            <p14:sldId id="261"/>
            <p14:sldId id="266"/>
            <p14:sldId id="259"/>
            <p14:sldId id="260"/>
          </p14:sldIdLst>
        </p14:section>
        <p14:section name="Pendahuluan" id="{6EF331B8-265C-42B8-B929-E403C7D8B970}">
          <p14:sldIdLst>
            <p14:sldId id="263"/>
            <p14:sldId id="264"/>
            <p14:sldId id="265"/>
            <p14:sldId id="268"/>
            <p14:sldId id="267"/>
            <p14:sldId id="269"/>
            <p14:sldId id="270"/>
            <p14:sldId id="271"/>
            <p14:sldId id="272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 userDrawn="1"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E5680CB-4A93-420F-9F0C-0F694699200F}" type="datetimeFigureOut">
              <a:rPr lang="id-ID" smtClean="0"/>
              <a:t>15/02/2011</a:t>
            </a:fld>
            <a:endParaRPr lang="id-ID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F5968D0-19BB-4366-9ACF-83B3A2605938}" type="slidenum">
              <a:rPr lang="id-ID" smtClean="0"/>
              <a:t>‹#›</a:t>
            </a:fld>
            <a:endParaRPr lang="id-ID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80CB-4A93-420F-9F0C-0F694699200F}" type="datetimeFigureOut">
              <a:rPr lang="id-ID" smtClean="0"/>
              <a:t>15/02/2011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68D0-19BB-4366-9ACF-83B3A260593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80CB-4A93-420F-9F0C-0F694699200F}" type="datetimeFigureOut">
              <a:rPr lang="id-ID" smtClean="0"/>
              <a:t>15/02/2011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68D0-19BB-4366-9ACF-83B3A260593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80CB-4A93-420F-9F0C-0F694699200F}" type="datetimeFigureOut">
              <a:rPr lang="id-ID" smtClean="0"/>
              <a:t>15/02/2011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68D0-19BB-4366-9ACF-83B3A260593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80CB-4A93-420F-9F0C-0F694699200F}" type="datetimeFigureOut">
              <a:rPr lang="id-ID" smtClean="0"/>
              <a:t>15/02/2011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68D0-19BB-4366-9ACF-83B3A260593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80CB-4A93-420F-9F0C-0F694699200F}" type="datetimeFigureOut">
              <a:rPr lang="id-ID" smtClean="0"/>
              <a:t>15/02/2011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68D0-19BB-4366-9ACF-83B3A2605938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80CB-4A93-420F-9F0C-0F694699200F}" type="datetimeFigureOut">
              <a:rPr lang="id-ID" smtClean="0"/>
              <a:t>15/02/2011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68D0-19BB-4366-9ACF-83B3A260593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80CB-4A93-420F-9F0C-0F694699200F}" type="datetimeFigureOut">
              <a:rPr lang="id-ID" smtClean="0"/>
              <a:t>15/02/2011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68D0-19BB-4366-9ACF-83B3A260593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80CB-4A93-420F-9F0C-0F694699200F}" type="datetimeFigureOut">
              <a:rPr lang="id-ID" smtClean="0"/>
              <a:t>15/02/2011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68D0-19BB-4366-9ACF-83B3A260593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80CB-4A93-420F-9F0C-0F694699200F}" type="datetimeFigureOut">
              <a:rPr lang="id-ID" smtClean="0"/>
              <a:t>15/02/2011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68D0-19BB-4366-9ACF-83B3A2605938}" type="slidenum">
              <a:rPr lang="id-ID" smtClean="0"/>
              <a:t>‹#›</a:t>
            </a:fld>
            <a:endParaRPr lang="id-ID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80CB-4A93-420F-9F0C-0F694699200F}" type="datetimeFigureOut">
              <a:rPr lang="id-ID" smtClean="0"/>
              <a:t>15/02/2011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68D0-19BB-4366-9ACF-83B3A260593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E5680CB-4A93-420F-9F0C-0F694699200F}" type="datetimeFigureOut">
              <a:rPr lang="id-ID" smtClean="0"/>
              <a:t>15/02/2011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F5968D0-19BB-4366-9ACF-83B3A2605938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4" y="0"/>
            <a:ext cx="6876256" cy="1470025"/>
          </a:xfrm>
        </p:spPr>
        <p:txBody>
          <a:bodyPr/>
          <a:lstStyle/>
          <a:p>
            <a:r>
              <a:rPr lang="id-ID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Rekayasa Perangkat Lunak</a:t>
            </a:r>
            <a:br>
              <a:rPr lang="id-ID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Pendahuluan</a:t>
            </a:r>
            <a:endParaRPr lang="id-ID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96" y="5136004"/>
            <a:ext cx="5896804" cy="1533356"/>
          </a:xfrm>
        </p:spPr>
        <p:txBody>
          <a:bodyPr>
            <a:normAutofit/>
          </a:bodyPr>
          <a:lstStyle/>
          <a:p>
            <a:endParaRPr lang="id-ID" dirty="0" smtClean="0">
              <a:solidFill>
                <a:schemeClr val="tx1"/>
              </a:solidFill>
            </a:endParaRPr>
          </a:p>
          <a:p>
            <a:r>
              <a:rPr lang="id-ID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id-ID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Teknik Informatika </a:t>
            </a:r>
          </a:p>
          <a:p>
            <a:r>
              <a:rPr lang="id-ID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d-ID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UNIKOM</a:t>
            </a:r>
            <a:endParaRPr lang="id-ID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D:\Gambar\logo\logo_uniko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5" y="5373216"/>
            <a:ext cx="1112912" cy="111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Gambar\buat slide\Abb_Projektmanagement_Engineering_17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32657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7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792088"/>
          </a:xfrm>
        </p:spPr>
        <p:txBody>
          <a:bodyPr/>
          <a:lstStyle/>
          <a:p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What is 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software?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7704856" cy="46805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ClrTx/>
              <a:buNone/>
            </a:pPr>
            <a:r>
              <a:rPr lang="id-ID" sz="3200" dirty="0" smtClean="0">
                <a:latin typeface="Calibri" pitchFamily="34" charset="0"/>
                <a:cs typeface="Calibri" pitchFamily="34" charset="0"/>
              </a:rPr>
              <a:t>Perangkat lunak dibangun untuk pengguna umum atau khusus: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id-ID" sz="3200" dirty="0" smtClean="0">
                <a:latin typeface="Calibri" pitchFamily="34" charset="0"/>
                <a:cs typeface="Calibri" pitchFamily="34" charset="0"/>
              </a:rPr>
              <a:t>Generic </a:t>
            </a:r>
            <a:r>
              <a:rPr lang="id-ID" sz="32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Public software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id-ID" sz="32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Bespoke (custom)  Private software</a:t>
            </a:r>
            <a:endParaRPr lang="en-GB" sz="32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id-ID" sz="28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id-ID" sz="36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36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Gambar\buat slide\softwra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3"/>
          <a:stretch/>
        </p:blipFill>
        <p:spPr bwMode="auto">
          <a:xfrm>
            <a:off x="762000" y="836712"/>
            <a:ext cx="76200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45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792088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What is software engineering?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7704856" cy="46805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ClrTx/>
              <a:buNone/>
            </a:pPr>
            <a:r>
              <a:rPr lang="id-ID" sz="28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Disiplin ilmu rekayasa atau teknik yang berkaitan dengan semua aspek dalam membuat perangkat lunak.</a:t>
            </a:r>
          </a:p>
          <a:p>
            <a:pPr marL="457200" indent="-457200">
              <a:lnSpc>
                <a:spcPct val="150000"/>
              </a:lnSpc>
              <a:buClrTx/>
              <a:buFont typeface="+mj-lt"/>
              <a:buAutoNum type="arabicPeriod"/>
            </a:pPr>
            <a:endParaRPr lang="id-ID" sz="28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id-ID" sz="36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 descr="D:\Gambar\buat slide\engineering_rulerandpenc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286" y="3429000"/>
            <a:ext cx="3722439" cy="274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83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792088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Software Process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7704856" cy="489654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ClrTx/>
              <a:buNone/>
            </a:pPr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Serangkaian aktifitas yang tujuannya adalah pembangunan atau evolusi perangkat lunak.</a:t>
            </a:r>
          </a:p>
          <a:p>
            <a:pPr marL="0" indent="0">
              <a:lnSpc>
                <a:spcPct val="150000"/>
              </a:lnSpc>
              <a:buClrTx/>
              <a:buNone/>
            </a:pPr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Aktifitas: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Spesifikasi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Pembangunan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Validasi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Evolusi</a:t>
            </a:r>
          </a:p>
          <a:p>
            <a:pPr marL="457200" indent="-457200">
              <a:lnSpc>
                <a:spcPct val="150000"/>
              </a:lnSpc>
              <a:buClrTx/>
              <a:buFont typeface="+mj-lt"/>
              <a:buAutoNum type="arabicPeriod"/>
            </a:pPr>
            <a:endParaRPr lang="id-ID" sz="28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id-ID" sz="36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82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792088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Criterias of Good Software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7704856" cy="4896544"/>
          </a:xfrm>
        </p:spPr>
        <p:txBody>
          <a:bodyPr>
            <a:noAutofit/>
          </a:bodyPr>
          <a:lstStyle/>
          <a:p>
            <a:pPr marL="525780" indent="-4572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GB" b="1" dirty="0">
                <a:latin typeface="Calibri" pitchFamily="34" charset="0"/>
                <a:cs typeface="Calibri" pitchFamily="34" charset="0"/>
              </a:rPr>
              <a:t>Maintainability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id-ID" sz="18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Software 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must evolve to meet changing needs</a:t>
            </a:r>
          </a:p>
          <a:p>
            <a:pPr marL="525780" indent="-4572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GB" b="1" dirty="0">
                <a:latin typeface="Calibri" pitchFamily="34" charset="0"/>
                <a:cs typeface="Calibri" pitchFamily="34" charset="0"/>
              </a:rPr>
              <a:t>Dependability</a:t>
            </a:r>
          </a:p>
          <a:p>
            <a:pPr marL="365760" lvl="1" indent="0">
              <a:lnSpc>
                <a:spcPct val="150000"/>
              </a:lnSpc>
              <a:buClrTx/>
              <a:buNone/>
            </a:pPr>
            <a:r>
              <a:rPr lang="id-ID" sz="18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Software 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must be trustworthy</a:t>
            </a:r>
          </a:p>
          <a:p>
            <a:pPr marL="525780" indent="-4572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Efficiency</a:t>
            </a:r>
          </a:p>
          <a:p>
            <a:pPr marL="365760" lvl="1" indent="0">
              <a:lnSpc>
                <a:spcPct val="150000"/>
              </a:lnSpc>
              <a:buClrTx/>
              <a:buNone/>
            </a:pPr>
            <a:r>
              <a:rPr lang="id-ID" sz="18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d-ID" sz="18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Software </a:t>
            </a:r>
            <a:r>
              <a:rPr lang="en-GB" sz="18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should not make wasteful use of system resources</a:t>
            </a:r>
          </a:p>
          <a:p>
            <a:pPr marL="525780" indent="-4572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GB" b="1" dirty="0">
                <a:latin typeface="Calibri" pitchFamily="34" charset="0"/>
                <a:cs typeface="Calibri" pitchFamily="34" charset="0"/>
              </a:rPr>
              <a:t>Usability</a:t>
            </a:r>
          </a:p>
          <a:p>
            <a:pPr marL="365760" lvl="1" indent="0">
              <a:lnSpc>
                <a:spcPct val="150000"/>
              </a:lnSpc>
              <a:buClrTx/>
              <a:buNone/>
            </a:pPr>
            <a:r>
              <a:rPr lang="id-ID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id-ID" sz="18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Software 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must be usable by the users for which it was </a:t>
            </a:r>
            <a:r>
              <a:rPr lang="id-ID" sz="1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365760" lvl="1" indent="0">
              <a:lnSpc>
                <a:spcPct val="150000"/>
              </a:lnSpc>
              <a:buClrTx/>
              <a:buNone/>
            </a:pPr>
            <a:r>
              <a:rPr lang="id-ID" sz="18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designed</a:t>
            </a:r>
            <a:endParaRPr lang="en-GB" sz="18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id-ID" sz="36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88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792088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CASE Tools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7704856" cy="4896544"/>
          </a:xfrm>
        </p:spPr>
        <p:txBody>
          <a:bodyPr>
            <a:noAutofit/>
          </a:bodyPr>
          <a:lstStyle/>
          <a:p>
            <a:pPr marL="525780" indent="-4572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id-ID" b="1" dirty="0" smtClean="0">
                <a:latin typeface="Calibri" pitchFamily="34" charset="0"/>
                <a:cs typeface="Calibri" pitchFamily="34" charset="0"/>
              </a:rPr>
              <a:t>Upper-CASE</a:t>
            </a:r>
            <a:endParaRPr lang="en-GB" b="1" dirty="0">
              <a:latin typeface="Calibri" pitchFamily="34" charset="0"/>
              <a:cs typeface="Calibri" pitchFamily="34" charset="0"/>
            </a:endParaRPr>
          </a:p>
          <a:p>
            <a:pPr marL="365760" lvl="1" indent="0">
              <a:lnSpc>
                <a:spcPct val="150000"/>
              </a:lnSpc>
              <a:buNone/>
            </a:pPr>
            <a:r>
              <a:rPr lang="id-ID" sz="1800" dirty="0" smtClean="0">
                <a:latin typeface="Calibri" pitchFamily="34" charset="0"/>
                <a:cs typeface="Calibri" pitchFamily="34" charset="0"/>
              </a:rPr>
              <a:t>   Tools untuk mendukung aktifitas proses awal dari requirement 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id-ID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id-ID" sz="1800" dirty="0" smtClean="0">
                <a:latin typeface="Calibri" pitchFamily="34" charset="0"/>
                <a:cs typeface="Calibri" pitchFamily="34" charset="0"/>
              </a:rPr>
              <a:t>  dan desain</a:t>
            </a:r>
          </a:p>
          <a:p>
            <a:pPr marL="365760" lvl="1" indent="0">
              <a:lnSpc>
                <a:spcPct val="150000"/>
              </a:lnSpc>
              <a:buNone/>
            </a:pPr>
            <a:endParaRPr lang="en-GB" sz="1800" dirty="0">
              <a:latin typeface="Calibri" pitchFamily="34" charset="0"/>
              <a:cs typeface="Calibri" pitchFamily="34" charset="0"/>
            </a:endParaRPr>
          </a:p>
          <a:p>
            <a:pPr marL="525780" indent="-4572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id-ID" b="1" dirty="0" smtClean="0">
                <a:latin typeface="Calibri" pitchFamily="34" charset="0"/>
                <a:cs typeface="Calibri" pitchFamily="34" charset="0"/>
              </a:rPr>
              <a:t>Lower-CASE</a:t>
            </a:r>
            <a:endParaRPr lang="en-GB" b="1" dirty="0">
              <a:latin typeface="Calibri" pitchFamily="34" charset="0"/>
              <a:cs typeface="Calibri" pitchFamily="34" charset="0"/>
            </a:endParaRPr>
          </a:p>
          <a:p>
            <a:pPr marL="365760" lvl="1" indent="0">
              <a:lnSpc>
                <a:spcPct val="150000"/>
              </a:lnSpc>
              <a:buClrTx/>
              <a:buNone/>
            </a:pPr>
            <a:r>
              <a:rPr lang="id-ID" sz="1800" dirty="0" smtClean="0">
                <a:latin typeface="Calibri" pitchFamily="34" charset="0"/>
                <a:cs typeface="Calibri" pitchFamily="34" charset="0"/>
              </a:rPr>
              <a:t>   Tools untuk mendukung aktifitas selanjutnya seperti </a:t>
            </a:r>
          </a:p>
          <a:p>
            <a:pPr marL="365760" lvl="1" indent="0">
              <a:lnSpc>
                <a:spcPct val="150000"/>
              </a:lnSpc>
              <a:buClrTx/>
              <a:buNone/>
            </a:pPr>
            <a:r>
              <a:rPr lang="id-ID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id-ID" sz="1800" dirty="0" smtClean="0">
                <a:latin typeface="Calibri" pitchFamily="34" charset="0"/>
                <a:cs typeface="Calibri" pitchFamily="34" charset="0"/>
              </a:rPr>
              <a:t>   programming, debugging, dan testing.</a:t>
            </a:r>
            <a:endParaRPr lang="id-ID" sz="36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40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80928"/>
            <a:ext cx="7024744" cy="792088"/>
          </a:xfrm>
        </p:spPr>
        <p:txBody>
          <a:bodyPr/>
          <a:lstStyle/>
          <a:p>
            <a:pPr algn="ctr"/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SELESAI...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34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792088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Deskripsi Mata Kuliah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556792"/>
            <a:ext cx="6777317" cy="3508977"/>
          </a:xfrm>
        </p:spPr>
        <p:txBody>
          <a:bodyPr>
            <a:no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id-ID" sz="3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Sifat		: Wajib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id-ID" sz="3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Prasyarat	: Sistem Informasi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id-ID" sz="3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Waktu		: 3 SKS</a:t>
            </a:r>
          </a:p>
        </p:txBody>
      </p:sp>
      <p:pic>
        <p:nvPicPr>
          <p:cNvPr id="4" name="Picture 2" descr="E:\Adam Baru\Modul Adam\Struktur Data\Gambar\albert_einstein-300x3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9913" y="4653136"/>
            <a:ext cx="2016224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141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792088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Silabus Mata Kuliah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7704856" cy="4680520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id-ID" sz="28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Pendahuluan</a:t>
            </a:r>
          </a:p>
          <a:p>
            <a:pPr marL="457200" indent="-4572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id-ID" sz="28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Rekayasa Perangkat Lunak</a:t>
            </a:r>
          </a:p>
          <a:p>
            <a:pPr marL="457200" indent="-4572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id-ID" sz="28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Proses Pembangunan Perangkat Lunak</a:t>
            </a:r>
          </a:p>
          <a:p>
            <a:pPr marL="457200" indent="-4572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id-ID" sz="28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Requirements Engineering</a:t>
            </a:r>
          </a:p>
          <a:p>
            <a:pPr marL="457200" indent="-4572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id-ID" sz="28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Analisis dan Desain dengan Pemodelan  Analisis Terstruktur (Sampai UTS).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id-ID" sz="28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id-ID" sz="36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80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792088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Silabus Mata Kuliah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7704856" cy="4680520"/>
          </a:xfrm>
        </p:spPr>
        <p:txBody>
          <a:bodyPr>
            <a:noAutofit/>
          </a:bodyPr>
          <a:lstStyle/>
          <a:p>
            <a:pPr marL="514350" indent="-514350">
              <a:lnSpc>
                <a:spcPct val="200000"/>
              </a:lnSpc>
              <a:buClrTx/>
              <a:buFont typeface="+mj-lt"/>
              <a:buAutoNum type="arabicPeriod" startAt="6"/>
            </a:pPr>
            <a:r>
              <a:rPr lang="id-ID" sz="28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Analisis dan Desain dengan Pemodelan Analisis Berbasis Objek (3 pertemuan)</a:t>
            </a:r>
          </a:p>
          <a:p>
            <a:pPr marL="457200" indent="-457200">
              <a:lnSpc>
                <a:spcPct val="200000"/>
              </a:lnSpc>
              <a:buClrTx/>
              <a:buFont typeface="+mj-lt"/>
              <a:buAutoNum type="arabicPeriod" startAt="6"/>
            </a:pPr>
            <a:r>
              <a:rPr lang="id-ID" sz="28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Pengujian Perangkat Lunak (2 pertemuan)</a:t>
            </a:r>
          </a:p>
          <a:p>
            <a:pPr marL="457200" indent="-457200">
              <a:lnSpc>
                <a:spcPct val="200000"/>
              </a:lnSpc>
              <a:buClrTx/>
              <a:buFont typeface="+mj-lt"/>
              <a:buAutoNum type="arabicPeriod" startAt="6"/>
            </a:pPr>
            <a:r>
              <a:rPr lang="id-ID" sz="28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Pemeliharaan Perangkat Lunak (2 pertemuan)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6"/>
            </a:pPr>
            <a:endParaRPr lang="id-ID" sz="28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 startAt="6"/>
            </a:pPr>
            <a:endParaRPr lang="id-ID" sz="36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0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792088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Penilaian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7704856" cy="468052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id-ID" sz="28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20% (Tugas+Quiz) + 35% UTS + 45% UAS</a:t>
            </a:r>
            <a:endParaRPr lang="id-ID" sz="3600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id-ID" sz="28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403156"/>
              </p:ext>
            </p:extLst>
          </p:nvPr>
        </p:nvGraphicFramePr>
        <p:xfrm>
          <a:off x="2123728" y="3068960"/>
          <a:ext cx="4896544" cy="21602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98308"/>
                <a:gridCol w="2498236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Indeks</a:t>
                      </a:r>
                      <a:endParaRPr lang="id-ID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Nilai</a:t>
                      </a:r>
                      <a:endParaRPr lang="id-ID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80 </a:t>
                      </a:r>
                      <a:r>
                        <a:rPr lang="en-US" sz="1800" u="sng">
                          <a:effectLst/>
                        </a:rPr>
                        <a:t>&lt;</a:t>
                      </a:r>
                      <a:r>
                        <a:rPr lang="en-US" sz="1800">
                          <a:effectLst/>
                        </a:rPr>
                        <a:t> NA </a:t>
                      </a:r>
                      <a:r>
                        <a:rPr lang="en-US" sz="1800" u="sng">
                          <a:effectLst/>
                        </a:rPr>
                        <a:t>&lt;</a:t>
                      </a:r>
                      <a:r>
                        <a:rPr lang="en-US" sz="1800">
                          <a:effectLst/>
                        </a:rPr>
                        <a:t> 100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68 </a:t>
                      </a:r>
                      <a:r>
                        <a:rPr lang="en-US" sz="1800" u="sng">
                          <a:effectLst/>
                        </a:rPr>
                        <a:t>&lt;</a:t>
                      </a:r>
                      <a:r>
                        <a:rPr lang="en-US" sz="1800">
                          <a:effectLst/>
                        </a:rPr>
                        <a:t> NA </a:t>
                      </a:r>
                      <a:r>
                        <a:rPr lang="en-US" sz="1800" u="sng">
                          <a:effectLst/>
                        </a:rPr>
                        <a:t>&lt;</a:t>
                      </a:r>
                      <a:r>
                        <a:rPr lang="en-US" sz="1800">
                          <a:effectLst/>
                        </a:rPr>
                        <a:t> 79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56 </a:t>
                      </a:r>
                      <a:r>
                        <a:rPr lang="en-US" sz="1800" u="sng" dirty="0">
                          <a:effectLst/>
                        </a:rPr>
                        <a:t>&lt;</a:t>
                      </a:r>
                      <a:r>
                        <a:rPr lang="en-US" sz="1800" dirty="0">
                          <a:effectLst/>
                        </a:rPr>
                        <a:t> NA </a:t>
                      </a:r>
                      <a:r>
                        <a:rPr lang="en-US" sz="1800" u="sng" dirty="0">
                          <a:effectLst/>
                        </a:rPr>
                        <a:t>&lt;</a:t>
                      </a:r>
                      <a:r>
                        <a:rPr lang="en-US" sz="1800" dirty="0">
                          <a:effectLst/>
                        </a:rPr>
                        <a:t> 67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45 </a:t>
                      </a:r>
                      <a:r>
                        <a:rPr lang="en-US" sz="1800" u="sng">
                          <a:effectLst/>
                        </a:rPr>
                        <a:t>&lt;</a:t>
                      </a:r>
                      <a:r>
                        <a:rPr lang="en-US" sz="1800">
                          <a:effectLst/>
                        </a:rPr>
                        <a:t> NA </a:t>
                      </a:r>
                      <a:r>
                        <a:rPr lang="en-US" sz="1800" u="sng">
                          <a:effectLst/>
                        </a:rPr>
                        <a:t>&lt;</a:t>
                      </a:r>
                      <a:r>
                        <a:rPr lang="en-US" sz="1800">
                          <a:effectLst/>
                        </a:rPr>
                        <a:t> 55</a:t>
                      </a:r>
                      <a:endParaRPr lang="id-ID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 </a:t>
                      </a:r>
                      <a:r>
                        <a:rPr lang="en-US" sz="1800" u="sng" dirty="0">
                          <a:effectLst/>
                        </a:rPr>
                        <a:t>&lt;</a:t>
                      </a:r>
                      <a:r>
                        <a:rPr lang="en-US" sz="1800" dirty="0">
                          <a:effectLst/>
                        </a:rPr>
                        <a:t> NA </a:t>
                      </a:r>
                      <a:r>
                        <a:rPr lang="en-US" sz="1800" u="sng" dirty="0">
                          <a:effectLst/>
                        </a:rPr>
                        <a:t>&lt;</a:t>
                      </a:r>
                      <a:r>
                        <a:rPr lang="en-US" sz="1800" dirty="0">
                          <a:effectLst/>
                        </a:rPr>
                        <a:t> 44</a:t>
                      </a:r>
                      <a:endParaRPr lang="id-ID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2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792088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Referensi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7704856" cy="4680520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id-ID" sz="28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Roger S. Pressman, Software Engineering: A Practitioner’s Approach, 6th edition.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id-ID" sz="28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Ian Sommerville, Software Engineering, 8th edition.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id-ID" sz="28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Kendall, System Analysis and Design, 8th edition.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id-ID" sz="28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Slide perkuliahan.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 startAt="5"/>
            </a:pPr>
            <a:endParaRPr lang="id-ID" sz="36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9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764704"/>
            <a:ext cx="7024744" cy="792088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Pendahuluan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1556792"/>
            <a:ext cx="5544616" cy="4680520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id-ID" sz="28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Why we need to learn software engineering?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id-ID" sz="28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What is software and software engineering?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id-ID" sz="28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Software process.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id-ID" sz="28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Criterias of Good Software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id-ID" sz="28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CASE Tools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endParaRPr lang="id-ID" sz="36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id-ID" sz="28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304256" cy="6175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72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792088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Why we need to learn SE?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D:\Gambar\buat slide\rsapi.c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98477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34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792088"/>
          </a:xfrm>
        </p:spPr>
        <p:txBody>
          <a:bodyPr/>
          <a:lstStyle/>
          <a:p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What is 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software?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7704856" cy="46805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ClrTx/>
              <a:buNone/>
            </a:pPr>
            <a:r>
              <a:rPr lang="id-ID" sz="3200" b="1" dirty="0" smtClean="0">
                <a:latin typeface="Calibri" pitchFamily="34" charset="0"/>
                <a:cs typeface="Calibri" pitchFamily="34" charset="0"/>
              </a:rPr>
              <a:t>Program komputer </a:t>
            </a:r>
            <a:r>
              <a:rPr lang="id-ID" sz="3200" dirty="0" smtClean="0">
                <a:latin typeface="Calibri" pitchFamily="34" charset="0"/>
                <a:cs typeface="Calibri" pitchFamily="34" charset="0"/>
              </a:rPr>
              <a:t>dan </a:t>
            </a:r>
            <a:r>
              <a:rPr lang="id-ID" sz="3200" b="1" dirty="0" smtClean="0">
                <a:latin typeface="Calibri" pitchFamily="34" charset="0"/>
                <a:cs typeface="Calibri" pitchFamily="34" charset="0"/>
              </a:rPr>
              <a:t>dokumentasi</a:t>
            </a:r>
            <a:r>
              <a:rPr lang="id-ID" sz="3200" dirty="0" smtClean="0">
                <a:latin typeface="Calibri" pitchFamily="34" charset="0"/>
                <a:cs typeface="Calibri" pitchFamily="34" charset="0"/>
              </a:rPr>
              <a:t> yang berhubungan dengan program tersebut (dokumen analisis, desain, dan </a:t>
            </a:r>
            <a:r>
              <a:rPr lang="id-ID" sz="3200" i="1" dirty="0" smtClean="0">
                <a:latin typeface="Calibri" pitchFamily="34" charset="0"/>
                <a:cs typeface="Calibri" pitchFamily="34" charset="0"/>
              </a:rPr>
              <a:t>user manual)</a:t>
            </a:r>
            <a:r>
              <a:rPr lang="id-ID" sz="3200" dirty="0" smtClean="0">
                <a:latin typeface="Calibri" pitchFamily="34" charset="0"/>
                <a:cs typeface="Calibri" pitchFamily="34" charset="0"/>
              </a:rPr>
              <a:t>.</a:t>
            </a:r>
            <a:endParaRPr lang="en-GB" sz="32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id-ID" sz="28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id-ID" sz="36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49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biru</Template>
  <TotalTime>194</TotalTime>
  <Words>343</Words>
  <Application>Microsoft Office PowerPoint</Application>
  <PresentationFormat>On-screen Show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Austin</vt:lpstr>
      <vt:lpstr>Rekayasa Perangkat Lunak Pendahuluan</vt:lpstr>
      <vt:lpstr>Deskripsi Mata Kuliah</vt:lpstr>
      <vt:lpstr>Silabus Mata Kuliah</vt:lpstr>
      <vt:lpstr>Silabus Mata Kuliah</vt:lpstr>
      <vt:lpstr>Penilaian</vt:lpstr>
      <vt:lpstr>Referensi</vt:lpstr>
      <vt:lpstr>Pendahuluan</vt:lpstr>
      <vt:lpstr>Why we need to learn SE?</vt:lpstr>
      <vt:lpstr>What is software?</vt:lpstr>
      <vt:lpstr>What is software?</vt:lpstr>
      <vt:lpstr>PowerPoint Presentation</vt:lpstr>
      <vt:lpstr>What is software engineering?</vt:lpstr>
      <vt:lpstr>Software Process</vt:lpstr>
      <vt:lpstr>Criterias of Good Software</vt:lpstr>
      <vt:lpstr>CASE Tools</vt:lpstr>
      <vt:lpstr>SELESAI...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Rekayasa Perangkat Lunak</dc:title>
  <dc:creator>Adam MB</dc:creator>
  <cp:lastModifiedBy>Adam MB</cp:lastModifiedBy>
  <cp:revision>23</cp:revision>
  <dcterms:created xsi:type="dcterms:W3CDTF">2011-02-15T06:18:21Z</dcterms:created>
  <dcterms:modified xsi:type="dcterms:W3CDTF">2011-02-15T16:03:16Z</dcterms:modified>
</cp:coreProperties>
</file>