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3" r:id="rId9"/>
    <p:sldId id="270" r:id="rId10"/>
    <p:sldId id="271" r:id="rId11"/>
    <p:sldId id="272" r:id="rId12"/>
    <p:sldId id="322" r:id="rId13"/>
    <p:sldId id="321" r:id="rId14"/>
    <p:sldId id="32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260" r:id="rId6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721"/>
    <a:srgbClr val="A20000"/>
    <a:srgbClr val="860000"/>
    <a:srgbClr val="B8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6F55F-E78B-4971-91B9-854141F32DF8}" type="datetimeFigureOut">
              <a:rPr lang="en-US" smtClean="0"/>
              <a:t>2/13/2011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4A82C-1B37-4BF1-95F2-325AFCB7227E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E2A05-027A-4E13-9EB7-87BF615BA5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71F8D-AD94-4523-98E3-A393D9C3EAA0}" type="slidenum">
              <a:rPr lang="en-US"/>
              <a:pPr/>
              <a:t>13</a:t>
            </a:fld>
            <a:endParaRPr lang="en-US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E09CF-82E1-4C4B-8C7B-BA0EE17C6BC2}" type="slidenum">
              <a:rPr lang="en-US"/>
              <a:pPr/>
              <a:t>40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CB9F8-E49E-4428-9BF8-3C833878E61E}" type="slidenum">
              <a:rPr lang="en-US"/>
              <a:pPr/>
              <a:t>46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5C6A8-F231-4801-9B35-A2456792852D}" type="slidenum">
              <a:rPr lang="en-US"/>
              <a:pPr/>
              <a:t>47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th-TH" dirty="0"/>
              <a:t>Geosynchronous satellites have an orbital radius of 35,784 km.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9F8D7-01F9-4666-A061-76F5F11EEE66}" type="slidenum">
              <a:rPr lang="en-US"/>
              <a:pPr/>
              <a:t>48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185D2-7516-474B-A2B8-A0BB23A0A3F7}" type="slidenum">
              <a:rPr lang="en-US"/>
              <a:pPr/>
              <a:t>49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7772400" cy="1227137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706" y="3357562"/>
            <a:ext cx="6400800" cy="642942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790D83-49A2-453F-8043-79B57B54A625}" type="datetime1">
              <a:rPr lang="en-SG"/>
              <a:pPr/>
              <a:t>13/2/2011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9E42F4-E30C-486A-B0A4-4F4F09219F3E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7B572-ED1A-49E6-B2AC-BD83D0F1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BC84-0C20-44C6-981F-5DBF2379E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6AEC81-A19F-481D-B2A7-76C6289B59B6}" type="datetime1">
              <a:rPr lang="en-SG"/>
              <a:pPr/>
              <a:t>13/2/2011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268FBD-6339-4AE7-936A-81A0A8B929B1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AF7350-AC6A-4821-A54D-C285213B10F2}" type="datetime1">
              <a:rPr lang="en-SG"/>
              <a:pPr/>
              <a:t>13/2/2011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SG"/>
              <a:t>Free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175C3E-5C63-443F-85EE-7DE6A1508476}" type="slidenum">
              <a:rPr lang="en-SG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29400"/>
            <a:ext cx="5867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61A8-E610-4E20-8392-5C47C4E7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8004E1-B92C-47C2-AFC5-6EE292DE5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7.png"/><Relationship Id="rId4" Type="http://schemas.openxmlformats.org/officeDocument/2006/relationships/oleObject" Target="../embeddings/Microsoft_Office_Excel_97-2003_Worksheet1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2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Microsoft_Office_Excel_97-2003_Worksheet3.xls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6215106" cy="187007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PENGANTAR TELEKOMUNIKASI</a:t>
            </a:r>
            <a:endParaRPr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500" y="3714750"/>
            <a:ext cx="4400550" cy="642938"/>
          </a:xfrm>
        </p:spPr>
        <p:txBody>
          <a:bodyPr/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- S. </a:t>
            </a:r>
            <a:r>
              <a:rPr lang="en-US" altLang="zh-CN" dirty="0" err="1" smtClean="0"/>
              <a:t>Indriani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Lestariningati</a:t>
            </a:r>
            <a:r>
              <a:rPr lang="en-US" altLang="zh-CN" dirty="0" smtClean="0"/>
              <a:t>, M.T-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642910" y="5429264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Week 1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Franklin Gothic Book" pitchFamily="34" charset="0"/>
              </a:rPr>
              <a:t>KONSEP DASAR TELEKOMUNIKASI</a:t>
            </a:r>
            <a:endParaRPr lang="en-SG" sz="28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80" y="500050"/>
            <a:ext cx="8820120" cy="1143000"/>
          </a:xfrm>
        </p:spPr>
        <p:txBody>
          <a:bodyPr/>
          <a:lstStyle/>
          <a:p>
            <a:r>
              <a:rPr lang="en-US" sz="2800" dirty="0" smtClean="0"/>
              <a:t>Media </a:t>
            </a:r>
            <a:r>
              <a:rPr lang="en-US" sz="2800" dirty="0" err="1" smtClean="0"/>
              <a:t>Transmisi</a:t>
            </a:r>
            <a:r>
              <a:rPr lang="en-US" sz="2800" dirty="0" smtClean="0"/>
              <a:t> </a:t>
            </a:r>
            <a:r>
              <a:rPr lang="en-US" sz="2800" dirty="0" err="1" smtClean="0"/>
              <a:t>dikelompokkan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2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:</a:t>
            </a:r>
            <a:endParaRPr lang="en-SG" sz="2800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57364"/>
            <a:ext cx="3571900" cy="4500594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Kabel (Wired)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Twisted pair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Coaxial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Fiber </a:t>
            </a:r>
            <a:r>
              <a:rPr lang="en-US" sz="2400" dirty="0" err="1" smtClean="0">
                <a:solidFill>
                  <a:schemeClr val="tx1"/>
                </a:solidFill>
              </a:rPr>
              <a:t>Optik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43438" y="1857364"/>
            <a:ext cx="450056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Tanpa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Kabel (Wireless)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Microwave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err="1" smtClean="0">
                <a:latin typeface="+mn-lt"/>
              </a:rPr>
              <a:t>Satelit</a:t>
            </a:r>
            <a:r>
              <a:rPr lang="en-US" sz="2400" kern="0" dirty="0" smtClean="0">
                <a:latin typeface="+mn-lt"/>
              </a:rPr>
              <a:t> Microwave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Radio</a:t>
            </a:r>
          </a:p>
          <a:p>
            <a:pPr marL="742950" marR="0" lvl="1" indent="-28575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F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Infrared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227137"/>
          </a:xfrm>
        </p:spPr>
        <p:txBody>
          <a:bodyPr/>
          <a:lstStyle/>
          <a:p>
            <a:r>
              <a:rPr lang="en-US" dirty="0" smtClean="0"/>
              <a:t>Guided Transmission Media</a:t>
            </a:r>
            <a:endParaRPr lang="en-S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8596" y="2714620"/>
            <a:ext cx="6400800" cy="1928826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Kabel </a:t>
            </a:r>
            <a:r>
              <a:rPr lang="en-US" dirty="0" err="1" smtClean="0"/>
              <a:t>Tembaga</a:t>
            </a:r>
            <a:endParaRPr lang="en-US" dirty="0" smtClean="0"/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Open wire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Twisted pair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Coaxial cable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Fiber Optic</a:t>
            </a:r>
            <a:endParaRPr lang="en-S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id-ID" sz="4400" dirty="0">
                <a:solidFill>
                  <a:srgbClr val="C00000"/>
                </a:solidFill>
                <a:latin typeface="+mj-lt"/>
              </a:rPr>
              <a:t>Kabel Tembaga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id-ID" sz="2400" dirty="0">
                <a:latin typeface="Franklin Gothic Book" pitchFamily="34" charset="0"/>
              </a:rPr>
              <a:t>Paling lama dan sudah biasa digunakan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id-ID" sz="2400" dirty="0">
                <a:latin typeface="Franklin Gothic Book" pitchFamily="34" charset="0"/>
              </a:rPr>
              <a:t>Kelemahan: redaman tinggi dan sensitif terhadap interferensi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id-ID" sz="2400" dirty="0">
                <a:latin typeface="Franklin Gothic Book" pitchFamily="34" charset="0"/>
              </a:rPr>
              <a:t>Redaman pada suatu kabel tembaga akan meningkat bila frekuensi dinaikkan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id-ID" sz="2400" dirty="0">
                <a:latin typeface="Franklin Gothic Book" pitchFamily="34" charset="0"/>
              </a:rPr>
              <a:t>Kecepatan rambat sinyal di dalam kabel tembaga mendekati 200.000 km/detik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id-ID" sz="2400" dirty="0">
                <a:latin typeface="Franklin Gothic Book" pitchFamily="34" charset="0"/>
              </a:rPr>
              <a:t>Tiga jenis kabel tembaga yang biasa digunakan: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id-ID" sz="2000" dirty="0">
                <a:latin typeface="Franklin Gothic Book" pitchFamily="34" charset="0"/>
              </a:rPr>
              <a:t>Open wire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id-ID" sz="2000" dirty="0">
                <a:latin typeface="Franklin Gothic Book" pitchFamily="34" charset="0"/>
              </a:rPr>
              <a:t>Coaxial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</a:pPr>
            <a:r>
              <a:rPr lang="id-ID" sz="2000" dirty="0">
                <a:latin typeface="Franklin Gothic Book" pitchFamily="34" charset="0"/>
              </a:rPr>
              <a:t>Twisted Pair</a:t>
            </a:r>
            <a:endParaRPr lang="en-US" sz="200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 descr="page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819400"/>
            <a:ext cx="54102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93725" y="1428737"/>
            <a:ext cx="7864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>
              <a:buFont typeface="Arial" pitchFamily="34" charset="0"/>
              <a:buChar char="•"/>
              <a:defRPr/>
            </a:pPr>
            <a:r>
              <a:rPr lang="en-US" sz="2400" dirty="0">
                <a:latin typeface="Franklin Gothic Book" pitchFamily="34" charset="0"/>
              </a:rPr>
              <a:t>Kabel </a:t>
            </a:r>
            <a:r>
              <a:rPr lang="en-US" sz="2400" dirty="0" err="1">
                <a:latin typeface="Franklin Gothic Book" pitchFamily="34" charset="0"/>
              </a:rPr>
              <a:t>terbuka</a:t>
            </a:r>
            <a:r>
              <a:rPr lang="en-US" sz="2400" dirty="0">
                <a:latin typeface="Franklin Gothic Book" pitchFamily="34" charset="0"/>
              </a:rPr>
              <a:t> (</a:t>
            </a:r>
            <a:r>
              <a:rPr lang="en-US" sz="2400" dirty="0" err="1">
                <a:latin typeface="Franklin Gothic Book" pitchFamily="34" charset="0"/>
              </a:rPr>
              <a:t>tanpa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pembungkus</a:t>
            </a:r>
            <a:r>
              <a:rPr lang="en-US" sz="2400" dirty="0">
                <a:latin typeface="Franklin Gothic Book" pitchFamily="34" charset="0"/>
              </a:rPr>
              <a:t>/</a:t>
            </a:r>
            <a:r>
              <a:rPr lang="en-US" sz="2400" dirty="0" err="1">
                <a:latin typeface="Franklin Gothic Book" pitchFamily="34" charset="0"/>
              </a:rPr>
              <a:t>pelindung</a:t>
            </a:r>
            <a:r>
              <a:rPr lang="en-US" sz="2400" dirty="0">
                <a:latin typeface="Franklin Gothic Book" pitchFamily="34" charset="0"/>
              </a:rPr>
              <a:t>)</a:t>
            </a:r>
          </a:p>
          <a:p>
            <a:pPr marL="350838" indent="-350838">
              <a:buFont typeface="Arial" pitchFamily="34" charset="0"/>
              <a:buChar char="•"/>
              <a:defRPr/>
            </a:pPr>
            <a:r>
              <a:rPr lang="en-US" sz="2400" dirty="0" err="1">
                <a:latin typeface="Franklin Gothic Book" pitchFamily="34" charset="0"/>
              </a:rPr>
              <a:t>Rawan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terhadap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gangguan</a:t>
            </a:r>
            <a:r>
              <a:rPr lang="en-US" sz="2400" dirty="0">
                <a:latin typeface="Franklin Gothic Book" pitchFamily="34" charset="0"/>
              </a:rPr>
              <a:t> noise </a:t>
            </a:r>
            <a:r>
              <a:rPr lang="en-US" sz="2400" dirty="0" err="1">
                <a:latin typeface="Franklin Gothic Book" pitchFamily="34" charset="0"/>
              </a:rPr>
              <a:t>dan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interferensi</a:t>
            </a:r>
            <a:endParaRPr lang="en-US" sz="2400" dirty="0">
              <a:latin typeface="Franklin Gothic Book" pitchFamily="34" charset="0"/>
            </a:endParaRPr>
          </a:p>
          <a:p>
            <a:pPr marL="350838" indent="-350838">
              <a:buFont typeface="Arial" pitchFamily="34" charset="0"/>
              <a:buChar char="•"/>
              <a:defRPr/>
            </a:pPr>
            <a:r>
              <a:rPr lang="en-US" sz="2400" dirty="0" err="1">
                <a:latin typeface="Franklin Gothic Book" pitchFamily="34" charset="0"/>
              </a:rPr>
              <a:t>Tidak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dapat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digunakan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transmisi</a:t>
            </a:r>
            <a:r>
              <a:rPr lang="en-US" sz="2400" dirty="0">
                <a:latin typeface="Franklin Gothic Book" pitchFamily="34" charset="0"/>
              </a:rPr>
              <a:t> data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543800" cy="990600"/>
          </a:xfrm>
        </p:spPr>
        <p:txBody>
          <a:bodyPr/>
          <a:lstStyle/>
          <a:p>
            <a:r>
              <a:rPr lang="en-US"/>
              <a:t>Open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57200" y="476250"/>
            <a:ext cx="82296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id-ID" sz="3200" dirty="0">
                <a:solidFill>
                  <a:srgbClr val="C00000"/>
                </a:solidFill>
                <a:latin typeface="Franklin Gothic Book" pitchFamily="34" charset="0"/>
              </a:rPr>
              <a:t>Open wire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Arial" pitchFamily="34" charset="0"/>
              <a:buChar char="•"/>
            </a:pPr>
            <a:r>
              <a:rPr lang="id-ID" sz="2800" dirty="0">
                <a:latin typeface="Franklin Gothic Book" pitchFamily="34" charset="0"/>
              </a:rPr>
              <a:t>Sudah jarang digunakan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50000"/>
              <a:buFont typeface="Arial" pitchFamily="34" charset="0"/>
              <a:buChar char="•"/>
            </a:pPr>
            <a:r>
              <a:rPr lang="id-ID" sz="2800" dirty="0">
                <a:latin typeface="Franklin Gothic Book" pitchFamily="34" charset="0"/>
              </a:rPr>
              <a:t>Kelemahan: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id-ID" sz="2400" dirty="0">
                <a:latin typeface="Franklin Gothic Book" pitchFamily="34" charset="0"/>
              </a:rPr>
              <a:t>Terpengaruh kondisi cuaca dan lingkungan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</a:pPr>
            <a:r>
              <a:rPr lang="id-ID" sz="2400" dirty="0">
                <a:latin typeface="Franklin Gothic Book" pitchFamily="34" charset="0"/>
              </a:rPr>
              <a:t>Kapasitas terbatas (hanya sekitar 12 kanal voice)</a:t>
            </a:r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141663"/>
            <a:ext cx="508635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Kabel </a:t>
            </a:r>
            <a:r>
              <a:rPr lang="en-US" dirty="0" smtClean="0"/>
              <a:t>Twisted-pair</a:t>
            </a:r>
            <a:endParaRPr lang="en-SG" dirty="0"/>
          </a:p>
        </p:txBody>
      </p:sp>
      <p:sp>
        <p:nvSpPr>
          <p:cNvPr id="13314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357158" y="1285860"/>
            <a:ext cx="8534400" cy="48768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>
                <a:latin typeface="Franklin Gothic Book" pitchFamily="34" charset="0"/>
              </a:rPr>
              <a:t>Kabel twisted-pair </a:t>
            </a:r>
            <a:r>
              <a:rPr lang="en-US" sz="2000" dirty="0" err="1" smtClean="0">
                <a:latin typeface="Franklin Gothic Book" pitchFamily="34" charset="0"/>
              </a:rPr>
              <a:t>memiliki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beberapa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jenis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utama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yaitu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i="1" dirty="0" smtClean="0">
                <a:latin typeface="Franklin Gothic Book" pitchFamily="34" charset="0"/>
              </a:rPr>
              <a:t>shielded </a:t>
            </a:r>
            <a:r>
              <a:rPr lang="en-US" sz="2000" dirty="0" smtClean="0">
                <a:latin typeface="Franklin Gothic Book" pitchFamily="34" charset="0"/>
              </a:rPr>
              <a:t>(</a:t>
            </a:r>
            <a:r>
              <a:rPr lang="en-US" sz="2000" dirty="0" err="1" smtClean="0">
                <a:latin typeface="Franklin Gothic Book" pitchFamily="34" charset="0"/>
              </a:rPr>
              <a:t>berselimut</a:t>
            </a:r>
            <a:r>
              <a:rPr lang="en-US" sz="2000" dirty="0" smtClean="0">
                <a:latin typeface="Franklin Gothic Book" pitchFamily="34" charset="0"/>
              </a:rPr>
              <a:t>) </a:t>
            </a:r>
            <a:r>
              <a:rPr lang="en-US" sz="2000" dirty="0" err="1" smtClean="0">
                <a:latin typeface="Franklin Gothic Book" pitchFamily="34" charset="0"/>
              </a:rPr>
              <a:t>biasa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disebut</a:t>
            </a:r>
            <a:r>
              <a:rPr lang="en-US" sz="2000" dirty="0" smtClean="0">
                <a:latin typeface="Franklin Gothic Book" pitchFamily="34" charset="0"/>
              </a:rPr>
              <a:t> STP </a:t>
            </a:r>
            <a:r>
              <a:rPr lang="en-US" sz="2000" dirty="0" err="1" smtClean="0">
                <a:latin typeface="Franklin Gothic Book" pitchFamily="34" charset="0"/>
              </a:rPr>
              <a:t>dan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i="1" dirty="0" smtClean="0">
                <a:latin typeface="Franklin Gothic Book" pitchFamily="34" charset="0"/>
              </a:rPr>
              <a:t>unshielded </a:t>
            </a:r>
            <a:r>
              <a:rPr lang="en-US" sz="2000" dirty="0" smtClean="0">
                <a:latin typeface="Franklin Gothic Book" pitchFamily="34" charset="0"/>
              </a:rPr>
              <a:t>(</a:t>
            </a:r>
            <a:r>
              <a:rPr lang="en-US" sz="2000" dirty="0" err="1" smtClean="0">
                <a:latin typeface="Franklin Gothic Book" pitchFamily="34" charset="0"/>
              </a:rPr>
              <a:t>tidak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memiliki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selimut</a:t>
            </a:r>
            <a:r>
              <a:rPr lang="en-US" sz="2000" dirty="0" smtClean="0">
                <a:latin typeface="Franklin Gothic Book" pitchFamily="34" charset="0"/>
              </a:rPr>
              <a:t>) </a:t>
            </a:r>
            <a:r>
              <a:rPr lang="en-US" sz="2000" dirty="0" err="1" smtClean="0">
                <a:latin typeface="Franklin Gothic Book" pitchFamily="34" charset="0"/>
              </a:rPr>
              <a:t>biasa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disebut</a:t>
            </a:r>
            <a:r>
              <a:rPr lang="en-US" sz="2000" dirty="0" smtClean="0">
                <a:latin typeface="Franklin Gothic Book" pitchFamily="34" charset="0"/>
              </a:rPr>
              <a:t> UTP.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Untuk</a:t>
            </a:r>
            <a:r>
              <a:rPr lang="en-US" sz="2000" dirty="0" smtClean="0">
                <a:latin typeface="Franklin Gothic Book" pitchFamily="34" charset="0"/>
              </a:rPr>
              <a:t> UTP </a:t>
            </a:r>
            <a:r>
              <a:rPr lang="en-US" sz="2000" dirty="0" err="1" smtClean="0">
                <a:latin typeface="Franklin Gothic Book" pitchFamily="34" charset="0"/>
              </a:rPr>
              <a:t>terdapat</a:t>
            </a:r>
            <a:r>
              <a:rPr lang="en-US" sz="2000" dirty="0" smtClean="0">
                <a:latin typeface="Franklin Gothic Book" pitchFamily="34" charset="0"/>
              </a:rPr>
              <a:t> pula </a:t>
            </a:r>
            <a:r>
              <a:rPr lang="en-US" sz="2000" dirty="0" err="1" smtClean="0">
                <a:latin typeface="Franklin Gothic Book" pitchFamily="34" charset="0"/>
              </a:rPr>
              <a:t>pembagian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jenis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yakni</a:t>
            </a:r>
            <a:r>
              <a:rPr lang="en-US" sz="2000" dirty="0" smtClean="0">
                <a:latin typeface="Franklin Gothic Book" pitchFamily="34" charset="0"/>
              </a:rPr>
              <a:t>: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785786" y="3293764"/>
          <a:ext cx="7786742" cy="2849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8760"/>
                <a:gridCol w="6357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Tipe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Kegunaan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Category</a:t>
                      </a:r>
                      <a:r>
                        <a:rPr lang="en-US" sz="1600" baseline="0" dirty="0" smtClean="0"/>
                        <a:t> 1</a:t>
                      </a:r>
                    </a:p>
                    <a:p>
                      <a:endParaRPr lang="en-US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kecepatan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rendah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Contoh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dirty="0" err="1" smtClean="0"/>
                        <a:t>kabel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telepon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2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lebih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cepat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dibanding</a:t>
                      </a:r>
                      <a:r>
                        <a:rPr lang="en-US" sz="1600" dirty="0" smtClean="0"/>
                        <a:t> category 1. </a:t>
                      </a:r>
                      <a:r>
                        <a:rPr lang="en-US" sz="1600" dirty="0" err="1" smtClean="0"/>
                        <a:t>Dapat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digunakan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transmisi</a:t>
                      </a:r>
                      <a:r>
                        <a:rPr lang="en-US" sz="1600" dirty="0" smtClean="0"/>
                        <a:t> digital </a:t>
                      </a:r>
                      <a:r>
                        <a:rPr lang="en-US" sz="1600" dirty="0" err="1" smtClean="0"/>
                        <a:t>dengan</a:t>
                      </a:r>
                      <a:r>
                        <a:rPr lang="en-US" sz="1600" dirty="0" smtClean="0"/>
                        <a:t> bandwidth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4 </a:t>
                      </a:r>
                      <a:r>
                        <a:rPr lang="en-US" sz="1600" dirty="0" err="1" smtClean="0"/>
                        <a:t>MHz.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3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16 </a:t>
                      </a:r>
                      <a:r>
                        <a:rPr lang="en-US" sz="1600" dirty="0" err="1" smtClean="0"/>
                        <a:t>MHz.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4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mentransmisikan</a:t>
                      </a:r>
                      <a:r>
                        <a:rPr lang="en-US" sz="1600" dirty="0" smtClean="0"/>
                        <a:t> data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20 </a:t>
                      </a:r>
                      <a:r>
                        <a:rPr lang="en-US" sz="1600" dirty="0" err="1" smtClean="0"/>
                        <a:t>MHz.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Category 5</a:t>
                      </a:r>
                      <a:endParaRPr lang="en-SG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digunakan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untuk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transmisi</a:t>
                      </a:r>
                      <a:r>
                        <a:rPr lang="en-US" sz="1600" dirty="0" smtClean="0"/>
                        <a:t> data yang </a:t>
                      </a:r>
                      <a:r>
                        <a:rPr lang="en-US" sz="1600" dirty="0" err="1" smtClean="0"/>
                        <a:t>memerlukan</a:t>
                      </a:r>
                      <a:r>
                        <a:rPr lang="en-US" sz="1600" dirty="0" smtClean="0"/>
                        <a:t> bandwidth </a:t>
                      </a:r>
                      <a:r>
                        <a:rPr lang="en-US" sz="1600" dirty="0" err="1" smtClean="0"/>
                        <a:t>hingga</a:t>
                      </a:r>
                      <a:r>
                        <a:rPr lang="en-US" sz="1600" dirty="0" smtClean="0"/>
                        <a:t> 100 </a:t>
                      </a:r>
                      <a:r>
                        <a:rPr lang="en-US" sz="1600" dirty="0" err="1" smtClean="0"/>
                        <a:t>MHz.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STP (</a:t>
            </a:r>
            <a:r>
              <a:rPr lang="en-US" sz="2400" i="1" dirty="0" smtClean="0">
                <a:solidFill>
                  <a:srgbClr val="FF0000"/>
                </a:solidFill>
              </a:rPr>
              <a:t>Shielded twisted pair</a:t>
            </a:r>
            <a:r>
              <a:rPr lang="en-US" sz="2400" dirty="0" smtClean="0">
                <a:solidFill>
                  <a:srgbClr val="FF0000"/>
                </a:solidFill>
              </a:rPr>
              <a:t> )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622300" y="2209800"/>
          <a:ext cx="2959100" cy="1865313"/>
        </p:xfrm>
        <a:graphic>
          <a:graphicData uri="http://schemas.openxmlformats.org/presentationml/2006/ole">
            <p:oleObj spid="_x0000_s1026" name="Image" r:id="rId3" imgW="3098413" imgH="1549206" progId="Photoshop.Image.7">
              <p:embed/>
            </p:oleObj>
          </a:graphicData>
        </a:graphic>
      </p:graphicFrame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28600" y="9906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latin typeface="Franklin Gothic Book" pitchFamily="34" charset="0"/>
              </a:rPr>
              <a:t>   </a:t>
            </a:r>
            <a:r>
              <a:rPr lang="en-US" sz="2400" dirty="0" err="1">
                <a:latin typeface="Franklin Gothic Book" pitchFamily="34" charset="0"/>
              </a:rPr>
              <a:t>Lebih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mahal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dari</a:t>
            </a:r>
            <a:r>
              <a:rPr lang="en-US" sz="2400" dirty="0">
                <a:latin typeface="Franklin Gothic Book" pitchFamily="34" charset="0"/>
              </a:rPr>
              <a:t> UTP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Franklin Gothic Book" pitchFamily="34" charset="0"/>
              </a:rPr>
              <a:t>   </a:t>
            </a:r>
            <a:r>
              <a:rPr lang="en-US" sz="2400" dirty="0" err="1">
                <a:latin typeface="Franklin Gothic Book" pitchFamily="34" charset="0"/>
              </a:rPr>
              <a:t>Maksimal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Panjang</a:t>
            </a:r>
            <a:r>
              <a:rPr lang="en-US" sz="2400" dirty="0">
                <a:latin typeface="Franklin Gothic Book" pitchFamily="34" charset="0"/>
              </a:rPr>
              <a:t> 100 m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latin typeface="Franklin Gothic Book" pitchFamily="34" charset="0"/>
              </a:rPr>
              <a:t>   </a:t>
            </a:r>
            <a:r>
              <a:rPr lang="en-US" sz="2400" dirty="0" err="1">
                <a:latin typeface="Franklin Gothic Book" pitchFamily="34" charset="0"/>
              </a:rPr>
              <a:t>Kecepatan</a:t>
            </a:r>
            <a:r>
              <a:rPr lang="en-US" sz="2400" dirty="0">
                <a:latin typeface="Franklin Gothic Book" pitchFamily="34" charset="0"/>
              </a:rPr>
              <a:t> : 10 – 100 Mbps</a:t>
            </a:r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876800" y="1282700"/>
          <a:ext cx="4191000" cy="2603500"/>
        </p:xfrm>
        <a:graphic>
          <a:graphicData uri="http://schemas.openxmlformats.org/presentationml/2006/ole">
            <p:oleObj spid="_x0000_s1027" name="Image" r:id="rId4" imgW="5079365" imgH="4000000" progId="Photoshop.Image.7">
              <p:embed/>
            </p:oleObj>
          </a:graphicData>
        </a:graphic>
      </p:graphicFrame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304800" y="42672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>
                <a:latin typeface="Franklin Gothic Book" pitchFamily="34" charset="0"/>
              </a:rPr>
              <a:t>Shielded twisted pair (STP) </a:t>
            </a:r>
            <a:r>
              <a:rPr lang="en-US" sz="2000" dirty="0" err="1">
                <a:latin typeface="Franklin Gothic Book" pitchFamily="34" charset="0"/>
              </a:rPr>
              <a:t>sesuai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untuk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lingkungan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dengan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interferensi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listrik</a:t>
            </a:r>
            <a:r>
              <a:rPr lang="en-US" sz="2000" dirty="0">
                <a:latin typeface="Franklin Gothic Book" pitchFamily="34" charset="0"/>
              </a:rPr>
              <a:t>; </a:t>
            </a:r>
            <a:r>
              <a:rPr lang="en-US" sz="2000" dirty="0" err="1">
                <a:latin typeface="Franklin Gothic Book" pitchFamily="34" charset="0"/>
              </a:rPr>
              <a:t>meskipun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ekstra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pilinan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membuat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kabel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menjadi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cukup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besar</a:t>
            </a:r>
            <a:r>
              <a:rPr lang="en-US" sz="2000" dirty="0">
                <a:latin typeface="Franklin Gothic Book" pitchFamily="34" charset="0"/>
              </a:rPr>
              <a:t>. </a:t>
            </a:r>
          </a:p>
          <a:p>
            <a:r>
              <a:rPr lang="en-US" sz="2000" i="1" dirty="0">
                <a:latin typeface="Franklin Gothic Book" pitchFamily="34" charset="0"/>
              </a:rPr>
              <a:t>Shielded twisted pair </a:t>
            </a:r>
            <a:r>
              <a:rPr lang="en-US" sz="2000" dirty="0" err="1">
                <a:latin typeface="Franklin Gothic Book" pitchFamily="34" charset="0"/>
              </a:rPr>
              <a:t>biasa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digunakan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pada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jaringan</a:t>
            </a:r>
            <a:r>
              <a:rPr lang="en-US" sz="2000" dirty="0">
                <a:latin typeface="Franklin Gothic Book" pitchFamily="34" charset="0"/>
              </a:rPr>
              <a:t> yang </a:t>
            </a:r>
            <a:r>
              <a:rPr lang="en-US" sz="2000" dirty="0" err="1">
                <a:latin typeface="Franklin Gothic Book" pitchFamily="34" charset="0"/>
              </a:rPr>
              <a:t>menggunakan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topologi</a:t>
            </a:r>
            <a:r>
              <a:rPr lang="en-US" sz="2000" dirty="0">
                <a:latin typeface="Franklin Gothic Book" pitchFamily="34" charset="0"/>
              </a:rPr>
              <a:t> Token 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6200"/>
            <a:ext cx="8415366" cy="731838"/>
          </a:xfrm>
        </p:spPr>
        <p:txBody>
          <a:bodyPr/>
          <a:lstStyle/>
          <a:p>
            <a:pPr eaLnBrk="1" hangingPunct="1"/>
            <a:r>
              <a:rPr lang="en-US" sz="2400" i="1" dirty="0" smtClean="0">
                <a:solidFill>
                  <a:srgbClr val="FF0000"/>
                </a:solidFill>
              </a:rPr>
              <a:t>Unshielded Twisted Pair </a:t>
            </a:r>
            <a:r>
              <a:rPr lang="en-US" sz="2400" dirty="0" smtClean="0">
                <a:solidFill>
                  <a:srgbClr val="FF0000"/>
                </a:solidFill>
              </a:rPr>
              <a:t>(UTP)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339166" cy="2133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Kabel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ini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memiliki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empat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macam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kabel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dalam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jaket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pelindungnya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.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Tiap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pasang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berjalinan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dengan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nomor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pasangan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yang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berbeda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per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incinya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untuk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mengurangi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interferensi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dari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pasangan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lain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peralatan-peralatan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elektronik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lainnya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2000" b="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EIA/TIA (</a:t>
            </a:r>
            <a:r>
              <a:rPr lang="en-US" sz="2000" b="0" i="1" dirty="0" smtClean="0">
                <a:solidFill>
                  <a:schemeClr val="tx1"/>
                </a:solidFill>
                <a:latin typeface="Franklin Gothic Book" pitchFamily="34" charset="0"/>
              </a:rPr>
              <a:t>Electronic Industry Association / Telecommunication Industry Association)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telah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menetapkan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standar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UTP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lima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ketegori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kecepatan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kabel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:</a:t>
            </a:r>
            <a:endParaRPr lang="en-US" sz="2000" b="0" dirty="0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4340" name="Picture 4" descr="ut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666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P-kabelens 4 tvunnede p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286256"/>
            <a:ext cx="1828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1910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Franklin Gothic Book" pitchFamily="34" charset="0"/>
              </a:rPr>
              <a:t>Maksimal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Panjang</a:t>
            </a:r>
            <a:r>
              <a:rPr lang="en-US" sz="2400" dirty="0" smtClean="0">
                <a:latin typeface="Franklin Gothic Book" pitchFamily="34" charset="0"/>
              </a:rPr>
              <a:t> 100 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Franklin Gothic Book" pitchFamily="34" charset="0"/>
              </a:rPr>
              <a:t>Kecepatan</a:t>
            </a:r>
            <a:r>
              <a:rPr lang="en-US" sz="2400" dirty="0" smtClean="0">
                <a:latin typeface="Franklin Gothic Book" pitchFamily="34" charset="0"/>
              </a:rPr>
              <a:t> : 10 – 100 Mbps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Franklin Gothic Book" pitchFamily="34" charset="0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4800600" y="3429000"/>
          <a:ext cx="4038600" cy="1855788"/>
        </p:xfrm>
        <a:graphic>
          <a:graphicData uri="http://schemas.openxmlformats.org/presentationml/2006/ole">
            <p:oleObj spid="_x0000_s2050" name="Image" r:id="rId3" imgW="4800000" imgH="1752381" progId="Photoshop.Image.7">
              <p:embed/>
            </p:oleObj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381000" y="2514600"/>
          <a:ext cx="4191000" cy="2286000"/>
        </p:xfrm>
        <a:graphic>
          <a:graphicData uri="http://schemas.openxmlformats.org/presentationml/2006/ole">
            <p:oleObj spid="_x0000_s2051" name="Image" r:id="rId4" imgW="5028571" imgH="2514286" progId="Photoshop.Image.7">
              <p:embed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838200"/>
          <a:ext cx="4114800" cy="2438400"/>
        </p:xfrm>
        <a:graphic>
          <a:graphicData uri="http://schemas.openxmlformats.org/presentationml/2006/ole">
            <p:oleObj spid="_x0000_s2052" name="Image" r:id="rId5" imgW="5206349" imgH="3326984" progId="Photoshop.Image.7">
              <p:embed/>
            </p:oleObj>
          </a:graphicData>
        </a:graphic>
      </p:graphicFrame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457200" y="5495925"/>
            <a:ext cx="830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</a:pPr>
            <a:r>
              <a:rPr lang="en-US" sz="2400" dirty="0" err="1">
                <a:latin typeface="Franklin Gothic Book" pitchFamily="34" charset="0"/>
              </a:rPr>
              <a:t>Kerugian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dari</a:t>
            </a:r>
            <a:r>
              <a:rPr lang="en-US" sz="2400" dirty="0">
                <a:latin typeface="Franklin Gothic Book" pitchFamily="34" charset="0"/>
              </a:rPr>
              <a:t> UTP </a:t>
            </a:r>
            <a:r>
              <a:rPr lang="en-US" sz="2400" dirty="0" err="1">
                <a:latin typeface="Franklin Gothic Book" pitchFamily="34" charset="0"/>
              </a:rPr>
              <a:t>adalah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kelemahannya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pada</a:t>
            </a:r>
            <a:r>
              <a:rPr lang="en-US" sz="2400" dirty="0">
                <a:latin typeface="Franklin Gothic Book" pitchFamily="34" charset="0"/>
              </a:rPr>
              <a:t> radio </a:t>
            </a:r>
            <a:r>
              <a:rPr lang="en-US" sz="2400" dirty="0" err="1">
                <a:latin typeface="Franklin Gothic Book" pitchFamily="34" charset="0"/>
              </a:rPr>
              <a:t>dan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interferensi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frekuensi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listrik</a:t>
            </a:r>
            <a:r>
              <a:rPr lang="en-US" sz="2400" dirty="0">
                <a:latin typeface="Franklin Gothic Book" pitchFamily="34" charset="0"/>
              </a:rPr>
              <a:t>.</a:t>
            </a:r>
          </a:p>
        </p:txBody>
      </p:sp>
      <p:sp>
        <p:nvSpPr>
          <p:cNvPr id="2055" name="Rectangle 13"/>
          <p:cNvSpPr>
            <a:spLocks noGrp="1" noChangeArrowheads="1"/>
          </p:cNvSpPr>
          <p:nvPr>
            <p:ph type="title"/>
          </p:nvPr>
        </p:nvSpPr>
        <p:spPr>
          <a:xfrm>
            <a:off x="428596" y="76200"/>
            <a:ext cx="8486804" cy="731838"/>
          </a:xfrm>
          <a:noFill/>
        </p:spPr>
        <p:txBody>
          <a:bodyPr/>
          <a:lstStyle/>
          <a:p>
            <a:pPr eaLnBrk="1" hangingPunct="1"/>
            <a:r>
              <a:rPr lang="en-US" sz="2000" i="1" dirty="0" smtClean="0"/>
              <a:t>Unshielded twisted pair </a:t>
            </a:r>
            <a:r>
              <a:rPr lang="en-US" sz="2000" dirty="0" smtClean="0"/>
              <a:t>(UTP) (</a:t>
            </a:r>
            <a:r>
              <a:rPr lang="en-US" sz="2000" dirty="0" err="1" smtClean="0"/>
              <a:t>lanjutan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Konektor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Unshielded Twisted Pair (RJ-45)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22256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urutan p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05000"/>
            <a:ext cx="58801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SATUAN ACARA PERKULIAHAN</a:t>
            </a:r>
            <a:endParaRPr lang="en-S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19" y="1285875"/>
          <a:ext cx="8644000" cy="5000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5819"/>
                <a:gridCol w="1683896"/>
                <a:gridCol w="2530946"/>
                <a:gridCol w="1143008"/>
                <a:gridCol w="857256"/>
                <a:gridCol w="785818"/>
                <a:gridCol w="857257"/>
              </a:tblGrid>
              <a:tr h="50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Minggu</a:t>
                      </a:r>
                      <a:endParaRPr lang="en-SG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ke</a:t>
                      </a:r>
                      <a:endParaRPr lang="en-SG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Pokok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Bahasan</a:t>
                      </a:r>
                      <a:endParaRPr lang="en-SG" sz="1600" b="1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/>
                        <a:t>Dan TIU</a:t>
                      </a:r>
                      <a:endParaRPr lang="en-SG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Sub Pokok Bahasan dan Sasaran Belajar</a:t>
                      </a:r>
                      <a:endParaRPr lang="en-SG" sz="1600" b="1">
                        <a:latin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Cara</a:t>
                      </a:r>
                      <a:endParaRPr lang="en-SG" sz="1600" b="1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Pengajaran</a:t>
                      </a:r>
                      <a:endParaRPr lang="en-SG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Media</a:t>
                      </a:r>
                      <a:endParaRPr lang="en-SG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Tugas</a:t>
                      </a:r>
                      <a:endParaRPr lang="en-SG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Ref.</a:t>
                      </a:r>
                      <a:endParaRPr lang="en-SG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00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/>
                        <a:t>1 </a:t>
                      </a:r>
                      <a:endParaRPr lang="en-SG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1295" indent="-201295">
                        <a:spcAft>
                          <a:spcPts val="0"/>
                        </a:spcAft>
                      </a:pPr>
                      <a:r>
                        <a:rPr lang="en-US" sz="1600" b="1"/>
                        <a:t>Konsep dasar</a:t>
                      </a:r>
                      <a:endParaRPr lang="en-SG" sz="1600" b="1"/>
                    </a:p>
                    <a:p>
                      <a:pPr marL="201295" indent="-201295">
                        <a:spcAft>
                          <a:spcPts val="0"/>
                        </a:spcAft>
                      </a:pPr>
                      <a:r>
                        <a:rPr lang="en-US" sz="1600" b="1"/>
                        <a:t>telekomunikasi</a:t>
                      </a:r>
                      <a:endParaRPr lang="en-SG" sz="1600" b="1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/>
                        <a:t>TIU :</a:t>
                      </a:r>
                      <a:endParaRPr lang="en-SG" sz="1600" b="1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/>
                        <a:t>Agar mahasiswa memahami konsep dasar dari system telekomunikasi</a:t>
                      </a:r>
                      <a:endParaRPr lang="en-SG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600" b="1" dirty="0" err="1"/>
                        <a:t>Teori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Informasi</a:t>
                      </a:r>
                      <a:endParaRPr lang="en-SG" sz="1600" b="1" dirty="0"/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b="1" dirty="0"/>
                        <a:t>Agar </a:t>
                      </a:r>
                      <a:r>
                        <a:rPr lang="en-US" sz="1600" b="1" dirty="0" err="1"/>
                        <a:t>mahasiswa</a:t>
                      </a:r>
                      <a:r>
                        <a:rPr lang="en-US" sz="1600" b="1" dirty="0"/>
                        <a:t>  </a:t>
                      </a:r>
                      <a:r>
                        <a:rPr lang="en-US" sz="1600" b="1" dirty="0" err="1"/>
                        <a:t>memahami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teori-teori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dasar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dari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 smtClean="0"/>
                        <a:t>sistem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/>
                        <a:t>telekomunikasi</a:t>
                      </a:r>
                      <a:endParaRPr lang="en-SG" sz="1600" b="1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600" b="1" dirty="0"/>
                        <a:t>Terminal-terminal </a:t>
                      </a:r>
                      <a:r>
                        <a:rPr lang="en-US" sz="1600" b="1" dirty="0" err="1"/>
                        <a:t>telekomunikasi</a:t>
                      </a:r>
                      <a:endParaRPr lang="en-SG" sz="1600" b="1" dirty="0"/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="1" dirty="0"/>
                        <a:t>Agar </a:t>
                      </a:r>
                      <a:r>
                        <a:rPr lang="en-US" sz="1600" b="1" dirty="0" err="1"/>
                        <a:t>mahasiswa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dapat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mengetahui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macam-macam</a:t>
                      </a:r>
                      <a:r>
                        <a:rPr lang="en-US" sz="1600" b="1" dirty="0"/>
                        <a:t> terminal-terminal </a:t>
                      </a:r>
                      <a:r>
                        <a:rPr lang="en-US" sz="1600" b="1" dirty="0" err="1"/>
                        <a:t>telekomunikasi</a:t>
                      </a:r>
                      <a:endParaRPr lang="en-SG" sz="1600" b="1" dirty="0"/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1600" b="1" dirty="0"/>
                        <a:t>Media </a:t>
                      </a:r>
                      <a:r>
                        <a:rPr lang="en-US" sz="1600" b="1" dirty="0" err="1"/>
                        <a:t>Transmisi</a:t>
                      </a:r>
                      <a:endParaRPr lang="en-SG" sz="1600" b="1" dirty="0"/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600" b="1" dirty="0"/>
                        <a:t>Agar </a:t>
                      </a:r>
                      <a:r>
                        <a:rPr lang="en-US" sz="1600" b="1" dirty="0" err="1"/>
                        <a:t>mahasiswa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dapat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mengetahui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macam-macam</a:t>
                      </a:r>
                      <a:r>
                        <a:rPr lang="en-US" sz="1600" b="1" dirty="0"/>
                        <a:t> media </a:t>
                      </a:r>
                      <a:r>
                        <a:rPr lang="en-US" sz="1600" b="1" dirty="0" err="1"/>
                        <a:t>transmisi</a:t>
                      </a:r>
                      <a:r>
                        <a:rPr lang="en-US" sz="1600" b="1" dirty="0"/>
                        <a:t> </a:t>
                      </a:r>
                      <a:endParaRPr lang="en-SG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Kuliah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mimbar</a:t>
                      </a:r>
                      <a:endParaRPr lang="en-SG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Papan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tulis</a:t>
                      </a:r>
                      <a:r>
                        <a:rPr lang="en-US" sz="1600" b="1" dirty="0"/>
                        <a:t>, OHP</a:t>
                      </a:r>
                      <a:endParaRPr lang="en-SG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Ref. 3, 4</a:t>
                      </a:r>
                      <a:endParaRPr lang="en-SG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Penyambungan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UTP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85720" y="1285860"/>
            <a:ext cx="875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STRAIGHT-THROUGH (</a:t>
            </a:r>
            <a:r>
              <a:rPr lang="en-US" sz="2400" b="1" dirty="0" err="1">
                <a:solidFill>
                  <a:srgbClr val="FF0000"/>
                </a:solidFill>
              </a:rPr>
              <a:t>Koneksi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antara</a:t>
            </a:r>
            <a:r>
              <a:rPr lang="en-US" sz="2400" b="1" dirty="0">
                <a:solidFill>
                  <a:srgbClr val="FF0000"/>
                </a:solidFill>
              </a:rPr>
              <a:t> NIC-Hub/Switch)</a:t>
            </a:r>
          </a:p>
        </p:txBody>
      </p:sp>
      <p:pic>
        <p:nvPicPr>
          <p:cNvPr id="3077" name="Picture 6" descr="straightth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9"/>
          <p:cNvGraphicFramePr>
            <a:graphicFrameLocks noChangeAspect="1"/>
          </p:cNvGraphicFramePr>
          <p:nvPr>
            <p:ph idx="1"/>
          </p:nvPr>
        </p:nvGraphicFramePr>
        <p:xfrm>
          <a:off x="6705600" y="2362200"/>
          <a:ext cx="2247900" cy="3060700"/>
        </p:xfrm>
        <a:graphic>
          <a:graphicData uri="http://schemas.openxmlformats.org/presentationml/2006/ole">
            <p:oleObj spid="_x0000_s3074" name="Image" r:id="rId4" imgW="2247619" imgH="3060317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56"/>
            <a:ext cx="8458200" cy="1190644"/>
          </a:xfrm>
        </p:spPr>
        <p:txBody>
          <a:bodyPr/>
          <a:lstStyle/>
          <a:p>
            <a:pPr marL="457200" indent="-457200" algn="l" eaLnBrk="1" hangingPunct="1">
              <a:buFont typeface="+mj-lt"/>
              <a:buAutoNum type="arabicPeriod" startAt="2"/>
            </a:pPr>
            <a:r>
              <a:rPr lang="en-US" sz="2400" dirty="0" smtClean="0">
                <a:solidFill>
                  <a:srgbClr val="FF0000"/>
                </a:solidFill>
              </a:rPr>
              <a:t>CROSS-OVER (</a:t>
            </a:r>
            <a:r>
              <a:rPr lang="en-US" sz="2400" dirty="0" err="1" smtClean="0">
                <a:solidFill>
                  <a:srgbClr val="FF0000"/>
                </a:solidFill>
              </a:rPr>
              <a:t>Koneksi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antara</a:t>
            </a:r>
            <a:r>
              <a:rPr lang="en-US" sz="2400" dirty="0" smtClean="0">
                <a:solidFill>
                  <a:srgbClr val="FF0000"/>
                </a:solidFill>
              </a:rPr>
              <a:t> Hub-Hub, Switch-Switch, NIC-NIC)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16387" name="Picture 4" descr="crossov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05000"/>
            <a:ext cx="7620000" cy="41910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731838"/>
          </a:xfrm>
        </p:spPr>
        <p:txBody>
          <a:bodyPr/>
          <a:lstStyle/>
          <a:p>
            <a:pPr eaLnBrk="1" hangingPunct="1"/>
            <a:r>
              <a:rPr lang="en-US" dirty="0" smtClean="0"/>
              <a:t>Kabel </a:t>
            </a:r>
            <a:r>
              <a:rPr lang="en-US" dirty="0" err="1" smtClean="0"/>
              <a:t>Koaksial</a:t>
            </a:r>
            <a:r>
              <a:rPr lang="en-US" dirty="0" smtClean="0"/>
              <a:t> (BNC)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80" y="1704980"/>
            <a:ext cx="8610600" cy="2438400"/>
          </a:xfrm>
        </p:spPr>
        <p:txBody>
          <a:bodyPr/>
          <a:lstStyle/>
          <a:p>
            <a:pPr eaLnBrk="1" hangingPunct="1"/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BNC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merupakan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kepanjangan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Bayonet Navy Connector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Bayonet Neil-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Concelman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sebagai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penghargaan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terhadap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2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nama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perancang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konektor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koaksial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tersebut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. </a:t>
            </a:r>
          </a:p>
          <a:p>
            <a:pPr eaLnBrk="1" hangingPunct="1"/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Kabel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koaksial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memiliki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konduktor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tembaga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tunggal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pada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pusatnya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00438"/>
            <a:ext cx="3409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282" y="3429000"/>
            <a:ext cx="5181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>
              <a:buFontTx/>
              <a:buChar char="•"/>
            </a:pPr>
            <a:r>
              <a:rPr lang="en-US" sz="2200" dirty="0" err="1">
                <a:latin typeface="Franklin Gothic Book" pitchFamily="34" charset="0"/>
              </a:rPr>
              <a:t>Lapisan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plastik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menyediakan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insulasi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antara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konduktor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pusat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jalinan</a:t>
            </a:r>
            <a:r>
              <a:rPr lang="en-US" sz="2200" dirty="0">
                <a:latin typeface="Franklin Gothic Book" pitchFamily="34" charset="0"/>
              </a:rPr>
              <a:t> metal </a:t>
            </a:r>
            <a:r>
              <a:rPr lang="en-US" sz="2200" dirty="0" err="1">
                <a:latin typeface="Franklin Gothic Book" pitchFamily="34" charset="0"/>
              </a:rPr>
              <a:t>di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sekelilingnya</a:t>
            </a:r>
            <a:r>
              <a:rPr lang="en-US" sz="2200" dirty="0">
                <a:latin typeface="Franklin Gothic Book" pitchFamily="34" charset="0"/>
              </a:rPr>
              <a:t>.</a:t>
            </a:r>
          </a:p>
          <a:p>
            <a:pPr marL="350838" indent="-350838">
              <a:buFontTx/>
              <a:buChar char="•"/>
            </a:pPr>
            <a:r>
              <a:rPr lang="en-US" sz="2200" dirty="0" err="1" smtClean="0">
                <a:latin typeface="Franklin Gothic Book" pitchFamily="34" charset="0"/>
              </a:rPr>
              <a:t>Jalinan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>
                <a:latin typeface="Franklin Gothic Book" pitchFamily="34" charset="0"/>
              </a:rPr>
              <a:t>metal </a:t>
            </a:r>
            <a:r>
              <a:rPr lang="en-US" sz="2200" dirty="0" err="1">
                <a:latin typeface="Franklin Gothic Book" pitchFamily="34" charset="0"/>
              </a:rPr>
              <a:t>memblokir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berbagai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interferensi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luar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dari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fluorosensi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cahaya</a:t>
            </a:r>
            <a:r>
              <a:rPr lang="en-US" sz="2200" dirty="0">
                <a:latin typeface="Franklin Gothic Book" pitchFamily="34" charset="0"/>
              </a:rPr>
              <a:t>, motor, </a:t>
            </a:r>
            <a:r>
              <a:rPr lang="en-US" sz="2200" dirty="0" err="1">
                <a:latin typeface="Franklin Gothic Book" pitchFamily="34" charset="0"/>
              </a:rPr>
              <a:t>dan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komputer-komputer</a:t>
            </a:r>
            <a:r>
              <a:rPr lang="en-US" sz="2200" dirty="0">
                <a:latin typeface="Franklin Gothic Book" pitchFamily="34" charset="0"/>
              </a:rPr>
              <a:t> 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/>
          <a:lstStyle/>
          <a:p>
            <a:pPr eaLnBrk="1" hangingPunct="1"/>
            <a:r>
              <a:rPr lang="en-US" sz="3200" dirty="0" err="1" smtClean="0">
                <a:solidFill>
                  <a:srgbClr val="FF0000"/>
                </a:solidFill>
              </a:rPr>
              <a:t>Jenis-jenis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kabel</a:t>
            </a:r>
            <a:r>
              <a:rPr lang="en-US" sz="3200" dirty="0" smtClean="0">
                <a:solidFill>
                  <a:srgbClr val="FF0000"/>
                </a:solidFill>
              </a:rPr>
              <a:t> BNC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4648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Franklin Gothic Book" pitchFamily="34" charset="0"/>
              </a:rPr>
              <a:t>Thick Coaxial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Maksimum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panjang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kabel</a:t>
            </a:r>
            <a:r>
              <a:rPr lang="en-US" sz="2000" dirty="0" smtClean="0">
                <a:latin typeface="Franklin Gothic Book" pitchFamily="34" charset="0"/>
              </a:rPr>
              <a:t> per segment </a:t>
            </a:r>
            <a:r>
              <a:rPr lang="en-US" sz="2000" dirty="0" err="1" smtClean="0">
                <a:latin typeface="Franklin Gothic Book" pitchFamily="34" charset="0"/>
              </a:rPr>
              <a:t>adalah</a:t>
            </a:r>
            <a:r>
              <a:rPr lang="en-US" sz="2000" dirty="0" smtClean="0">
                <a:latin typeface="Franklin Gothic Book" pitchFamily="34" charset="0"/>
              </a:rPr>
              <a:t> 1.640 feet (</a:t>
            </a:r>
            <a:r>
              <a:rPr lang="en-US" sz="2000" dirty="0" err="1" smtClean="0">
                <a:latin typeface="Franklin Gothic Book" pitchFamily="34" charset="0"/>
              </a:rPr>
              <a:t>atau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sekitar</a:t>
            </a:r>
            <a:r>
              <a:rPr lang="en-US" sz="2000" dirty="0" smtClean="0">
                <a:latin typeface="Franklin Gothic Book" pitchFamily="34" charset="0"/>
              </a:rPr>
              <a:t> 500 meter).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Setiap</a:t>
            </a:r>
            <a:r>
              <a:rPr lang="en-US" sz="2000" dirty="0" smtClean="0">
                <a:latin typeface="Franklin Gothic Book" pitchFamily="34" charset="0"/>
              </a:rPr>
              <a:t> segment </a:t>
            </a:r>
            <a:r>
              <a:rPr lang="en-US" sz="2000" dirty="0" err="1" smtClean="0">
                <a:latin typeface="Franklin Gothic Book" pitchFamily="34" charset="0"/>
              </a:rPr>
              <a:t>maksimum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berisi</a:t>
            </a:r>
            <a:r>
              <a:rPr lang="en-US" sz="2000" dirty="0" smtClean="0">
                <a:latin typeface="Franklin Gothic Book" pitchFamily="34" charset="0"/>
              </a:rPr>
              <a:t> 100 </a:t>
            </a:r>
            <a:r>
              <a:rPr lang="en-US" sz="2000" dirty="0" err="1" smtClean="0">
                <a:latin typeface="Franklin Gothic Book" pitchFamily="34" charset="0"/>
              </a:rPr>
              <a:t>perangkat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jaringan</a:t>
            </a:r>
            <a:r>
              <a:rPr lang="en-US" sz="2000" dirty="0" smtClean="0">
                <a:latin typeface="Franklin Gothic Book" pitchFamily="34" charset="0"/>
              </a:rPr>
              <a:t>, </a:t>
            </a:r>
            <a:r>
              <a:rPr lang="en-US" sz="2000" dirty="0" err="1" smtClean="0">
                <a:latin typeface="Franklin Gothic Book" pitchFamily="34" charset="0"/>
              </a:rPr>
              <a:t>termasuk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dalam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hal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ini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i="1" dirty="0" smtClean="0">
                <a:latin typeface="Franklin Gothic Book" pitchFamily="34" charset="0"/>
              </a:rPr>
              <a:t>repeaters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Setiap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ujung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harus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diterminasi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dengan</a:t>
            </a:r>
            <a:r>
              <a:rPr lang="en-US" sz="2000" dirty="0" smtClean="0">
                <a:latin typeface="Franklin Gothic Book" pitchFamily="34" charset="0"/>
              </a:rPr>
              <a:t> terminator 50-ohm</a:t>
            </a:r>
          </a:p>
          <a:p>
            <a:pPr eaLnBrk="1" hangingPunct="1">
              <a:buNone/>
            </a:pPr>
            <a:endParaRPr lang="en-US" sz="2000" dirty="0" smtClean="0">
              <a:latin typeface="Franklin Gothic Book" pitchFamily="34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Franklin Gothic Book" pitchFamily="34" charset="0"/>
              </a:rPr>
              <a:t>Thin Coaxial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Panjang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maksimal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kabel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adalah</a:t>
            </a:r>
            <a:r>
              <a:rPr lang="en-US" sz="2000" dirty="0" smtClean="0">
                <a:latin typeface="Franklin Gothic Book" pitchFamily="34" charset="0"/>
              </a:rPr>
              <a:t> 1,000 feet (185 meter) per segment.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Setiap</a:t>
            </a:r>
            <a:r>
              <a:rPr lang="en-US" sz="2000" dirty="0" smtClean="0">
                <a:latin typeface="Franklin Gothic Book" pitchFamily="34" charset="0"/>
              </a:rPr>
              <a:t> segment </a:t>
            </a:r>
            <a:r>
              <a:rPr lang="en-US" sz="2000" dirty="0" err="1" smtClean="0">
                <a:latin typeface="Franklin Gothic Book" pitchFamily="34" charset="0"/>
              </a:rPr>
              <a:t>maksimum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terkoneksi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sebanyak</a:t>
            </a:r>
            <a:r>
              <a:rPr lang="en-US" sz="2000" dirty="0" smtClean="0">
                <a:latin typeface="Franklin Gothic Book" pitchFamily="34" charset="0"/>
              </a:rPr>
              <a:t> 30 </a:t>
            </a:r>
            <a:r>
              <a:rPr lang="en-US" sz="2000" dirty="0" err="1" smtClean="0">
                <a:latin typeface="Franklin Gothic Book" pitchFamily="34" charset="0"/>
              </a:rPr>
              <a:t>perangkat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jaringan</a:t>
            </a:r>
            <a:r>
              <a:rPr lang="en-US" sz="2000" dirty="0" smtClean="0">
                <a:latin typeface="Franklin Gothic Book" pitchFamily="34" charset="0"/>
              </a:rPr>
              <a:t> (</a:t>
            </a:r>
            <a:r>
              <a:rPr lang="en-US" sz="2000" i="1" dirty="0" smtClean="0">
                <a:latin typeface="Franklin Gothic Book" pitchFamily="34" charset="0"/>
              </a:rPr>
              <a:t>devices</a:t>
            </a:r>
            <a:r>
              <a:rPr lang="en-US" sz="2000" dirty="0" smtClean="0">
                <a:latin typeface="Franklin Gothic Book" pitchFamily="34" charset="0"/>
              </a:rPr>
              <a:t>)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Setiap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ujung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kabel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diberi</a:t>
            </a:r>
            <a:r>
              <a:rPr lang="en-US" sz="2000" dirty="0" smtClean="0">
                <a:latin typeface="Franklin Gothic Book" pitchFamily="34" charset="0"/>
              </a:rPr>
              <a:t> terminator 50-ohm.</a:t>
            </a:r>
          </a:p>
          <a:p>
            <a:pPr eaLnBrk="1" hangingPunct="1"/>
            <a:endParaRPr lang="en-US" sz="20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239143" cy="319635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Konektor</a:t>
            </a:r>
            <a:r>
              <a:rPr lang="en-US" sz="3200" dirty="0" smtClean="0"/>
              <a:t> Kabel Coaxial</a:t>
            </a:r>
          </a:p>
        </p:txBody>
      </p:sp>
      <p:pic>
        <p:nvPicPr>
          <p:cNvPr id="4100" name="Picture 4" descr="Terminator, T-ledd og BNC-plu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312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5"/>
          <p:cNvGraphicFramePr>
            <a:graphicFrameLocks noChangeAspect="1"/>
          </p:cNvGraphicFramePr>
          <p:nvPr>
            <p:ph idx="1"/>
          </p:nvPr>
        </p:nvGraphicFramePr>
        <p:xfrm>
          <a:off x="3929058" y="1500174"/>
          <a:ext cx="5072066" cy="3381378"/>
        </p:xfrm>
        <a:graphic>
          <a:graphicData uri="http://schemas.openxmlformats.org/presentationml/2006/ole">
            <p:oleObj spid="_x0000_s5122" name="Image" r:id="rId4" imgW="6539683" imgH="4177778" progId="Photoshop.Image.7">
              <p:embed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latin typeface="Franklin Gothic Book" pitchFamily="34" charset="0"/>
              </a:rPr>
              <a:t>Konektor</a:t>
            </a:r>
            <a:r>
              <a:rPr lang="en-US" sz="2000" dirty="0">
                <a:latin typeface="Franklin Gothic Book" pitchFamily="34" charset="0"/>
              </a:rPr>
              <a:t> yang </a:t>
            </a:r>
            <a:r>
              <a:rPr lang="en-US" sz="2000" dirty="0" err="1">
                <a:latin typeface="Franklin Gothic Book" pitchFamily="34" charset="0"/>
              </a:rPr>
              <a:t>digunakan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bersama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kabel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koaksial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adalah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konektor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i="1" dirty="0" smtClean="0">
                <a:latin typeface="Franklin Gothic Book" pitchFamily="34" charset="0"/>
              </a:rPr>
              <a:t>Bayonet-Neil- </a:t>
            </a:r>
            <a:r>
              <a:rPr lang="en-US" sz="2000" i="1" dirty="0" err="1">
                <a:latin typeface="Franklin Gothic Book" pitchFamily="34" charset="0"/>
              </a:rPr>
              <a:t>Concelman</a:t>
            </a:r>
            <a:r>
              <a:rPr lang="en-US" sz="2000" i="1" dirty="0">
                <a:latin typeface="Franklin Gothic Book" pitchFamily="34" charset="0"/>
              </a:rPr>
              <a:t> </a:t>
            </a:r>
            <a:r>
              <a:rPr lang="en-US" sz="2000" dirty="0">
                <a:latin typeface="Franklin Gothic Book" pitchFamily="34" charset="0"/>
              </a:rPr>
              <a:t>(BNC). 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04800" y="5165725"/>
            <a:ext cx="853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Franklin Gothic Book" pitchFamily="34" charset="0"/>
              </a:rPr>
              <a:t>Adapter-adapter </a:t>
            </a:r>
            <a:r>
              <a:rPr lang="en-US" sz="2000" dirty="0" err="1">
                <a:latin typeface="Franklin Gothic Book" pitchFamily="34" charset="0"/>
              </a:rPr>
              <a:t>dengan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tipe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berbeda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tersedia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untuk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konektor</a:t>
            </a:r>
            <a:r>
              <a:rPr lang="en-US" sz="2000" dirty="0">
                <a:latin typeface="Franklin Gothic Book" pitchFamily="34" charset="0"/>
              </a:rPr>
              <a:t> BNC, </a:t>
            </a:r>
            <a:r>
              <a:rPr lang="en-US" sz="2000" dirty="0" err="1">
                <a:latin typeface="Franklin Gothic Book" pitchFamily="34" charset="0"/>
              </a:rPr>
              <a:t>termasuk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konektor</a:t>
            </a:r>
            <a:r>
              <a:rPr lang="en-US" sz="2000" dirty="0">
                <a:latin typeface="Franklin Gothic Book" pitchFamily="34" charset="0"/>
              </a:rPr>
              <a:t> T, </a:t>
            </a:r>
            <a:r>
              <a:rPr lang="en-US" sz="2000" dirty="0" err="1">
                <a:latin typeface="Franklin Gothic Book" pitchFamily="34" charset="0"/>
              </a:rPr>
              <a:t>konektor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i="1" dirty="0">
                <a:latin typeface="Franklin Gothic Book" pitchFamily="34" charset="0"/>
              </a:rPr>
              <a:t>barrel</a:t>
            </a:r>
            <a:r>
              <a:rPr lang="en-US" sz="2000" dirty="0">
                <a:latin typeface="Franklin Gothic Book" pitchFamily="34" charset="0"/>
              </a:rPr>
              <a:t>, </a:t>
            </a:r>
            <a:r>
              <a:rPr lang="en-US" sz="2000" dirty="0" err="1">
                <a:latin typeface="Franklin Gothic Book" pitchFamily="34" charset="0"/>
              </a:rPr>
              <a:t>dan</a:t>
            </a:r>
            <a:r>
              <a:rPr lang="en-US" sz="2000" dirty="0">
                <a:latin typeface="Franklin Gothic Book" pitchFamily="34" charset="0"/>
              </a:rPr>
              <a:t> terminator. </a:t>
            </a:r>
            <a:r>
              <a:rPr lang="en-US" sz="2000" dirty="0" err="1">
                <a:latin typeface="Franklin Gothic Book" pitchFamily="34" charset="0"/>
              </a:rPr>
              <a:t>Konektor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pada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kabel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merupakan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titik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terlemah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di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jaringan</a:t>
            </a:r>
            <a:r>
              <a:rPr lang="en-US" sz="2000" dirty="0">
                <a:latin typeface="Franklin Gothic Book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55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Fiber </a:t>
            </a:r>
            <a:r>
              <a:rPr lang="en-US" dirty="0" err="1" smtClean="0"/>
              <a:t>Optik</a:t>
            </a:r>
            <a:endParaRPr lang="en-US" dirty="0" smtClean="0"/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62462" y="3857628"/>
            <a:ext cx="3429000" cy="2209800"/>
          </a:xfrm>
          <a:noFill/>
        </p:spPr>
      </p:pic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31952"/>
            <a:ext cx="8415366" cy="2011362"/>
          </a:xfrm>
        </p:spPr>
        <p:txBody>
          <a:bodyPr/>
          <a:lstStyle/>
          <a:p>
            <a:pPr algn="just" eaLnBrk="1" hangingPunct="1"/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Kabel fiber optic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merupakan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media network medium yang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mampu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digunakan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transmisi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transmisi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modulasi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. </a:t>
            </a:r>
          </a:p>
          <a:p>
            <a:pPr algn="just" eaLnBrk="1" hangingPunct="1"/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Fiber optic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memiliki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harga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lebih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mahal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,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tetapi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cukup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tahan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terhadap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interferensi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elektromagnetis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mampu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beroperasi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dengan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kecepatan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kapasitas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data yang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tinggi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sz="2200" b="0" dirty="0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21509" name="Picture 8" descr="En fiberoptisk kabel med kontak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857628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2736850" cy="417512"/>
          </a:xfrm>
        </p:spPr>
        <p:txBody>
          <a:bodyPr>
            <a:normAutofit fontScale="90000"/>
          </a:bodyPr>
          <a:lstStyle/>
          <a:p>
            <a:pPr algn="l"/>
            <a:r>
              <a:rPr lang="id-ID" sz="3200" dirty="0"/>
              <a:t>Serat Optik</a:t>
            </a:r>
            <a:endParaRPr lang="en-US" sz="3200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42" y="1285860"/>
            <a:ext cx="8229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Franklin Gothic Book" pitchFamily="34" charset="0"/>
              </a:rPr>
              <a:t>Kabel </a:t>
            </a:r>
            <a:r>
              <a:rPr lang="en-US" sz="2400" dirty="0" err="1">
                <a:latin typeface="Franklin Gothic Book" pitchFamily="34" charset="0"/>
              </a:rPr>
              <a:t>serat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optik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terdiri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dari</a:t>
            </a:r>
            <a:r>
              <a:rPr lang="en-US" sz="2400" dirty="0">
                <a:latin typeface="Franklin Gothic Book" pitchFamily="34" charset="0"/>
              </a:rPr>
              <a:t> :</a:t>
            </a:r>
          </a:p>
          <a:p>
            <a:pPr>
              <a:buClr>
                <a:schemeClr val="tx1"/>
              </a:buClr>
            </a:pPr>
            <a:r>
              <a:rPr lang="en-US" sz="2200" dirty="0" err="1">
                <a:latin typeface="Franklin Gothic Book" pitchFamily="34" charset="0"/>
              </a:rPr>
              <a:t>Silinder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dalam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id-ID" sz="2200" dirty="0">
                <a:latin typeface="Franklin Gothic Book" pitchFamily="34" charset="0"/>
              </a:rPr>
              <a:t>ber</a:t>
            </a:r>
            <a:r>
              <a:rPr lang="en-US" sz="2200" dirty="0" err="1">
                <a:latin typeface="Franklin Gothic Book" pitchFamily="34" charset="0"/>
              </a:rPr>
              <a:t>bahan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gelas</a:t>
            </a:r>
            <a:r>
              <a:rPr lang="id-ID" sz="2200" dirty="0">
                <a:latin typeface="Franklin Gothic Book" pitchFamily="34" charset="0"/>
              </a:rPr>
              <a:t> yang </a:t>
            </a:r>
            <a:r>
              <a:rPr lang="en-US" sz="2200" dirty="0" err="1">
                <a:latin typeface="Franklin Gothic Book" pitchFamily="34" charset="0"/>
              </a:rPr>
              <a:t>disebut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id-ID" sz="2200" dirty="0">
                <a:latin typeface="Franklin Gothic Book" pitchFamily="34" charset="0"/>
              </a:rPr>
              <a:t>inti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atau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id-ID" sz="2200" dirty="0">
                <a:latin typeface="Franklin Gothic Book" pitchFamily="34" charset="0"/>
              </a:rPr>
              <a:t>c</a:t>
            </a:r>
            <a:r>
              <a:rPr lang="en-US" sz="2200" dirty="0">
                <a:latin typeface="Franklin Gothic Book" pitchFamily="34" charset="0"/>
              </a:rPr>
              <a:t>ore</a:t>
            </a:r>
          </a:p>
          <a:p>
            <a:pPr>
              <a:buClr>
                <a:schemeClr val="tx1"/>
              </a:buClr>
            </a:pPr>
            <a:r>
              <a:rPr lang="en-US" sz="2200" dirty="0" err="1">
                <a:latin typeface="Franklin Gothic Book" pitchFamily="34" charset="0"/>
              </a:rPr>
              <a:t>Silinder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luar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id-ID" sz="2200" dirty="0">
                <a:latin typeface="Franklin Gothic Book" pitchFamily="34" charset="0"/>
              </a:rPr>
              <a:t>terbuat dari </a:t>
            </a:r>
            <a:r>
              <a:rPr lang="en-US" sz="2200" dirty="0" err="1">
                <a:latin typeface="Franklin Gothic Book" pitchFamily="34" charset="0"/>
              </a:rPr>
              <a:t>bahan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gelas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atau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plastik</a:t>
            </a:r>
            <a:r>
              <a:rPr lang="id-ID" sz="2200" dirty="0">
                <a:latin typeface="Franklin Gothic Book" pitchFamily="34" charset="0"/>
              </a:rPr>
              <a:t> yang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disebut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id-ID" sz="2200" dirty="0">
                <a:latin typeface="Franklin Gothic Book" pitchFamily="34" charset="0"/>
              </a:rPr>
              <a:t>c</a:t>
            </a:r>
            <a:r>
              <a:rPr lang="en-US" sz="2200" dirty="0" err="1">
                <a:latin typeface="Franklin Gothic Book" pitchFamily="34" charset="0"/>
              </a:rPr>
              <a:t>ladding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atau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pembungkus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inti</a:t>
            </a:r>
            <a:endParaRPr lang="en-US" sz="2200" dirty="0">
              <a:latin typeface="Franklin Gothic Book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200" dirty="0" err="1">
                <a:latin typeface="Franklin Gothic Book" pitchFamily="34" charset="0"/>
              </a:rPr>
              <a:t>Bahan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pelidung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serat</a:t>
            </a:r>
            <a:r>
              <a:rPr lang="en-US" sz="2200" dirty="0">
                <a:latin typeface="Franklin Gothic Book" pitchFamily="34" charset="0"/>
              </a:rPr>
              <a:t> yang </a:t>
            </a:r>
            <a:r>
              <a:rPr lang="en-US" sz="2200" dirty="0" err="1">
                <a:latin typeface="Franklin Gothic Book" pitchFamily="34" charset="0"/>
              </a:rPr>
              <a:t>membungkus</a:t>
            </a:r>
            <a:r>
              <a:rPr lang="en-US" sz="2200" dirty="0">
                <a:latin typeface="Franklin Gothic Book" pitchFamily="34" charset="0"/>
              </a:rPr>
              <a:t> cladding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43325"/>
            <a:ext cx="5975350" cy="191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89396"/>
            <a:ext cx="8305800" cy="24685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Jaket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insulasi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luar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terbuat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Teflon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PVC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Kevlar fiber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berfungsi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menguatkan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kabel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mengamankan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kepatahan</a:t>
            </a:r>
            <a:endParaRPr lang="en-US" sz="2200" b="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Pelindung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plastik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digunakan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untuk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memberi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bantalan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pada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pusat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fiber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Pusat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(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inti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)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terbuat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dari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fiber glass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atau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200" b="0" dirty="0" err="1" smtClean="0">
                <a:solidFill>
                  <a:schemeClr val="tx1"/>
                </a:solidFill>
                <a:latin typeface="Franklin Gothic Book" pitchFamily="34" charset="0"/>
              </a:rPr>
              <a:t>plastik</a:t>
            </a:r>
            <a:r>
              <a:rPr lang="en-US" sz="22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sz="2200" b="0" dirty="0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90600" y="1066800"/>
          <a:ext cx="7391400" cy="2514600"/>
        </p:xfrm>
        <a:graphic>
          <a:graphicData uri="http://schemas.openxmlformats.org/presentationml/2006/ole">
            <p:oleObj spid="_x0000_s6146" name="Image" r:id="rId3" imgW="9066667" imgH="2907937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6675456" cy="782638"/>
          </a:xfrm>
        </p:spPr>
        <p:txBody>
          <a:bodyPr>
            <a:normAutofit fontScale="90000"/>
          </a:bodyPr>
          <a:lstStyle/>
          <a:p>
            <a:r>
              <a:rPr lang="id-ID" sz="3600" dirty="0"/>
              <a:t>Mengapa cahaya bisa bergerak sepanjang serat optik?</a:t>
            </a:r>
            <a:endParaRPr lang="en-US" sz="3600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7923211" cy="44021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2400" b="0" dirty="0">
                <a:solidFill>
                  <a:schemeClr val="tx1"/>
                </a:solidFill>
                <a:latin typeface="Franklin Gothic Book" pitchFamily="34" charset="0"/>
              </a:rPr>
              <a:t>Karena ada proses yang disebut </a:t>
            </a:r>
            <a:r>
              <a:rPr lang="id-ID" sz="2400" b="0" i="1" dirty="0">
                <a:solidFill>
                  <a:schemeClr val="tx1"/>
                </a:solidFill>
                <a:latin typeface="Franklin Gothic Book" pitchFamily="34" charset="0"/>
              </a:rPr>
              <a:t>Total Internal Reflection</a:t>
            </a:r>
            <a:r>
              <a:rPr lang="id-ID" sz="2400" b="0" dirty="0">
                <a:solidFill>
                  <a:schemeClr val="tx1"/>
                </a:solidFill>
                <a:latin typeface="Franklin Gothic Book" pitchFamily="34" charset="0"/>
              </a:rPr>
              <a:t> (TIR)</a:t>
            </a:r>
          </a:p>
          <a:p>
            <a:pPr>
              <a:lnSpc>
                <a:spcPct val="150000"/>
              </a:lnSpc>
            </a:pPr>
            <a:r>
              <a:rPr lang="id-ID" sz="2400" b="0" dirty="0">
                <a:solidFill>
                  <a:schemeClr val="tx1"/>
                </a:solidFill>
                <a:latin typeface="Franklin Gothic Book" pitchFamily="34" charset="0"/>
              </a:rPr>
              <a:t>TIR dimungkinkan dengan membedakan indeks bias (n) antara core dan clading</a:t>
            </a:r>
          </a:p>
          <a:p>
            <a:pPr lvl="1">
              <a:lnSpc>
                <a:spcPct val="150000"/>
              </a:lnSpc>
            </a:pPr>
            <a:r>
              <a:rPr lang="id-ID" b="0" dirty="0">
                <a:solidFill>
                  <a:schemeClr val="tx1"/>
                </a:solidFill>
                <a:latin typeface="Franklin Gothic Book" pitchFamily="34" charset="0"/>
              </a:rPr>
              <a:t>Dalam hal ini n</a:t>
            </a:r>
            <a:r>
              <a:rPr lang="id-ID" b="0" baseline="-25000" dirty="0">
                <a:solidFill>
                  <a:schemeClr val="tx1"/>
                </a:solidFill>
                <a:latin typeface="Franklin Gothic Book" pitchFamily="34" charset="0"/>
              </a:rPr>
              <a:t>core</a:t>
            </a:r>
            <a:r>
              <a:rPr lang="id-ID" b="0" dirty="0">
                <a:solidFill>
                  <a:schemeClr val="tx1"/>
                </a:solidFill>
                <a:latin typeface="Franklin Gothic Book" pitchFamily="34" charset="0"/>
              </a:rPr>
              <a:t> &gt; n</a:t>
            </a:r>
            <a:r>
              <a:rPr lang="id-ID" b="0" baseline="-25000" dirty="0">
                <a:solidFill>
                  <a:schemeClr val="tx1"/>
                </a:solidFill>
                <a:latin typeface="Franklin Gothic Book" pitchFamily="34" charset="0"/>
              </a:rPr>
              <a:t>cladding</a:t>
            </a:r>
            <a:endParaRPr lang="id-ID" b="0" dirty="0">
              <a:solidFill>
                <a:schemeClr val="tx1"/>
              </a:solidFill>
              <a:latin typeface="Franklin Gothic Book" pitchFamily="34" charset="0"/>
            </a:endParaRPr>
          </a:p>
          <a:p>
            <a:pPr lvl="1">
              <a:lnSpc>
                <a:spcPct val="150000"/>
              </a:lnSpc>
            </a:pPr>
            <a:r>
              <a:rPr lang="id-ID" b="0" dirty="0">
                <a:solidFill>
                  <a:schemeClr val="tx1"/>
                </a:solidFill>
                <a:latin typeface="Franklin Gothic Book" pitchFamily="34" charset="0"/>
              </a:rPr>
              <a:t>Memanfaatkan hukum Snellius</a:t>
            </a:r>
          </a:p>
          <a:p>
            <a:pPr>
              <a:lnSpc>
                <a:spcPct val="150000"/>
              </a:lnSpc>
            </a:pPr>
            <a:endParaRPr lang="en-US" sz="2400" b="0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Pengertian Telekomunikasi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"/>
          </p:nvPr>
        </p:nvSpPr>
        <p:spPr>
          <a:xfrm>
            <a:off x="454025" y="1981200"/>
            <a:ext cx="8232775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b="1" i="1" dirty="0" smtClean="0">
                <a:latin typeface="Franklin Gothic Book" pitchFamily="34" charset="0"/>
              </a:rPr>
              <a:t>Tele</a:t>
            </a:r>
            <a:r>
              <a:rPr lang="en-US" sz="2800" b="1" dirty="0" smtClean="0">
                <a:latin typeface="Franklin Gothic Book" pitchFamily="34" charset="0"/>
              </a:rPr>
              <a:t> :  </a:t>
            </a:r>
            <a:r>
              <a:rPr lang="en-US" sz="2800" dirty="0" err="1" smtClean="0">
                <a:latin typeface="Franklin Gothic Book" pitchFamily="34" charset="0"/>
              </a:rPr>
              <a:t>Jauh</a:t>
            </a:r>
            <a:endParaRPr lang="en-US" sz="2800" dirty="0" smtClean="0">
              <a:latin typeface="Franklin Gothic Boo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b="1" i="1" dirty="0" err="1" smtClean="0">
                <a:latin typeface="Franklin Gothic Book" pitchFamily="34" charset="0"/>
              </a:rPr>
              <a:t>Komunikasi</a:t>
            </a:r>
            <a:r>
              <a:rPr lang="en-US" sz="2800" b="1" dirty="0" smtClean="0">
                <a:latin typeface="Franklin Gothic Book" pitchFamily="34" charset="0"/>
              </a:rPr>
              <a:t>: </a:t>
            </a:r>
            <a:r>
              <a:rPr lang="en-US" sz="2800" dirty="0" err="1" smtClean="0">
                <a:latin typeface="Franklin Gothic Book" pitchFamily="34" charset="0"/>
              </a:rPr>
              <a:t>penyampaian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informasi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atau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hubungan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antara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satu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titik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dengan</a:t>
            </a:r>
            <a:r>
              <a:rPr lang="en-US" sz="2800" dirty="0" smtClean="0">
                <a:latin typeface="Franklin Gothic Book" pitchFamily="34" charset="0"/>
              </a:rPr>
              <a:t> </a:t>
            </a:r>
            <a:r>
              <a:rPr lang="en-US" sz="2800" dirty="0" err="1" smtClean="0">
                <a:latin typeface="Franklin Gothic Book" pitchFamily="34" charset="0"/>
              </a:rPr>
              <a:t>titik</a:t>
            </a:r>
            <a:r>
              <a:rPr lang="en-US" sz="2800" dirty="0" smtClean="0">
                <a:latin typeface="Franklin Gothic Book" pitchFamily="34" charset="0"/>
              </a:rPr>
              <a:t> yang </a:t>
            </a:r>
            <a:r>
              <a:rPr lang="en-US" sz="2800" dirty="0" err="1" smtClean="0">
                <a:latin typeface="Franklin Gothic Book" pitchFamily="34" charset="0"/>
              </a:rPr>
              <a:t>lainnya</a:t>
            </a:r>
            <a:r>
              <a:rPr lang="en-US" sz="2800" dirty="0" smtClean="0">
                <a:latin typeface="Franklin Gothic Book" pitchFamily="34" charset="0"/>
              </a:rPr>
              <a:t>.</a:t>
            </a:r>
            <a:endParaRPr lang="en-US" sz="2800" b="1" dirty="0" smtClean="0">
              <a:latin typeface="Franklin Gothic Book" pitchFamily="34" charset="0"/>
            </a:endParaRPr>
          </a:p>
          <a:p>
            <a:pPr eaLnBrk="1" hangingPunct="1"/>
            <a:endParaRPr lang="en-US" dirty="0" smtClean="0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b="1" u="sng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Telekomunikasi</a:t>
            </a:r>
            <a:r>
              <a:rPr lang="en-US" b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:  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penyampaian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hubungan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antara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satu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titik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titik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berjarak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jauh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/>
            <a:endParaRPr 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908050"/>
            <a:ext cx="467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857750"/>
            <a:ext cx="60182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7199313" y="1190625"/>
            <a:ext cx="14938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400">
                <a:latin typeface="Verdana" pitchFamily="34" charset="0"/>
              </a:rPr>
              <a:t>Pantulan terjadi</a:t>
            </a:r>
          </a:p>
          <a:p>
            <a:pPr marL="457200" indent="-457200" eaLnBrk="1" hangingPunct="1"/>
            <a:r>
              <a:rPr lang="id-ID" sz="1400">
                <a:latin typeface="Verdana" pitchFamily="34" charset="0"/>
              </a:rPr>
              <a:t>Bila sudut jatuh</a:t>
            </a:r>
          </a:p>
          <a:p>
            <a:pPr marL="457200" indent="-457200" eaLnBrk="1" hangingPunct="1"/>
            <a:r>
              <a:rPr lang="id-ID" sz="1400">
                <a:latin typeface="Verdana" pitchFamily="34" charset="0"/>
              </a:rPr>
              <a:t> &gt; sudut kritis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H="1">
            <a:off x="5508625" y="1412875"/>
            <a:ext cx="15113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36000" rIns="36000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7019925" y="2924175"/>
            <a:ext cx="1038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400">
                <a:latin typeface="Verdana" pitchFamily="34" charset="0"/>
              </a:rPr>
              <a:t>Pembiasan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6372225" y="306863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36000" rIns="36000" anchor="ctr"/>
          <a:lstStyle/>
          <a:p>
            <a:endParaRPr lang="en-US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179388" y="23495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600">
                <a:latin typeface="Verdana" pitchFamily="34" charset="0"/>
              </a:rPr>
              <a:t>n</a:t>
            </a:r>
            <a:r>
              <a:rPr lang="id-ID" sz="1600" baseline="-25000">
                <a:latin typeface="Verdana" pitchFamily="34" charset="0"/>
              </a:rPr>
              <a:t>core</a:t>
            </a:r>
            <a:r>
              <a:rPr lang="id-ID" sz="1600">
                <a:latin typeface="Verdana" pitchFamily="34" charset="0"/>
              </a:rPr>
              <a:t> &gt; n</a:t>
            </a:r>
            <a:r>
              <a:rPr lang="id-ID" sz="1600" baseline="-25000">
                <a:latin typeface="Verdana" pitchFamily="34" charset="0"/>
              </a:rPr>
              <a:t>cladding</a:t>
            </a:r>
            <a:endParaRPr lang="en-US" sz="1600" baseline="-250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208962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68313" y="3644900"/>
            <a:ext cx="608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id-ID" sz="1600">
                <a:latin typeface="Verdana" pitchFamily="34" charset="0"/>
              </a:rPr>
              <a:t>Apabila kabel serat optik dilengkungkan, dapat terjadi loss</a:t>
            </a:r>
            <a:endParaRPr lang="en-US" sz="1600">
              <a:latin typeface="Verdana" pitchFamily="34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9725"/>
            <a:ext cx="78771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051050" y="3986213"/>
            <a:ext cx="55451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rIns="36000">
            <a:spAutoFit/>
          </a:bodyPr>
          <a:lstStyle/>
          <a:p>
            <a:pPr eaLnBrk="1" hangingPunct="1"/>
            <a:r>
              <a:rPr lang="id-ID" sz="1600">
                <a:latin typeface="Verdana" pitchFamily="34" charset="0"/>
              </a:rPr>
              <a:t>Cahaya yang dapat dimasukkan ke dalam serat optik harus disuntikkan pada sudut yang lebih kecil daripada </a:t>
            </a:r>
            <a:r>
              <a:rPr lang="en-US" sz="1600">
                <a:latin typeface="Verdana" pitchFamily="34" charset="0"/>
              </a:rPr>
              <a:t>θ</a:t>
            </a:r>
            <a:r>
              <a:rPr lang="en-US" sz="1600" baseline="-25000">
                <a:latin typeface="Verdana" pitchFamily="34" charset="0"/>
              </a:rPr>
              <a:t>NA</a:t>
            </a:r>
            <a:r>
              <a:rPr lang="id-ID" sz="1600">
                <a:latin typeface="Verdana" pitchFamily="34" charset="0"/>
              </a:rPr>
              <a:t>. Ini dipersyaratkan sebagai Numerical Apperture (NA)</a:t>
            </a:r>
            <a:endParaRPr lang="en-US" sz="1600" baseline="-25000">
              <a:latin typeface="Verdana" pitchFamily="34" charset="0"/>
            </a:endParaRPr>
          </a:p>
          <a:p>
            <a:pPr eaLnBrk="1" hangingPunct="1"/>
            <a:endParaRPr lang="en-US" sz="1600">
              <a:latin typeface="Verdana" pitchFamily="34" charset="0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836613"/>
            <a:ext cx="5400675" cy="3167062"/>
          </a:xfrm>
          <a:prstGeom prst="rect">
            <a:avLst/>
          </a:prstGeom>
          <a:noFill/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916113" y="2349500"/>
            <a:ext cx="27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rIns="36000">
            <a:spAutoFit/>
          </a:bodyPr>
          <a:lstStyle/>
          <a:p>
            <a:pPr marL="457200" indent="-457200" eaLnBrk="1" hangingPunct="1"/>
            <a:r>
              <a:rPr lang="en-US" sz="1000">
                <a:latin typeface="Verdana" pitchFamily="34" charset="0"/>
              </a:rPr>
              <a:t>θ</a:t>
            </a:r>
            <a:r>
              <a:rPr lang="en-US" sz="1000" baseline="-25000">
                <a:latin typeface="Verdana" pitchFamily="34" charset="0"/>
              </a:rPr>
              <a:t>NA</a:t>
            </a: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5087938"/>
            <a:ext cx="41751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lightdispan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8108950" cy="126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4149" y="857232"/>
            <a:ext cx="4316413" cy="3754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1800" dirty="0"/>
              <a:t>Salah satu cara untuk mengidenifikasi konstruksi kabel optik adalah dengan menggunakan perbandingan antara diameter core dan cladding. Sebagai contoh adalah tipe kabel </a:t>
            </a:r>
            <a:r>
              <a:rPr lang="en-US" sz="1800" dirty="0"/>
              <a:t>62.5/125</a:t>
            </a:r>
            <a:r>
              <a:rPr lang="id-ID" sz="1800" dirty="0"/>
              <a:t>. Artinya diamater core 62,5 micron dan diameter cladding 125 micron</a:t>
            </a:r>
          </a:p>
          <a:p>
            <a:pPr>
              <a:lnSpc>
                <a:spcPct val="150000"/>
              </a:lnSpc>
            </a:pPr>
            <a:r>
              <a:rPr lang="id-ID" sz="1800" dirty="0"/>
              <a:t>Contoh lain tipe kabel</a:t>
            </a:r>
            <a:r>
              <a:rPr lang="id-ID" sz="1800" dirty="0" smtClean="0"/>
              <a:t>:</a:t>
            </a:r>
            <a:r>
              <a:rPr lang="en-US" sz="1800" dirty="0" smtClean="0"/>
              <a:t> </a:t>
            </a:r>
            <a:r>
              <a:rPr lang="id-ID" sz="1800" dirty="0" smtClean="0"/>
              <a:t>50/125</a:t>
            </a:r>
            <a:r>
              <a:rPr lang="id-ID" sz="1800" dirty="0"/>
              <a:t>, 62.5/125 dan 8.3/125</a:t>
            </a:r>
          </a:p>
          <a:p>
            <a:pPr>
              <a:lnSpc>
                <a:spcPct val="150000"/>
              </a:lnSpc>
            </a:pPr>
            <a:r>
              <a:rPr lang="id-ID" sz="1800" dirty="0"/>
              <a:t>Jumlah core di dalam satu kabel bisa antara </a:t>
            </a:r>
            <a:r>
              <a:rPr lang="en-US" sz="1800" dirty="0"/>
              <a:t>4 </a:t>
            </a:r>
            <a:r>
              <a:rPr lang="id-ID" sz="1800" dirty="0"/>
              <a:t>s.d. </a:t>
            </a:r>
            <a:r>
              <a:rPr lang="en-US" sz="1800" dirty="0"/>
              <a:t>144 </a:t>
            </a:r>
          </a:p>
        </p:txBody>
      </p:sp>
      <p:pic>
        <p:nvPicPr>
          <p:cNvPr id="113667" name="Picture 3" descr="fibreconstr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388" y="1104900"/>
            <a:ext cx="4340225" cy="369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105400" y="3714752"/>
          <a:ext cx="4038600" cy="2362200"/>
        </p:xfrm>
        <a:graphic>
          <a:graphicData uri="http://schemas.openxmlformats.org/presentationml/2006/ole">
            <p:oleObj spid="_x0000_s7170" name="Image" r:id="rId3" imgW="6107937" imgH="2984127" progId="Photoshop.Image.7">
              <p:embed/>
            </p:oleObj>
          </a:graphicData>
        </a:graphic>
      </p:graphicFrame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Penghubung</a:t>
            </a:r>
            <a:r>
              <a:rPr lang="en-US" sz="3200" dirty="0" smtClean="0"/>
              <a:t> Fiber </a:t>
            </a:r>
            <a:r>
              <a:rPr lang="en-US" sz="3200" dirty="0" err="1" smtClean="0"/>
              <a:t>Optik</a:t>
            </a:r>
            <a:endParaRPr lang="en-US" sz="3200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06" y="1524000"/>
            <a:ext cx="4876800" cy="4953000"/>
          </a:xfrm>
        </p:spPr>
        <p:txBody>
          <a:bodyPr/>
          <a:lstStyle/>
          <a:p>
            <a:pPr marL="228600" indent="-228600" algn="just" eaLnBrk="1" hangingPunct="1"/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paling </a:t>
            </a:r>
            <a:r>
              <a:rPr lang="en-US" sz="1800" dirty="0" err="1" smtClean="0">
                <a:latin typeface="Franklin Gothic Book" pitchFamily="34" charset="0"/>
              </a:rPr>
              <a:t>umum</a:t>
            </a:r>
            <a:r>
              <a:rPr lang="en-US" sz="1800" dirty="0" smtClean="0">
                <a:latin typeface="Franklin Gothic Book" pitchFamily="34" charset="0"/>
              </a:rPr>
              <a:t> yang </a:t>
            </a:r>
            <a:r>
              <a:rPr lang="en-US" sz="1800" dirty="0" err="1" smtClean="0">
                <a:latin typeface="Franklin Gothic Book" pitchFamily="34" charset="0"/>
              </a:rPr>
              <a:t>sering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digunakan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bersama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kabel</a:t>
            </a:r>
            <a:r>
              <a:rPr lang="en-US" sz="1800" dirty="0" smtClean="0">
                <a:latin typeface="Franklin Gothic Book" pitchFamily="34" charset="0"/>
              </a:rPr>
              <a:t> fiber </a:t>
            </a:r>
            <a:r>
              <a:rPr lang="en-US" sz="1800" dirty="0" err="1" smtClean="0">
                <a:latin typeface="Franklin Gothic Book" pitchFamily="34" charset="0"/>
              </a:rPr>
              <a:t>optik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adalah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ST. </a:t>
            </a:r>
            <a:r>
              <a:rPr lang="en-US" sz="1800" dirty="0" err="1" smtClean="0">
                <a:latin typeface="Franklin Gothic Book" pitchFamily="34" charset="0"/>
              </a:rPr>
              <a:t>Berbentuk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batang</a:t>
            </a:r>
            <a:r>
              <a:rPr lang="en-US" sz="1800" dirty="0" smtClean="0">
                <a:latin typeface="Franklin Gothic Book" pitchFamily="34" charset="0"/>
              </a:rPr>
              <a:t>, </a:t>
            </a:r>
            <a:r>
              <a:rPr lang="en-US" sz="1800" dirty="0" err="1" smtClean="0">
                <a:latin typeface="Franklin Gothic Book" pitchFamily="34" charset="0"/>
              </a:rPr>
              <a:t>mirip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dengan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BNC. </a:t>
            </a:r>
          </a:p>
          <a:p>
            <a:pPr marL="228600" indent="-228600" algn="just" eaLnBrk="1" hangingPunct="1"/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yang lain, SC, </a:t>
            </a:r>
            <a:r>
              <a:rPr lang="en-US" sz="1800" dirty="0" err="1" smtClean="0">
                <a:latin typeface="Franklin Gothic Book" pitchFamily="34" charset="0"/>
              </a:rPr>
              <a:t>Bentuknya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persegi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dan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lebih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mudah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dihubungkan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ke</a:t>
            </a:r>
            <a:r>
              <a:rPr lang="en-US" sz="1800" dirty="0" smtClean="0">
                <a:latin typeface="Franklin Gothic Book" pitchFamily="34" charset="0"/>
              </a:rPr>
              <a:t> area yang </a:t>
            </a:r>
            <a:r>
              <a:rPr lang="en-US" sz="1800" dirty="0" err="1" smtClean="0">
                <a:latin typeface="Franklin Gothic Book" pitchFamily="34" charset="0"/>
              </a:rPr>
              <a:t>ditentukan</a:t>
            </a:r>
            <a:r>
              <a:rPr lang="en-US" sz="1800" dirty="0" smtClean="0">
                <a:latin typeface="Franklin Gothic Book" pitchFamily="34" charset="0"/>
              </a:rPr>
              <a:t>.</a:t>
            </a:r>
          </a:p>
          <a:p>
            <a:pPr marL="228600" indent="-228600" algn="just" eaLnBrk="1" hangingPunct="1"/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yang </a:t>
            </a:r>
            <a:r>
              <a:rPr lang="en-US" sz="1800" dirty="0" err="1" smtClean="0">
                <a:latin typeface="Franklin Gothic Book" pitchFamily="34" charset="0"/>
              </a:rPr>
              <a:t>baru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saat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ini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lebih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populer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adalah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MT-RJ. </a:t>
            </a:r>
          </a:p>
          <a:p>
            <a:pPr marL="228600" indent="-228600" algn="just" eaLnBrk="1" hangingPunct="1">
              <a:buFontTx/>
              <a:buNone/>
            </a:pPr>
            <a:r>
              <a:rPr lang="en-US" sz="1800" dirty="0" smtClean="0">
                <a:latin typeface="Franklin Gothic Book" pitchFamily="34" charset="0"/>
              </a:rPr>
              <a:t>	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MT-RJ </a:t>
            </a:r>
            <a:r>
              <a:rPr lang="en-US" sz="1800" dirty="0" err="1" smtClean="0">
                <a:latin typeface="Franklin Gothic Book" pitchFamily="34" charset="0"/>
              </a:rPr>
              <a:t>menggunakan</a:t>
            </a:r>
            <a:r>
              <a:rPr lang="en-US" sz="1800" dirty="0" smtClean="0">
                <a:latin typeface="Franklin Gothic Book" pitchFamily="34" charset="0"/>
              </a:rPr>
              <a:t> model </a:t>
            </a:r>
            <a:r>
              <a:rPr lang="en-US" sz="1800" dirty="0" err="1" smtClean="0">
                <a:latin typeface="Franklin Gothic Book" pitchFamily="34" charset="0"/>
              </a:rPr>
              <a:t>plastik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seperti</a:t>
            </a:r>
            <a:r>
              <a:rPr lang="en-US" sz="1800" dirty="0" smtClean="0">
                <a:latin typeface="Franklin Gothic Book" pitchFamily="34" charset="0"/>
              </a:rPr>
              <a:t> yang </a:t>
            </a:r>
            <a:r>
              <a:rPr lang="en-US" sz="1800" dirty="0" err="1" smtClean="0">
                <a:latin typeface="Franklin Gothic Book" pitchFamily="34" charset="0"/>
              </a:rPr>
              <a:t>digunakan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RJ-45, yang </a:t>
            </a:r>
            <a:r>
              <a:rPr lang="en-US" sz="1800" dirty="0" err="1" smtClean="0">
                <a:latin typeface="Franklin Gothic Book" pitchFamily="34" charset="0"/>
              </a:rPr>
              <a:t>memudahkan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untuk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dipasang</a:t>
            </a:r>
            <a:r>
              <a:rPr lang="en-US" sz="1800" dirty="0" smtClean="0">
                <a:latin typeface="Franklin Gothic Book" pitchFamily="34" charset="0"/>
              </a:rPr>
              <a:t>. </a:t>
            </a:r>
            <a:r>
              <a:rPr lang="en-US" sz="1800" dirty="0" err="1" smtClean="0">
                <a:latin typeface="Franklin Gothic Book" pitchFamily="34" charset="0"/>
              </a:rPr>
              <a:t>Dua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kabel</a:t>
            </a:r>
            <a:r>
              <a:rPr lang="en-US" sz="1800" dirty="0" smtClean="0">
                <a:latin typeface="Franklin Gothic Book" pitchFamily="34" charset="0"/>
              </a:rPr>
              <a:t> fiber </a:t>
            </a:r>
            <a:r>
              <a:rPr lang="en-US" sz="1800" dirty="0" err="1" smtClean="0">
                <a:latin typeface="Franklin Gothic Book" pitchFamily="34" charset="0"/>
              </a:rPr>
              <a:t>terhubung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kedalam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satu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, </a:t>
            </a:r>
            <a:r>
              <a:rPr lang="en-US" sz="1800" dirty="0" err="1" smtClean="0">
                <a:latin typeface="Franklin Gothic Book" pitchFamily="34" charset="0"/>
              </a:rPr>
              <a:t>sama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dengan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konsep</a:t>
            </a:r>
            <a:r>
              <a:rPr lang="en-US" sz="1800" dirty="0" smtClean="0">
                <a:latin typeface="Franklin Gothic Book" pitchFamily="34" charset="0"/>
              </a:rPr>
              <a:t> </a:t>
            </a:r>
            <a:r>
              <a:rPr lang="en-US" sz="1800" dirty="0" err="1" smtClean="0">
                <a:latin typeface="Franklin Gothic Book" pitchFamily="34" charset="0"/>
              </a:rPr>
              <a:t>konektor</a:t>
            </a:r>
            <a:r>
              <a:rPr lang="en-US" sz="1800" dirty="0" smtClean="0">
                <a:latin typeface="Franklin Gothic Book" pitchFamily="34" charset="0"/>
              </a:rPr>
              <a:t> SC.</a:t>
            </a:r>
          </a:p>
          <a:p>
            <a:pPr marL="228600" indent="-228600" algn="just" eaLnBrk="1" hangingPunct="1"/>
            <a:endParaRPr lang="en-US" sz="1800" dirty="0" smtClean="0">
              <a:latin typeface="Franklin Gothic Book" pitchFamily="34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257800" y="1428736"/>
          <a:ext cx="3886200" cy="2362200"/>
        </p:xfrm>
        <a:graphic>
          <a:graphicData uri="http://schemas.openxmlformats.org/presentationml/2006/ole">
            <p:oleObj spid="_x0000_s7171" name="Image" r:id="rId4" imgW="5041270" imgH="3022222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782638"/>
          </a:xfrm>
        </p:spPr>
        <p:txBody>
          <a:bodyPr/>
          <a:lstStyle/>
          <a:p>
            <a:r>
              <a:rPr lang="id-ID" sz="4000" dirty="0"/>
              <a:t>Klasifikasi Serat Optik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7044"/>
            <a:ext cx="8208963" cy="4618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2000" dirty="0">
                <a:latin typeface="Franklin Gothic Book" pitchFamily="34" charset="0"/>
              </a:rPr>
              <a:t>Berdasarkan mode gelombang cahaya yang berpropagasi pada serat optik</a:t>
            </a:r>
          </a:p>
          <a:p>
            <a:pPr lvl="1">
              <a:lnSpc>
                <a:spcPct val="150000"/>
              </a:lnSpc>
            </a:pPr>
            <a:r>
              <a:rPr lang="id-ID" sz="2000" dirty="0">
                <a:latin typeface="Franklin Gothic Book" pitchFamily="34" charset="0"/>
              </a:rPr>
              <a:t>Multimode Fibre</a:t>
            </a:r>
          </a:p>
          <a:p>
            <a:pPr lvl="1">
              <a:lnSpc>
                <a:spcPct val="150000"/>
              </a:lnSpc>
            </a:pPr>
            <a:r>
              <a:rPr lang="id-ID" sz="2000" dirty="0">
                <a:latin typeface="Franklin Gothic Book" pitchFamily="34" charset="0"/>
              </a:rPr>
              <a:t>Singlemode Fibre</a:t>
            </a:r>
          </a:p>
          <a:p>
            <a:pPr>
              <a:lnSpc>
                <a:spcPct val="150000"/>
              </a:lnSpc>
            </a:pPr>
            <a:r>
              <a:rPr lang="id-ID" sz="2000" dirty="0">
                <a:latin typeface="Franklin Gothic Book" pitchFamily="34" charset="0"/>
              </a:rPr>
              <a:t>Berdasarkan perubahan indeks bias bahan</a:t>
            </a:r>
          </a:p>
          <a:p>
            <a:pPr lvl="1">
              <a:lnSpc>
                <a:spcPct val="150000"/>
              </a:lnSpc>
            </a:pPr>
            <a:r>
              <a:rPr lang="id-ID" sz="2000" dirty="0">
                <a:latin typeface="Franklin Gothic Book" pitchFamily="34" charset="0"/>
              </a:rPr>
              <a:t>Step index fibre</a:t>
            </a:r>
          </a:p>
          <a:p>
            <a:pPr lvl="1">
              <a:lnSpc>
                <a:spcPct val="150000"/>
              </a:lnSpc>
            </a:pPr>
            <a:r>
              <a:rPr lang="id-ID" sz="2000" dirty="0">
                <a:latin typeface="Franklin Gothic Book" pitchFamily="34" charset="0"/>
              </a:rPr>
              <a:t>Gradded index fibre</a:t>
            </a:r>
            <a:endParaRPr lang="en-US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71810"/>
            <a:ext cx="5761038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558800"/>
            <a:ext cx="8893175" cy="782638"/>
          </a:xfrm>
        </p:spPr>
        <p:txBody>
          <a:bodyPr/>
          <a:lstStyle/>
          <a:p>
            <a:r>
              <a:rPr lang="id-ID" sz="3200" dirty="0"/>
              <a:t>Step Index Fiber vs Gradded Index Fiber</a:t>
            </a:r>
            <a:endParaRPr lang="en-US" sz="3200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2844" y="161768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2400" dirty="0">
                <a:latin typeface="Franklin Gothic Book" pitchFamily="34" charset="0"/>
              </a:rPr>
              <a:t>Pada step index fiber, perbedaan antara index bias inti dengan index bias cladding sangat drastis</a:t>
            </a:r>
            <a:endParaRPr lang="en-US" sz="24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28722"/>
            <a:ext cx="8208963" cy="4402138"/>
          </a:xfrm>
        </p:spPr>
        <p:txBody>
          <a:bodyPr/>
          <a:lstStyle/>
          <a:p>
            <a:r>
              <a:rPr lang="id-ID" sz="2000" dirty="0">
                <a:latin typeface="Franklin Gothic Book" pitchFamily="34" charset="0"/>
              </a:rPr>
              <a:t>Pada gradded index fiber, perbedaan index bias bahan dari inti sampai cladding berlangsung secara gradual</a:t>
            </a:r>
          </a:p>
          <a:p>
            <a:r>
              <a:rPr lang="id-ID" sz="2000" dirty="0">
                <a:latin typeface="Franklin Gothic Book" pitchFamily="34" charset="0"/>
              </a:rPr>
              <a:t>Contoh profile gradded index:</a:t>
            </a:r>
          </a:p>
          <a:p>
            <a:pPr lvl="1"/>
            <a:r>
              <a:rPr lang="en-US" sz="1800" dirty="0" err="1">
                <a:latin typeface="Franklin Gothic Book" pitchFamily="34" charset="0"/>
              </a:rPr>
              <a:t>Untuk</a:t>
            </a:r>
            <a:r>
              <a:rPr lang="en-US" sz="1800" dirty="0">
                <a:latin typeface="Franklin Gothic Book" pitchFamily="34" charset="0"/>
              </a:rPr>
              <a:t> 0 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≤</a:t>
            </a:r>
            <a:r>
              <a:rPr lang="en-US" sz="1800" dirty="0">
                <a:latin typeface="Franklin Gothic Book" pitchFamily="34" charset="0"/>
              </a:rPr>
              <a:t>r 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≤ a</a:t>
            </a:r>
            <a:endParaRPr lang="id-ID" sz="1800" dirty="0">
              <a:latin typeface="Franklin Gothic Book" pitchFamily="34" charset="0"/>
              <a:cs typeface="Arial" pitchFamily="34" charset="0"/>
            </a:endParaRPr>
          </a:p>
          <a:p>
            <a:pPr lvl="1"/>
            <a:r>
              <a:rPr lang="en-US" sz="1800" dirty="0">
                <a:latin typeface="Franklin Gothic Book" pitchFamily="34" charset="0"/>
                <a:cs typeface="Arial" pitchFamily="34" charset="0"/>
              </a:rPr>
              <a:t>r</a:t>
            </a:r>
            <a:r>
              <a:rPr lang="id-ID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=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jari-jari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di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inti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serat</a:t>
            </a:r>
            <a:endParaRPr lang="id-ID" sz="1800" dirty="0">
              <a:latin typeface="Franklin Gothic Book" pitchFamily="34" charset="0"/>
              <a:cs typeface="Arial" pitchFamily="34" charset="0"/>
            </a:endParaRPr>
          </a:p>
          <a:p>
            <a:pPr lvl="1"/>
            <a:r>
              <a:rPr lang="en-US" sz="1800" dirty="0">
                <a:latin typeface="Franklin Gothic Book" pitchFamily="34" charset="0"/>
                <a:cs typeface="Arial" pitchFamily="34" charset="0"/>
              </a:rPr>
              <a:t>a =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jari-jari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maksimum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inti</a:t>
            </a:r>
            <a:r>
              <a:rPr lang="en-US" sz="1800" dirty="0">
                <a:latin typeface="Franklin Gothic Book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Franklin Gothic Book" pitchFamily="34" charset="0"/>
                <a:cs typeface="Arial" pitchFamily="34" charset="0"/>
              </a:rPr>
              <a:t>serat</a:t>
            </a:r>
            <a:r>
              <a:rPr lang="en-US" sz="2400" dirty="0">
                <a:latin typeface="Franklin Gothic Book" pitchFamily="34" charset="0"/>
                <a:cs typeface="Arial" pitchFamily="34" charset="0"/>
              </a:rPr>
              <a:t> </a:t>
            </a:r>
          </a:p>
          <a:p>
            <a:pPr lvl="1"/>
            <a:endParaRPr lang="id-ID" sz="1400" dirty="0">
              <a:latin typeface="Franklin Gothic Book" pitchFamily="34" charset="0"/>
            </a:endParaRPr>
          </a:p>
          <a:p>
            <a:pPr lvl="1"/>
            <a:endParaRPr lang="id-ID" sz="1800" dirty="0">
              <a:latin typeface="Franklin Gothic Book" pitchFamily="34" charset="0"/>
            </a:endParaRPr>
          </a:p>
          <a:p>
            <a:pPr lvl="1"/>
            <a:endParaRPr lang="en-US" sz="1800" dirty="0">
              <a:latin typeface="Franklin Gothic Book" pitchFamily="34" charset="0"/>
            </a:endParaRP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257572"/>
            <a:ext cx="58324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820885"/>
            <a:ext cx="3400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19275"/>
            <a:ext cx="8640762" cy="316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106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Sehingga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definisi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sesungguhnya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telekomunikasi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b="1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	Telekomunikasi: 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penyampaian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hubungan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antara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satu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titik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titik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mempergunakan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bantuan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peralatan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khusus</a:t>
            </a:r>
            <a:r>
              <a:rPr lang="en-US" i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dirty="0" smtClean="0"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serat</a:t>
            </a:r>
            <a:r>
              <a:rPr lang="en-US" dirty="0"/>
              <a:t> </a:t>
            </a:r>
            <a:r>
              <a:rPr lang="en-US" dirty="0" err="1"/>
              <a:t>optik</a:t>
            </a:r>
            <a:endParaRPr lang="th-TH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63" y="1125538"/>
            <a:ext cx="734218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892300" y="2268538"/>
            <a:ext cx="53244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/>
              <a:t>Step-index multimode.  Used with 850nm, 1300 nm source.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957388" y="4021138"/>
            <a:ext cx="54117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/>
              <a:t>Graded-index multimode.  Used with 850nm, 1300 nm source.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944688" y="5773738"/>
            <a:ext cx="54117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1400"/>
              <a:t>Single mode.  Used with 1300 nm, 1550 nm source.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579438"/>
          </a:xfrm>
        </p:spPr>
        <p:txBody>
          <a:bodyPr/>
          <a:lstStyle/>
          <a:p>
            <a:pPr eaLnBrk="1" hangingPunct="1"/>
            <a:r>
              <a:rPr lang="en-US" dirty="0" err="1" smtClean="0"/>
              <a:t>Keuntungan</a:t>
            </a:r>
            <a:r>
              <a:rPr lang="en-US" dirty="0" smtClean="0"/>
              <a:t> Fiber Optic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4422"/>
            <a:ext cx="8839200" cy="4953000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  <a:latin typeface="Franklin Gothic Book" pitchFamily="34" charset="0"/>
              </a:rPr>
              <a:t>Kecepatan</a:t>
            </a:r>
            <a:endParaRPr lang="en-US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	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Jaringan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jaringan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fiber optic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beroperasi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pada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kecepatan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tinggi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Bandwidth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	Fiber optic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mampu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membawa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paket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paket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dengan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kapasitas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besar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Distance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	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Sinyal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sinyal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dapat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ditransmisikan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lebih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jauh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tanpa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memerlukan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perlakuan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“refresh”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atau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“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diperkuat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”.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Resistance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	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Daya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tahan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kuat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terhadap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impas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elektronmagnetik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yang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dihasilkan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perangkat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perangkat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elektronik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seperti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radio, motor,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atau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bahkan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kabel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–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kabel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transmisi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lain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di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sekelilingnya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Maintenance</a:t>
            </a:r>
          </a:p>
          <a:p>
            <a:pPr eaLnBrk="1" hangingPunct="1">
              <a:buFontTx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	Kabel –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kabel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fiber optic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memakan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biaya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perawatan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relatif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Franklin Gothic Book" pitchFamily="34" charset="0"/>
              </a:rPr>
              <a:t>murah</a:t>
            </a:r>
            <a:r>
              <a:rPr lang="en-US" sz="2000" b="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000" b="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eaLnBrk="1" hangingPunct="1">
              <a:buFontTx/>
              <a:buNone/>
            </a:pPr>
            <a:endParaRPr lang="en-US" sz="2000" b="0" dirty="0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th-TH" sz="4000" b="1" dirty="0">
                <a:solidFill>
                  <a:srgbClr val="0066FF"/>
                </a:solidFill>
              </a:rPr>
              <a:t>Available Bandwidth and Range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500034" y="19288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u="sng" dirty="0">
                <a:latin typeface="Franklin Gothic Book" pitchFamily="34" charset="0"/>
              </a:rPr>
              <a:t>Media	Bandwidth	Range</a:t>
            </a:r>
            <a:endParaRPr lang="th-TH" sz="2500" dirty="0">
              <a:latin typeface="Franklin Gothic Book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latin typeface="Franklin Gothic Book" pitchFamily="34" charset="0"/>
              </a:rPr>
              <a:t>Voice quality twisted pair</a:t>
            </a:r>
            <a:r>
              <a:rPr lang="id-ID" sz="2500" dirty="0">
                <a:latin typeface="Franklin Gothic Book" pitchFamily="34" charset="0"/>
              </a:rPr>
              <a:t>    </a:t>
            </a:r>
            <a:r>
              <a:rPr lang="en-US" sz="2500" dirty="0" smtClean="0">
                <a:latin typeface="Franklin Gothic Book" pitchFamily="34" charset="0"/>
              </a:rPr>
              <a:t>	</a:t>
            </a:r>
            <a:r>
              <a:rPr lang="th-TH" sz="2500" dirty="0" smtClean="0">
                <a:latin typeface="Franklin Gothic Book" pitchFamily="34" charset="0"/>
              </a:rPr>
              <a:t>0 </a:t>
            </a:r>
            <a:r>
              <a:rPr lang="th-TH" sz="2500" dirty="0">
                <a:latin typeface="Franklin Gothic Book" pitchFamily="34" charset="0"/>
              </a:rPr>
              <a:t>to 1 MHz	  5 km	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latin typeface="Franklin Gothic Book" pitchFamily="34" charset="0"/>
              </a:rPr>
              <a:t>Coax cable (broadband)	1k - 1GHz	1-100 km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latin typeface="Franklin Gothic Book" pitchFamily="34" charset="0"/>
              </a:rPr>
              <a:t>Category 5 twisted pair	1k - 100 MHz	0.1-2 km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tabLst>
                <a:tab pos="3810000" algn="l"/>
                <a:tab pos="5995988" algn="l"/>
              </a:tabLst>
            </a:pPr>
            <a:r>
              <a:rPr lang="th-TH" sz="2500" dirty="0">
                <a:latin typeface="Franklin Gothic Book" pitchFamily="34" charset="0"/>
              </a:rPr>
              <a:t>Fiber optic cable	180-370 THz	1-100 km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6096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Perbandingan</a:t>
            </a:r>
            <a:r>
              <a:rPr lang="en-US" sz="3200" dirty="0" smtClean="0"/>
              <a:t> UTP, STP, Coaxial, </a:t>
            </a:r>
            <a:r>
              <a:rPr lang="en-US" sz="3200" dirty="0" err="1" smtClean="0"/>
              <a:t>dan</a:t>
            </a:r>
            <a:r>
              <a:rPr lang="en-US" sz="3200" dirty="0" smtClean="0"/>
              <a:t> Fiber </a:t>
            </a:r>
            <a:r>
              <a:rPr lang="en-US" sz="3200" dirty="0" err="1" smtClean="0"/>
              <a:t>Optik</a:t>
            </a:r>
            <a:endParaRPr lang="en-US" sz="3200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idx="1"/>
          </p:nvPr>
        </p:nvGraphicFramePr>
        <p:xfrm>
          <a:off x="642910" y="1600200"/>
          <a:ext cx="7924800" cy="4800600"/>
        </p:xfrm>
        <a:graphic>
          <a:graphicData uri="http://schemas.openxmlformats.org/presentationml/2006/ole">
            <p:oleObj spid="_x0000_s8194" name="Image" r:id="rId3" imgW="9612698" imgH="6285714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990600" y="571480"/>
          <a:ext cx="6934200" cy="1524000"/>
        </p:xfrm>
        <a:graphic>
          <a:graphicData uri="http://schemas.openxmlformats.org/presentationml/2006/ole">
            <p:oleObj spid="_x0000_s9218" name="Image" r:id="rId3" imgW="9663492" imgH="2057143" progId="Photoshop.Image.7">
              <p:embed/>
            </p:oleObj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990600" y="2171680"/>
          <a:ext cx="6934200" cy="1752600"/>
        </p:xfrm>
        <a:graphic>
          <a:graphicData uri="http://schemas.openxmlformats.org/presentationml/2006/ole">
            <p:oleObj spid="_x0000_s9219" name="Image" r:id="rId4" imgW="9714286" imgH="2463492" progId="Photoshop.Image.7">
              <p:embed/>
            </p:oleObj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990600" y="4000480"/>
          <a:ext cx="6934200" cy="2238375"/>
        </p:xfrm>
        <a:graphic>
          <a:graphicData uri="http://schemas.openxmlformats.org/presentationml/2006/ole">
            <p:oleObj spid="_x0000_s9220" name="Image" r:id="rId5" imgW="9676190" imgH="3720635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42938" y="1285860"/>
            <a:ext cx="7772400" cy="1227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Unguided Transmission Media</a:t>
            </a:r>
            <a:endParaRPr lang="en-SG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 Microwave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Satelite</a:t>
            </a:r>
            <a:r>
              <a:rPr lang="en-US" dirty="0" smtClean="0">
                <a:latin typeface="Franklin Gothic Book" pitchFamily="34" charset="0"/>
              </a:rPr>
              <a:t> Microwave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Terestrial</a:t>
            </a:r>
            <a:r>
              <a:rPr lang="en-US" dirty="0" smtClean="0">
                <a:latin typeface="Franklin Gothic Book" pitchFamily="34" charset="0"/>
              </a:rPr>
              <a:t> Microwave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Franklin Gothic Book" pitchFamily="34" charset="0"/>
              </a:rPr>
              <a:t> Infra Red </a:t>
            </a:r>
          </a:p>
          <a:p>
            <a:pPr>
              <a:buFont typeface="Arial" pitchFamily="34" charset="0"/>
              <a:buChar char="•"/>
            </a:pPr>
            <a:endParaRPr lang="en-SG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Microwave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45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Franklin Gothic Book" pitchFamily="34" charset="0"/>
              </a:rPr>
              <a:t>Range </a:t>
            </a:r>
            <a:r>
              <a:rPr lang="en-US" sz="2400" dirty="0" err="1">
                <a:latin typeface="Franklin Gothic Book" pitchFamily="34" charset="0"/>
              </a:rPr>
              <a:t>frekuensi</a:t>
            </a:r>
            <a:r>
              <a:rPr lang="en-US" sz="2400" dirty="0">
                <a:latin typeface="Franklin Gothic Book" pitchFamily="34" charset="0"/>
              </a:rPr>
              <a:t>: </a:t>
            </a:r>
            <a:r>
              <a:rPr lang="th-TH" sz="2400" dirty="0">
                <a:latin typeface="Franklin Gothic Book" pitchFamily="34" charset="0"/>
              </a:rPr>
              <a:t>1 - 40 GHz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Franklin Gothic Book" pitchFamily="34" charset="0"/>
              </a:rPr>
              <a:t>Transmisi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dilakukan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secara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th-TH" sz="2400" dirty="0">
                <a:latin typeface="Franklin Gothic Book" pitchFamily="34" charset="0"/>
              </a:rPr>
              <a:t>line of sight</a:t>
            </a:r>
            <a:r>
              <a:rPr lang="en-US" sz="2400" dirty="0">
                <a:latin typeface="Franklin Gothic Book" pitchFamily="34" charset="0"/>
              </a:rPr>
              <a:t> (LOS)</a:t>
            </a:r>
            <a:endParaRPr lang="th-TH" sz="2400" dirty="0"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Franklin Gothic Book" pitchFamily="34" charset="0"/>
              </a:rPr>
              <a:t>Tidak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dapat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menembus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dinding</a:t>
            </a:r>
            <a:r>
              <a:rPr lang="en-US" sz="2400" dirty="0">
                <a:latin typeface="Franklin Gothic Book" pitchFamily="34" charset="0"/>
              </a:rPr>
              <a:t> (</a:t>
            </a:r>
            <a:r>
              <a:rPr lang="th-TH" sz="2400" dirty="0">
                <a:latin typeface="Franklin Gothic Book" pitchFamily="34" charset="0"/>
              </a:rPr>
              <a:t>solid objects</a:t>
            </a:r>
            <a:r>
              <a:rPr lang="id-ID" sz="2400" dirty="0">
                <a:latin typeface="Franklin Gothic Book" pitchFamily="34" charset="0"/>
              </a:rPr>
              <a:t>;</a:t>
            </a:r>
            <a:r>
              <a:rPr lang="th-TH" sz="2400" dirty="0">
                <a:latin typeface="Franklin Gothic Book" pitchFamily="34" charset="0"/>
              </a:rPr>
              <a:t> 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contoh</a:t>
            </a:r>
            <a:r>
              <a:rPr lang="en-US" sz="2400" dirty="0">
                <a:latin typeface="Franklin Gothic Book" pitchFamily="34" charset="0"/>
              </a:rPr>
              <a:t>: </a:t>
            </a:r>
            <a:r>
              <a:rPr lang="en-US" sz="2400" dirty="0" err="1">
                <a:latin typeface="Franklin Gothic Book" pitchFamily="34" charset="0"/>
              </a:rPr>
              <a:t>bangunan</a:t>
            </a:r>
            <a:r>
              <a:rPr lang="th-TH" sz="2400" dirty="0">
                <a:latin typeface="Franklin Gothic Book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400" dirty="0" err="1">
                <a:latin typeface="Franklin Gothic Book" pitchFamily="34" charset="0"/>
              </a:rPr>
              <a:t>Digunakan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komunikasi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th-TH" sz="2400" dirty="0">
                <a:latin typeface="Franklin Gothic Book" pitchFamily="34" charset="0"/>
              </a:rPr>
              <a:t>terrestrial (earth-to-earth) </a:t>
            </a:r>
            <a:r>
              <a:rPr lang="en-US" sz="2400" dirty="0" err="1">
                <a:latin typeface="Franklin Gothic Book" pitchFamily="34" charset="0"/>
              </a:rPr>
              <a:t>dan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satelit</a:t>
            </a:r>
            <a:endParaRPr lang="en-US" sz="2400" dirty="0"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Franklin Gothic Book" pitchFamily="34" charset="0"/>
              </a:rPr>
              <a:t>Di </a:t>
            </a:r>
            <a:r>
              <a:rPr lang="en-US" sz="2400" dirty="0" err="1">
                <a:latin typeface="Franklin Gothic Book" pitchFamily="34" charset="0"/>
              </a:rPr>
              <a:t>atas</a:t>
            </a:r>
            <a:r>
              <a:rPr lang="en-US" sz="2400" dirty="0">
                <a:latin typeface="Franklin Gothic Book" pitchFamily="34" charset="0"/>
              </a:rPr>
              <a:t> 8 GHz, </a:t>
            </a:r>
            <a:r>
              <a:rPr lang="en-US" sz="2400" dirty="0" err="1">
                <a:latin typeface="Franklin Gothic Book" pitchFamily="34" charset="0"/>
              </a:rPr>
              <a:t>diserap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oleh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partikel</a:t>
            </a:r>
            <a:r>
              <a:rPr lang="en-US" sz="2400" dirty="0">
                <a:latin typeface="Franklin Gothic Book" pitchFamily="34" charset="0"/>
              </a:rPr>
              <a:t> air </a:t>
            </a:r>
          </a:p>
          <a:p>
            <a:pPr lvl="1">
              <a:lnSpc>
                <a:spcPct val="110000"/>
              </a:lnSpc>
            </a:pPr>
            <a:r>
              <a:rPr lang="en-US" sz="2300" dirty="0" err="1">
                <a:latin typeface="Franklin Gothic Book" pitchFamily="34" charset="0"/>
              </a:rPr>
              <a:t>Jadi</a:t>
            </a:r>
            <a:r>
              <a:rPr lang="en-US" sz="2300" dirty="0">
                <a:latin typeface="Franklin Gothic Book" pitchFamily="34" charset="0"/>
              </a:rPr>
              <a:t> </a:t>
            </a:r>
            <a:r>
              <a:rPr lang="en-US" sz="2300" dirty="0" err="1">
                <a:latin typeface="Franklin Gothic Book" pitchFamily="34" charset="0"/>
              </a:rPr>
              <a:t>hujan</a:t>
            </a:r>
            <a:r>
              <a:rPr lang="en-US" sz="2300" dirty="0">
                <a:latin typeface="Franklin Gothic Book" pitchFamily="34" charset="0"/>
              </a:rPr>
              <a:t> </a:t>
            </a:r>
            <a:r>
              <a:rPr lang="en-US" sz="2300" dirty="0" err="1">
                <a:latin typeface="Franklin Gothic Book" pitchFamily="34" charset="0"/>
              </a:rPr>
              <a:t>dapat</a:t>
            </a:r>
            <a:r>
              <a:rPr lang="en-US" sz="2300" dirty="0">
                <a:latin typeface="Franklin Gothic Book" pitchFamily="34" charset="0"/>
              </a:rPr>
              <a:t> </a:t>
            </a:r>
            <a:r>
              <a:rPr lang="en-US" sz="2300" dirty="0" err="1">
                <a:latin typeface="Franklin Gothic Book" pitchFamily="34" charset="0"/>
              </a:rPr>
              <a:t>menggagalkan</a:t>
            </a:r>
            <a:r>
              <a:rPr lang="en-US" sz="2300" dirty="0">
                <a:latin typeface="Franklin Gothic Book" pitchFamily="34" charset="0"/>
              </a:rPr>
              <a:t> </a:t>
            </a:r>
            <a:r>
              <a:rPr lang="en-US" sz="2300" dirty="0" err="1">
                <a:latin typeface="Franklin Gothic Book" pitchFamily="34" charset="0"/>
              </a:rPr>
              <a:t>transmisi</a:t>
            </a:r>
            <a:endParaRPr lang="en-US" sz="230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Satellite Microwave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/>
            <a:r>
              <a:rPr lang="en-US" sz="2400" dirty="0">
                <a:latin typeface="Franklin Gothic Book" pitchFamily="34" charset="0"/>
              </a:rPr>
              <a:t>Range </a:t>
            </a:r>
            <a:r>
              <a:rPr lang="en-US" sz="2400" dirty="0" err="1">
                <a:latin typeface="Franklin Gothic Book" pitchFamily="34" charset="0"/>
              </a:rPr>
              <a:t>frekuensi</a:t>
            </a:r>
            <a:r>
              <a:rPr lang="en-US" sz="2400" dirty="0">
                <a:latin typeface="Franklin Gothic Book" pitchFamily="34" charset="0"/>
              </a:rPr>
              <a:t> optimal yang </a:t>
            </a:r>
            <a:r>
              <a:rPr lang="en-US" sz="2400" dirty="0" err="1">
                <a:latin typeface="Franklin Gothic Book" pitchFamily="34" charset="0"/>
              </a:rPr>
              <a:t>digunakan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adalah</a:t>
            </a:r>
            <a:r>
              <a:rPr lang="en-US" sz="2400" dirty="0" smtClean="0">
                <a:latin typeface="Franklin Gothic Book" pitchFamily="34" charset="0"/>
              </a:rPr>
              <a:t>:     </a:t>
            </a:r>
            <a:r>
              <a:rPr lang="th-TH" sz="2400" dirty="0" smtClean="0">
                <a:latin typeface="Franklin Gothic Book" pitchFamily="34" charset="0"/>
              </a:rPr>
              <a:t>1 </a:t>
            </a:r>
            <a:r>
              <a:rPr lang="th-TH" sz="2400" dirty="0">
                <a:latin typeface="Franklin Gothic Book" pitchFamily="34" charset="0"/>
              </a:rPr>
              <a:t>- 10 GHz </a:t>
            </a:r>
            <a:endParaRPr lang="en-US" sz="2400" dirty="0">
              <a:latin typeface="Franklin Gothic Book" pitchFamily="34" charset="0"/>
            </a:endParaRPr>
          </a:p>
          <a:p>
            <a:pPr marL="857250" lvl="1"/>
            <a:r>
              <a:rPr lang="en-US" sz="2000" dirty="0" err="1">
                <a:latin typeface="Franklin Gothic Book" pitchFamily="34" charset="0"/>
              </a:rPr>
              <a:t>Dibawah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th-TH" sz="2000" dirty="0">
                <a:latin typeface="Franklin Gothic Book" pitchFamily="34" charset="0"/>
              </a:rPr>
              <a:t>1 GHz </a:t>
            </a:r>
            <a:r>
              <a:rPr lang="en-US" sz="2000" dirty="0" err="1">
                <a:latin typeface="Franklin Gothic Book" pitchFamily="34" charset="0"/>
              </a:rPr>
              <a:t>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terpengaruh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dari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alam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dan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th-TH" sz="2000" i="1" dirty="0">
                <a:latin typeface="Franklin Gothic Book" pitchFamily="34" charset="0"/>
              </a:rPr>
              <a:t>man-made sources</a:t>
            </a:r>
            <a:endParaRPr lang="en-US" sz="2000" i="1" dirty="0">
              <a:latin typeface="Franklin Gothic Book" pitchFamily="34" charset="0"/>
            </a:endParaRPr>
          </a:p>
          <a:p>
            <a:pPr marL="857250" lvl="1"/>
            <a:r>
              <a:rPr lang="en-US" sz="2000" dirty="0">
                <a:latin typeface="Franklin Gothic Book" pitchFamily="34" charset="0"/>
              </a:rPr>
              <a:t>Di </a:t>
            </a:r>
            <a:r>
              <a:rPr lang="en-US" sz="2000" dirty="0" err="1">
                <a:latin typeface="Franklin Gothic Book" pitchFamily="34" charset="0"/>
              </a:rPr>
              <a:t>atas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th-TH" sz="2000" dirty="0">
                <a:latin typeface="Franklin Gothic Book" pitchFamily="34" charset="0"/>
              </a:rPr>
              <a:t>10 GHz </a:t>
            </a:r>
            <a:r>
              <a:rPr lang="en-US" sz="2000" dirty="0" err="1">
                <a:latin typeface="Franklin Gothic Book" pitchFamily="34" charset="0"/>
              </a:rPr>
              <a:t>akan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teredam</a:t>
            </a:r>
            <a:r>
              <a:rPr lang="en-US" sz="2000" dirty="0">
                <a:latin typeface="Franklin Gothic Book" pitchFamily="34" charset="0"/>
              </a:rPr>
              <a:t> </a:t>
            </a:r>
            <a:r>
              <a:rPr lang="en-US" sz="2000" dirty="0" err="1">
                <a:latin typeface="Franklin Gothic Book" pitchFamily="34" charset="0"/>
              </a:rPr>
              <a:t>atmosfir</a:t>
            </a:r>
            <a:endParaRPr lang="en-US" sz="2000" dirty="0">
              <a:latin typeface="Franklin Gothic Book" pitchFamily="34" charset="0"/>
            </a:endParaRP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142976" y="4643446"/>
          <a:ext cx="4821237" cy="1666875"/>
        </p:xfrm>
        <a:graphic>
          <a:graphicData uri="http://schemas.openxmlformats.org/presentationml/2006/ole">
            <p:oleObj spid="_x0000_s10242" name="Worksheet" r:id="rId4" imgW="4803120" imgH="1665360" progId="Excel.Sheet.8">
              <p:embed/>
            </p:oleObj>
          </a:graphicData>
        </a:graphic>
      </p:graphicFrame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341438"/>
            <a:ext cx="4248150" cy="296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Satellite Systems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54313"/>
          </a:xfrm>
        </p:spPr>
        <p:txBody>
          <a:bodyPr/>
          <a:lstStyle/>
          <a:p>
            <a:r>
              <a:rPr lang="en-US" sz="2400" dirty="0" err="1">
                <a:latin typeface="Franklin Gothic Book" pitchFamily="34" charset="0"/>
                <a:cs typeface="Times New Roman" pitchFamily="18" charset="0"/>
              </a:rPr>
              <a:t>Sistem</a:t>
            </a:r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 orbit </a:t>
            </a:r>
            <a:r>
              <a:rPr lang="th-TH" sz="2400" dirty="0">
                <a:latin typeface="Franklin Gothic Book" pitchFamily="34" charset="0"/>
              </a:rPr>
              <a:t>Low </a:t>
            </a:r>
            <a:r>
              <a:rPr lang="en-US" sz="2400" dirty="0" err="1">
                <a:latin typeface="Franklin Gothic Book" pitchFamily="34" charset="0"/>
                <a:cs typeface="Times New Roman" pitchFamily="18" charset="0"/>
              </a:rPr>
              <a:t>dan</a:t>
            </a:r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th-TH" sz="2400" dirty="0">
                <a:latin typeface="Franklin Gothic Book" pitchFamily="34" charset="0"/>
              </a:rPr>
              <a:t>medium </a:t>
            </a:r>
            <a:r>
              <a:rPr lang="en-US" sz="2400" dirty="0" err="1">
                <a:latin typeface="Franklin Gothic Book" pitchFamily="34" charset="0"/>
                <a:cs typeface="Times New Roman" pitchFamily="18" charset="0"/>
              </a:rPr>
              <a:t>memiliki</a:t>
            </a:r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 delay yang </a:t>
            </a:r>
            <a:r>
              <a:rPr lang="en-US" sz="2400" dirty="0" err="1">
                <a:latin typeface="Franklin Gothic Book" pitchFamily="34" charset="0"/>
                <a:cs typeface="Times New Roman" pitchFamily="18" charset="0"/>
              </a:rPr>
              <a:t>lebih</a:t>
            </a:r>
            <a:r>
              <a:rPr lang="en-US" sz="2400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Franklin Gothic Book" pitchFamily="34" charset="0"/>
                <a:cs typeface="Times New Roman" pitchFamily="18" charset="0"/>
              </a:rPr>
              <a:t>rendah</a:t>
            </a:r>
            <a:endParaRPr lang="en-US" sz="2400" dirty="0">
              <a:latin typeface="Franklin Gothic Book" pitchFamily="34" charset="0"/>
              <a:cs typeface="Times New Roman" pitchFamily="18" charset="0"/>
            </a:endParaRPr>
          </a:p>
          <a:p>
            <a:pPr lvl="1"/>
            <a:r>
              <a:rPr lang="en-US" dirty="0" err="1">
                <a:latin typeface="Franklin Gothic Book" pitchFamily="34" charset="0"/>
                <a:cs typeface="Times New Roman" pitchFamily="18" charset="0"/>
              </a:rPr>
              <a:t>Menawarkan</a:t>
            </a:r>
            <a:r>
              <a:rPr lang="en-US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Franklin Gothic Book" pitchFamily="34" charset="0"/>
                <a:cs typeface="Times New Roman" pitchFamily="18" charset="0"/>
              </a:rPr>
              <a:t>kecepatan</a:t>
            </a:r>
            <a:r>
              <a:rPr lang="en-US" dirty="0"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th-TH" dirty="0" smtClean="0">
                <a:latin typeface="Franklin Gothic Book" pitchFamily="34" charset="0"/>
              </a:rPr>
              <a:t>2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th-TH" dirty="0" smtClean="0">
                <a:latin typeface="Franklin Gothic Book" pitchFamily="34" charset="0"/>
              </a:rPr>
              <a:t>Mbps </a:t>
            </a:r>
            <a:endParaRPr lang="en-US" dirty="0">
              <a:latin typeface="Franklin Gothic Book" pitchFamily="34" charset="0"/>
              <a:cs typeface="Times New Roman" pitchFamily="18" charset="0"/>
            </a:endParaRPr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285852" y="3357562"/>
          <a:ext cx="6973385" cy="1628788"/>
        </p:xfrm>
        <a:graphic>
          <a:graphicData uri="http://schemas.openxmlformats.org/presentationml/2006/ole">
            <p:oleObj spid="_x0000_s11266" name="Worksheet" r:id="rId4" imgW="5078160" imgH="118944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Terrestrial Wireless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772400" cy="1903412"/>
          </a:xfrm>
        </p:spPr>
        <p:txBody>
          <a:bodyPr/>
          <a:lstStyle/>
          <a:p>
            <a:r>
              <a:rPr lang="en-US" sz="2200" dirty="0" err="1">
                <a:latin typeface="Franklin Gothic Book" pitchFamily="34" charset="0"/>
              </a:rPr>
              <a:t>Digunakan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untuk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keperluan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telekomunikasi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komersial</a:t>
            </a:r>
            <a:r>
              <a:rPr lang="en-US" sz="2200" dirty="0">
                <a:latin typeface="Franklin Gothic Book" pitchFamily="34" charset="0"/>
              </a:rPr>
              <a:t>, </a:t>
            </a:r>
            <a:r>
              <a:rPr lang="en-US" sz="2200" dirty="0" err="1">
                <a:latin typeface="Franklin Gothic Book" pitchFamily="34" charset="0"/>
              </a:rPr>
              <a:t>telepon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seluler</a:t>
            </a:r>
            <a:r>
              <a:rPr lang="en-US" sz="2200" dirty="0">
                <a:latin typeface="Franklin Gothic Book" pitchFamily="34" charset="0"/>
              </a:rPr>
              <a:t>, </a:t>
            </a:r>
            <a:r>
              <a:rPr lang="en-US" sz="2200" dirty="0" err="1">
                <a:latin typeface="Franklin Gothic Book" pitchFamily="34" charset="0"/>
              </a:rPr>
              <a:t>serta</a:t>
            </a:r>
            <a:r>
              <a:rPr lang="en-US" sz="2200" dirty="0">
                <a:latin typeface="Franklin Gothic Book" pitchFamily="34" charset="0"/>
              </a:rPr>
              <a:t> LAN </a:t>
            </a:r>
            <a:r>
              <a:rPr lang="en-US" sz="2200" dirty="0" err="1">
                <a:latin typeface="Franklin Gothic Book" pitchFamily="34" charset="0"/>
              </a:rPr>
              <a:t>jarak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pendek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dan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menengah</a:t>
            </a:r>
            <a:endParaRPr lang="en-US" sz="2200" dirty="0">
              <a:latin typeface="Franklin Gothic Book" pitchFamily="34" charset="0"/>
            </a:endParaRPr>
          </a:p>
          <a:p>
            <a:r>
              <a:rPr lang="en-US" sz="2200" dirty="0" err="1">
                <a:latin typeface="Franklin Gothic Book" pitchFamily="34" charset="0"/>
              </a:rPr>
              <a:t>Contoh</a:t>
            </a:r>
            <a:r>
              <a:rPr lang="en-US" sz="2200" dirty="0">
                <a:latin typeface="Franklin Gothic Book" pitchFamily="34" charset="0"/>
              </a:rPr>
              <a:t>: wireless LAN </a:t>
            </a:r>
            <a:r>
              <a:rPr lang="th-TH" sz="2200" dirty="0">
                <a:latin typeface="Franklin Gothic Book" pitchFamily="34" charset="0"/>
              </a:rPr>
              <a:t>IEEE 802.11 </a:t>
            </a:r>
            <a:r>
              <a:rPr lang="en-US" sz="2200" dirty="0">
                <a:latin typeface="Franklin Gothic Book" pitchFamily="34" charset="0"/>
              </a:rPr>
              <a:t>yang </a:t>
            </a:r>
            <a:r>
              <a:rPr lang="en-US" sz="2200" dirty="0" err="1">
                <a:latin typeface="Franklin Gothic Book" pitchFamily="34" charset="0"/>
              </a:rPr>
              <a:t>bekerja</a:t>
            </a:r>
            <a:r>
              <a:rPr lang="en-US" sz="2200" dirty="0">
                <a:latin typeface="Franklin Gothic Book" pitchFamily="34" charset="0"/>
              </a:rPr>
              <a:t> </a:t>
            </a:r>
            <a:r>
              <a:rPr lang="en-US" sz="2200" dirty="0" err="1">
                <a:latin typeface="Franklin Gothic Book" pitchFamily="34" charset="0"/>
              </a:rPr>
              <a:t>pada</a:t>
            </a:r>
            <a:r>
              <a:rPr lang="en-US" sz="2200" dirty="0">
                <a:latin typeface="Franklin Gothic Book" pitchFamily="34" charset="0"/>
              </a:rPr>
              <a:t> band </a:t>
            </a:r>
            <a:endParaRPr lang="en-US" sz="2200" dirty="0" smtClean="0">
              <a:latin typeface="Franklin Gothic Book" pitchFamily="34" charset="0"/>
            </a:endParaRPr>
          </a:p>
          <a:p>
            <a:pPr>
              <a:buNone/>
            </a:pPr>
            <a:r>
              <a:rPr lang="en-US" sz="2200" dirty="0" smtClean="0">
                <a:latin typeface="Franklin Gothic Book" pitchFamily="34" charset="0"/>
              </a:rPr>
              <a:t>	</a:t>
            </a:r>
            <a:r>
              <a:rPr lang="th-TH" sz="2200" dirty="0" smtClean="0">
                <a:latin typeface="Franklin Gothic Book" pitchFamily="34" charset="0"/>
              </a:rPr>
              <a:t>2.4</a:t>
            </a:r>
            <a:r>
              <a:rPr lang="en-US" sz="2200" dirty="0" smtClean="0">
                <a:latin typeface="Franklin Gothic Book" pitchFamily="34" charset="0"/>
              </a:rPr>
              <a:t> GHz</a:t>
            </a:r>
            <a:endParaRPr lang="th-TH" sz="2500" dirty="0">
              <a:latin typeface="Franklin Gothic Book" pitchFamily="34" charset="0"/>
            </a:endParaRP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285852" y="3357562"/>
          <a:ext cx="7240588" cy="2962275"/>
        </p:xfrm>
        <a:graphic>
          <a:graphicData uri="http://schemas.openxmlformats.org/presentationml/2006/ole">
            <p:oleObj spid="_x0000_s12290" name="Worksheet" r:id="rId4" imgW="7214040" imgH="29592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820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Didalam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telekomunikasi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Sistem</a:t>
            </a:r>
            <a:r>
              <a:rPr lang="en-US" b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Komunikasi</a:t>
            </a:r>
            <a:r>
              <a:rPr lang="en-US" b="1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penyampaian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pengirim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(transmitter)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satu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titik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ke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penerima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(receiver)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titik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Informasi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disampaikan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bisa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berupa</a:t>
            </a: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Suara</a:t>
            </a:r>
            <a:endParaRPr lang="en-US" dirty="0" smtClean="0"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Gambar</a:t>
            </a:r>
            <a:endParaRPr lang="en-US" dirty="0" smtClean="0"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Video</a:t>
            </a:r>
          </a:p>
          <a:p>
            <a:pPr marL="640080" lvl="1" indent="-27432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latin typeface="Franklin Gothic Book" pitchFamily="34" charset="0"/>
                <a:ea typeface="Arial Unicode MS" pitchFamily="34" charset="-128"/>
                <a:cs typeface="Arial Unicode MS" pitchFamily="34" charset="-128"/>
              </a:rPr>
              <a:t>Multimedia</a:t>
            </a:r>
            <a:endParaRPr lang="en-US" dirty="0">
              <a:latin typeface="Franklin Gothic Boo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id-ID"/>
              <a:t>Terrestrial communication (microwave)</a:t>
            </a:r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31869" cy="1727201"/>
          </a:xfrm>
          <a:prstGeom prst="rect">
            <a:avLst/>
          </a:prstGeom>
          <a:noFill/>
        </p:spPr>
      </p:pic>
      <p:sp>
        <p:nvSpPr>
          <p:cNvPr id="57349" name="Freeform 5"/>
          <p:cNvSpPr>
            <a:spLocks/>
          </p:cNvSpPr>
          <p:nvPr/>
        </p:nvSpPr>
        <p:spPr bwMode="auto">
          <a:xfrm>
            <a:off x="2124075" y="1951038"/>
            <a:ext cx="4895850" cy="468312"/>
          </a:xfrm>
          <a:custGeom>
            <a:avLst/>
            <a:gdLst/>
            <a:ahLst/>
            <a:cxnLst>
              <a:cxn ang="0">
                <a:pos x="0" y="295"/>
              </a:cxn>
              <a:cxn ang="0">
                <a:pos x="227" y="205"/>
              </a:cxn>
              <a:cxn ang="0">
                <a:pos x="589" y="114"/>
              </a:cxn>
              <a:cxn ang="0">
                <a:pos x="1814" y="23"/>
              </a:cxn>
              <a:cxn ang="0">
                <a:pos x="3084" y="250"/>
              </a:cxn>
            </a:cxnLst>
            <a:rect l="0" t="0" r="r" b="b"/>
            <a:pathLst>
              <a:path w="3084" h="295">
                <a:moveTo>
                  <a:pt x="0" y="295"/>
                </a:moveTo>
                <a:cubicBezTo>
                  <a:pt x="64" y="265"/>
                  <a:pt x="129" y="235"/>
                  <a:pt x="227" y="205"/>
                </a:cubicBezTo>
                <a:cubicBezTo>
                  <a:pt x="325" y="175"/>
                  <a:pt x="325" y="144"/>
                  <a:pt x="589" y="114"/>
                </a:cubicBezTo>
                <a:cubicBezTo>
                  <a:pt x="853" y="84"/>
                  <a:pt x="1398" y="0"/>
                  <a:pt x="1814" y="23"/>
                </a:cubicBezTo>
                <a:cubicBezTo>
                  <a:pt x="2230" y="46"/>
                  <a:pt x="2657" y="148"/>
                  <a:pt x="3084" y="250"/>
                </a:cubicBezTo>
              </a:path>
            </a:pathLst>
          </a:custGeom>
          <a:noFill/>
          <a:ln w="9525">
            <a:solidFill>
              <a:srgbClr val="00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2500" smtClean="0"/>
              <a:t>Propagasi Gelombang Radio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44" y="857232"/>
            <a:ext cx="8642350" cy="53990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Gelombang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dapat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merambat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melalui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berbagai</a:t>
            </a:r>
            <a:r>
              <a:rPr lang="en-US" sz="2000" dirty="0" smtClean="0">
                <a:latin typeface="Franklin Gothic Book" pitchFamily="34" charset="0"/>
              </a:rPr>
              <a:t> medium, </a:t>
            </a:r>
            <a:r>
              <a:rPr lang="en-US" sz="2000" dirty="0" err="1" smtClean="0">
                <a:latin typeface="Franklin Gothic Book" pitchFamily="34" charset="0"/>
              </a:rPr>
              <a:t>antara</a:t>
            </a:r>
            <a:r>
              <a:rPr lang="en-US" sz="2000" dirty="0" smtClean="0">
                <a:latin typeface="Franklin Gothic Book" pitchFamily="34" charset="0"/>
              </a:rPr>
              <a:t> lain: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Padat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Cair</a:t>
            </a:r>
            <a:endParaRPr lang="en-US" sz="2000" dirty="0" smtClean="0">
              <a:latin typeface="Franklin Gothic Book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Udara</a:t>
            </a:r>
            <a:endParaRPr lang="en-US" sz="2000" dirty="0" smtClean="0">
              <a:latin typeface="Franklin Gothic Book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Propagasi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gelombang</a:t>
            </a:r>
            <a:r>
              <a:rPr lang="en-US" sz="2000" dirty="0" smtClean="0">
                <a:latin typeface="Franklin Gothic Book" pitchFamily="34" charset="0"/>
              </a:rPr>
              <a:t> radio, </a:t>
            </a:r>
            <a:r>
              <a:rPr lang="en-US" sz="2000" dirty="0" err="1" smtClean="0">
                <a:latin typeface="Franklin Gothic Book" pitchFamily="34" charset="0"/>
              </a:rPr>
              <a:t>dibedakan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menjadi</a:t>
            </a:r>
            <a:r>
              <a:rPr lang="en-US" sz="2000" dirty="0" smtClean="0">
                <a:latin typeface="Franklin Gothic Book" pitchFamily="34" charset="0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Propagasi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Gelombang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tanah</a:t>
            </a:r>
            <a:r>
              <a:rPr lang="en-US" sz="2000" dirty="0" smtClean="0">
                <a:latin typeface="Franklin Gothic Book" pitchFamily="34" charset="0"/>
              </a:rPr>
              <a:t>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 err="1" smtClean="0">
                <a:latin typeface="Franklin Gothic Book" pitchFamily="34" charset="0"/>
              </a:rPr>
              <a:t>Gelombang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langsung</a:t>
            </a:r>
            <a:endParaRPr lang="en-US" dirty="0" smtClean="0">
              <a:latin typeface="Franklin Gothic Book" pitchFamily="34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en-US" dirty="0" err="1" smtClean="0">
                <a:latin typeface="Franklin Gothic Book" pitchFamily="34" charset="0"/>
              </a:rPr>
              <a:t>Gelombang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pantulan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tanah</a:t>
            </a:r>
            <a:endParaRPr lang="en-US" dirty="0" smtClean="0">
              <a:latin typeface="Franklin Gothic Book" pitchFamily="34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en-US" dirty="0" err="1" smtClean="0">
                <a:latin typeface="Franklin Gothic Book" pitchFamily="34" charset="0"/>
              </a:rPr>
              <a:t>Gelombang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permukaan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tanah</a:t>
            </a:r>
            <a:endParaRPr lang="en-US" dirty="0" smtClean="0">
              <a:latin typeface="Franklin Gothic Book" pitchFamily="34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sz="2000" dirty="0" err="1" smtClean="0">
                <a:latin typeface="Franklin Gothic Book" pitchFamily="34" charset="0"/>
              </a:rPr>
              <a:t>Propagasi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Ionosfer</a:t>
            </a:r>
            <a:r>
              <a:rPr lang="en-US" sz="2000" dirty="0" smtClean="0">
                <a:latin typeface="Franklin Gothic Book" pitchFamily="34" charset="0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endParaRPr lang="en-US" sz="2000" dirty="0" smtClean="0">
              <a:latin typeface="Franklin Gothic Book" pitchFamily="34" charset="0"/>
            </a:endParaRP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2000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500" smtClean="0"/>
              <a:t>Gambar Propagasi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5247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500" smtClean="0"/>
              <a:t>Propagasi Gelombang Tanah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713788" cy="936625"/>
          </a:xfrm>
        </p:spPr>
        <p:txBody>
          <a:bodyPr/>
          <a:lstStyle/>
          <a:p>
            <a:pPr eaLnBrk="1" hangingPunct="1"/>
            <a:r>
              <a:rPr lang="en-US" sz="2400" smtClean="0"/>
              <a:t>Gelombang Langsung</a:t>
            </a:r>
          </a:p>
          <a:p>
            <a:pPr eaLnBrk="1" hangingPunct="1"/>
            <a:r>
              <a:rPr lang="en-US" sz="2400" smtClean="0"/>
              <a:t>Gelombang Pantulan Tanah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36838"/>
            <a:ext cx="676751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sz="2100" smtClean="0"/>
              <a:t>Propagasi Gelombang Tanah #2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03237"/>
          </a:xfrm>
        </p:spPr>
        <p:txBody>
          <a:bodyPr/>
          <a:lstStyle/>
          <a:p>
            <a:pPr eaLnBrk="1" hangingPunct="1"/>
            <a:r>
              <a:rPr lang="en-US" sz="2400" smtClean="0"/>
              <a:t>Gelombang Permukaan Tanah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608763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err="1" smtClean="0"/>
              <a:t>Propagasi</a:t>
            </a:r>
            <a:r>
              <a:rPr lang="en-US" dirty="0" smtClean="0"/>
              <a:t> </a:t>
            </a:r>
            <a:r>
              <a:rPr lang="en-US" dirty="0" err="1" smtClean="0"/>
              <a:t>Ionosfer</a:t>
            </a:r>
            <a:endParaRPr 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Memanfaatkan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lapisan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ionosfer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untuk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memantulkan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gelombang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Lapisan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ini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terletak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pada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ketinggian</a:t>
            </a:r>
            <a:r>
              <a:rPr lang="en-US" sz="2000" dirty="0" smtClean="0">
                <a:latin typeface="Franklin Gothic Book" pitchFamily="34" charset="0"/>
              </a:rPr>
              <a:t> 50-500 km </a:t>
            </a:r>
            <a:r>
              <a:rPr lang="en-US" sz="2000" dirty="0" err="1" smtClean="0">
                <a:latin typeface="Franklin Gothic Book" pitchFamily="34" charset="0"/>
              </a:rPr>
              <a:t>diatas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permukaan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bumi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Lapisan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ini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terbentuk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karena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adanya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radiasi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sinar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matahari</a:t>
            </a:r>
            <a:r>
              <a:rPr lang="en-US" sz="2000" dirty="0" smtClean="0">
                <a:latin typeface="Franklin Gothic Book" pitchFamily="34" charset="0"/>
              </a:rPr>
              <a:t>.</a:t>
            </a:r>
          </a:p>
          <a:p>
            <a:pPr eaLnBrk="1" hangingPunct="1"/>
            <a:r>
              <a:rPr lang="en-US" sz="2000" dirty="0" err="1" smtClean="0">
                <a:latin typeface="Franklin Gothic Book" pitchFamily="34" charset="0"/>
              </a:rPr>
              <a:t>Perbedaan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derajat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ionisasi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pada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lapisan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ini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menghasilkan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pembagian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ionosfer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ke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dalam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beberapa</a:t>
            </a:r>
            <a:r>
              <a:rPr lang="en-US" sz="2000" dirty="0" smtClean="0">
                <a:latin typeface="Franklin Gothic Book" pitchFamily="34" charset="0"/>
              </a:rPr>
              <a:t> </a:t>
            </a:r>
            <a:r>
              <a:rPr lang="en-US" sz="2000" dirty="0" err="1" smtClean="0">
                <a:latin typeface="Franklin Gothic Book" pitchFamily="34" charset="0"/>
              </a:rPr>
              <a:t>lapisan</a:t>
            </a:r>
            <a:r>
              <a:rPr lang="en-US" sz="2000" dirty="0" smtClean="0">
                <a:latin typeface="Franklin Gothic Book" pitchFamily="34" charset="0"/>
              </a:rPr>
              <a:t>. </a:t>
            </a:r>
          </a:p>
          <a:p>
            <a:pPr eaLnBrk="1" hangingPunct="1"/>
            <a:endParaRPr lang="en-US" sz="2000" dirty="0" smtClean="0">
              <a:latin typeface="Franklin Gothic Book" pitchFamily="34" charset="0"/>
            </a:endParaRPr>
          </a:p>
          <a:p>
            <a:pPr eaLnBrk="1" hangingPunct="1"/>
            <a:endParaRPr lang="en-US" sz="2000" dirty="0" smtClean="0">
              <a:latin typeface="Franklin Gothic Book" pitchFamily="34" charset="0"/>
            </a:endParaRPr>
          </a:p>
          <a:p>
            <a:pPr lvl="1" eaLnBrk="1" hangingPunct="1"/>
            <a:r>
              <a:rPr lang="en-US" sz="1800" dirty="0" err="1" smtClean="0">
                <a:latin typeface="Franklin Gothic Book" pitchFamily="34" charset="0"/>
              </a:rPr>
              <a:t>Lapisan</a:t>
            </a:r>
            <a:r>
              <a:rPr lang="en-US" sz="1800" dirty="0" smtClean="0">
                <a:latin typeface="Franklin Gothic Book" pitchFamily="34" charset="0"/>
              </a:rPr>
              <a:t> D (50-90 km)</a:t>
            </a:r>
          </a:p>
          <a:p>
            <a:pPr lvl="1" eaLnBrk="1" hangingPunct="1"/>
            <a:r>
              <a:rPr lang="en-US" sz="1800" dirty="0" err="1" smtClean="0">
                <a:latin typeface="Franklin Gothic Book" pitchFamily="34" charset="0"/>
              </a:rPr>
              <a:t>Lapisan</a:t>
            </a:r>
            <a:r>
              <a:rPr lang="en-US" sz="1800" dirty="0" smtClean="0">
                <a:latin typeface="Franklin Gothic Book" pitchFamily="34" charset="0"/>
              </a:rPr>
              <a:t> E (90-145 km)</a:t>
            </a:r>
          </a:p>
          <a:p>
            <a:pPr lvl="1" eaLnBrk="1" hangingPunct="1"/>
            <a:r>
              <a:rPr lang="en-US" sz="1800" dirty="0" err="1" smtClean="0">
                <a:latin typeface="Franklin Gothic Book" pitchFamily="34" charset="0"/>
              </a:rPr>
              <a:t>Lapisan</a:t>
            </a:r>
            <a:r>
              <a:rPr lang="en-US" sz="1800" dirty="0" smtClean="0">
                <a:latin typeface="Franklin Gothic Book" pitchFamily="34" charset="0"/>
              </a:rPr>
              <a:t> F (160-400 km)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57562"/>
            <a:ext cx="3724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0070C0"/>
                </a:solidFill>
              </a:rPr>
              <a:t>Karakteristik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lapisan-lapisan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pada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ionosfir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l="31250" t="20485" r="27344" b="12668"/>
          <a:stretch>
            <a:fillRect/>
          </a:stretch>
        </p:blipFill>
        <p:spPr bwMode="auto">
          <a:xfrm>
            <a:off x="1142976" y="1285860"/>
            <a:ext cx="7239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US" sz="2500" smtClean="0"/>
              <a:t>Propagasi Ionosfer #2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3276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Jika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disimpulkan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lapisan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ionosfer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digambarkan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berikut</a:t>
            </a:r>
            <a:endParaRPr lang="en-US" sz="2400" dirty="0" smtClean="0">
              <a:latin typeface="Franklin Gothic Book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sz="2400" dirty="0" smtClean="0">
              <a:latin typeface="Franklin Gothic Book" pitchFamily="34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503509"/>
            <a:ext cx="72009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US" sz="2500" smtClean="0"/>
              <a:t>Propagasi Ionosfer #2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4006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err="1" smtClean="0">
                <a:latin typeface="Franklin Gothic Book" pitchFamily="34" charset="0"/>
              </a:rPr>
              <a:t>Frekuensi</a:t>
            </a:r>
            <a:r>
              <a:rPr lang="en-US" sz="2400" dirty="0" smtClean="0">
                <a:latin typeface="Franklin Gothic Book" pitchFamily="34" charset="0"/>
              </a:rPr>
              <a:t> yang </a:t>
            </a:r>
            <a:r>
              <a:rPr lang="en-US" sz="2400" dirty="0" err="1" smtClean="0">
                <a:latin typeface="Franklin Gothic Book" pitchFamily="34" charset="0"/>
              </a:rPr>
              <a:t>dipantulkan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oleh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ionosfer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dapat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digambarkan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sebagai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 smtClean="0">
                <a:latin typeface="Franklin Gothic Book" pitchFamily="34" charset="0"/>
              </a:rPr>
              <a:t>berikut</a:t>
            </a:r>
            <a:r>
              <a:rPr lang="en-US" sz="2400" dirty="0" smtClean="0">
                <a:latin typeface="Franklin Gothic Book" pitchFamily="34" charset="0"/>
              </a:rPr>
              <a:t> :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20938"/>
            <a:ext cx="6624637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id-ID" sz="2500" smtClean="0"/>
              <a:t>Propagasi Ionosfer #2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eaLnBrk="1" hangingPunct="1"/>
            <a:r>
              <a:rPr lang="id-ID" sz="2400" dirty="0" smtClean="0">
                <a:latin typeface="Franklin Gothic Book" pitchFamily="34" charset="0"/>
              </a:rPr>
              <a:t>Dalam propagasi tanah maupun ionosfer terdapat rugi-rugi yang menyebabkan tidak sempurnanya gelombang 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id-ID" sz="2400" dirty="0" smtClean="0">
                <a:latin typeface="Franklin Gothic Book" pitchFamily="34" charset="0"/>
              </a:rPr>
              <a:t>yang </a:t>
            </a:r>
            <a:r>
              <a:rPr lang="id-ID" sz="2400" dirty="0" smtClean="0">
                <a:latin typeface="Franklin Gothic Book" pitchFamily="34" charset="0"/>
              </a:rPr>
              <a:t>diterima oleh antena penerima.</a:t>
            </a:r>
          </a:p>
          <a:p>
            <a:pPr eaLnBrk="1" hangingPunct="1">
              <a:buFont typeface="Wingdings" pitchFamily="2" charset="2"/>
              <a:buNone/>
            </a:pPr>
            <a:endParaRPr lang="id-ID" sz="2400" dirty="0" smtClean="0">
              <a:latin typeface="Franklin Gothic Book" pitchFamily="34" charset="0"/>
            </a:endParaRPr>
          </a:p>
          <a:p>
            <a:pPr eaLnBrk="1" hangingPunct="1"/>
            <a:r>
              <a:rPr lang="id-ID" sz="2400" dirty="0" smtClean="0">
                <a:latin typeface="Franklin Gothic Book" pitchFamily="34" charset="0"/>
              </a:rPr>
              <a:t>Rugi-rugi tersebut disebabkan oleh:</a:t>
            </a:r>
          </a:p>
          <a:p>
            <a:pPr lvl="1" eaLnBrk="1" hangingPunct="1"/>
            <a:r>
              <a:rPr lang="id-ID" sz="2000" dirty="0" smtClean="0">
                <a:latin typeface="Franklin Gothic Book" pitchFamily="34" charset="0"/>
              </a:rPr>
              <a:t>Adanya Fading (sinyal dipenerima melemah/menguat), disebabkan oleh:</a:t>
            </a:r>
          </a:p>
          <a:p>
            <a:pPr lvl="2" eaLnBrk="1" hangingPunct="1"/>
            <a:r>
              <a:rPr lang="id-ID" sz="1800" dirty="0" smtClean="0">
                <a:latin typeface="Franklin Gothic Book" pitchFamily="34" charset="0"/>
              </a:rPr>
              <a:t>Groundwave dan skywave sampai di antena penerima tetapi berlawanan fase shg saling melemahkan.</a:t>
            </a:r>
          </a:p>
          <a:p>
            <a:pPr lvl="2" eaLnBrk="1" hangingPunct="1"/>
            <a:r>
              <a:rPr lang="id-ID" sz="1800" dirty="0" smtClean="0">
                <a:latin typeface="Franklin Gothic Book" pitchFamily="34" charset="0"/>
              </a:rPr>
              <a:t>Dua skywave yang dipantulkan dr daerah ionosfer diterima di antena penerima dengan fase yang tidak sama.</a:t>
            </a:r>
          </a:p>
          <a:p>
            <a:pPr lvl="2" eaLnBrk="1" hangingPunct="1"/>
            <a:r>
              <a:rPr lang="id-ID" sz="1800" dirty="0" smtClean="0">
                <a:latin typeface="Franklin Gothic Book" pitchFamily="34" charset="0"/>
              </a:rPr>
              <a:t>Directwave dan groundwave samapai pada penerima dengan fase berbeda.</a:t>
            </a:r>
          </a:p>
          <a:p>
            <a:pPr lvl="1" eaLnBrk="1" hangingPunct="1"/>
            <a:r>
              <a:rPr lang="id-ID" sz="2000" dirty="0" smtClean="0">
                <a:latin typeface="Franklin Gothic Book" pitchFamily="34" charset="0"/>
              </a:rPr>
              <a:t>Interferensi dengan gelombang lain</a:t>
            </a:r>
          </a:p>
          <a:p>
            <a:pPr lvl="1" eaLnBrk="1" hangingPunct="1"/>
            <a:r>
              <a:rPr lang="id-ID" sz="2000" dirty="0" smtClean="0">
                <a:latin typeface="Franklin Gothic Book" pitchFamily="34" charset="0"/>
              </a:rPr>
              <a:t>Hilangnya daya saat transmisi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mtClean="0"/>
              <a:t>Blok Diagram Sistem Komunikasi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6525" y="1905000"/>
            <a:ext cx="9002713" cy="3554413"/>
            <a:chOff x="136525" y="1371600"/>
            <a:chExt cx="9002713" cy="3554413"/>
          </a:xfrm>
        </p:grpSpPr>
        <p:sp>
          <p:nvSpPr>
            <p:cNvPr id="17414" name="Rectangle 2"/>
            <p:cNvSpPr>
              <a:spLocks noChangeArrowheads="1"/>
            </p:cNvSpPr>
            <p:nvPr/>
          </p:nvSpPr>
          <p:spPr bwMode="auto">
            <a:xfrm>
              <a:off x="457200" y="2286000"/>
              <a:ext cx="1219200" cy="762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Input </a:t>
              </a:r>
            </a:p>
            <a:p>
              <a:pPr algn="ctr"/>
              <a:r>
                <a:rPr lang="en-US" b="1">
                  <a:latin typeface="Tahoma" pitchFamily="34" charset="0"/>
                </a:rPr>
                <a:t>Tranducer</a:t>
              </a:r>
            </a:p>
          </p:txBody>
        </p:sp>
        <p:sp>
          <p:nvSpPr>
            <p:cNvPr id="17415" name="Rectangle 3"/>
            <p:cNvSpPr>
              <a:spLocks noChangeArrowheads="1"/>
            </p:cNvSpPr>
            <p:nvPr/>
          </p:nvSpPr>
          <p:spPr bwMode="auto">
            <a:xfrm>
              <a:off x="2209800" y="2286000"/>
              <a:ext cx="1219200" cy="762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ahoma" pitchFamily="34" charset="0"/>
                </a:rPr>
                <a:t>Transmitter</a:t>
              </a:r>
            </a:p>
          </p:txBody>
        </p:sp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3962400" y="2286000"/>
              <a:ext cx="1219200" cy="762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Channel</a:t>
              </a:r>
            </a:p>
          </p:txBody>
        </p:sp>
        <p:sp>
          <p:nvSpPr>
            <p:cNvPr id="17417" name="Rectangle 5"/>
            <p:cNvSpPr>
              <a:spLocks noChangeArrowheads="1"/>
            </p:cNvSpPr>
            <p:nvPr/>
          </p:nvSpPr>
          <p:spPr bwMode="auto">
            <a:xfrm>
              <a:off x="5715000" y="2286000"/>
              <a:ext cx="1219200" cy="762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Receiver</a:t>
              </a:r>
            </a:p>
          </p:txBody>
        </p:sp>
        <p:sp>
          <p:nvSpPr>
            <p:cNvPr id="17418" name="Rectangle 6"/>
            <p:cNvSpPr>
              <a:spLocks noChangeArrowheads="1"/>
            </p:cNvSpPr>
            <p:nvPr/>
          </p:nvSpPr>
          <p:spPr bwMode="auto">
            <a:xfrm>
              <a:off x="7467600" y="2286000"/>
              <a:ext cx="1219200" cy="7620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Tahoma" pitchFamily="34" charset="0"/>
                </a:rPr>
                <a:t>Output</a:t>
              </a:r>
            </a:p>
            <a:p>
              <a:pPr algn="ctr"/>
              <a:r>
                <a:rPr lang="en-US" b="1">
                  <a:latin typeface="Tahoma" pitchFamily="34" charset="0"/>
                </a:rPr>
                <a:t>Tranducer</a:t>
              </a:r>
            </a:p>
          </p:txBody>
        </p:sp>
        <p:sp>
          <p:nvSpPr>
            <p:cNvPr id="17419" name="Line 7"/>
            <p:cNvSpPr>
              <a:spLocks noChangeShapeType="1"/>
            </p:cNvSpPr>
            <p:nvPr/>
          </p:nvSpPr>
          <p:spPr bwMode="auto">
            <a:xfrm>
              <a:off x="1676400" y="2667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20" name="Line 8"/>
            <p:cNvSpPr>
              <a:spLocks noChangeShapeType="1"/>
            </p:cNvSpPr>
            <p:nvPr/>
          </p:nvSpPr>
          <p:spPr bwMode="auto">
            <a:xfrm>
              <a:off x="6934200" y="2667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21" name="Line 9"/>
            <p:cNvSpPr>
              <a:spLocks noChangeShapeType="1"/>
            </p:cNvSpPr>
            <p:nvPr/>
          </p:nvSpPr>
          <p:spPr bwMode="auto">
            <a:xfrm>
              <a:off x="5181600" y="2667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>
              <a:off x="3429000" y="2667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23" name="Line 11"/>
            <p:cNvSpPr>
              <a:spLocks noChangeShapeType="1"/>
            </p:cNvSpPr>
            <p:nvPr/>
          </p:nvSpPr>
          <p:spPr bwMode="auto">
            <a:xfrm>
              <a:off x="152400" y="2667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>
              <a:off x="8686800" y="2590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25" name="Text Box 13"/>
            <p:cNvSpPr txBox="1">
              <a:spLocks noChangeArrowheads="1"/>
            </p:cNvSpPr>
            <p:nvPr/>
          </p:nvSpPr>
          <p:spPr bwMode="auto">
            <a:xfrm>
              <a:off x="136525" y="1433513"/>
              <a:ext cx="8969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Input  </a:t>
              </a:r>
            </a:p>
            <a:p>
              <a:pPr algn="ctr"/>
              <a:r>
                <a:rPr lang="en-US" sz="1600">
                  <a:latin typeface="Times New Roman" pitchFamily="18" charset="0"/>
                </a:rPr>
                <a:t>Message</a:t>
              </a:r>
            </a:p>
          </p:txBody>
        </p:sp>
        <p:sp>
          <p:nvSpPr>
            <p:cNvPr id="17426" name="Text Box 14"/>
            <p:cNvSpPr txBox="1">
              <a:spLocks noChangeArrowheads="1"/>
            </p:cNvSpPr>
            <p:nvPr/>
          </p:nvSpPr>
          <p:spPr bwMode="auto">
            <a:xfrm>
              <a:off x="1524000" y="1400175"/>
              <a:ext cx="8969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Message</a:t>
              </a:r>
            </a:p>
            <a:p>
              <a:pPr algn="ctr"/>
              <a:r>
                <a:rPr lang="en-US" sz="1600">
                  <a:latin typeface="Times New Roman" pitchFamily="18" charset="0"/>
                </a:rPr>
                <a:t>signal</a:t>
              </a:r>
            </a:p>
          </p:txBody>
        </p:sp>
        <p:sp>
          <p:nvSpPr>
            <p:cNvPr id="17427" name="Text Box 15"/>
            <p:cNvSpPr txBox="1">
              <a:spLocks noChangeArrowheads="1"/>
            </p:cNvSpPr>
            <p:nvPr/>
          </p:nvSpPr>
          <p:spPr bwMode="auto">
            <a:xfrm>
              <a:off x="3119438" y="1400175"/>
              <a:ext cx="122418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Transmitted </a:t>
              </a:r>
            </a:p>
            <a:p>
              <a:pPr algn="ctr"/>
              <a:r>
                <a:rPr lang="en-US" sz="1600">
                  <a:latin typeface="Times New Roman" pitchFamily="18" charset="0"/>
                </a:rPr>
                <a:t>Signal</a:t>
              </a:r>
            </a:p>
          </p:txBody>
        </p:sp>
        <p:sp>
          <p:nvSpPr>
            <p:cNvPr id="17428" name="Text Box 16"/>
            <p:cNvSpPr txBox="1">
              <a:spLocks noChangeArrowheads="1"/>
            </p:cNvSpPr>
            <p:nvPr/>
          </p:nvSpPr>
          <p:spPr bwMode="auto">
            <a:xfrm>
              <a:off x="4857750" y="1371600"/>
              <a:ext cx="94138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Received</a:t>
              </a:r>
            </a:p>
            <a:p>
              <a:pPr algn="ctr"/>
              <a:r>
                <a:rPr lang="en-US" sz="1600">
                  <a:latin typeface="Times New Roman" pitchFamily="18" charset="0"/>
                </a:rPr>
                <a:t>Signal</a:t>
              </a:r>
            </a:p>
          </p:txBody>
        </p:sp>
        <p:sp>
          <p:nvSpPr>
            <p:cNvPr id="17429" name="Text Box 17"/>
            <p:cNvSpPr txBox="1">
              <a:spLocks noChangeArrowheads="1"/>
            </p:cNvSpPr>
            <p:nvPr/>
          </p:nvSpPr>
          <p:spPr bwMode="auto">
            <a:xfrm>
              <a:off x="6819900" y="1371600"/>
              <a:ext cx="8001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latin typeface="Times New Roman" pitchFamily="18" charset="0"/>
                </a:rPr>
                <a:t>Output </a:t>
              </a:r>
            </a:p>
            <a:p>
              <a:pPr algn="ctr"/>
              <a:r>
                <a:rPr lang="en-US" sz="1600">
                  <a:latin typeface="Times New Roman" pitchFamily="18" charset="0"/>
                </a:rPr>
                <a:t>Signal </a:t>
              </a:r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8242300" y="1676400"/>
              <a:ext cx="8969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Output</a:t>
              </a:r>
            </a:p>
            <a:p>
              <a:r>
                <a:rPr lang="en-US" sz="1600">
                  <a:latin typeface="Times New Roman" pitchFamily="18" charset="0"/>
                </a:rPr>
                <a:t>Message</a:t>
              </a:r>
            </a:p>
          </p:txBody>
        </p:sp>
        <p:sp>
          <p:nvSpPr>
            <p:cNvPr id="17431" name="Line 19"/>
            <p:cNvSpPr>
              <a:spLocks noChangeShapeType="1"/>
            </p:cNvSpPr>
            <p:nvPr/>
          </p:nvSpPr>
          <p:spPr bwMode="auto">
            <a:xfrm>
              <a:off x="304800" y="20574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7162800" y="19812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5410200" y="19812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34" name="Line 22"/>
            <p:cNvSpPr>
              <a:spLocks noChangeShapeType="1"/>
            </p:cNvSpPr>
            <p:nvPr/>
          </p:nvSpPr>
          <p:spPr bwMode="auto">
            <a:xfrm>
              <a:off x="3657600" y="20574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35" name="Line 23"/>
            <p:cNvSpPr>
              <a:spLocks noChangeShapeType="1"/>
            </p:cNvSpPr>
            <p:nvPr/>
          </p:nvSpPr>
          <p:spPr bwMode="auto">
            <a:xfrm>
              <a:off x="1905000" y="20574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36" name="Line 24"/>
            <p:cNvSpPr>
              <a:spLocks noChangeShapeType="1"/>
            </p:cNvSpPr>
            <p:nvPr/>
          </p:nvSpPr>
          <p:spPr bwMode="auto">
            <a:xfrm>
              <a:off x="8915400" y="2209800"/>
              <a:ext cx="0" cy="228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37" name="Text Box 26"/>
            <p:cNvSpPr txBox="1">
              <a:spLocks noChangeArrowheads="1"/>
            </p:cNvSpPr>
            <p:nvPr/>
          </p:nvSpPr>
          <p:spPr bwMode="auto">
            <a:xfrm>
              <a:off x="2286000" y="3336925"/>
              <a:ext cx="901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</a:rPr>
                <a:t>Carrier</a:t>
              </a:r>
            </a:p>
          </p:txBody>
        </p:sp>
        <p:sp>
          <p:nvSpPr>
            <p:cNvPr id="17438" name="Text Box 27"/>
            <p:cNvSpPr txBox="1">
              <a:spLocks noChangeArrowheads="1"/>
            </p:cNvSpPr>
            <p:nvPr/>
          </p:nvSpPr>
          <p:spPr bwMode="auto">
            <a:xfrm>
              <a:off x="3886200" y="3733800"/>
              <a:ext cx="22098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Tambahan Noise, Interferensi dan gangguan lainnya</a:t>
              </a:r>
            </a:p>
          </p:txBody>
        </p:sp>
        <p:sp>
          <p:nvSpPr>
            <p:cNvPr id="17439" name="Line 28"/>
            <p:cNvSpPr>
              <a:spLocks noChangeShapeType="1"/>
            </p:cNvSpPr>
            <p:nvPr/>
          </p:nvSpPr>
          <p:spPr bwMode="auto">
            <a:xfrm flipV="1">
              <a:off x="4495800" y="31242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40" name="Line 29"/>
            <p:cNvSpPr>
              <a:spLocks noChangeShapeType="1"/>
            </p:cNvSpPr>
            <p:nvPr/>
          </p:nvSpPr>
          <p:spPr bwMode="auto">
            <a:xfrm flipV="1">
              <a:off x="2743200" y="3048000"/>
              <a:ext cx="0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41" name="Text Box 30"/>
            <p:cNvSpPr txBox="1">
              <a:spLocks noChangeArrowheads="1"/>
            </p:cNvSpPr>
            <p:nvPr/>
          </p:nvSpPr>
          <p:spPr bwMode="auto">
            <a:xfrm>
              <a:off x="1828800" y="3933825"/>
              <a:ext cx="126028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Proses : </a:t>
              </a:r>
            </a:p>
            <a:p>
              <a:r>
                <a:rPr lang="en-US" sz="1600">
                  <a:latin typeface="Times New Roman" pitchFamily="18" charset="0"/>
                </a:rPr>
                <a:t>Modulation</a:t>
              </a:r>
            </a:p>
            <a:p>
              <a:r>
                <a:rPr lang="en-US" sz="1600">
                  <a:latin typeface="Times New Roman" pitchFamily="18" charset="0"/>
                </a:rPr>
                <a:t>Multiplexing</a:t>
              </a:r>
            </a:p>
          </p:txBody>
        </p:sp>
        <p:sp>
          <p:nvSpPr>
            <p:cNvPr id="17442" name="Text Box 31"/>
            <p:cNvSpPr txBox="1">
              <a:spLocks noChangeArrowheads="1"/>
            </p:cNvSpPr>
            <p:nvPr/>
          </p:nvSpPr>
          <p:spPr bwMode="auto">
            <a:xfrm>
              <a:off x="228600" y="33528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7443" name="Text Box 32"/>
            <p:cNvSpPr txBox="1">
              <a:spLocks noChangeArrowheads="1"/>
            </p:cNvSpPr>
            <p:nvPr/>
          </p:nvSpPr>
          <p:spPr bwMode="auto">
            <a:xfrm>
              <a:off x="2214562" y="1628775"/>
              <a:ext cx="833438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Analog </a:t>
              </a:r>
            </a:p>
            <a:p>
              <a:r>
                <a:rPr lang="en-US" sz="1600">
                  <a:latin typeface="Times New Roman" pitchFamily="18" charset="0"/>
                </a:rPr>
                <a:t>Digital</a:t>
              </a:r>
            </a:p>
          </p:txBody>
        </p:sp>
        <p:sp>
          <p:nvSpPr>
            <p:cNvPr id="17444" name="Line 33"/>
            <p:cNvSpPr>
              <a:spLocks noChangeShapeType="1"/>
            </p:cNvSpPr>
            <p:nvPr/>
          </p:nvSpPr>
          <p:spPr bwMode="auto">
            <a:xfrm flipV="1">
              <a:off x="2057400" y="2895600"/>
              <a:ext cx="381000" cy="609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45" name="Line 34"/>
            <p:cNvSpPr>
              <a:spLocks noChangeShapeType="1"/>
            </p:cNvSpPr>
            <p:nvPr/>
          </p:nvSpPr>
          <p:spPr bwMode="auto">
            <a:xfrm>
              <a:off x="2057400" y="3505200"/>
              <a:ext cx="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46" name="Line 35"/>
            <p:cNvSpPr>
              <a:spLocks noChangeShapeType="1"/>
            </p:cNvSpPr>
            <p:nvPr/>
          </p:nvSpPr>
          <p:spPr bwMode="auto">
            <a:xfrm flipV="1">
              <a:off x="325437" y="2819400"/>
              <a:ext cx="0" cy="685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47" name="Text Box 36"/>
            <p:cNvSpPr txBox="1">
              <a:spLocks noChangeArrowheads="1"/>
            </p:cNvSpPr>
            <p:nvPr/>
          </p:nvSpPr>
          <p:spPr bwMode="auto">
            <a:xfrm>
              <a:off x="212725" y="4100513"/>
              <a:ext cx="1214438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Speech, </a:t>
              </a:r>
            </a:p>
            <a:p>
              <a:r>
                <a:rPr lang="en-US" sz="1600">
                  <a:latin typeface="Times New Roman" pitchFamily="18" charset="0"/>
                </a:rPr>
                <a:t>Music </a:t>
              </a:r>
            </a:p>
            <a:p>
              <a:r>
                <a:rPr lang="en-US" sz="1600">
                  <a:latin typeface="Times New Roman" pitchFamily="18" charset="0"/>
                </a:rPr>
                <a:t>Pressure etc.</a:t>
              </a:r>
            </a:p>
          </p:txBody>
        </p:sp>
        <p:sp>
          <p:nvSpPr>
            <p:cNvPr id="17448" name="Text Box 37"/>
            <p:cNvSpPr txBox="1">
              <a:spLocks noChangeArrowheads="1"/>
            </p:cNvSpPr>
            <p:nvPr/>
          </p:nvSpPr>
          <p:spPr bwMode="auto">
            <a:xfrm>
              <a:off x="6904038" y="4086225"/>
              <a:ext cx="146367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Proses : </a:t>
              </a:r>
            </a:p>
            <a:p>
              <a:r>
                <a:rPr lang="en-US" sz="1600">
                  <a:latin typeface="Times New Roman" pitchFamily="18" charset="0"/>
                </a:rPr>
                <a:t>Demultiplexing</a:t>
              </a:r>
            </a:p>
            <a:p>
              <a:r>
                <a:rPr lang="en-US" sz="1600">
                  <a:latin typeface="Times New Roman" pitchFamily="18" charset="0"/>
                </a:rPr>
                <a:t>Demodulation</a:t>
              </a:r>
            </a:p>
          </p:txBody>
        </p:sp>
        <p:sp>
          <p:nvSpPr>
            <p:cNvPr id="17449" name="Line 38"/>
            <p:cNvSpPr>
              <a:spLocks noChangeShapeType="1"/>
            </p:cNvSpPr>
            <p:nvPr/>
          </p:nvSpPr>
          <p:spPr bwMode="auto">
            <a:xfrm flipV="1">
              <a:off x="7315200" y="3352800"/>
              <a:ext cx="0" cy="685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50" name="Line 39"/>
            <p:cNvSpPr>
              <a:spLocks noChangeShapeType="1"/>
            </p:cNvSpPr>
            <p:nvPr/>
          </p:nvSpPr>
          <p:spPr bwMode="auto">
            <a:xfrm flipH="1" flipV="1">
              <a:off x="6705600" y="2895600"/>
              <a:ext cx="6096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  <p:sp>
          <p:nvSpPr>
            <p:cNvPr id="17451" name="Text Box 40"/>
            <p:cNvSpPr txBox="1">
              <a:spLocks noChangeArrowheads="1"/>
            </p:cNvSpPr>
            <p:nvPr/>
          </p:nvSpPr>
          <p:spPr bwMode="auto">
            <a:xfrm>
              <a:off x="7772400" y="3338513"/>
              <a:ext cx="11785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loudspeaker</a:t>
              </a:r>
            </a:p>
          </p:txBody>
        </p:sp>
        <p:sp>
          <p:nvSpPr>
            <p:cNvPr id="17452" name="Line 41"/>
            <p:cNvSpPr>
              <a:spLocks noChangeShapeType="1"/>
            </p:cNvSpPr>
            <p:nvPr/>
          </p:nvSpPr>
          <p:spPr bwMode="auto">
            <a:xfrm flipH="1" flipV="1">
              <a:off x="8229600" y="2971800"/>
              <a:ext cx="152400" cy="381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SG"/>
            </a:p>
          </p:txBody>
        </p:sp>
      </p:grpSp>
      <p:sp>
        <p:nvSpPr>
          <p:cNvPr id="17412" name="Text Box 40"/>
          <p:cNvSpPr txBox="1">
            <a:spLocks noChangeArrowheads="1"/>
          </p:cNvSpPr>
          <p:nvPr/>
        </p:nvSpPr>
        <p:spPr bwMode="auto">
          <a:xfrm>
            <a:off x="457200" y="3700463"/>
            <a:ext cx="116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microphone</a:t>
            </a:r>
          </a:p>
        </p:txBody>
      </p:sp>
      <p:sp>
        <p:nvSpPr>
          <p:cNvPr id="17413" name="Line 41"/>
          <p:cNvSpPr>
            <a:spLocks noChangeShapeType="1"/>
          </p:cNvSpPr>
          <p:nvPr/>
        </p:nvSpPr>
        <p:spPr bwMode="auto">
          <a:xfrm flipV="1">
            <a:off x="838200" y="3429000"/>
            <a:ext cx="2286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SG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/>
              <a:t>Telekomunikasi </a:t>
            </a:r>
            <a:r>
              <a:rPr lang="en-US" sz="3200" dirty="0" err="1" smtClean="0"/>
              <a:t>Gelombang</a:t>
            </a:r>
            <a:r>
              <a:rPr lang="en-US" sz="3200" dirty="0" smtClean="0"/>
              <a:t> </a:t>
            </a:r>
            <a:r>
              <a:rPr lang="id-ID" sz="3200" dirty="0" smtClean="0"/>
              <a:t>Radio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34404" cy="4876800"/>
          </a:xfrm>
        </p:spPr>
        <p:txBody>
          <a:bodyPr/>
          <a:lstStyle/>
          <a:p>
            <a:pPr marL="457200" indent="-457200">
              <a:buSzPct val="95000"/>
            </a:pPr>
            <a:r>
              <a:rPr lang="id-ID" sz="2400" b="0" dirty="0">
                <a:latin typeface="Franklin Gothic Book" pitchFamily="34" charset="0"/>
              </a:rPr>
              <a:t>Merupakan suatu bentuk komunikasi modern yang memanfaatkan gelombang radio sebagai sarana untuk membawa suatu pesan sampai ke tempat tujuannya.</a:t>
            </a:r>
          </a:p>
          <a:p>
            <a:pPr marL="457200" indent="-457200">
              <a:buSzPct val="95000"/>
            </a:pPr>
            <a:r>
              <a:rPr lang="id-ID" sz="2400" b="0" dirty="0" smtClean="0">
                <a:latin typeface="Franklin Gothic Book" pitchFamily="34" charset="0"/>
              </a:rPr>
              <a:t>Keuntungannya</a:t>
            </a:r>
            <a:r>
              <a:rPr lang="id-ID" sz="2400" b="0" dirty="0">
                <a:latin typeface="Franklin Gothic Book" pitchFamily="34" charset="0"/>
              </a:rPr>
              <a:t>:</a:t>
            </a:r>
          </a:p>
          <a:p>
            <a:pPr marL="914400" lvl="1" indent="-457200">
              <a:buSzPct val="95000"/>
            </a:pPr>
            <a:r>
              <a:rPr lang="id-ID" sz="2000" b="0" dirty="0">
                <a:latin typeface="Franklin Gothic Book" pitchFamily="34" charset="0"/>
              </a:rPr>
              <a:t>Bisa menjangkau daerah yang cukup luas</a:t>
            </a:r>
          </a:p>
          <a:p>
            <a:pPr marL="914400" lvl="1" indent="-457200">
              <a:buSzPct val="95000"/>
            </a:pPr>
            <a:r>
              <a:rPr lang="id-ID" sz="2000" b="0" dirty="0">
                <a:latin typeface="Franklin Gothic Book" pitchFamily="34" charset="0"/>
              </a:rPr>
              <a:t>Tidak diperlukan pemasangan kabel yang rumit</a:t>
            </a:r>
          </a:p>
          <a:p>
            <a:pPr marL="457200" indent="-457200">
              <a:buSzPct val="95000"/>
            </a:pPr>
            <a:r>
              <a:rPr lang="id-ID" sz="2400" b="0" dirty="0" smtClean="0">
                <a:latin typeface="Franklin Gothic Book" pitchFamily="34" charset="0"/>
              </a:rPr>
              <a:t>Kerugiannya</a:t>
            </a:r>
            <a:r>
              <a:rPr lang="id-ID" sz="2400" b="0" dirty="0">
                <a:latin typeface="Franklin Gothic Book" pitchFamily="34" charset="0"/>
              </a:rPr>
              <a:t>:</a:t>
            </a:r>
          </a:p>
          <a:p>
            <a:pPr marL="914400" lvl="1" indent="-457200">
              <a:buSzPct val="95000"/>
            </a:pPr>
            <a:r>
              <a:rPr lang="id-ID" sz="2000" b="0" dirty="0">
                <a:latin typeface="Franklin Gothic Book" pitchFamily="34" charset="0"/>
              </a:rPr>
              <a:t>Bisa terjadi gangguan komunikasi bila terdapat suatu interferensi.</a:t>
            </a:r>
          </a:p>
          <a:p>
            <a:pPr marL="457200" indent="-457200">
              <a:buSzPct val="95000"/>
            </a:pPr>
            <a:r>
              <a:rPr lang="id-ID" sz="2400" b="0" dirty="0" smtClean="0">
                <a:latin typeface="Franklin Gothic Book" pitchFamily="34" charset="0"/>
              </a:rPr>
              <a:t>Untuk </a:t>
            </a:r>
            <a:r>
              <a:rPr lang="id-ID" sz="2400" b="0" dirty="0">
                <a:latin typeface="Franklin Gothic Book" pitchFamily="34" charset="0"/>
              </a:rPr>
              <a:t>mencegah suatu interferensi maka dibutuhkan pengaturan alokasi frekuensi yang digunakan oleh setiap daerah.</a:t>
            </a:r>
            <a:endParaRPr lang="en-US" sz="2400" b="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z="2500"/>
              <a:t>Band Frekuensi Radio</a:t>
            </a:r>
            <a:endParaRPr lang="en-US" sz="2500"/>
          </a:p>
        </p:txBody>
      </p:sp>
      <p:graphicFrame>
        <p:nvGraphicFramePr>
          <p:cNvPr id="3173" name="Group 101"/>
          <p:cNvGraphicFramePr>
            <a:graphicFrameLocks noGrp="1"/>
          </p:cNvGraphicFramePr>
          <p:nvPr>
            <p:ph idx="1"/>
          </p:nvPr>
        </p:nvGraphicFramePr>
        <p:xfrm>
          <a:off x="428597" y="1600200"/>
          <a:ext cx="8286809" cy="4445636"/>
        </p:xfrm>
        <a:graphic>
          <a:graphicData uri="http://schemas.openxmlformats.org/drawingml/2006/table">
            <a:tbl>
              <a:tblPr/>
              <a:tblGrid>
                <a:gridCol w="2377928"/>
                <a:gridCol w="1085641"/>
                <a:gridCol w="2038010"/>
                <a:gridCol w="2785230"/>
              </a:tblGrid>
              <a:tr h="4508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Frekuensi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Panjang Gelombang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Low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 km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30-300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km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300-3000 kHz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100-1000 km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Frequency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3-30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10-100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high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30-300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 High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300-3000 MHz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10-100 cm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Super High Frequency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3-30 GHz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cm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Extremely High Freq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EHF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30-300 GHz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1-10 mm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7772400" cy="12271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See You Next Week!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mtClean="0"/>
              <a:t>Fungsi tiap komponen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4422"/>
            <a:ext cx="8477280" cy="5334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Source System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Source</a:t>
            </a:r>
          </a:p>
          <a:p>
            <a:pPr marL="914400" lvl="2" indent="0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Menentukan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data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dikirim</a:t>
            </a:r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Transmitter</a:t>
            </a:r>
          </a:p>
          <a:p>
            <a:pPr marL="914400" lvl="2" indent="0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Tx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Mengubah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data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menjadi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signal yang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dapat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dikirim</a:t>
            </a:r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Transmission System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 2" pitchFamily="18" charset="2"/>
              <a:buChar char="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Franklin Gothic Book" pitchFamily="34" charset="0"/>
              </a:rPr>
              <a:t>Mengirim</a:t>
            </a: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 data</a:t>
            </a: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Destination System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Receiver</a:t>
            </a:r>
          </a:p>
          <a:p>
            <a:pPr marL="914400" lvl="2" indent="0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Mengubah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signal yang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diterima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menjadi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data</a:t>
            </a:r>
          </a:p>
          <a:p>
            <a:pPr marL="548640" lvl="1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Destination</a:t>
            </a:r>
          </a:p>
          <a:p>
            <a:pPr marL="914400" lvl="2" indent="0" fontAlgn="auto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Pengguna</a:t>
            </a:r>
            <a:r>
              <a:rPr lang="en-US" dirty="0" smtClean="0">
                <a:solidFill>
                  <a:schemeClr val="tx1"/>
                </a:solidFill>
                <a:latin typeface="Franklin Gothic Book" pitchFamily="34" charset="0"/>
              </a:rPr>
              <a:t> data yang </a:t>
            </a:r>
            <a:r>
              <a:rPr lang="en-US" dirty="0" err="1" smtClean="0">
                <a:solidFill>
                  <a:schemeClr val="tx1"/>
                </a:solidFill>
                <a:latin typeface="Franklin Gothic Book" pitchFamily="34" charset="0"/>
              </a:rPr>
              <a:t>diterima</a:t>
            </a:r>
            <a:endParaRPr lang="en-US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 marL="274320" indent="-274320" fontAlgn="auto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Contoh</a:t>
            </a:r>
            <a:r>
              <a:rPr lang="en-US" dirty="0" smtClean="0"/>
              <a:t> Model </a:t>
            </a:r>
            <a:r>
              <a:rPr lang="en-US" dirty="0" err="1" smtClean="0"/>
              <a:t>Komunikasi</a:t>
            </a:r>
            <a:endParaRPr lang="en-SG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788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143000"/>
          </a:xfrm>
        </p:spPr>
        <p:txBody>
          <a:bodyPr/>
          <a:lstStyle/>
          <a:p>
            <a:pPr algn="ctr"/>
            <a:r>
              <a:rPr lang="en-US" dirty="0" smtClean="0"/>
              <a:t>Media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42876" y="1285860"/>
            <a:ext cx="8786842" cy="4500594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Tx/>
              <a:buNone/>
            </a:pPr>
            <a:r>
              <a:rPr lang="en-US" sz="2200" dirty="0" err="1" smtClean="0">
                <a:latin typeface="Franklin Gothic Book" pitchFamily="34" charset="0"/>
              </a:rPr>
              <a:t>Secara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garis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besar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ada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dua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kategori</a:t>
            </a:r>
            <a:r>
              <a:rPr lang="en-US" sz="2200" dirty="0" smtClean="0">
                <a:latin typeface="Franklin Gothic Book" pitchFamily="34" charset="0"/>
              </a:rPr>
              <a:t> media </a:t>
            </a:r>
            <a:r>
              <a:rPr lang="en-US" sz="2200" dirty="0" err="1" smtClean="0">
                <a:latin typeface="Franklin Gothic Book" pitchFamily="34" charset="0"/>
              </a:rPr>
              <a:t>transmisi</a:t>
            </a:r>
            <a:r>
              <a:rPr lang="en-US" sz="2200" dirty="0" smtClean="0">
                <a:latin typeface="Franklin Gothic Book" pitchFamily="34" charset="0"/>
              </a:rPr>
              <a:t>, </a:t>
            </a:r>
            <a:r>
              <a:rPr lang="en-US" sz="2200" dirty="0" err="1" smtClean="0">
                <a:latin typeface="Franklin Gothic Book" pitchFamily="34" charset="0"/>
              </a:rPr>
              <a:t>yakni</a:t>
            </a:r>
            <a:r>
              <a:rPr lang="en-US" sz="2200" dirty="0" smtClean="0">
                <a:latin typeface="Franklin Gothic Book" pitchFamily="34" charset="0"/>
              </a:rPr>
              <a:t> : </a:t>
            </a:r>
            <a:r>
              <a:rPr lang="en-US" sz="2200" i="1" dirty="0" smtClean="0">
                <a:latin typeface="Franklin Gothic Book" pitchFamily="34" charset="0"/>
              </a:rPr>
              <a:t>guided </a:t>
            </a:r>
            <a:r>
              <a:rPr lang="en-US" sz="2200" dirty="0" smtClean="0">
                <a:latin typeface="Franklin Gothic Book" pitchFamily="34" charset="0"/>
              </a:rPr>
              <a:t>(</a:t>
            </a:r>
            <a:r>
              <a:rPr lang="en-US" sz="2200" dirty="0" err="1" smtClean="0">
                <a:latin typeface="Franklin Gothic Book" pitchFamily="34" charset="0"/>
              </a:rPr>
              <a:t>terpandu</a:t>
            </a:r>
            <a:r>
              <a:rPr lang="en-US" sz="2200" dirty="0" smtClean="0">
                <a:latin typeface="Franklin Gothic Book" pitchFamily="34" charset="0"/>
              </a:rPr>
              <a:t>) </a:t>
            </a:r>
            <a:r>
              <a:rPr lang="en-US" sz="2200" dirty="0" err="1" smtClean="0">
                <a:latin typeface="Franklin Gothic Book" pitchFamily="34" charset="0"/>
              </a:rPr>
              <a:t>dan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i="1" dirty="0" smtClean="0">
                <a:latin typeface="Franklin Gothic Book" pitchFamily="34" charset="0"/>
              </a:rPr>
              <a:t>unguided </a:t>
            </a:r>
            <a:r>
              <a:rPr lang="en-US" sz="2200" dirty="0" smtClean="0">
                <a:latin typeface="Franklin Gothic Book" pitchFamily="34" charset="0"/>
              </a:rPr>
              <a:t>(</a:t>
            </a:r>
            <a:r>
              <a:rPr lang="en-US" sz="2200" dirty="0" err="1" smtClean="0">
                <a:latin typeface="Franklin Gothic Book" pitchFamily="34" charset="0"/>
              </a:rPr>
              <a:t>tidak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terpandu</a:t>
            </a:r>
            <a:r>
              <a:rPr lang="en-US" sz="2200" dirty="0" smtClean="0">
                <a:latin typeface="Franklin Gothic Book" pitchFamily="34" charset="0"/>
              </a:rPr>
              <a:t>).</a:t>
            </a:r>
          </a:p>
          <a:p>
            <a:pPr marL="350838" lvl="1" indent="-236538" algn="just" eaLnBrk="1" hangingPunct="1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Franklin Gothic Book" pitchFamily="34" charset="0"/>
              </a:rPr>
              <a:t>Media Guided </a:t>
            </a:r>
            <a:r>
              <a:rPr lang="en-US" sz="2200" dirty="0" err="1" smtClean="0">
                <a:latin typeface="Franklin Gothic Book" pitchFamily="34" charset="0"/>
              </a:rPr>
              <a:t>adalah</a:t>
            </a:r>
            <a:r>
              <a:rPr lang="en-US" sz="2200" dirty="0" smtClean="0">
                <a:latin typeface="Franklin Gothic Book" pitchFamily="34" charset="0"/>
              </a:rPr>
              <a:t> Media </a:t>
            </a:r>
            <a:r>
              <a:rPr lang="en-US" sz="2200" dirty="0" err="1" smtClean="0">
                <a:latin typeface="Franklin Gothic Book" pitchFamily="34" charset="0"/>
              </a:rPr>
              <a:t>transmisi</a:t>
            </a:r>
            <a:r>
              <a:rPr lang="en-US" sz="2200" dirty="0" smtClean="0">
                <a:latin typeface="Franklin Gothic Book" pitchFamily="34" charset="0"/>
              </a:rPr>
              <a:t> yang </a:t>
            </a:r>
            <a:r>
              <a:rPr lang="en-US" sz="2200" dirty="0" err="1" smtClean="0">
                <a:latin typeface="Franklin Gothic Book" pitchFamily="34" charset="0"/>
              </a:rPr>
              <a:t>terpandu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maksudnya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adalah</a:t>
            </a:r>
            <a:r>
              <a:rPr lang="en-US" sz="2200" dirty="0" smtClean="0">
                <a:latin typeface="Franklin Gothic Book" pitchFamily="34" charset="0"/>
              </a:rPr>
              <a:t> media yang </a:t>
            </a:r>
            <a:r>
              <a:rPr lang="en-US" sz="2200" dirty="0" err="1" smtClean="0">
                <a:latin typeface="Franklin Gothic Book" pitchFamily="34" charset="0"/>
              </a:rPr>
              <a:t>mampu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mentransmisikan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besaran-besaran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fisik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lewat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materialnya</a:t>
            </a:r>
            <a:r>
              <a:rPr lang="en-US" sz="2200" dirty="0" smtClean="0">
                <a:latin typeface="Franklin Gothic Book" pitchFamily="34" charset="0"/>
              </a:rPr>
              <a:t>. </a:t>
            </a:r>
          </a:p>
          <a:p>
            <a:pPr marL="350838" lvl="1" indent="-236538" algn="just" eaLnBrk="1" hangingPunct="1">
              <a:lnSpc>
                <a:spcPct val="150000"/>
              </a:lnSpc>
              <a:buNone/>
            </a:pPr>
            <a:r>
              <a:rPr lang="en-US" sz="2200" dirty="0" smtClean="0">
                <a:latin typeface="Franklin Gothic Book" pitchFamily="34" charset="0"/>
              </a:rPr>
              <a:t>	</a:t>
            </a:r>
            <a:r>
              <a:rPr lang="en-US" sz="2200" dirty="0" err="1" smtClean="0">
                <a:latin typeface="Franklin Gothic Book" pitchFamily="34" charset="0"/>
              </a:rPr>
              <a:t>Contoh</a:t>
            </a:r>
            <a:r>
              <a:rPr lang="en-US" sz="2200" dirty="0" smtClean="0">
                <a:latin typeface="Franklin Gothic Book" pitchFamily="34" charset="0"/>
              </a:rPr>
              <a:t>: </a:t>
            </a:r>
            <a:r>
              <a:rPr lang="en-US" sz="2200" dirty="0" err="1" smtClean="0">
                <a:latin typeface="Franklin Gothic Book" pitchFamily="34" charset="0"/>
              </a:rPr>
              <a:t>kabel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i="1" dirty="0" smtClean="0">
                <a:latin typeface="Franklin Gothic Book" pitchFamily="34" charset="0"/>
              </a:rPr>
              <a:t>twisted-pair</a:t>
            </a:r>
            <a:r>
              <a:rPr lang="en-US" sz="2200" dirty="0" smtClean="0">
                <a:latin typeface="Franklin Gothic Book" pitchFamily="34" charset="0"/>
              </a:rPr>
              <a:t>, </a:t>
            </a:r>
            <a:r>
              <a:rPr lang="en-US" sz="2200" dirty="0" err="1" smtClean="0">
                <a:latin typeface="Franklin Gothic Book" pitchFamily="34" charset="0"/>
              </a:rPr>
              <a:t>kabel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i="1" dirty="0" smtClean="0">
                <a:latin typeface="Franklin Gothic Book" pitchFamily="34" charset="0"/>
              </a:rPr>
              <a:t>coaxial </a:t>
            </a:r>
            <a:r>
              <a:rPr lang="en-US" sz="2200" dirty="0" err="1" smtClean="0">
                <a:latin typeface="Franklin Gothic Book" pitchFamily="34" charset="0"/>
              </a:rPr>
              <a:t>dan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serat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optik</a:t>
            </a:r>
            <a:r>
              <a:rPr lang="en-US" sz="2200" dirty="0" smtClean="0">
                <a:latin typeface="Franklin Gothic Book" pitchFamily="34" charset="0"/>
              </a:rPr>
              <a:t>.</a:t>
            </a:r>
          </a:p>
          <a:p>
            <a:pPr marL="350838" lvl="1" indent="-236538" algn="just" eaLnBrk="1" hangingPunct="1"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  <a:latin typeface="Franklin Gothic Book" pitchFamily="34" charset="0"/>
              </a:rPr>
              <a:t>Media </a:t>
            </a:r>
            <a:r>
              <a:rPr lang="en-US" sz="2200" i="1" dirty="0" smtClean="0">
                <a:solidFill>
                  <a:schemeClr val="tx1"/>
                </a:solidFill>
                <a:latin typeface="Franklin Gothic Book" pitchFamily="34" charset="0"/>
              </a:rPr>
              <a:t>unguided </a:t>
            </a:r>
            <a:r>
              <a:rPr lang="en-US" sz="2200" dirty="0" err="1" smtClean="0">
                <a:latin typeface="Franklin Gothic Book" pitchFamily="34" charset="0"/>
              </a:rPr>
              <a:t>mentransmisikan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gelombang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elektromagnetik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tanpa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menggunakan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konduktor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fisik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seperti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kabel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atau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serat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optik</a:t>
            </a:r>
            <a:r>
              <a:rPr lang="en-US" sz="2200" dirty="0" smtClean="0">
                <a:latin typeface="Franklin Gothic Book" pitchFamily="34" charset="0"/>
              </a:rPr>
              <a:t>. </a:t>
            </a:r>
            <a:r>
              <a:rPr lang="en-US" sz="2200" dirty="0" err="1" smtClean="0">
                <a:latin typeface="Franklin Gothic Book" pitchFamily="34" charset="0"/>
              </a:rPr>
              <a:t>Contoh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sederhana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adalah</a:t>
            </a:r>
            <a:r>
              <a:rPr lang="en-US" sz="2200" dirty="0" smtClean="0"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gelombang</a:t>
            </a:r>
            <a:r>
              <a:rPr lang="en-US" sz="2200" dirty="0" smtClean="0">
                <a:latin typeface="Franklin Gothic Book" pitchFamily="34" charset="0"/>
              </a:rPr>
              <a:t> radio </a:t>
            </a:r>
            <a:r>
              <a:rPr lang="en-US" sz="2200" dirty="0" err="1" smtClean="0">
                <a:latin typeface="Franklin Gothic Book" pitchFamily="34" charset="0"/>
              </a:rPr>
              <a:t>seperti</a:t>
            </a:r>
            <a:r>
              <a:rPr lang="en-US" sz="2200" dirty="0" smtClean="0">
                <a:latin typeface="Franklin Gothic Book" pitchFamily="34" charset="0"/>
              </a:rPr>
              <a:t> microwave, wireless </a:t>
            </a: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mobile </a:t>
            </a:r>
            <a:r>
              <a:rPr lang="en-US" sz="2200" dirty="0" err="1" smtClean="0">
                <a:solidFill>
                  <a:schemeClr val="bg1"/>
                </a:solidFill>
                <a:latin typeface="Franklin Gothic Book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sz="2200" dirty="0" err="1" smtClean="0">
                <a:latin typeface="Franklin Gothic Book" pitchFamily="34" charset="0"/>
              </a:rPr>
              <a:t>sebagainya</a:t>
            </a:r>
            <a:r>
              <a:rPr lang="en-US" sz="2200" dirty="0" smtClean="0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ucation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education5</Template>
  <TotalTime>53</TotalTime>
  <Words>1857</Words>
  <Application>Microsoft Office PowerPoint</Application>
  <PresentationFormat>On-screen Show (4:3)</PresentationFormat>
  <Paragraphs>373</Paragraphs>
  <Slides>62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education5</vt:lpstr>
      <vt:lpstr>Image</vt:lpstr>
      <vt:lpstr>Worksheet</vt:lpstr>
      <vt:lpstr>PENGANTAR TELEKOMUNIKASI</vt:lpstr>
      <vt:lpstr>SATUAN ACARA PERKULIAHAN</vt:lpstr>
      <vt:lpstr>Pengertian Telekomunikasi</vt:lpstr>
      <vt:lpstr>Slide 4</vt:lpstr>
      <vt:lpstr>Slide 5</vt:lpstr>
      <vt:lpstr>Blok Diagram Sistem Komunikasi</vt:lpstr>
      <vt:lpstr>Fungsi tiap komponen</vt:lpstr>
      <vt:lpstr>Contoh Model Komunikasi</vt:lpstr>
      <vt:lpstr>Media Transmisi </vt:lpstr>
      <vt:lpstr>Media Transmisi dikelompokkan dalam 2 bagian :</vt:lpstr>
      <vt:lpstr>Guided Transmission Media</vt:lpstr>
      <vt:lpstr>Slide 12</vt:lpstr>
      <vt:lpstr>Open Wire</vt:lpstr>
      <vt:lpstr>Slide 14</vt:lpstr>
      <vt:lpstr>Kabel Twisted-pair</vt:lpstr>
      <vt:lpstr>STP (Shielded twisted pair )</vt:lpstr>
      <vt:lpstr>Unshielded Twisted Pair (UTP)</vt:lpstr>
      <vt:lpstr>Unshielded twisted pair (UTP) (lanjutan)</vt:lpstr>
      <vt:lpstr>Konektor Unshielded Twisted Pair (RJ-45)</vt:lpstr>
      <vt:lpstr>Tipe Penyambungan UTP</vt:lpstr>
      <vt:lpstr>CROSS-OVER (Koneksi antara Hub-Hub, Switch-Switch, NIC-NIC) </vt:lpstr>
      <vt:lpstr>Kabel Koaksial (BNC)</vt:lpstr>
      <vt:lpstr>Jenis-jenis kabel BNC</vt:lpstr>
      <vt:lpstr>Slide 24</vt:lpstr>
      <vt:lpstr>Konektor Kabel Coaxial</vt:lpstr>
      <vt:lpstr>Fiber Optik</vt:lpstr>
      <vt:lpstr>Serat Optik</vt:lpstr>
      <vt:lpstr>Slide 28</vt:lpstr>
      <vt:lpstr>Mengapa cahaya bisa bergerak sepanjang serat optik?</vt:lpstr>
      <vt:lpstr>Slide 30</vt:lpstr>
      <vt:lpstr>Slide 31</vt:lpstr>
      <vt:lpstr>Slide 32</vt:lpstr>
      <vt:lpstr>Slide 33</vt:lpstr>
      <vt:lpstr>Slide 34</vt:lpstr>
      <vt:lpstr>Penghubung Fiber Optik</vt:lpstr>
      <vt:lpstr>Klasifikasi Serat Optik</vt:lpstr>
      <vt:lpstr>Step Index Fiber vs Gradded Index Fiber</vt:lpstr>
      <vt:lpstr>Slide 38</vt:lpstr>
      <vt:lpstr>Slide 39</vt:lpstr>
      <vt:lpstr>Jenis-jenis kabel serat optik</vt:lpstr>
      <vt:lpstr>Keuntungan Fiber Optic</vt:lpstr>
      <vt:lpstr>Slide 42</vt:lpstr>
      <vt:lpstr>Perbandingan UTP, STP, Coaxial, dan Fiber Optik</vt:lpstr>
      <vt:lpstr>Slide 44</vt:lpstr>
      <vt:lpstr>Unguided Transmission Media</vt:lpstr>
      <vt:lpstr>Microwave</vt:lpstr>
      <vt:lpstr>Satellite Microwave</vt:lpstr>
      <vt:lpstr>Satellite Systems</vt:lpstr>
      <vt:lpstr>Terrestrial Wireless</vt:lpstr>
      <vt:lpstr>Slide 50</vt:lpstr>
      <vt:lpstr>Propagasi Gelombang Radio</vt:lpstr>
      <vt:lpstr>Gambar Propagasi</vt:lpstr>
      <vt:lpstr>Propagasi Gelombang Tanah</vt:lpstr>
      <vt:lpstr>Propagasi Gelombang Tanah #2</vt:lpstr>
      <vt:lpstr>Propagasi Ionosfer</vt:lpstr>
      <vt:lpstr>Karakteristik lapisan-lapisan pada ionosfir</vt:lpstr>
      <vt:lpstr>Propagasi Ionosfer #2</vt:lpstr>
      <vt:lpstr>Propagasi Ionosfer #2</vt:lpstr>
      <vt:lpstr>Propagasi Ionosfer #2</vt:lpstr>
      <vt:lpstr>Telekomunikasi Gelombang Radio</vt:lpstr>
      <vt:lpstr>Band Frekuensi Radio</vt:lpstr>
      <vt:lpstr>See You Next Week!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HP Mini</dc:creator>
  <cp:keywords>Education PowerPoint Template</cp:keywords>
  <dc:description>Copyright © Wondershare Software Co., Ltd. All Rights Reserved.</dc:description>
  <cp:lastModifiedBy>HP Mini</cp:lastModifiedBy>
  <cp:revision>11</cp:revision>
  <dcterms:created xsi:type="dcterms:W3CDTF">2011-02-07T15:38:13Z</dcterms:created>
  <dcterms:modified xsi:type="dcterms:W3CDTF">2011-02-13T15:30:01Z</dcterms:modified>
  <cp:category>Education</cp:category>
</cp:coreProperties>
</file>