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2" r:id="rId16"/>
    <p:sldId id="271" r:id="rId17"/>
    <p:sldId id="299" r:id="rId18"/>
    <p:sldId id="300" r:id="rId19"/>
    <p:sldId id="301" r:id="rId20"/>
    <p:sldId id="274" r:id="rId21"/>
    <p:sldId id="275" r:id="rId22"/>
    <p:sldId id="303" r:id="rId23"/>
    <p:sldId id="304" r:id="rId24"/>
    <p:sldId id="305" r:id="rId25"/>
    <p:sldId id="306" r:id="rId26"/>
    <p:sldId id="278" r:id="rId27"/>
    <p:sldId id="302" r:id="rId28"/>
    <p:sldId id="279" r:id="rId29"/>
    <p:sldId id="280" r:id="rId30"/>
    <p:sldId id="281" r:id="rId31"/>
    <p:sldId id="308" r:id="rId32"/>
    <p:sldId id="309" r:id="rId33"/>
    <p:sldId id="288" r:id="rId34"/>
    <p:sldId id="282" r:id="rId35"/>
    <p:sldId id="290" r:id="rId36"/>
    <p:sldId id="291" r:id="rId37"/>
    <p:sldId id="292" r:id="rId38"/>
    <p:sldId id="296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en-S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6699"/>
    <a:srgbClr val="663300"/>
    <a:srgbClr val="FFE2A7"/>
    <a:srgbClr val="990000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S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BF095A-0196-4D0A-A3F9-8C2DEDDC0393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" name="Picture 20" descr="MPj039884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6477000" cy="48577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228600"/>
            <a:ext cx="4495800" cy="2590800"/>
          </a:xfrm>
        </p:spPr>
        <p:txBody>
          <a:bodyPr/>
          <a:lstStyle>
            <a:lvl1pPr algn="r">
              <a:defRPr sz="4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971800"/>
            <a:ext cx="4495800" cy="1752600"/>
          </a:xfrm>
        </p:spPr>
        <p:txBody>
          <a:bodyPr/>
          <a:lstStyle>
            <a:lvl1pPr marL="0" indent="0" algn="r">
              <a:buFontTx/>
              <a:buNone/>
              <a:defRPr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B89BC-2AB5-4CD3-A44B-376106B46B06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235E1-5DEE-4AC6-8AC6-DB37E2CD36C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41BD2-09B4-4D69-A216-F03243BA4F19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96A6F-4E45-48F2-BB53-9A7B27093F7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31C6D-F9D0-45FD-89FC-87A008D7C9E4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10685-98FC-43CA-8168-43B0D3CCA4D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790D83-49A2-453F-8043-79B57B54A625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E42F4-E30C-486A-B0A4-4F4F09219F3E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FAC1C-2B16-413A-8080-AEAB2E2BA23E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F3FA2-E290-4598-A7B7-869B105874C5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AF7350-AC6A-4821-A54D-C285213B10F2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75C3E-5C63-443F-85EE-7DE6A150847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AEC81-A19F-481D-B2A7-76C6289B59B6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68FBD-6339-4AE7-936A-81A0A8B929B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89264-5F89-4961-8A25-C485585D248C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3C81-D871-499A-AC8B-7AE9E3F11BA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FAEAD-7DED-4B7B-BBCB-66E7415ACE3B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82A93-662F-45AE-BA32-90A4FD561FE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MPj03988430000[1]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SG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66FF"/>
                </a:solidFill>
              </a:defRPr>
            </a:lvl1pPr>
          </a:lstStyle>
          <a:p>
            <a:fld id="{EA2E15AB-6416-469C-AEBF-05638184F408}" type="datetime1">
              <a:rPr lang="en-SG"/>
              <a:pPr/>
              <a:t>21/2/2011</a:t>
            </a:fld>
            <a:endParaRPr lang="en-S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66FF"/>
                </a:solidFill>
              </a:defRPr>
            </a:lvl1pPr>
          </a:lstStyle>
          <a:p>
            <a:r>
              <a:rPr lang="en-SG" dirty="0" smtClean="0"/>
              <a:t>Free template from www.brainybetty.com</a:t>
            </a:r>
            <a:endParaRPr lang="en-SG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66FF"/>
                </a:solidFill>
              </a:defRPr>
            </a:lvl1pPr>
          </a:lstStyle>
          <a:p>
            <a:fld id="{17E3EF8F-33D6-42E3-8EA7-BD61F6B1C042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800" b="1">
          <a:solidFill>
            <a:srgbClr val="00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sz="2400" b="1">
          <a:solidFill>
            <a:srgbClr val="0066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000" b="1">
          <a:solidFill>
            <a:srgbClr val="0066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b="1">
          <a:solidFill>
            <a:srgbClr val="0066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SG" sz="4800" dirty="0" err="1" smtClean="0"/>
              <a:t>Komunikasi</a:t>
            </a:r>
            <a:r>
              <a:rPr lang="en-SG" sz="4800" dirty="0" smtClean="0"/>
              <a:t> Data</a:t>
            </a:r>
            <a:endParaRPr lang="en-SG" sz="4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29058" y="5357826"/>
            <a:ext cx="4910142" cy="714380"/>
          </a:xfrm>
        </p:spPr>
        <p:txBody>
          <a:bodyPr/>
          <a:lstStyle/>
          <a:p>
            <a:r>
              <a:rPr lang="en-SG" sz="2400" dirty="0" smtClean="0"/>
              <a:t>2. </a:t>
            </a:r>
            <a:r>
              <a:rPr lang="en-SG" sz="2400" dirty="0" err="1" smtClean="0"/>
              <a:t>Dasar</a:t>
            </a:r>
            <a:r>
              <a:rPr lang="en-SG" sz="2400" dirty="0" smtClean="0"/>
              <a:t> </a:t>
            </a:r>
            <a:r>
              <a:rPr lang="en-SG" sz="2400" dirty="0" err="1" smtClean="0"/>
              <a:t>Transmisi</a:t>
            </a:r>
            <a:r>
              <a:rPr lang="en-SG" sz="2400" dirty="0" smtClean="0"/>
              <a:t> Data</a:t>
            </a:r>
            <a:endParaRPr lang="en-SG" sz="2400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000372"/>
            <a:ext cx="1857378" cy="18573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3306" y="607220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66FF"/>
                </a:solidFill>
              </a:rPr>
              <a:t>Dosen</a:t>
            </a:r>
            <a:r>
              <a:rPr lang="en-US" dirty="0" smtClean="0">
                <a:solidFill>
                  <a:srgbClr val="0066FF"/>
                </a:solidFill>
              </a:rPr>
              <a:t> : S. </a:t>
            </a:r>
            <a:r>
              <a:rPr lang="en-US" dirty="0" err="1" smtClean="0">
                <a:solidFill>
                  <a:srgbClr val="0066FF"/>
                </a:solidFill>
              </a:rPr>
              <a:t>Indriani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0066FF"/>
                </a:solidFill>
              </a:rPr>
              <a:t>Lestariningati</a:t>
            </a:r>
            <a:r>
              <a:rPr lang="en-US" dirty="0" smtClean="0">
                <a:solidFill>
                  <a:srgbClr val="0066FF"/>
                </a:solidFill>
              </a:rPr>
              <a:t>, M.T</a:t>
            </a:r>
            <a:endParaRPr lang="en-SG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62966" cy="1143000"/>
          </a:xfrm>
        </p:spPr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TRANSMISI ANALOG DAN DIGITAL</a:t>
            </a:r>
            <a:endParaRPr lang="en-SG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62966" cy="4876800"/>
          </a:xfrm>
        </p:spPr>
        <p:txBody>
          <a:bodyPr/>
          <a:lstStyle/>
          <a:p>
            <a:r>
              <a:rPr lang="en-US" b="0" dirty="0" err="1" smtClean="0">
                <a:latin typeface="Franklin Gothic Book" pitchFamily="34" charset="0"/>
              </a:rPr>
              <a:t>Transmisi</a:t>
            </a:r>
            <a:r>
              <a:rPr lang="en-US" b="0" dirty="0" smtClean="0">
                <a:latin typeface="Franklin Gothic Book" pitchFamily="34" charset="0"/>
              </a:rPr>
              <a:t> data </a:t>
            </a:r>
            <a:r>
              <a:rPr lang="en-US" b="0" dirty="0" err="1" smtClean="0">
                <a:latin typeface="Franklin Gothic Book" pitchFamily="34" charset="0"/>
              </a:rPr>
              <a:t>dibagi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menjadi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dua</a:t>
            </a:r>
            <a:r>
              <a:rPr lang="en-US" b="0" dirty="0" smtClean="0">
                <a:latin typeface="Franklin Gothic Book" pitchFamily="34" charset="0"/>
              </a:rPr>
              <a:t>, </a:t>
            </a:r>
            <a:r>
              <a:rPr lang="en-US" b="0" dirty="0" err="1" smtClean="0">
                <a:latin typeface="Franklin Gothic Book" pitchFamily="34" charset="0"/>
              </a:rPr>
              <a:t>yaitu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transmisi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dirty="0" smtClean="0">
                <a:latin typeface="Franklin Gothic Book" pitchFamily="34" charset="0"/>
              </a:rPr>
              <a:t>analog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dirty="0" smtClean="0">
                <a:latin typeface="Franklin Gothic Book" pitchFamily="34" charset="0"/>
              </a:rPr>
              <a:t>digital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latin typeface="Franklin Gothic Book" pitchFamily="34" charset="0"/>
              </a:rPr>
              <a:t>Sinyal</a:t>
            </a:r>
            <a:r>
              <a:rPr lang="en-US" dirty="0" smtClean="0">
                <a:latin typeface="Franklin Gothic Book" pitchFamily="34" charset="0"/>
              </a:rPr>
              <a:t> Analog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86124"/>
            <a:ext cx="5657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05842" cy="4876800"/>
          </a:xfrm>
        </p:spPr>
        <p:txBody>
          <a:bodyPr/>
          <a:lstStyle/>
          <a:p>
            <a:pPr algn="just"/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adalah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data </a:t>
            </a:r>
            <a:r>
              <a:rPr lang="en-SG" sz="2400" b="0" dirty="0" err="1" smtClean="0">
                <a:latin typeface="Franklin Gothic Book" pitchFamily="34" charset="0"/>
              </a:rPr>
              <a:t>dalam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yang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kontinyu</a:t>
            </a:r>
            <a:r>
              <a:rPr lang="en-SG" sz="2400" b="0" dirty="0" smtClean="0">
                <a:latin typeface="Franklin Gothic Book" pitchFamily="34" charset="0"/>
              </a:rPr>
              <a:t>, yang </a:t>
            </a:r>
            <a:r>
              <a:rPr lang="en-SG" sz="2400" b="0" dirty="0" err="1" smtClean="0">
                <a:latin typeface="Franklin Gothic Book" pitchFamily="34" charset="0"/>
              </a:rPr>
              <a:t>membawa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informasi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mengubah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karakteristik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. </a:t>
            </a:r>
            <a:r>
              <a:rPr lang="en-SG" sz="2400" b="0" dirty="0" err="1" smtClean="0">
                <a:latin typeface="Franklin Gothic Book" pitchFamily="34" charset="0"/>
              </a:rPr>
              <a:t>Dua</a:t>
            </a:r>
            <a:r>
              <a:rPr lang="en-SG" sz="2400" b="0" dirty="0" smtClean="0">
                <a:latin typeface="Franklin Gothic Book" pitchFamily="34" charset="0"/>
              </a:rPr>
              <a:t> parameter/ </a:t>
            </a:r>
            <a:r>
              <a:rPr lang="en-SG" sz="2400" b="0" dirty="0" err="1" smtClean="0">
                <a:latin typeface="Franklin Gothic Book" pitchFamily="34" charset="0"/>
              </a:rPr>
              <a:t>karakteristik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terpenting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dimiliki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oleh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isyarat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adalah</a:t>
            </a:r>
            <a:r>
              <a:rPr lang="en-SG" sz="2400" b="0" dirty="0" smtClean="0">
                <a:latin typeface="Franklin Gothic Book" pitchFamily="34" charset="0"/>
              </a:rPr>
              <a:t> amplitude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frekuensi</a:t>
            </a:r>
            <a:r>
              <a:rPr lang="en-SG" sz="2400" b="0" dirty="0" smtClean="0">
                <a:latin typeface="Franklin Gothic Book" pitchFamily="34" charset="0"/>
              </a:rPr>
              <a:t>.</a:t>
            </a:r>
          </a:p>
          <a:p>
            <a:pPr algn="just"/>
            <a:r>
              <a:rPr lang="en-SG" sz="2400" b="0" dirty="0" err="1" smtClean="0">
                <a:latin typeface="Franklin Gothic Book" pitchFamily="34" charset="0"/>
              </a:rPr>
              <a:t>Isyarat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biasanya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dinyatakan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sinus, </a:t>
            </a:r>
            <a:r>
              <a:rPr lang="en-SG" sz="2400" b="0" dirty="0" err="1" smtClean="0">
                <a:latin typeface="Franklin Gothic Book" pitchFamily="34" charset="0"/>
              </a:rPr>
              <a:t>mengingat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sinus </a:t>
            </a:r>
            <a:r>
              <a:rPr lang="en-SG" sz="2400" b="0" dirty="0" err="1" smtClean="0">
                <a:latin typeface="Franklin Gothic Book" pitchFamily="34" charset="0"/>
              </a:rPr>
              <a:t>merupakan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dasar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untuk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semua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isyarat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. Hal </a:t>
            </a:r>
            <a:r>
              <a:rPr lang="en-SG" sz="2400" b="0" dirty="0" err="1" smtClean="0">
                <a:latin typeface="Franklin Gothic Book" pitchFamily="34" charset="0"/>
              </a:rPr>
              <a:t>ini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didasarkan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kenyataan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bahwa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berdasarkan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analisis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fourier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suatu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dapat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diperoleh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dari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perpaduan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sejumlah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sinus.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menggunakan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maka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jangkauan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transmisi</a:t>
            </a:r>
            <a:r>
              <a:rPr lang="en-SG" sz="2400" b="0" dirty="0" smtClean="0">
                <a:latin typeface="Franklin Gothic Book" pitchFamily="34" charset="0"/>
              </a:rPr>
              <a:t> data </a:t>
            </a:r>
            <a:r>
              <a:rPr lang="en-SG" sz="2400" b="0" dirty="0" err="1" smtClean="0">
                <a:latin typeface="Franklin Gothic Book" pitchFamily="34" charset="0"/>
              </a:rPr>
              <a:t>dapat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mencapai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jarak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jauh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tetapi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ini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mudah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terpengaruh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oleh</a:t>
            </a:r>
            <a:r>
              <a:rPr lang="en-SG" sz="2400" b="0" dirty="0" smtClean="0">
                <a:latin typeface="Franklin Gothic Book" pitchFamily="34" charset="0"/>
              </a:rPr>
              <a:t> noise.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8736"/>
            <a:ext cx="8334404" cy="4876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pada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umumnya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berbentuk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gelombang</a:t>
            </a:r>
            <a:r>
              <a:rPr lang="en-SG" sz="2400" b="0" dirty="0" smtClean="0">
                <a:latin typeface="Franklin Gothic Book" pitchFamily="34" charset="0"/>
              </a:rPr>
              <a:t> sinus </a:t>
            </a:r>
            <a:r>
              <a:rPr lang="en-SG" sz="2400" b="0" dirty="0" err="1" smtClean="0">
                <a:latin typeface="Franklin Gothic Book" pitchFamily="34" charset="0"/>
              </a:rPr>
              <a:t>memiliki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tiga</a:t>
            </a:r>
            <a:r>
              <a:rPr lang="en-SG" sz="2400" b="0" dirty="0" smtClean="0">
                <a:latin typeface="Franklin Gothic Book" pitchFamily="34" charset="0"/>
              </a:rPr>
              <a:t> variable </a:t>
            </a:r>
            <a:r>
              <a:rPr lang="en-SG" sz="2400" b="0" dirty="0" err="1" smtClean="0">
                <a:latin typeface="Franklin Gothic Book" pitchFamily="34" charset="0"/>
              </a:rPr>
              <a:t>dasar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yaitu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amplitudo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frekuensi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smtClean="0">
                <a:latin typeface="Franklin Gothic Book" pitchFamily="34" charset="0"/>
              </a:rPr>
              <a:t>phase.</a:t>
            </a:r>
          </a:p>
          <a:p>
            <a:pPr marL="971550" lvl="1" indent="-514350" algn="just">
              <a:lnSpc>
                <a:spcPct val="150000"/>
              </a:lnSpc>
            </a:pPr>
            <a:r>
              <a:rPr lang="en-SG" dirty="0" err="1" smtClean="0">
                <a:latin typeface="Franklin Gothic Book" pitchFamily="34" charset="0"/>
              </a:rPr>
              <a:t>Amplitudo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merupakan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ukuran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tinggi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rendahnya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tegangan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dari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sinyal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analog</a:t>
            </a:r>
            <a:r>
              <a:rPr lang="en-SG" b="0" dirty="0" smtClean="0">
                <a:latin typeface="Franklin Gothic Book" pitchFamily="34" charset="0"/>
              </a:rPr>
              <a:t>.</a:t>
            </a:r>
          </a:p>
          <a:p>
            <a:pPr marL="971550" lvl="1" indent="-514350" algn="just">
              <a:lnSpc>
                <a:spcPct val="150000"/>
              </a:lnSpc>
            </a:pPr>
            <a:r>
              <a:rPr lang="en-SG" dirty="0" err="1" smtClean="0">
                <a:latin typeface="Franklin Gothic Book" pitchFamily="34" charset="0"/>
              </a:rPr>
              <a:t>Frekuensi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adalah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jumlah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gelombang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sinyal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analog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dalam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satuan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detik</a:t>
            </a:r>
            <a:r>
              <a:rPr lang="en-SG" b="0" dirty="0" smtClean="0">
                <a:latin typeface="Franklin Gothic Book" pitchFamily="34" charset="0"/>
              </a:rPr>
              <a:t>.</a:t>
            </a:r>
          </a:p>
          <a:p>
            <a:pPr marL="971550" lvl="1" indent="-514350" algn="just">
              <a:lnSpc>
                <a:spcPct val="150000"/>
              </a:lnSpc>
            </a:pPr>
            <a:r>
              <a:rPr lang="en-SG" dirty="0" smtClean="0">
                <a:latin typeface="Franklin Gothic Book" pitchFamily="34" charset="0"/>
              </a:rPr>
              <a:t>Phase </a:t>
            </a:r>
            <a:r>
              <a:rPr lang="en-SG" b="0" dirty="0" err="1" smtClean="0">
                <a:latin typeface="Franklin Gothic Book" pitchFamily="34" charset="0"/>
              </a:rPr>
              <a:t>adalah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besar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sudut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dari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sinyal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analog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pada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saat</a:t>
            </a:r>
            <a:r>
              <a:rPr lang="en-SG" b="0" dirty="0" smtClean="0">
                <a:latin typeface="Franklin Gothic Book" pitchFamily="34" charset="0"/>
              </a:rPr>
              <a:t> </a:t>
            </a:r>
            <a:r>
              <a:rPr lang="en-SG" b="0" dirty="0" err="1" smtClean="0">
                <a:latin typeface="Franklin Gothic Book" pitchFamily="34" charset="0"/>
              </a:rPr>
              <a:t>tertentu</a:t>
            </a:r>
            <a:r>
              <a:rPr lang="en-SG" b="0" dirty="0" smtClean="0">
                <a:latin typeface="Franklin Gothic Book" pitchFamily="34" charset="0"/>
              </a:rPr>
              <a:t>.</a:t>
            </a:r>
            <a:endParaRPr lang="en-SG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Digital</a:t>
            </a:r>
          </a:p>
          <a:p>
            <a:pPr marL="514350" indent="-514350">
              <a:buNone/>
            </a:pPr>
            <a:r>
              <a:rPr lang="en-US" sz="2400" b="0" dirty="0" smtClean="0">
                <a:latin typeface="Franklin Gothic Book" pitchFamily="34" charset="0"/>
              </a:rPr>
              <a:t>	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digital </a:t>
            </a:r>
            <a:r>
              <a:rPr lang="en-SG" sz="2400" b="0" dirty="0" err="1" smtClean="0">
                <a:latin typeface="Franklin Gothic Book" pitchFamily="34" charset="0"/>
              </a:rPr>
              <a:t>merupakan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data </a:t>
            </a:r>
            <a:r>
              <a:rPr lang="en-SG" sz="2400" b="0" dirty="0" err="1" smtClean="0">
                <a:latin typeface="Franklin Gothic Book" pitchFamily="34" charset="0"/>
              </a:rPr>
              <a:t>dalam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pulsa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dapat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mengalami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perubahan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tiba-tiba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mempunyai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besaran</a:t>
            </a:r>
            <a:r>
              <a:rPr lang="en-SG" sz="2400" b="0" dirty="0" smtClean="0">
                <a:latin typeface="Franklin Gothic Book" pitchFamily="34" charset="0"/>
              </a:rPr>
              <a:t> 0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1</a:t>
            </a:r>
            <a:endParaRPr lang="en-SG" sz="2400" b="0" dirty="0">
              <a:latin typeface="Franklin Gothic Boo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429000"/>
            <a:ext cx="590427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digital </a:t>
            </a:r>
            <a:r>
              <a:rPr lang="en-SG" sz="2400" b="0" dirty="0" err="1" smtClean="0">
                <a:latin typeface="Franklin Gothic Book" pitchFamily="34" charset="0"/>
              </a:rPr>
              <a:t>hanya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memiliki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dua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keadaan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yaitu</a:t>
            </a:r>
            <a:r>
              <a:rPr lang="en-SG" sz="2400" b="0" dirty="0" smtClean="0">
                <a:latin typeface="Franklin Gothic Book" pitchFamily="34" charset="0"/>
              </a:rPr>
              <a:t> 0 </a:t>
            </a:r>
            <a:r>
              <a:rPr lang="en-SG" sz="2400" b="0" dirty="0" err="1" smtClean="0">
                <a:latin typeface="Franklin Gothic Book" pitchFamily="34" charset="0"/>
              </a:rPr>
              <a:t>dan</a:t>
            </a:r>
            <a:r>
              <a:rPr lang="en-SG" sz="2400" b="0" dirty="0" smtClean="0">
                <a:latin typeface="Franklin Gothic Book" pitchFamily="34" charset="0"/>
              </a:rPr>
              <a:t> 1, </a:t>
            </a:r>
            <a:r>
              <a:rPr lang="en-SG" sz="2400" b="0" dirty="0" err="1" smtClean="0">
                <a:latin typeface="Franklin Gothic Book" pitchFamily="34" charset="0"/>
              </a:rPr>
              <a:t>sehingga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tidak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mudah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terpengaruh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oleh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derau</a:t>
            </a:r>
            <a:r>
              <a:rPr lang="en-SG" sz="2400" b="0" dirty="0" smtClean="0">
                <a:latin typeface="Franklin Gothic Book" pitchFamily="34" charset="0"/>
              </a:rPr>
              <a:t>/noise, </a:t>
            </a:r>
            <a:r>
              <a:rPr lang="en-SG" sz="2400" b="0" dirty="0" err="1" smtClean="0">
                <a:latin typeface="Franklin Gothic Book" pitchFamily="34" charset="0"/>
              </a:rPr>
              <a:t>tetapi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transmisi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digital </a:t>
            </a:r>
            <a:r>
              <a:rPr lang="en-SG" sz="2400" b="0" dirty="0" err="1" smtClean="0">
                <a:latin typeface="Franklin Gothic Book" pitchFamily="34" charset="0"/>
              </a:rPr>
              <a:t>hanya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mencapai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jarak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jangkau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pengiriman</a:t>
            </a:r>
            <a:r>
              <a:rPr lang="en-SG" sz="2400" b="0" dirty="0" smtClean="0">
                <a:latin typeface="Franklin Gothic Book" pitchFamily="34" charset="0"/>
              </a:rPr>
              <a:t> data yang </a:t>
            </a:r>
            <a:r>
              <a:rPr lang="en-SG" sz="2400" b="0" dirty="0" err="1" smtClean="0">
                <a:latin typeface="Franklin Gothic Book" pitchFamily="34" charset="0"/>
              </a:rPr>
              <a:t>relatif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dekat</a:t>
            </a:r>
            <a:r>
              <a:rPr lang="en-SG" sz="2400" b="0" dirty="0" smtClean="0">
                <a:latin typeface="Franklin Gothic Book" pitchFamily="34" charset="0"/>
              </a:rPr>
              <a:t>. </a:t>
            </a:r>
          </a:p>
          <a:p>
            <a:pPr algn="just"/>
            <a:r>
              <a:rPr lang="en-SG" sz="2400" b="0" dirty="0" err="1" smtClean="0">
                <a:latin typeface="Franklin Gothic Book" pitchFamily="34" charset="0"/>
              </a:rPr>
              <a:t>Biasanya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ini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juga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dikenal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diskrit</a:t>
            </a:r>
            <a:r>
              <a:rPr lang="en-SG" sz="2400" b="0" dirty="0" smtClean="0">
                <a:latin typeface="Franklin Gothic Book" pitchFamily="34" charset="0"/>
              </a:rPr>
              <a:t>.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mempunyai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dua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keadaan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ini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biasa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disebut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bit.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sz="4000"/>
              <a:t>Transmisi Analog &amp; Digital</a:t>
            </a: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ph idx="4294967295"/>
          </p:nvPr>
        </p:nvGraphicFramePr>
        <p:xfrm>
          <a:off x="457200" y="1801813"/>
          <a:ext cx="8162925" cy="4258945"/>
        </p:xfrm>
        <a:graphic>
          <a:graphicData uri="http://schemas.openxmlformats.org/drawingml/2006/table">
            <a:tbl>
              <a:tblPr/>
              <a:tblGrid>
                <a:gridCol w="4081463"/>
                <a:gridCol w="408146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Analog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Digital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8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Rentan terhadap Noise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Signal yang diterima diproses dengan diulang dan diamplifikasi.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Mudah terjadi crosstalk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 sinyal kontinyu.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Kualitas signal diukur dalam satuan S/N (Signal To Noise Ratio)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Tahan terhadap Noise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Proses regenerasi dilakukan bagi signal yang diterima.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Bebas cross talk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 signal diskrit (discrete)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Kualitas signal diukur dalam BER (Bit Error Rate)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r>
              <a:rPr lang="en-US" sz="3600" dirty="0" err="1" smtClean="0">
                <a:latin typeface="Franklin Gothic Book" pitchFamily="34" charset="0"/>
              </a:rPr>
              <a:t>Permasalahan</a:t>
            </a:r>
            <a:r>
              <a:rPr lang="en-US" sz="3600" dirty="0" smtClean="0">
                <a:latin typeface="Franklin Gothic Book" pitchFamily="34" charset="0"/>
              </a:rPr>
              <a:t> </a:t>
            </a:r>
            <a:r>
              <a:rPr lang="en-US" sz="3600" dirty="0" err="1" smtClean="0">
                <a:latin typeface="Franklin Gothic Book" pitchFamily="34" charset="0"/>
              </a:rPr>
              <a:t>umum</a:t>
            </a:r>
            <a:r>
              <a:rPr lang="en-US" sz="3600" dirty="0" smtClean="0">
                <a:latin typeface="Franklin Gothic Book" pitchFamily="34" charset="0"/>
              </a:rPr>
              <a:t> </a:t>
            </a:r>
            <a:r>
              <a:rPr lang="en-US" sz="3600" dirty="0" err="1" smtClean="0">
                <a:latin typeface="Franklin Gothic Book" pitchFamily="34" charset="0"/>
              </a:rPr>
              <a:t>sinyal</a:t>
            </a:r>
            <a:r>
              <a:rPr lang="en-US" sz="3600" dirty="0" smtClean="0">
                <a:latin typeface="Franklin Gothic Book" pitchFamily="34" charset="0"/>
              </a:rPr>
              <a:t> analog </a:t>
            </a:r>
            <a:r>
              <a:rPr lang="en-US" sz="3600" dirty="0" err="1" smtClean="0">
                <a:latin typeface="Franklin Gothic Book" pitchFamily="34" charset="0"/>
              </a:rPr>
              <a:t>dan</a:t>
            </a:r>
            <a:r>
              <a:rPr lang="en-US" sz="3600" dirty="0" smtClean="0">
                <a:latin typeface="Franklin Gothic Book" pitchFamily="34" charset="0"/>
              </a:rPr>
              <a:t> digital </a:t>
            </a:r>
            <a:r>
              <a:rPr lang="en-US" sz="3600" dirty="0" err="1" smtClean="0">
                <a:latin typeface="Franklin Gothic Book" pitchFamily="34" charset="0"/>
              </a:rPr>
              <a:t>adalah</a:t>
            </a:r>
            <a:r>
              <a:rPr lang="en-US" sz="3600" dirty="0" smtClean="0">
                <a:latin typeface="Franklin Gothic Book" pitchFamily="34" charset="0"/>
              </a:rPr>
              <a:t>:</a:t>
            </a:r>
            <a:endParaRPr lang="en-SG" sz="3600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05842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>
                <a:latin typeface="Franklin Gothic Book" pitchFamily="34" charset="0"/>
              </a:rPr>
              <a:t>Atenuasi</a:t>
            </a:r>
            <a:r>
              <a:rPr lang="en-US" sz="2400" b="0" dirty="0" smtClean="0">
                <a:latin typeface="Franklin Gothic Book" pitchFamily="34" charset="0"/>
              </a:rPr>
              <a:t> (Attenuation) : </a:t>
            </a:r>
            <a:r>
              <a:rPr lang="en-US" sz="2400" b="0" dirty="0" err="1" smtClean="0">
                <a:latin typeface="Franklin Gothic Book" pitchFamily="34" charset="0"/>
              </a:rPr>
              <a:t>peningkatan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atenuasi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seiring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fungsi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>
                <a:latin typeface="Franklin Gothic Book" pitchFamily="34" charset="0"/>
              </a:rPr>
              <a:t>Penurunan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kekuatan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seiring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fungsi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jarak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  <a:r>
              <a:rPr lang="en-US" sz="2400" b="0" dirty="0" smtClean="0">
                <a:latin typeface="Franklin Gothic Book" pitchFamily="34" charset="0"/>
                <a:sym typeface="Wingdings" pitchFamily="2" charset="2"/>
              </a:rPr>
              <a:t></a:t>
            </a:r>
            <a:r>
              <a:rPr lang="en-US" sz="2400" b="0" dirty="0" err="1" smtClean="0">
                <a:latin typeface="Franklin Gothic Book" pitchFamily="34" charset="0"/>
              </a:rPr>
              <a:t>Pengembalian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kualitas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dilakukan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uda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cara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yaitu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amplifier </a:t>
            </a:r>
            <a:r>
              <a:rPr lang="en-US" sz="2400" b="0" dirty="0" err="1" smtClean="0">
                <a:latin typeface="Franklin Gothic Book" pitchFamily="34" charset="0"/>
              </a:rPr>
              <a:t>untuk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analog,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repeater </a:t>
            </a:r>
            <a:r>
              <a:rPr lang="en-US" sz="2400" b="0" dirty="0" err="1" smtClean="0">
                <a:latin typeface="Franklin Gothic Book" pitchFamily="34" charset="0"/>
              </a:rPr>
              <a:t>untuk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digital.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smtClean="0">
                <a:latin typeface="Franklin Gothic Book" pitchFamily="34" charset="0"/>
              </a:rPr>
              <a:t>Delay distortion </a:t>
            </a:r>
            <a:r>
              <a:rPr lang="en-US" sz="2400" b="0" dirty="0" err="1" smtClean="0">
                <a:latin typeface="Franklin Gothic Book" pitchFamily="34" charset="0"/>
              </a:rPr>
              <a:t>terjadi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ketika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komponen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berbeda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berjalan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kecepatan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berbeda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>
                <a:latin typeface="Franklin Gothic Book" pitchFamily="34" charset="0"/>
              </a:rPr>
              <a:t>Masalah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mendasar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adalah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efek</a:t>
            </a:r>
            <a:r>
              <a:rPr lang="en-US" sz="2400" b="0" dirty="0" smtClean="0">
                <a:latin typeface="Franklin Gothic Book" pitchFamily="34" charset="0"/>
              </a:rPr>
              <a:t> noise.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ranklin Gothic Book" pitchFamily="34" charset="0"/>
              </a:rPr>
              <a:t>Attenuation </a:t>
            </a:r>
            <a:r>
              <a:rPr lang="en-US" dirty="0" smtClean="0">
                <a:latin typeface="Franklin Gothic Book" pitchFamily="34" charset="0"/>
              </a:rPr>
              <a:t>(</a:t>
            </a:r>
            <a:r>
              <a:rPr lang="en-US" dirty="0" err="1" smtClean="0">
                <a:latin typeface="Franklin Gothic Book" pitchFamily="34" charset="0"/>
              </a:rPr>
              <a:t>Atenuasi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pPr eaLnBrk="1" hangingPunct="1"/>
            <a:r>
              <a:rPr lang="en-US" sz="2400" b="0" dirty="0" err="1" smtClean="0">
                <a:latin typeface="Franklin Gothic Book" pitchFamily="34" charset="0"/>
              </a:rPr>
              <a:t>Apabila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sebuah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dilewatkan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suatu</a:t>
            </a:r>
            <a:r>
              <a:rPr lang="en-US" sz="2400" b="0" dirty="0" smtClean="0">
                <a:latin typeface="Franklin Gothic Book" pitchFamily="34" charset="0"/>
              </a:rPr>
              <a:t> medium </a:t>
            </a:r>
            <a:r>
              <a:rPr lang="en-US" sz="2400" b="0" dirty="0" err="1" smtClean="0">
                <a:latin typeface="Franklin Gothic Book" pitchFamily="34" charset="0"/>
              </a:rPr>
              <a:t>seringkali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mengalami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berbagai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perlakuan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medium (</a:t>
            </a:r>
            <a:r>
              <a:rPr lang="en-US" sz="2400" b="0" dirty="0" err="1" smtClean="0">
                <a:latin typeface="Franklin Gothic Book" pitchFamily="34" charset="0"/>
              </a:rPr>
              <a:t>kanal</a:t>
            </a:r>
            <a:r>
              <a:rPr lang="en-US" sz="2400" b="0" dirty="0" smtClean="0">
                <a:latin typeface="Franklin Gothic Book" pitchFamily="34" charset="0"/>
              </a:rPr>
              <a:t>) yang </a:t>
            </a:r>
            <a:r>
              <a:rPr lang="en-US" sz="2400" b="0" dirty="0" err="1" smtClean="0">
                <a:latin typeface="Franklin Gothic Book" pitchFamily="34" charset="0"/>
              </a:rPr>
              <a:t>dilaluinya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  <a:r>
              <a:rPr lang="en-US" sz="2400" b="0" dirty="0" err="1" smtClean="0">
                <a:latin typeface="Franklin Gothic Book" pitchFamily="34" charset="0"/>
              </a:rPr>
              <a:t>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satu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mekanisme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dimana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dilewati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suatu</a:t>
            </a:r>
            <a:r>
              <a:rPr lang="en-US" sz="2400" b="0" dirty="0" smtClean="0">
                <a:latin typeface="Franklin Gothic Book" pitchFamily="34" charset="0"/>
              </a:rPr>
              <a:t> medium </a:t>
            </a:r>
            <a:r>
              <a:rPr lang="en-US" sz="2400" b="0" dirty="0" err="1" smtClean="0">
                <a:latin typeface="Franklin Gothic Book" pitchFamily="34" charset="0"/>
              </a:rPr>
              <a:t>mengalami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pelemahan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energi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selanjutnya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dikenal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atenuasi</a:t>
            </a:r>
            <a:r>
              <a:rPr lang="en-US" sz="2400" b="0" dirty="0" smtClean="0">
                <a:latin typeface="Franklin Gothic Book" pitchFamily="34" charset="0"/>
              </a:rPr>
              <a:t> (</a:t>
            </a:r>
            <a:r>
              <a:rPr lang="en-US" sz="2400" b="0" dirty="0" err="1" smtClean="0">
                <a:latin typeface="Franklin Gothic Book" pitchFamily="34" charset="0"/>
              </a:rPr>
              <a:t>pelemahan</a:t>
            </a:r>
            <a:r>
              <a:rPr lang="en-US" sz="2400" b="0" dirty="0" smtClean="0">
                <a:latin typeface="Franklin Gothic Book" pitchFamily="34" charset="0"/>
              </a:rPr>
              <a:t>/ </a:t>
            </a:r>
            <a:r>
              <a:rPr lang="en-US" sz="2400" b="0" dirty="0" err="1" smtClean="0">
                <a:latin typeface="Franklin Gothic Book" pitchFamily="34" charset="0"/>
              </a:rPr>
              <a:t>redaman</a:t>
            </a:r>
            <a:r>
              <a:rPr lang="en-US" sz="2400" b="0" dirty="0" smtClean="0">
                <a:latin typeface="Franklin Gothic Book" pitchFamily="34" charset="0"/>
              </a:rPr>
              <a:t>)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</a:p>
          <a:p>
            <a:pPr eaLnBrk="1" hangingPunct="1"/>
            <a:r>
              <a:rPr lang="en-US" sz="2400" b="0" dirty="0" err="1" smtClean="0">
                <a:latin typeface="Franklin Gothic Book" pitchFamily="34" charset="0"/>
              </a:rPr>
              <a:t>Bentuk</a:t>
            </a:r>
            <a:r>
              <a:rPr lang="en-US" sz="2400" b="0" dirty="0" smtClean="0">
                <a:latin typeface="Franklin Gothic Book" pitchFamily="34" charset="0"/>
              </a:rPr>
              <a:t> diagram </a:t>
            </a:r>
            <a:r>
              <a:rPr lang="en-US" sz="2400" b="0" dirty="0" err="1" smtClean="0">
                <a:latin typeface="Franklin Gothic Book" pitchFamily="34" charset="0"/>
              </a:rPr>
              <a:t>blok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sebuah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operasi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penurunan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diberikan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gambar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berikut</a:t>
            </a:r>
            <a:r>
              <a:rPr lang="en-US" sz="2400" b="0" dirty="0" smtClean="0">
                <a:latin typeface="Franklin Gothic Book" pitchFamily="34" charset="0"/>
              </a:rPr>
              <a:t>:</a:t>
            </a:r>
          </a:p>
          <a:p>
            <a:pPr eaLnBrk="1" hangingPunct="1"/>
            <a:endParaRPr lang="en-US" sz="2400" dirty="0" smtClean="0">
              <a:latin typeface="Franklin Gothic Boo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800600"/>
            <a:ext cx="1143000" cy="914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Sinyal</a:t>
            </a:r>
            <a:r>
              <a:rPr lang="en-US" dirty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masuk</a:t>
            </a:r>
            <a:endParaRPr lang="en-US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4800600"/>
            <a:ext cx="1143000" cy="914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Franklin Gothic Book" pitchFamily="34" charset="0"/>
              </a:rPr>
              <a:t>Media </a:t>
            </a: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transmisi</a:t>
            </a:r>
            <a:endParaRPr lang="en-US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4800600"/>
            <a:ext cx="1143000" cy="914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Sinyal</a:t>
            </a:r>
            <a:r>
              <a:rPr lang="en-US" dirty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Book" pitchFamily="34" charset="0"/>
              </a:rPr>
              <a:t>keluar</a:t>
            </a:r>
            <a:endParaRPr lang="en-US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3048000" y="5257800"/>
            <a:ext cx="990600" cy="15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5181600" y="5257800"/>
            <a:ext cx="990600" cy="158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b="0" dirty="0" err="1" smtClean="0">
                <a:latin typeface="Franklin Gothic Book" pitchFamily="34" charset="0"/>
              </a:rPr>
              <a:t>Penguatan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maupun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penurunan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seringkali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dinyatakan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dalam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desibel</a:t>
            </a:r>
            <a:r>
              <a:rPr lang="en-US" b="0" dirty="0" smtClean="0">
                <a:latin typeface="Franklin Gothic Book" pitchFamily="34" charset="0"/>
              </a:rPr>
              <a:t> , yang </a:t>
            </a:r>
            <a:r>
              <a:rPr lang="en-US" b="0" dirty="0" err="1" smtClean="0">
                <a:latin typeface="Franklin Gothic Book" pitchFamily="34" charset="0"/>
              </a:rPr>
              <a:t>didefinisikan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sebagai</a:t>
            </a:r>
            <a:r>
              <a:rPr lang="en-US" b="0" dirty="0" smtClean="0">
                <a:latin typeface="Franklin Gothic Book" pitchFamily="34" charset="0"/>
              </a:rPr>
              <a:t>:</a:t>
            </a:r>
          </a:p>
          <a:p>
            <a:pPr eaLnBrk="1" hangingPunct="1"/>
            <a:endParaRPr lang="en-US" dirty="0" smtClean="0">
              <a:latin typeface="Franklin Gothic Book" pitchFamily="34" charset="0"/>
            </a:endParaRPr>
          </a:p>
          <a:p>
            <a:pPr eaLnBrk="1" hangingPunct="1"/>
            <a:endParaRPr lang="en-US" dirty="0" smtClean="0">
              <a:latin typeface="Franklin Gothic Book" pitchFamily="34" charset="0"/>
            </a:endParaRPr>
          </a:p>
          <a:p>
            <a:pPr eaLnBrk="1" hangingPunct="1"/>
            <a:r>
              <a:rPr lang="en-US" dirty="0" err="1" smtClean="0">
                <a:latin typeface="Franklin Gothic Book" pitchFamily="34" charset="0"/>
              </a:rPr>
              <a:t>Contoh</a:t>
            </a:r>
            <a:r>
              <a:rPr lang="en-US" dirty="0" smtClean="0">
                <a:latin typeface="Franklin Gothic Book" pitchFamily="34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Franklin Gothic Book" pitchFamily="34" charset="0"/>
              </a:rPr>
              <a:t>	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966913" y="3276600"/>
          <a:ext cx="5127625" cy="482600"/>
        </p:xfrm>
        <a:graphic>
          <a:graphicData uri="http://schemas.openxmlformats.org/presentationml/2006/ole">
            <p:oleObj spid="_x0000_s4098" name="Equation" r:id="rId3" imgW="2158920" imgH="2030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4038600" y="4343400"/>
            <a:ext cx="1219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Amplified (3dB)</a:t>
            </a: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3276600" y="4648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</p:cNvCxnSpPr>
          <p:nvPr/>
        </p:nvCxnSpPr>
        <p:spPr>
          <a:xfrm>
            <a:off x="5257800" y="4648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3505200" y="464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1</a:t>
            </a:r>
          </a:p>
        </p:txBody>
      </p:sp>
      <p:sp>
        <p:nvSpPr>
          <p:cNvPr id="2058" name="TextBox 10"/>
          <p:cNvSpPr txBox="1">
            <a:spLocks noChangeArrowheads="1"/>
          </p:cNvSpPr>
          <p:nvPr/>
        </p:nvSpPr>
        <p:spPr bwMode="auto">
          <a:xfrm>
            <a:off x="5486400" y="464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2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76600" y="5410200"/>
          <a:ext cx="2809875" cy="1238250"/>
        </p:xfrm>
        <a:graphic>
          <a:graphicData uri="http://schemas.openxmlformats.org/presentationml/2006/ole">
            <p:oleObj spid="_x0000_s4099" name="Equation" r:id="rId4" imgW="1498320" imgH="660240" progId="Equation.3">
              <p:embed/>
            </p:oleObj>
          </a:graphicData>
        </a:graphic>
      </p:graphicFrame>
      <p:sp>
        <p:nvSpPr>
          <p:cNvPr id="2059" name="TextBox 12"/>
          <p:cNvSpPr txBox="1">
            <a:spLocks noChangeArrowheads="1"/>
          </p:cNvSpPr>
          <p:nvPr/>
        </p:nvSpPr>
        <p:spPr bwMode="auto">
          <a:xfrm>
            <a:off x="6705600" y="4800600"/>
            <a:ext cx="1905000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w Cen MT" pitchFamily="34" charset="0"/>
              </a:rPr>
              <a:t>Artinya bahwa sinyal diperkuat dua kalinya atau sinyal diperkuat sebesar 3dB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ranklin Gothic Book" pitchFamily="34" charset="0"/>
              </a:rPr>
              <a:t>Delay </a:t>
            </a:r>
            <a:r>
              <a:rPr lang="en-US" dirty="0" smtClean="0">
                <a:latin typeface="Franklin Gothic Book" pitchFamily="34" charset="0"/>
              </a:rPr>
              <a:t>Distortion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959753" cy="4495800"/>
          </a:xfrm>
        </p:spPr>
        <p:txBody>
          <a:bodyPr/>
          <a:lstStyle/>
          <a:p>
            <a:pPr algn="just" eaLnBrk="1" hangingPunct="1"/>
            <a:r>
              <a:rPr lang="en-US" sz="2400" b="0" dirty="0" err="1" smtClean="0">
                <a:latin typeface="Franklin Gothic Book" pitchFamily="34" charset="0"/>
              </a:rPr>
              <a:t>Terjadi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akibat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kecepatan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melalui</a:t>
            </a:r>
            <a:r>
              <a:rPr lang="en-US" sz="2400" b="0" dirty="0" smtClean="0">
                <a:latin typeface="Franklin Gothic Book" pitchFamily="34" charset="0"/>
              </a:rPr>
              <a:t> medium </a:t>
            </a:r>
            <a:r>
              <a:rPr lang="en-US" sz="2400" b="0" dirty="0" err="1" smtClean="0">
                <a:latin typeface="Franklin Gothic Book" pitchFamily="34" charset="0"/>
              </a:rPr>
              <a:t>berbeda-beda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sehingga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tiba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penerima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waktu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berbeda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</a:p>
          <a:p>
            <a:pPr algn="just" eaLnBrk="1" hangingPunct="1"/>
            <a:r>
              <a:rPr lang="en-US" sz="2400" b="0" dirty="0" smtClean="0">
                <a:latin typeface="Franklin Gothic Book" pitchFamily="34" charset="0"/>
              </a:rPr>
              <a:t>Hal </a:t>
            </a:r>
            <a:r>
              <a:rPr lang="en-US" sz="2400" b="0" dirty="0" err="1" smtClean="0">
                <a:latin typeface="Franklin Gothic Book" pitchFamily="34" charset="0"/>
              </a:rPr>
              <a:t>ini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hal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kritis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bagi</a:t>
            </a:r>
            <a:r>
              <a:rPr lang="en-US" sz="2400" b="0" dirty="0" smtClean="0">
                <a:latin typeface="Franklin Gothic Book" pitchFamily="34" charset="0"/>
              </a:rPr>
              <a:t> data digital yang </a:t>
            </a:r>
            <a:r>
              <a:rPr lang="en-US" sz="2400" b="0" dirty="0" err="1" smtClean="0">
                <a:latin typeface="Franklin Gothic Book" pitchFamily="34" charset="0"/>
              </a:rPr>
              <a:t>dibentuk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sinyal-sinyal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–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berbeda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sehingga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menyebabkan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i="1" dirty="0" err="1" smtClean="0">
                <a:latin typeface="Franklin Gothic Book" pitchFamily="34" charset="0"/>
              </a:rPr>
              <a:t>intersymbol</a:t>
            </a:r>
            <a:r>
              <a:rPr lang="en-US" sz="2400" b="0" i="1" dirty="0" smtClean="0">
                <a:latin typeface="Franklin Gothic Book" pitchFamily="34" charset="0"/>
              </a:rPr>
              <a:t> </a:t>
            </a:r>
            <a:r>
              <a:rPr lang="en-US" sz="2400" b="0" i="1" dirty="0" smtClean="0">
                <a:latin typeface="Franklin Gothic Book" pitchFamily="34" charset="0"/>
              </a:rPr>
              <a:t>interference (ISI)</a:t>
            </a:r>
            <a:endParaRPr lang="en-US" sz="2400" b="0" i="1" dirty="0" smtClean="0">
              <a:latin typeface="Franklin Gothic Book" pitchFamily="34" charset="0"/>
            </a:endParaRPr>
          </a:p>
          <a:p>
            <a:pPr algn="just" eaLnBrk="1" hangingPunct="1"/>
            <a:r>
              <a:rPr lang="en-US" sz="2400" b="0" dirty="0" err="1" smtClean="0">
                <a:latin typeface="Franklin Gothic Book" pitchFamily="34" charset="0"/>
              </a:rPr>
              <a:t>Tidak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begitu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berpengaruh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voice </a:t>
            </a:r>
            <a:r>
              <a:rPr lang="en-US" sz="2400" b="0" dirty="0" err="1" smtClean="0">
                <a:latin typeface="Franklin Gothic Book" pitchFamily="34" charset="0"/>
              </a:rPr>
              <a:t>tapi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merugikan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"/>
            <a:ext cx="8534400" cy="1143000"/>
          </a:xfrm>
        </p:spPr>
        <p:txBody>
          <a:bodyPr/>
          <a:lstStyle/>
          <a:p>
            <a:pPr algn="ctr"/>
            <a:r>
              <a:rPr lang="en-US" dirty="0" smtClean="0"/>
              <a:t>SATUAN ACARA PERKULIAHAN</a:t>
            </a:r>
            <a:endParaRPr lang="en-S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14282" y="1063974"/>
          <a:ext cx="8701118" cy="56330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85818"/>
                <a:gridCol w="1700216"/>
                <a:gridCol w="2078171"/>
                <a:gridCol w="1165336"/>
                <a:gridCol w="1019669"/>
                <a:gridCol w="946836"/>
                <a:gridCol w="1005072"/>
              </a:tblGrid>
              <a:tr h="436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latin typeface="Franklin Gothic Book" pitchFamily="34" charset="0"/>
                          <a:ea typeface="Times New Roman"/>
                        </a:rPr>
                        <a:t>Minggu Ke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latin typeface="Franklin Gothic Book" pitchFamily="34" charset="0"/>
                          <a:ea typeface="Times New Roman"/>
                        </a:rPr>
                        <a:t>Pokok Bahasan dan TIU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latin typeface="Franklin Gothic Book" pitchFamily="34" charset="0"/>
                          <a:ea typeface="Times New Roman"/>
                        </a:rPr>
                        <a:t>Sub Pokok Bahasan dan Sasaran Belajar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latin typeface="Franklin Gothic Book" pitchFamily="34" charset="0"/>
                          <a:ea typeface="Times New Roman"/>
                        </a:rPr>
                        <a:t>Cara Pengajaran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latin typeface="Franklin Gothic Book" pitchFamily="34" charset="0"/>
                          <a:ea typeface="Times New Roman"/>
                        </a:rPr>
                        <a:t>Media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latin typeface="Franklin Gothic Book" pitchFamily="34" charset="0"/>
                          <a:ea typeface="Times New Roman"/>
                        </a:rPr>
                        <a:t>Tugas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100" dirty="0">
                          <a:latin typeface="Franklin Gothic Book" pitchFamily="34" charset="0"/>
                          <a:ea typeface="Times New Roman"/>
                        </a:rPr>
                        <a:t>Referensi 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00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II</a:t>
                      </a:r>
                      <a:endParaRPr lang="en-SG" sz="11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Dasar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Data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TIU :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Mahsiswa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memahami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konsep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istilah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digunakan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data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data analog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data digital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serta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gangguan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terjadi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pada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media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Konsep</a:t>
                      </a:r>
                      <a:r>
                        <a:rPr lang="en-US" sz="11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Istilah-Istilah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Mahasiswa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mengenal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mengerti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hafal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konsep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berikut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istilah-istilah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digunakan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Komunikasi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Data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Jaringan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Komputer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secara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rinci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Data Analog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Digital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Mahasiswa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mengerti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akan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maksud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dari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data analog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data digital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berikut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perbedaan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mendasar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dari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bentuk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data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tersebut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Gangguan</a:t>
                      </a:r>
                      <a:r>
                        <a:rPr lang="en-US" sz="11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Mahasiswa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mengenali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macam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bentuk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gangguan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terjadi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Media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Mahasiswa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menyebutkan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menjelaskan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Jenis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serta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Fungsi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dari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media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transmisi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1100" dirty="0" err="1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digunakan</a:t>
                      </a: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. 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Kuliah Mimbar</a:t>
                      </a:r>
                      <a:endParaRPr lang="en-SG" sz="11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Papan Tulis, OHP</a:t>
                      </a:r>
                      <a:endParaRPr lang="en-SG" sz="11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Latihan: mencari perbedaan antara data analog dan data digital </a:t>
                      </a:r>
                      <a:endParaRPr lang="en-SG" sz="11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Franklin Gothic Book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en-SG" sz="11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endParaRPr lang="en-SG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Noise 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→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sinyal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tambahan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yang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tidak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diinginkan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,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sehingga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bisa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menghasilkan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sejumlah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retransmission data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dan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mengakibatkan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lambatnya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pengiriman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(transfer)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informasi</a:t>
            </a:r>
            <a:endParaRPr lang="en-US" sz="2000" b="0" dirty="0">
              <a:latin typeface="Franklin Gothic Book" pitchFamily="34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000" b="0" dirty="0">
              <a:latin typeface="Franklin Gothic Book" pitchFamily="34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Penyebab</a:t>
            </a:r>
            <a:r>
              <a:rPr lang="en-US" sz="2000" b="0" dirty="0">
                <a:latin typeface="Franklin Gothic Book" pitchFamily="34" charset="0"/>
              </a:rPr>
              <a:t> Noise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1. Electromagnetic interference (EMI)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2. Radio frequency interference (RFI)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0" dirty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Signal to noise ratio (SNR) 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→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besarnya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rasio</a:t>
            </a:r>
            <a:r>
              <a:rPr lang="en-US" sz="2000" b="0" dirty="0">
                <a:latin typeface="Franklin Gothic Book" pitchFamily="34" charset="0"/>
              </a:rPr>
              <a:t>/</a:t>
            </a:r>
            <a:r>
              <a:rPr lang="en-US" sz="2000" b="0" dirty="0" err="1">
                <a:latin typeface="Franklin Gothic Book" pitchFamily="34" charset="0"/>
              </a:rPr>
              <a:t>perbandingan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antara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daya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utama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daya</a:t>
            </a:r>
            <a:r>
              <a:rPr lang="en-US" sz="2000" b="0" dirty="0">
                <a:latin typeface="Franklin Gothic Book" pitchFamily="34" charset="0"/>
              </a:rPr>
              <a:t> noise/</a:t>
            </a:r>
            <a:r>
              <a:rPr lang="en-US" sz="2000" b="0" dirty="0" err="1">
                <a:latin typeface="Franklin Gothic Book" pitchFamily="34" charset="0"/>
              </a:rPr>
              <a:t>derau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mengganggu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utama</a:t>
            </a:r>
            <a:r>
              <a:rPr lang="en-US" sz="2000" b="0" dirty="0">
                <a:latin typeface="Franklin Gothic Book" pitchFamily="34" charset="0"/>
              </a:rPr>
              <a:t>(</a:t>
            </a:r>
            <a:r>
              <a:rPr lang="en-US" sz="2000" b="0" dirty="0" err="1">
                <a:latin typeface="Franklin Gothic Book" pitchFamily="34" charset="0"/>
              </a:rPr>
              <a:t>untuk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mengukur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kualitas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ditransmisikan</a:t>
            </a:r>
            <a:r>
              <a:rPr lang="en-US" sz="2000" b="0" dirty="0">
                <a:latin typeface="Franklin Gothic Book" pitchFamily="34" charset="0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</a:t>
            </a:r>
            <a:r>
              <a:rPr lang="en-US" sz="2000" b="0" dirty="0" err="1">
                <a:latin typeface="Franklin Gothic Book" pitchFamily="34" charset="0"/>
              </a:rPr>
              <a:t>Satuan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dalam</a:t>
            </a:r>
            <a:r>
              <a:rPr lang="en-US" sz="2000" b="0" dirty="0">
                <a:latin typeface="Franklin Gothic Book" pitchFamily="34" charset="0"/>
              </a:rPr>
              <a:t> “decibel(db)”.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	S/N minimum; </a:t>
            </a:r>
            <a:r>
              <a:rPr lang="en-US" sz="2000" b="0" dirty="0" smtClean="0">
                <a:latin typeface="Franklin Gothic Book" pitchFamily="34" charset="0"/>
              </a:rPr>
              <a:t>	- </a:t>
            </a:r>
            <a:r>
              <a:rPr lang="en-US" sz="2000" b="0" dirty="0" err="1">
                <a:latin typeface="Franklin Gothic Book" pitchFamily="34" charset="0"/>
              </a:rPr>
              <a:t>suara</a:t>
            </a:r>
            <a:r>
              <a:rPr lang="en-US" sz="2000" b="0" dirty="0">
                <a:latin typeface="Franklin Gothic Book" pitchFamily="34" charset="0"/>
              </a:rPr>
              <a:t> : 40 dB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		 </a:t>
            </a:r>
            <a:r>
              <a:rPr lang="en-US" sz="2000" b="0" dirty="0" smtClean="0">
                <a:latin typeface="Franklin Gothic Book" pitchFamily="34" charset="0"/>
              </a:rPr>
              <a:t>	- </a:t>
            </a:r>
            <a:r>
              <a:rPr lang="en-US" sz="2000" b="0" dirty="0">
                <a:latin typeface="Franklin Gothic Book" pitchFamily="34" charset="0"/>
              </a:rPr>
              <a:t>video (TV) : 45 dB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		</a:t>
            </a:r>
            <a:r>
              <a:rPr lang="en-US" sz="2000" b="0" dirty="0" smtClean="0">
                <a:latin typeface="Franklin Gothic Book" pitchFamily="34" charset="0"/>
              </a:rPr>
              <a:t>	 </a:t>
            </a:r>
            <a:r>
              <a:rPr lang="en-US" sz="2000" b="0" dirty="0">
                <a:latin typeface="Franklin Gothic Book" pitchFamily="34" charset="0"/>
              </a:rPr>
              <a:t>- data : 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~ 15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dB,tergantung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tipe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modulasi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dan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					   </a:t>
            </a:r>
            <a:r>
              <a:rPr lang="en-US" sz="2000" b="0" dirty="0" err="1">
                <a:latin typeface="Franklin Gothic Book" pitchFamily="34" charset="0"/>
                <a:cs typeface="Arial" charset="0"/>
              </a:rPr>
              <a:t>performansi</a:t>
            </a:r>
            <a:r>
              <a:rPr lang="en-US" sz="2000" b="0" dirty="0">
                <a:latin typeface="Franklin Gothic Book" pitchFamily="34" charset="0"/>
                <a:cs typeface="Arial" charset="0"/>
              </a:rPr>
              <a:t> error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0" dirty="0">
              <a:latin typeface="Franklin Gothic Book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0" dirty="0">
                <a:latin typeface="Franklin Gothic Book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4000504"/>
            <a:ext cx="8429684" cy="25527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0" dirty="0" smtClean="0">
                <a:latin typeface="Franklin Gothic Book" pitchFamily="34" charset="0"/>
              </a:rPr>
              <a:t>	</a:t>
            </a:r>
            <a:r>
              <a:rPr lang="en-US" sz="2200" b="0" dirty="0" err="1" smtClean="0">
                <a:latin typeface="Franklin Gothic Book" pitchFamily="34" charset="0"/>
              </a:rPr>
              <a:t>Gambar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menunjukkan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kanal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suara</a:t>
            </a:r>
            <a:r>
              <a:rPr lang="en-US" sz="2200" b="0" dirty="0">
                <a:latin typeface="Franklin Gothic Book" pitchFamily="34" charset="0"/>
              </a:rPr>
              <a:t> analog nominal (300-3400Hz) </a:t>
            </a:r>
            <a:r>
              <a:rPr lang="en-US" sz="2200" b="0" dirty="0" err="1">
                <a:latin typeface="Franklin Gothic Book" pitchFamily="34" charset="0"/>
              </a:rPr>
              <a:t>dengan</a:t>
            </a:r>
            <a:r>
              <a:rPr lang="en-US" sz="2200" b="0" dirty="0">
                <a:latin typeface="Franklin Gothic Book" pitchFamily="34" charset="0"/>
              </a:rPr>
              <a:t> signal test 1000 Hz.</a:t>
            </a:r>
          </a:p>
          <a:p>
            <a:pPr lvl="1"/>
            <a:r>
              <a:rPr lang="en-US" sz="2200" b="0" dirty="0" err="1" smtClean="0">
                <a:latin typeface="Franklin Gothic Book" pitchFamily="34" charset="0"/>
              </a:rPr>
              <a:t>Vertikal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>
                <a:latin typeface="Franklin Gothic Book" pitchFamily="34" charset="0"/>
              </a:rPr>
              <a:t>: </a:t>
            </a:r>
            <a:r>
              <a:rPr lang="en-US" sz="2200" b="0" dirty="0" err="1">
                <a:latin typeface="Franklin Gothic Book" pitchFamily="34" charset="0"/>
              </a:rPr>
              <a:t>daya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sinyal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>
                <a:latin typeface="Franklin Gothic Book" pitchFamily="34" charset="0"/>
              </a:rPr>
              <a:t>dalam</a:t>
            </a:r>
            <a:r>
              <a:rPr lang="en-US" sz="2200" b="0" dirty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dBm</a:t>
            </a:r>
            <a:endParaRPr lang="en-US" sz="2200" b="0" dirty="0" smtClean="0">
              <a:latin typeface="Franklin Gothic Book" pitchFamily="34" charset="0"/>
            </a:endParaRPr>
          </a:p>
          <a:p>
            <a:pPr lvl="1"/>
            <a:r>
              <a:rPr lang="en-US" sz="2200" b="0" dirty="0" smtClean="0">
                <a:latin typeface="Franklin Gothic Book" pitchFamily="34" charset="0"/>
              </a:rPr>
              <a:t>horizontal </a:t>
            </a:r>
            <a:r>
              <a:rPr lang="en-US" sz="2200" b="0" dirty="0">
                <a:latin typeface="Franklin Gothic Book" pitchFamily="34" charset="0"/>
              </a:rPr>
              <a:t>: </a:t>
            </a:r>
            <a:r>
              <a:rPr lang="en-US" sz="2200" b="0" dirty="0" err="1">
                <a:latin typeface="Franklin Gothic Book" pitchFamily="34" charset="0"/>
              </a:rPr>
              <a:t>frekuensi</a:t>
            </a:r>
            <a:r>
              <a:rPr lang="en-US" sz="2200" b="0" dirty="0">
                <a:latin typeface="Franklin Gothic Book" pitchFamily="34" charset="0"/>
              </a:rPr>
              <a:t>, 0 – 3400 </a:t>
            </a:r>
            <a:r>
              <a:rPr lang="en-US" sz="2200" b="0" dirty="0" smtClean="0">
                <a:latin typeface="Franklin Gothic Book" pitchFamily="34" charset="0"/>
              </a:rPr>
              <a:t>Hz</a:t>
            </a:r>
          </a:p>
          <a:p>
            <a:pPr lvl="1"/>
            <a:r>
              <a:rPr lang="en-US" sz="2200" b="0" dirty="0" smtClean="0">
                <a:latin typeface="Franklin Gothic Book" pitchFamily="34" charset="0"/>
              </a:rPr>
              <a:t>S/N </a:t>
            </a:r>
            <a:r>
              <a:rPr lang="en-US" sz="2200" b="0" dirty="0">
                <a:latin typeface="Franklin Gothic Book" pitchFamily="34" charset="0"/>
              </a:rPr>
              <a:t>= 10 dB; </a:t>
            </a:r>
            <a:r>
              <a:rPr lang="en-US" sz="2200" b="0" dirty="0" err="1">
                <a:latin typeface="Franklin Gothic Book" pitchFamily="34" charset="0"/>
              </a:rPr>
              <a:t>dimana</a:t>
            </a:r>
            <a:r>
              <a:rPr lang="en-US" sz="2200" b="0" dirty="0">
                <a:latin typeface="Franklin Gothic Book" pitchFamily="34" charset="0"/>
              </a:rPr>
              <a:t> level </a:t>
            </a:r>
            <a:r>
              <a:rPr lang="en-US" sz="2200" b="0" dirty="0" err="1">
                <a:latin typeface="Franklin Gothic Book" pitchFamily="34" charset="0"/>
              </a:rPr>
              <a:t>sinyal</a:t>
            </a:r>
            <a:r>
              <a:rPr lang="en-US" sz="2200" b="0" dirty="0">
                <a:latin typeface="Franklin Gothic Book" pitchFamily="34" charset="0"/>
              </a:rPr>
              <a:t> +15dBm, level noise +</a:t>
            </a:r>
            <a:r>
              <a:rPr lang="en-US" sz="2200" b="0" dirty="0" smtClean="0">
                <a:latin typeface="Franklin Gothic Book" pitchFamily="34" charset="0"/>
              </a:rPr>
              <a:t>5dBm</a:t>
            </a:r>
            <a:endParaRPr lang="en-US" sz="2200" b="0" dirty="0">
              <a:latin typeface="Franklin Gothic Book" pitchFamily="34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22960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Franklin Gothic Book" pitchFamily="34" charset="0"/>
              </a:rPr>
              <a:t>Jenis-jenis</a:t>
            </a:r>
            <a:r>
              <a:rPr lang="en-US" dirty="0" smtClean="0">
                <a:latin typeface="Franklin Gothic Book" pitchFamily="34" charset="0"/>
              </a:rPr>
              <a:t> Noise</a:t>
            </a:r>
            <a:endParaRPr lang="en-US" dirty="0" smtClean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02625" cy="50292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Franklin Gothic Book" pitchFamily="34" charset="0"/>
              </a:rPr>
              <a:t>1. Thermal Noise</a:t>
            </a:r>
            <a:r>
              <a:rPr lang="en-US" dirty="0" smtClean="0">
                <a:latin typeface="Franklin Gothic Book" pitchFamily="34" charset="0"/>
              </a:rPr>
              <a:t>,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Disebabkan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oleh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agitasi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termal</a:t>
            </a:r>
            <a:r>
              <a:rPr lang="en-US" b="0" dirty="0" smtClean="0">
                <a:latin typeface="Franklin Gothic Book" pitchFamily="34" charset="0"/>
              </a:rPr>
              <a:t> electron </a:t>
            </a:r>
            <a:r>
              <a:rPr lang="en-US" b="0" dirty="0" err="1" smtClean="0">
                <a:latin typeface="Franklin Gothic Book" pitchFamily="34" charset="0"/>
              </a:rPr>
              <a:t>dalam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suatu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konduktor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Sering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dinyatakan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sebagai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i="1" dirty="0" smtClean="0">
                <a:latin typeface="Franklin Gothic Book" pitchFamily="34" charset="0"/>
              </a:rPr>
              <a:t>white noise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Tidak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dapat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dilenyapkan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Besar</a:t>
            </a:r>
            <a:r>
              <a:rPr lang="en-US" b="0" dirty="0" smtClean="0">
                <a:latin typeface="Franklin Gothic Book" pitchFamily="34" charset="0"/>
              </a:rPr>
              <a:t> thermal noise (</a:t>
            </a:r>
            <a:r>
              <a:rPr lang="en-US" b="0" dirty="0" err="1" smtClean="0">
                <a:latin typeface="Franklin Gothic Book" pitchFamily="34" charset="0"/>
              </a:rPr>
              <a:t>dalam</a:t>
            </a:r>
            <a:r>
              <a:rPr lang="en-US" b="0" dirty="0" smtClean="0">
                <a:latin typeface="Franklin Gothic Book" pitchFamily="34" charset="0"/>
              </a:rPr>
              <a:t> watt per 1 Hz Bandwidth)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Dapat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dinyatakan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sebagai</a:t>
            </a:r>
            <a:r>
              <a:rPr lang="en-US" b="0" dirty="0" smtClean="0">
                <a:latin typeface="Franklin Gothic Book" pitchFamily="34" charset="0"/>
              </a:rPr>
              <a:t>: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b="0" dirty="0" smtClean="0">
                <a:latin typeface="Franklin Gothic Book" pitchFamily="34" charset="0"/>
              </a:rPr>
              <a:t>	</a:t>
            </a:r>
            <a:r>
              <a:rPr lang="en-US" b="0" dirty="0" smtClean="0">
                <a:latin typeface="Franklin Gothic Book" pitchFamily="34" charset="0"/>
              </a:rPr>
              <a:t>			</a:t>
            </a:r>
            <a:r>
              <a:rPr lang="en-US" dirty="0" smtClean="0">
                <a:latin typeface="Franklin Gothic Book" pitchFamily="34" charset="0"/>
              </a:rPr>
              <a:t>N=</a:t>
            </a:r>
            <a:r>
              <a:rPr lang="en-US" dirty="0" err="1" smtClean="0">
                <a:latin typeface="Franklin Gothic Book" pitchFamily="34" charset="0"/>
              </a:rPr>
              <a:t>k.T.B</a:t>
            </a:r>
            <a:endParaRPr lang="en-US" dirty="0" smtClean="0">
              <a:latin typeface="Franklin Gothic Book" pitchFamily="34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latin typeface="Franklin Gothic Book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Franklin Gothic Book" pitchFamily="34" charset="0"/>
              </a:rPr>
              <a:t>	</a:t>
            </a:r>
            <a:r>
              <a:rPr lang="en-US" sz="1900" b="0" dirty="0" err="1" smtClean="0">
                <a:latin typeface="Franklin Gothic Book" pitchFamily="34" charset="0"/>
              </a:rPr>
              <a:t>Dimana</a:t>
            </a:r>
            <a:r>
              <a:rPr lang="en-US" sz="1900" b="0" dirty="0" smtClean="0">
                <a:latin typeface="Franklin Gothic Book" pitchFamily="34" charset="0"/>
              </a:rPr>
              <a:t>:	</a:t>
            </a:r>
            <a:r>
              <a:rPr lang="en-US" sz="2200" b="0" dirty="0" smtClean="0">
                <a:latin typeface="Franklin Gothic Book" pitchFamily="34" charset="0"/>
              </a:rPr>
              <a:t>N=noise power density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200" b="0" dirty="0" smtClean="0">
                <a:latin typeface="Franklin Gothic Book" pitchFamily="34" charset="0"/>
              </a:rPr>
              <a:t>			K= </a:t>
            </a:r>
            <a:r>
              <a:rPr lang="en-US" sz="2200" b="0" dirty="0" err="1" smtClean="0">
                <a:latin typeface="Franklin Gothic Book" pitchFamily="34" charset="0"/>
              </a:rPr>
              <a:t>konstanta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Boltzman</a:t>
            </a:r>
            <a:r>
              <a:rPr lang="en-US" sz="2200" b="0" dirty="0" smtClean="0">
                <a:latin typeface="Franklin Gothic Book" pitchFamily="34" charset="0"/>
              </a:rPr>
              <a:t> = 1.3803 x 10</a:t>
            </a:r>
            <a:r>
              <a:rPr lang="en-US" sz="2200" b="0" baseline="30000" dirty="0" smtClean="0">
                <a:latin typeface="Franklin Gothic Book" pitchFamily="34" charset="0"/>
              </a:rPr>
              <a:t>-23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smtClean="0">
                <a:latin typeface="Franklin Gothic Book" pitchFamily="34" charset="0"/>
              </a:rPr>
              <a:t>j /</a:t>
            </a:r>
            <a:r>
              <a:rPr lang="en-US" sz="2200" b="0" dirty="0" smtClean="0">
                <a:latin typeface="Franklin Gothic Book" pitchFamily="34" charset="0"/>
              </a:rPr>
              <a:t>˚K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200" b="0" dirty="0" smtClean="0">
                <a:latin typeface="Franklin Gothic Book" pitchFamily="34" charset="0"/>
              </a:rPr>
              <a:t>			T = </a:t>
            </a:r>
            <a:r>
              <a:rPr lang="en-US" sz="2200" b="0" dirty="0" err="1" smtClean="0">
                <a:latin typeface="Franklin Gothic Book" pitchFamily="34" charset="0"/>
              </a:rPr>
              <a:t>Temperatur</a:t>
            </a:r>
            <a:r>
              <a:rPr lang="en-US" sz="2200" b="0" dirty="0" smtClean="0">
                <a:latin typeface="Franklin Gothic Book" pitchFamily="34" charset="0"/>
              </a:rPr>
              <a:t> (˚K)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defRPr/>
            </a:pPr>
            <a:r>
              <a:rPr lang="en-US" sz="2400" b="0" dirty="0" err="1" smtClean="0">
                <a:latin typeface="Franklin Gothic Book" pitchFamily="34" charset="0"/>
              </a:rPr>
              <a:t>Derau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diasumsikan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sebagai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keleluasaan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, </a:t>
            </a:r>
            <a:r>
              <a:rPr lang="en-US" sz="2400" b="0" dirty="0" err="1" smtClean="0">
                <a:latin typeface="Franklin Gothic Book" pitchFamily="34" charset="0"/>
              </a:rPr>
              <a:t>sehingga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derau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suhu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watt </a:t>
            </a:r>
            <a:r>
              <a:rPr lang="en-US" sz="2400" b="0" dirty="0" err="1" smtClean="0">
                <a:latin typeface="Franklin Gothic Book" pitchFamily="34" charset="0"/>
              </a:rPr>
              <a:t>ditampilkan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bandwith</a:t>
            </a:r>
            <a:r>
              <a:rPr lang="en-US" sz="2400" b="0" dirty="0" smtClean="0">
                <a:latin typeface="Franklin Gothic Book" pitchFamily="34" charset="0"/>
              </a:rPr>
              <a:t> (B) Hertz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dinyatakan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sebagai</a:t>
            </a:r>
            <a:r>
              <a:rPr lang="en-US" sz="2400" b="0" dirty="0" smtClean="0">
                <a:latin typeface="Franklin Gothic Book" pitchFamily="34" charset="0"/>
              </a:rPr>
              <a:t>: N=</a:t>
            </a:r>
            <a:r>
              <a:rPr lang="en-US" sz="2400" b="0" dirty="0" err="1" smtClean="0">
                <a:latin typeface="Franklin Gothic Book" pitchFamily="34" charset="0"/>
              </a:rPr>
              <a:t>k.T.B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400" b="0" dirty="0" smtClean="0">
                <a:latin typeface="Franklin Gothic Book" pitchFamily="34" charset="0"/>
              </a:rPr>
              <a:t>	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desibel</a:t>
            </a:r>
            <a:r>
              <a:rPr lang="en-US" sz="2400" b="0" dirty="0" smtClean="0">
                <a:latin typeface="Franklin Gothic Book" pitchFamily="34" charset="0"/>
              </a:rPr>
              <a:t> watt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400" b="0" dirty="0" smtClean="0">
                <a:latin typeface="Franklin Gothic Book" pitchFamily="34" charset="0"/>
              </a:rPr>
              <a:t>	N = 10 log K + 10 log T + 10 log B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400" b="0" dirty="0" smtClean="0">
                <a:latin typeface="Franklin Gothic Book" pitchFamily="34" charset="0"/>
              </a:rPr>
              <a:t>	10 log 1,38 x 10 </a:t>
            </a:r>
            <a:r>
              <a:rPr lang="en-US" sz="2400" b="0" baseline="30000" dirty="0" smtClean="0">
                <a:latin typeface="Franklin Gothic Book" pitchFamily="34" charset="0"/>
              </a:rPr>
              <a:t>-23 </a:t>
            </a:r>
            <a:r>
              <a:rPr lang="en-US" sz="2400" b="0" dirty="0" smtClean="0">
                <a:latin typeface="Franklin Gothic Book" pitchFamily="34" charset="0"/>
              </a:rPr>
              <a:t>J/⁰K= -228.6</a:t>
            </a:r>
          </a:p>
          <a:p>
            <a:pPr marL="320040" indent="-320040" algn="just" fontAlgn="auto">
              <a:spcAft>
                <a:spcPts val="0"/>
              </a:spcAft>
              <a:defRPr/>
            </a:pPr>
            <a:r>
              <a:rPr lang="en-US" sz="2400" b="0" dirty="0" err="1" smtClean="0">
                <a:latin typeface="Franklin Gothic Book" pitchFamily="34" charset="0"/>
              </a:rPr>
              <a:t>Contoh</a:t>
            </a:r>
            <a:r>
              <a:rPr lang="en-US" sz="2400" b="0" dirty="0" smtClean="0">
                <a:latin typeface="Franklin Gothic Book" pitchFamily="34" charset="0"/>
              </a:rPr>
              <a:t>: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400" b="0" dirty="0" smtClean="0">
                <a:latin typeface="Franklin Gothic Book" pitchFamily="34" charset="0"/>
              </a:rPr>
              <a:t>	</a:t>
            </a:r>
            <a:r>
              <a:rPr lang="en-US" sz="2400" b="0" dirty="0" err="1" smtClean="0">
                <a:latin typeface="Franklin Gothic Book" pitchFamily="34" charset="0"/>
              </a:rPr>
              <a:t>sebuah</a:t>
            </a:r>
            <a:r>
              <a:rPr lang="en-US" sz="2400" b="0" dirty="0" smtClean="0">
                <a:latin typeface="Franklin Gothic Book" pitchFamily="34" charset="0"/>
              </a:rPr>
              <a:t> receiver </a:t>
            </a:r>
            <a:r>
              <a:rPr lang="en-US" sz="2400" b="0" dirty="0" err="1" smtClean="0">
                <a:latin typeface="Franklin Gothic Book" pitchFamily="34" charset="0"/>
              </a:rPr>
              <a:t>tertentu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derau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efektif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sebesar</a:t>
            </a:r>
            <a:r>
              <a:rPr lang="en-US" sz="2400" b="0" dirty="0" smtClean="0">
                <a:latin typeface="Franklin Gothic Book" pitchFamily="34" charset="0"/>
              </a:rPr>
              <a:t> 100ºK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Bandwidth 10 MHz, </a:t>
            </a:r>
            <a:r>
              <a:rPr lang="en-US" sz="2400" b="0" dirty="0" err="1" smtClean="0">
                <a:latin typeface="Franklin Gothic Book" pitchFamily="34" charset="0"/>
              </a:rPr>
              <a:t>tingkat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derau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suhu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output receiver </a:t>
            </a:r>
            <a:r>
              <a:rPr lang="en-US" sz="2400" b="0" dirty="0" err="1" smtClean="0">
                <a:latin typeface="Franklin Gothic Book" pitchFamily="34" charset="0"/>
              </a:rPr>
              <a:t>adalah</a:t>
            </a:r>
            <a:r>
              <a:rPr lang="en-US" sz="2400" b="0" dirty="0" smtClean="0">
                <a:latin typeface="Franklin Gothic Book" pitchFamily="34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>
              <a:latin typeface="Franklin Gothic Book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Franklin Gothic Book" pitchFamily="34" charset="0"/>
              </a:rPr>
              <a:t>2. </a:t>
            </a:r>
            <a:r>
              <a:rPr lang="en-US" b="1" dirty="0" err="1" smtClean="0">
                <a:latin typeface="Franklin Gothic Book" pitchFamily="34" charset="0"/>
              </a:rPr>
              <a:t>Intermodulation</a:t>
            </a:r>
            <a:r>
              <a:rPr lang="en-US" b="1" dirty="0" smtClean="0">
                <a:latin typeface="Franklin Gothic Book" pitchFamily="34" charset="0"/>
              </a:rPr>
              <a:t> noise,</a:t>
            </a:r>
            <a:endParaRPr lang="en-US" dirty="0" smtClean="0">
              <a:latin typeface="Franklin Gothic Book" pitchFamily="34" charset="0"/>
            </a:endParaRPr>
          </a:p>
          <a:p>
            <a:pPr lvl="1" eaLnBrk="1" hangingPunct="1"/>
            <a:r>
              <a:rPr lang="en-US" b="0" dirty="0" err="1" smtClean="0">
                <a:latin typeface="Franklin Gothic Book" pitchFamily="34" charset="0"/>
              </a:rPr>
              <a:t>Disebabkan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pada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frekuensi-frekuensi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berbeda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tersebar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pada</a:t>
            </a:r>
            <a:r>
              <a:rPr lang="en-US" b="0" dirty="0" smtClean="0">
                <a:latin typeface="Franklin Gothic Book" pitchFamily="34" charset="0"/>
              </a:rPr>
              <a:t> medium </a:t>
            </a:r>
            <a:r>
              <a:rPr lang="en-US" b="0" dirty="0" err="1" smtClean="0">
                <a:latin typeface="Franklin Gothic Book" pitchFamily="34" charset="0"/>
              </a:rPr>
              <a:t>transmisi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sama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sehingga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menghasilkan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pada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suatu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merupakan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penjumlahan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atau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pengalian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dari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frekuensi-frekuensi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asalnya</a:t>
            </a:r>
            <a:r>
              <a:rPr lang="en-US" b="0" dirty="0" smtClean="0">
                <a:latin typeface="Franklin Gothic Book" pitchFamily="34" charset="0"/>
              </a:rPr>
              <a:t>.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b="0" dirty="0" smtClean="0">
                <a:latin typeface="Franklin Gothic Book" pitchFamily="34" charset="0"/>
              </a:rPr>
              <a:t>	</a:t>
            </a:r>
            <a:r>
              <a:rPr lang="en-US" b="0" dirty="0" err="1" smtClean="0">
                <a:latin typeface="Franklin Gothic Book" pitchFamily="34" charset="0"/>
              </a:rPr>
              <a:t>Misalnya</a:t>
            </a:r>
            <a:r>
              <a:rPr lang="en-US" b="0" dirty="0" smtClean="0">
                <a:latin typeface="Franklin Gothic Book" pitchFamily="34" charset="0"/>
              </a:rPr>
              <a:t>,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</a:t>
            </a:r>
            <a:r>
              <a:rPr lang="en-US" b="0" dirty="0" smtClean="0">
                <a:latin typeface="Franklin Gothic Book" pitchFamily="34" charset="0"/>
              </a:rPr>
              <a:t> f1 </a:t>
            </a:r>
            <a:r>
              <a:rPr lang="en-US" b="0" dirty="0" err="1" smtClean="0">
                <a:latin typeface="Franklin Gothic Book" pitchFamily="34" charset="0"/>
              </a:rPr>
              <a:t>dan</a:t>
            </a:r>
            <a:r>
              <a:rPr lang="en-US" b="0" dirty="0" smtClean="0">
                <a:latin typeface="Franklin Gothic Book" pitchFamily="34" charset="0"/>
              </a:rPr>
              <a:t> f2 </a:t>
            </a:r>
            <a:r>
              <a:rPr lang="en-US" b="0" dirty="0" err="1" smtClean="0">
                <a:latin typeface="Franklin Gothic Book" pitchFamily="34" charset="0"/>
              </a:rPr>
              <a:t>maka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mengganggu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dengan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</a:t>
            </a:r>
            <a:r>
              <a:rPr lang="en-US" b="0" dirty="0" smtClean="0">
                <a:latin typeface="Franklin Gothic Book" pitchFamily="34" charset="0"/>
              </a:rPr>
              <a:t> f1+f2</a:t>
            </a:r>
          </a:p>
          <a:p>
            <a:pPr lvl="1" eaLnBrk="1" hangingPunct="1"/>
            <a:r>
              <a:rPr lang="en-US" b="0" dirty="0" smtClean="0">
                <a:latin typeface="Franklin Gothic Book" pitchFamily="34" charset="0"/>
              </a:rPr>
              <a:t>Hal </a:t>
            </a:r>
            <a:r>
              <a:rPr lang="en-US" b="0" dirty="0" err="1" smtClean="0">
                <a:latin typeface="Franklin Gothic Book" pitchFamily="34" charset="0"/>
              </a:rPr>
              <a:t>ini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timbul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karena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ketidak-linieran</a:t>
            </a:r>
            <a:r>
              <a:rPr lang="en-US" b="0" dirty="0" smtClean="0">
                <a:latin typeface="Franklin Gothic Book" pitchFamily="34" charset="0"/>
              </a:rPr>
              <a:t> transmitter, receiver </a:t>
            </a:r>
            <a:r>
              <a:rPr lang="en-US" b="0" dirty="0" err="1" smtClean="0">
                <a:latin typeface="Franklin Gothic Book" pitchFamily="34" charset="0"/>
              </a:rPr>
              <a:t>atau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sistem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transmisi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Franklin Gothic Book" pitchFamily="34" charset="0"/>
            </a:endParaRPr>
          </a:p>
          <a:p>
            <a:pPr eaLnBrk="1" hangingPunct="1"/>
            <a:endParaRPr lang="en-US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226425" cy="495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Franklin Gothic Book" pitchFamily="34" charset="0"/>
              </a:rPr>
              <a:t>3. Crosstalk</a:t>
            </a:r>
            <a:endParaRPr lang="en-US" dirty="0" smtClean="0">
              <a:latin typeface="Franklin Gothic Book" pitchFamily="34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Suatu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penghubung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antar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tidak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diinginkan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b="0" dirty="0" err="1" smtClean="0">
                <a:latin typeface="Franklin Gothic Book" pitchFamily="34" charset="0"/>
              </a:rPr>
              <a:t>Dapat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terjadi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oleh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hubungan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elektrikal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antara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kabel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berdekatan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dapat</a:t>
            </a:r>
            <a:r>
              <a:rPr lang="en-US" b="0" dirty="0" smtClean="0">
                <a:latin typeface="Franklin Gothic Book" pitchFamily="34" charset="0"/>
              </a:rPr>
              <a:t> pula </a:t>
            </a:r>
            <a:r>
              <a:rPr lang="en-US" b="0" dirty="0" err="1" smtClean="0">
                <a:latin typeface="Franklin Gothic Book" pitchFamily="34" charset="0"/>
              </a:rPr>
              <a:t>karena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energi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dari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gelombang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mikro</a:t>
            </a:r>
            <a:r>
              <a:rPr lang="en-US" b="0" dirty="0" smtClean="0">
                <a:latin typeface="Franklin Gothic Book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b="0" dirty="0" err="1" smtClean="0">
                <a:latin typeface="Franklin Gothic Book" pitchFamily="34" charset="0"/>
              </a:rPr>
              <a:t>Contoh</a:t>
            </a:r>
            <a:r>
              <a:rPr lang="en-US" b="0" dirty="0" smtClean="0">
                <a:latin typeface="Franklin Gothic Book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sz="2200" b="0" dirty="0" smtClean="0">
                <a:latin typeface="Franklin Gothic Book" pitchFamily="34" charset="0"/>
              </a:rPr>
              <a:t>Di </a:t>
            </a:r>
            <a:r>
              <a:rPr lang="en-US" sz="2200" b="0" dirty="0" err="1" smtClean="0">
                <a:latin typeface="Franklin Gothic Book" pitchFamily="34" charset="0"/>
              </a:rPr>
              <a:t>telepon,terdengar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percakapan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orang</a:t>
            </a:r>
            <a:r>
              <a:rPr lang="en-US" sz="2200" b="0" dirty="0" smtClean="0">
                <a:latin typeface="Franklin Gothic Book" pitchFamily="34" charset="0"/>
              </a:rPr>
              <a:t> lain</a:t>
            </a:r>
          </a:p>
          <a:p>
            <a:pPr lvl="1">
              <a:lnSpc>
                <a:spcPct val="150000"/>
              </a:lnSpc>
            </a:pPr>
            <a:r>
              <a:rPr lang="en-US" sz="2200" b="0" dirty="0" err="1" smtClean="0">
                <a:latin typeface="Franklin Gothic Book" pitchFamily="34" charset="0"/>
              </a:rPr>
              <a:t>Terjadi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karena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sambungan</a:t>
            </a:r>
            <a:r>
              <a:rPr lang="en-US" sz="2200" b="0" dirty="0" smtClean="0">
                <a:latin typeface="Franklin Gothic Book" pitchFamily="34" charset="0"/>
              </a:rPr>
              <a:t> yang </a:t>
            </a:r>
            <a:r>
              <a:rPr lang="en-US" sz="2200" b="0" dirty="0" err="1" smtClean="0">
                <a:latin typeface="Franklin Gothic Book" pitchFamily="34" charset="0"/>
              </a:rPr>
              <a:t>kurang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baik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atau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kabel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smtClean="0">
                <a:latin typeface="Franklin Gothic Book" pitchFamily="34" charset="0"/>
              </a:rPr>
              <a:t>yang </a:t>
            </a:r>
            <a:r>
              <a:rPr lang="en-US" sz="2200" b="0" dirty="0" err="1" smtClean="0">
                <a:latin typeface="Franklin Gothic Book" pitchFamily="34" charset="0"/>
              </a:rPr>
              <a:t>berdekatan</a:t>
            </a:r>
            <a:r>
              <a:rPr lang="en-US" sz="2200" b="0" dirty="0" smtClean="0">
                <a:latin typeface="Franklin Gothic Book" pitchFamily="34" charset="0"/>
              </a:rPr>
              <a:t>, </a:t>
            </a:r>
            <a:r>
              <a:rPr lang="en-US" sz="2200" b="0" dirty="0" err="1" smtClean="0">
                <a:latin typeface="Franklin Gothic Book" pitchFamily="34" charset="0"/>
              </a:rPr>
              <a:t>melalui</a:t>
            </a:r>
            <a:r>
              <a:rPr lang="en-US" sz="2200" b="0" dirty="0" smtClean="0">
                <a:latin typeface="Franklin Gothic Book" pitchFamily="34" charset="0"/>
              </a:rPr>
              <a:t> antenna </a:t>
            </a:r>
            <a:r>
              <a:rPr lang="en-US" sz="2200" b="0" dirty="0" err="1" smtClean="0">
                <a:latin typeface="Franklin Gothic Book" pitchFamily="34" charset="0"/>
              </a:rPr>
              <a:t>gelombang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elektromagnetik</a:t>
            </a:r>
            <a:endParaRPr lang="en-US" sz="2200" b="0" dirty="0" smtClean="0">
              <a:latin typeface="Franklin Gothic Book" pitchFamily="34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b="0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54275" y="1600200"/>
            <a:ext cx="4235450" cy="4060825"/>
          </a:xfrm>
          <a:noFill/>
          <a:ln/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003675" y="3246438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Crosstalk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 smtClean="0">
                <a:latin typeface="Franklin Gothic Book" pitchFamily="34" charset="0"/>
              </a:rPr>
              <a:t>Impulse Noise</a:t>
            </a:r>
          </a:p>
          <a:p>
            <a:pPr marL="1040130" lvl="2" indent="-274320" fontAlgn="auto">
              <a:spcAft>
                <a:spcPts val="0"/>
              </a:spcAft>
              <a:defRPr/>
            </a:pPr>
            <a:r>
              <a:rPr lang="en-US" sz="2400" b="0" dirty="0" err="1" smtClean="0">
                <a:latin typeface="Franklin Gothic Book" pitchFamily="34" charset="0"/>
              </a:rPr>
              <a:t>Terdiri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pulsa-pulsa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tak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beraturan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i="1" dirty="0" smtClean="0">
                <a:latin typeface="Franklin Gothic Book" pitchFamily="34" charset="0"/>
              </a:rPr>
              <a:t>spike noise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durasi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pendek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amplituda</a:t>
            </a:r>
            <a:r>
              <a:rPr lang="en-US" sz="2400" b="0" dirty="0" smtClean="0">
                <a:latin typeface="Franklin Gothic Book" pitchFamily="34" charset="0"/>
              </a:rPr>
              <a:t> yang relative </a:t>
            </a:r>
            <a:r>
              <a:rPr lang="en-US" sz="2400" b="0" dirty="0" err="1" smtClean="0">
                <a:latin typeface="Franklin Gothic Book" pitchFamily="34" charset="0"/>
              </a:rPr>
              <a:t>tinggi</a:t>
            </a:r>
            <a:endParaRPr lang="en-US" sz="2400" b="0" dirty="0" smtClean="0">
              <a:latin typeface="Franklin Gothic Book" pitchFamily="34" charset="0"/>
            </a:endParaRPr>
          </a:p>
          <a:p>
            <a:pPr marL="1040130" lvl="2" indent="-274320" fontAlgn="auto">
              <a:spcAft>
                <a:spcPts val="0"/>
              </a:spcAft>
              <a:defRPr/>
            </a:pPr>
            <a:r>
              <a:rPr lang="en-US" sz="2400" b="0" dirty="0" err="1" smtClean="0">
                <a:latin typeface="Franklin Gothic Book" pitchFamily="34" charset="0"/>
              </a:rPr>
              <a:t>Dihasilkan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oleh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kilat</a:t>
            </a:r>
            <a:r>
              <a:rPr lang="en-US" sz="2400" b="0" dirty="0" smtClean="0">
                <a:latin typeface="Franklin Gothic Book" pitchFamily="34" charset="0"/>
              </a:rPr>
              <a:t>, </a:t>
            </a:r>
            <a:r>
              <a:rPr lang="en-US" sz="2400" b="0" dirty="0" err="1" smtClean="0">
                <a:latin typeface="Franklin Gothic Book" pitchFamily="34" charset="0"/>
              </a:rPr>
              <a:t>kesalahan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cacat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sistem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endParaRPr lang="en-US" sz="2400" b="0" dirty="0" smtClean="0">
              <a:latin typeface="Franklin Gothic Book" pitchFamily="34" charset="0"/>
            </a:endParaRPr>
          </a:p>
          <a:p>
            <a:pPr marL="1040130" lvl="2" indent="-274320" fontAlgn="auto">
              <a:spcAft>
                <a:spcPts val="0"/>
              </a:spcAft>
              <a:defRPr/>
            </a:pPr>
            <a:r>
              <a:rPr lang="en-US" sz="2400" b="0" dirty="0" smtClean="0">
                <a:latin typeface="Franklin Gothic Book" pitchFamily="34" charset="0"/>
              </a:rPr>
              <a:t>Noise </a:t>
            </a:r>
            <a:r>
              <a:rPr lang="en-US" sz="2400" b="0" dirty="0" err="1" smtClean="0">
                <a:latin typeface="Franklin Gothic Book" pitchFamily="34" charset="0"/>
              </a:rPr>
              <a:t>ini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sumber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utama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kesalahan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data digital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hanya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gangguan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kecil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bagi</a:t>
            </a:r>
            <a:r>
              <a:rPr lang="en-US" sz="2400" b="0" dirty="0" smtClean="0">
                <a:latin typeface="Franklin Gothic Book" pitchFamily="34" charset="0"/>
              </a:rPr>
              <a:t> data analog</a:t>
            </a:r>
            <a:r>
              <a:rPr lang="en-US" dirty="0" smtClean="0">
                <a:latin typeface="Franklin Gothic Book" pitchFamily="34" charset="0"/>
              </a:rPr>
              <a:t>.</a:t>
            </a:r>
            <a:endParaRPr lang="en-US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sz="4000">
                <a:latin typeface="Franklin Gothic Book" pitchFamily="34" charset="0"/>
              </a:rPr>
              <a:t>Keuntungan Transmisi Digital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 err="1">
                <a:latin typeface="Franklin Gothic Book" pitchFamily="34" charset="0"/>
              </a:rPr>
              <a:t>Teknologi</a:t>
            </a:r>
            <a:r>
              <a:rPr lang="en-US" sz="2400" dirty="0">
                <a:latin typeface="Franklin Gothic Book" pitchFamily="34" charset="0"/>
              </a:rPr>
              <a:t> digital, </a:t>
            </a:r>
            <a:r>
              <a:rPr lang="en-US" sz="2400" dirty="0" err="1">
                <a:latin typeface="Franklin Gothic Book" pitchFamily="34" charset="0"/>
              </a:rPr>
              <a:t>murah</a:t>
            </a:r>
            <a:r>
              <a:rPr lang="en-US" sz="2400" dirty="0">
                <a:latin typeface="Franklin Gothic Book" pitchFamily="34" charset="0"/>
              </a:rPr>
              <a:t> (LSI, VLSI)</a:t>
            </a:r>
          </a:p>
          <a:p>
            <a:r>
              <a:rPr lang="en-US" sz="2400" dirty="0">
                <a:latin typeface="Franklin Gothic Book" pitchFamily="34" charset="0"/>
              </a:rPr>
              <a:t>Data integrity</a:t>
            </a:r>
          </a:p>
          <a:p>
            <a:pPr lvl="1"/>
            <a:r>
              <a:rPr lang="en-US" sz="2000" dirty="0" err="1">
                <a:latin typeface="Franklin Gothic Book" pitchFamily="34" charset="0"/>
              </a:rPr>
              <a:t>Jarak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lebih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panjang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melalui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saluran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kualitas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rendah</a:t>
            </a:r>
            <a:endParaRPr lang="en-US" sz="2000" dirty="0">
              <a:latin typeface="Franklin Gothic Book" pitchFamily="34" charset="0"/>
            </a:endParaRPr>
          </a:p>
          <a:p>
            <a:r>
              <a:rPr lang="en-US" sz="2400" dirty="0">
                <a:latin typeface="Franklin Gothic Book" pitchFamily="34" charset="0"/>
              </a:rPr>
              <a:t>Capacity utilization</a:t>
            </a:r>
          </a:p>
          <a:p>
            <a:pPr lvl="1"/>
            <a:r>
              <a:rPr lang="en-US" sz="2000" dirty="0" err="1">
                <a:latin typeface="Franklin Gothic Book" pitchFamily="34" charset="0"/>
              </a:rPr>
              <a:t>Ekonomis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untuk</a:t>
            </a:r>
            <a:r>
              <a:rPr lang="en-US" sz="2000" dirty="0">
                <a:latin typeface="Franklin Gothic Book" pitchFamily="34" charset="0"/>
              </a:rPr>
              <a:t> link </a:t>
            </a:r>
            <a:r>
              <a:rPr lang="en-US" sz="2000" dirty="0" err="1">
                <a:latin typeface="Franklin Gothic Book" pitchFamily="34" charset="0"/>
              </a:rPr>
              <a:t>dengan</a:t>
            </a:r>
            <a:r>
              <a:rPr lang="en-US" sz="2000" dirty="0">
                <a:latin typeface="Franklin Gothic Book" pitchFamily="34" charset="0"/>
              </a:rPr>
              <a:t> bandwidth </a:t>
            </a:r>
            <a:r>
              <a:rPr lang="en-US" sz="2000" dirty="0" err="1">
                <a:latin typeface="Franklin Gothic Book" pitchFamily="34" charset="0"/>
              </a:rPr>
              <a:t>tinggi</a:t>
            </a:r>
            <a:endParaRPr lang="en-US" sz="2000" dirty="0">
              <a:latin typeface="Franklin Gothic Book" pitchFamily="34" charset="0"/>
            </a:endParaRPr>
          </a:p>
          <a:p>
            <a:pPr lvl="1"/>
            <a:r>
              <a:rPr lang="en-US" sz="2000" dirty="0">
                <a:latin typeface="Franklin Gothic Book" pitchFamily="34" charset="0"/>
              </a:rPr>
              <a:t>Multiplexing </a:t>
            </a:r>
            <a:r>
              <a:rPr lang="en-US" sz="2000" dirty="0" err="1">
                <a:latin typeface="Franklin Gothic Book" pitchFamily="34" charset="0"/>
              </a:rPr>
              <a:t>untuk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derajat</a:t>
            </a:r>
            <a:r>
              <a:rPr lang="en-US" sz="2000" dirty="0">
                <a:latin typeface="Franklin Gothic Book" pitchFamily="34" charset="0"/>
              </a:rPr>
              <a:t> yang </a:t>
            </a:r>
            <a:r>
              <a:rPr lang="en-US" sz="2000" dirty="0" err="1">
                <a:latin typeface="Franklin Gothic Book" pitchFamily="34" charset="0"/>
              </a:rPr>
              <a:t>tinggi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lebih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mudah</a:t>
            </a:r>
            <a:r>
              <a:rPr lang="en-US" sz="2000" dirty="0">
                <a:latin typeface="Franklin Gothic Book" pitchFamily="34" charset="0"/>
              </a:rPr>
              <a:t>  </a:t>
            </a:r>
            <a:r>
              <a:rPr lang="en-US" sz="2000" dirty="0" err="1">
                <a:latin typeface="Franklin Gothic Book" pitchFamily="34" charset="0"/>
              </a:rPr>
              <a:t>pada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teknologi</a:t>
            </a:r>
            <a:r>
              <a:rPr lang="en-US" sz="2000" dirty="0">
                <a:latin typeface="Franklin Gothic Book" pitchFamily="34" charset="0"/>
              </a:rPr>
              <a:t> digital</a:t>
            </a:r>
          </a:p>
          <a:p>
            <a:r>
              <a:rPr lang="en-US" sz="2400" dirty="0">
                <a:latin typeface="Franklin Gothic Book" pitchFamily="34" charset="0"/>
              </a:rPr>
              <a:t>Security &amp; privacy</a:t>
            </a:r>
          </a:p>
          <a:p>
            <a:pPr lvl="1"/>
            <a:r>
              <a:rPr lang="en-US" sz="2000" dirty="0">
                <a:latin typeface="Franklin Gothic Book" pitchFamily="34" charset="0"/>
                <a:sym typeface="Wingdings" pitchFamily="2" charset="2"/>
              </a:rPr>
              <a:t>Encryption</a:t>
            </a:r>
          </a:p>
          <a:p>
            <a:r>
              <a:rPr lang="en-US" sz="2400" dirty="0">
                <a:latin typeface="Franklin Gothic Book" pitchFamily="34" charset="0"/>
                <a:sym typeface="Wingdings" pitchFamily="2" charset="2"/>
              </a:rPr>
              <a:t>Integration</a:t>
            </a:r>
          </a:p>
          <a:p>
            <a:pPr lvl="1"/>
            <a:r>
              <a:rPr lang="en-US" sz="2000" dirty="0" err="1">
                <a:latin typeface="Franklin Gothic Book" pitchFamily="34" charset="0"/>
              </a:rPr>
              <a:t>Perlakuan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sama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untuk</a:t>
            </a:r>
            <a:r>
              <a:rPr lang="en-US" sz="2000" dirty="0">
                <a:latin typeface="Franklin Gothic Book" pitchFamily="34" charset="0"/>
              </a:rPr>
              <a:t> data analog </a:t>
            </a:r>
            <a:r>
              <a:rPr lang="en-US" sz="2000" dirty="0" err="1">
                <a:latin typeface="Franklin Gothic Book" pitchFamily="34" charset="0"/>
              </a:rPr>
              <a:t>maupun</a:t>
            </a:r>
            <a:r>
              <a:rPr lang="en-US" sz="2000" dirty="0">
                <a:latin typeface="Franklin Gothic Book" pitchFamily="34" charset="0"/>
              </a:rPr>
              <a:t> digital</a:t>
            </a:r>
          </a:p>
          <a:p>
            <a:pPr lvl="2">
              <a:spcBef>
                <a:spcPct val="0"/>
              </a:spcBef>
            </a:pPr>
            <a:endParaRPr lang="en-US" sz="1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err="1">
                <a:latin typeface="Franklin Gothic Book" pitchFamily="34" charset="0"/>
              </a:rPr>
              <a:t>Kanal</a:t>
            </a:r>
            <a:r>
              <a:rPr lang="en-US" sz="3200" dirty="0">
                <a:latin typeface="Franklin Gothic Book" pitchFamily="34" charset="0"/>
              </a:rPr>
              <a:t> </a:t>
            </a:r>
            <a:r>
              <a:rPr lang="en-US" sz="3200" dirty="0" err="1">
                <a:latin typeface="Franklin Gothic Book" pitchFamily="34" charset="0"/>
              </a:rPr>
              <a:t>Komunikasi</a:t>
            </a:r>
            <a:r>
              <a:rPr lang="en-US" sz="3200" dirty="0">
                <a:latin typeface="Franklin Gothic Book" pitchFamily="34" charset="0"/>
              </a:rPr>
              <a:t> (Communication Channel)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85860"/>
            <a:ext cx="8534400" cy="51149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Kanal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komunikasi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adalah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bagian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dari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sistem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transmisi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menghubungkan</a:t>
            </a:r>
            <a:r>
              <a:rPr lang="en-US" sz="2000" b="0" dirty="0">
                <a:latin typeface="Franklin Gothic Book" pitchFamily="34" charset="0"/>
              </a:rPr>
              <a:t> transmitter </a:t>
            </a:r>
            <a:r>
              <a:rPr lang="en-US" sz="2000" b="0" dirty="0" err="1">
                <a:latin typeface="Franklin Gothic Book" pitchFamily="34" charset="0"/>
              </a:rPr>
              <a:t>dengan</a:t>
            </a:r>
            <a:r>
              <a:rPr lang="en-US" sz="2000" b="0" dirty="0">
                <a:latin typeface="Franklin Gothic Book" pitchFamily="34" charset="0"/>
              </a:rPr>
              <a:t> receiver, yang </a:t>
            </a:r>
            <a:r>
              <a:rPr lang="en-US" sz="2000" b="0" dirty="0" err="1">
                <a:latin typeface="Franklin Gothic Book" pitchFamily="34" charset="0"/>
              </a:rPr>
              <a:t>menurut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jenis</a:t>
            </a:r>
            <a:r>
              <a:rPr lang="en-US" sz="2000" b="0" dirty="0">
                <a:latin typeface="Franklin Gothic Book" pitchFamily="34" charset="0"/>
              </a:rPr>
              <a:t> media-</a:t>
            </a:r>
            <a:r>
              <a:rPr lang="en-US" sz="2000" b="0" dirty="0" err="1">
                <a:latin typeface="Franklin Gothic Book" pitchFamily="34" charset="0"/>
              </a:rPr>
              <a:t>nya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terbagi</a:t>
            </a:r>
            <a:r>
              <a:rPr lang="en-US" sz="2000" b="0" dirty="0">
                <a:latin typeface="Franklin Gothic Book" pitchFamily="34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media </a:t>
            </a:r>
            <a:r>
              <a:rPr lang="en-US" sz="2000" b="0" dirty="0" err="1">
                <a:latin typeface="Franklin Gothic Book" pitchFamily="34" charset="0"/>
              </a:rPr>
              <a:t>fisik</a:t>
            </a:r>
            <a:r>
              <a:rPr lang="en-US" sz="2000" b="0" dirty="0">
                <a:latin typeface="Franklin Gothic Book" pitchFamily="34" charset="0"/>
              </a:rPr>
              <a:t> (</a:t>
            </a:r>
            <a:r>
              <a:rPr lang="en-US" sz="2000" b="0" dirty="0" err="1">
                <a:latin typeface="Franklin Gothic Book" pitchFamily="34" charset="0"/>
              </a:rPr>
              <a:t>mis</a:t>
            </a:r>
            <a:r>
              <a:rPr lang="en-US" sz="2000" b="0" dirty="0">
                <a:latin typeface="Franklin Gothic Book" pitchFamily="34" charset="0"/>
              </a:rPr>
              <a:t>. </a:t>
            </a:r>
            <a:r>
              <a:rPr lang="en-US" sz="2000" b="0" dirty="0" err="1">
                <a:latin typeface="Franklin Gothic Book" pitchFamily="34" charset="0"/>
              </a:rPr>
              <a:t>kabel</a:t>
            </a:r>
            <a:r>
              <a:rPr lang="en-US" sz="2000" b="0" dirty="0">
                <a:latin typeface="Franklin Gothic Book" pitchFamily="34" charset="0"/>
              </a:rPr>
              <a:t>, fiber </a:t>
            </a:r>
            <a:r>
              <a:rPr lang="en-US" sz="2000" b="0" dirty="0" err="1">
                <a:latin typeface="Franklin Gothic Book" pitchFamily="34" charset="0"/>
              </a:rPr>
              <a:t>optik</a:t>
            </a:r>
            <a:r>
              <a:rPr lang="en-US" sz="2000" b="0" dirty="0">
                <a:latin typeface="Franklin Gothic Book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media non </a:t>
            </a:r>
            <a:r>
              <a:rPr lang="en-US" sz="2000" b="0" dirty="0" err="1">
                <a:latin typeface="Franklin Gothic Book" pitchFamily="34" charset="0"/>
              </a:rPr>
              <a:t>fisik</a:t>
            </a:r>
            <a:r>
              <a:rPr lang="en-US" sz="2000" b="0" dirty="0">
                <a:latin typeface="Franklin Gothic Book" pitchFamily="34" charset="0"/>
              </a:rPr>
              <a:t> (</a:t>
            </a:r>
            <a:r>
              <a:rPr lang="en-US" sz="2000" b="0" dirty="0" err="1">
                <a:latin typeface="Franklin Gothic Book" pitchFamily="34" charset="0"/>
              </a:rPr>
              <a:t>mis</a:t>
            </a:r>
            <a:r>
              <a:rPr lang="en-US" sz="2000" b="0" dirty="0">
                <a:latin typeface="Franklin Gothic Book" pitchFamily="34" charset="0"/>
              </a:rPr>
              <a:t>. </a:t>
            </a:r>
            <a:r>
              <a:rPr lang="en-US" sz="2000" b="0" dirty="0" err="1">
                <a:latin typeface="Franklin Gothic Book" pitchFamily="34" charset="0"/>
              </a:rPr>
              <a:t>udara</a:t>
            </a:r>
            <a:r>
              <a:rPr lang="en-US" sz="2000" b="0" dirty="0">
                <a:latin typeface="Franklin Gothic Book" pitchFamily="34" charset="0"/>
              </a:rPr>
              <a:t>, </a:t>
            </a:r>
            <a:r>
              <a:rPr lang="en-US" sz="2000" b="0" dirty="0" err="1">
                <a:latin typeface="Franklin Gothic Book" pitchFamily="34" charset="0"/>
              </a:rPr>
              <a:t>ruang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angkasa</a:t>
            </a:r>
            <a:r>
              <a:rPr lang="en-US" sz="2000" b="0" dirty="0">
                <a:latin typeface="Franklin Gothic Book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Dalam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kanal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komunikasi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selalu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ada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gangguan-gangguan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menyebabkan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penyaluran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informasi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mengalami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ketidaksempurnaan</a:t>
            </a:r>
            <a:r>
              <a:rPr lang="en-US" sz="2000" b="0" dirty="0">
                <a:latin typeface="Franklin Gothic Book" pitchFamily="34" charset="0"/>
              </a:rPr>
              <a:t> yang </a:t>
            </a:r>
            <a:r>
              <a:rPr lang="en-US" sz="2000" b="0" dirty="0" err="1">
                <a:latin typeface="Franklin Gothic Book" pitchFamily="34" charset="0"/>
              </a:rPr>
              <a:t>menyebabkan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terjadinya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distorsi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endParaRPr lang="en-US" sz="2000" b="0" dirty="0">
              <a:latin typeface="Franklin Gothic Boo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Jenis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gangguan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antara</a:t>
            </a:r>
            <a:r>
              <a:rPr lang="en-US" sz="2000" b="0" dirty="0">
                <a:latin typeface="Franklin Gothic Book" pitchFamily="34" charset="0"/>
              </a:rPr>
              <a:t> lain :</a:t>
            </a: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Noise</a:t>
            </a:r>
          </a:p>
          <a:p>
            <a:pPr lvl="1"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Interferensi</a:t>
            </a:r>
            <a:endParaRPr lang="en-US" sz="2000" b="0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Redaman</a:t>
            </a:r>
            <a:endParaRPr lang="en-US" sz="2000" b="0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Fading</a:t>
            </a:r>
          </a:p>
          <a:p>
            <a:pPr>
              <a:lnSpc>
                <a:spcPct val="90000"/>
              </a:lnSpc>
            </a:pPr>
            <a:r>
              <a:rPr lang="en-US" sz="2000" b="0" dirty="0" err="1">
                <a:latin typeface="Franklin Gothic Book" pitchFamily="34" charset="0"/>
              </a:rPr>
              <a:t>Akibat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gangguan</a:t>
            </a:r>
            <a:endParaRPr lang="en-US" sz="2000" b="0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Analog: </a:t>
            </a:r>
            <a:r>
              <a:rPr lang="en-US" sz="2000" b="0" dirty="0" err="1">
                <a:latin typeface="Franklin Gothic Book" pitchFamily="34" charset="0"/>
              </a:rPr>
              <a:t>degradasi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kualitas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 err="1">
                <a:latin typeface="Franklin Gothic Book" pitchFamily="34" charset="0"/>
              </a:rPr>
              <a:t>sinyal</a:t>
            </a:r>
            <a:r>
              <a:rPr lang="en-US" sz="2000" b="0" dirty="0">
                <a:latin typeface="Franklin Gothic Book" pitchFamily="34" charset="0"/>
              </a:rPr>
              <a:t> </a:t>
            </a:r>
            <a:r>
              <a:rPr lang="en-US" sz="2000" b="0" dirty="0">
                <a:latin typeface="Franklin Gothic Book" pitchFamily="34" charset="0"/>
                <a:sym typeface="Wingdings" pitchFamily="2" charset="2"/>
              </a:rPr>
              <a:t> signal-to-noise ratio (S/N)</a:t>
            </a:r>
            <a:endParaRPr lang="en-US" sz="2000" b="0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0" dirty="0">
                <a:latin typeface="Franklin Gothic Book" pitchFamily="34" charset="0"/>
              </a:rPr>
              <a:t>Digital: bit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KONSEP DAN ISTILAH-ISTILAH</a:t>
            </a:r>
            <a:endParaRPr lang="en-SG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Data </a:t>
            </a:r>
            <a:r>
              <a:rPr lang="en-US" sz="2400" dirty="0" err="1" smtClean="0">
                <a:latin typeface="Franklin Gothic Book" pitchFamily="34" charset="0"/>
              </a:rPr>
              <a:t>ditransmisikan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melewati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transmitter </a:t>
            </a:r>
            <a:r>
              <a:rPr lang="en-US" sz="2400" dirty="0" smtClean="0">
                <a:latin typeface="Franklin Gothic Book" pitchFamily="34" charset="0"/>
              </a:rPr>
              <a:t>(</a:t>
            </a:r>
            <a:r>
              <a:rPr lang="en-US" sz="2400" dirty="0" err="1" smtClean="0">
                <a:latin typeface="Franklin Gothic Book" pitchFamily="34" charset="0"/>
              </a:rPr>
              <a:t>pemancar</a:t>
            </a:r>
            <a:r>
              <a:rPr lang="en-US" sz="2400" dirty="0" smtClean="0">
                <a:latin typeface="Franklin Gothic Book" pitchFamily="34" charset="0"/>
              </a:rPr>
              <a:t>)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receiver</a:t>
            </a:r>
            <a:r>
              <a:rPr lang="en-US" sz="2400" dirty="0" smtClean="0">
                <a:latin typeface="Franklin Gothic Book" pitchFamily="34" charset="0"/>
              </a:rPr>
              <a:t> (</a:t>
            </a:r>
            <a:r>
              <a:rPr lang="en-US" sz="2400" dirty="0" err="1" smtClean="0">
                <a:latin typeface="Franklin Gothic Book" pitchFamily="34" charset="0"/>
              </a:rPr>
              <a:t>penerima</a:t>
            </a:r>
            <a:r>
              <a:rPr lang="en-US" sz="2400" dirty="0" smtClean="0">
                <a:latin typeface="Franklin Gothic Book" pitchFamily="34" charset="0"/>
              </a:rPr>
              <a:t>)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melalui</a:t>
            </a:r>
            <a:r>
              <a:rPr lang="en-US" sz="2400" dirty="0" smtClean="0">
                <a:latin typeface="Franklin Gothic Book" pitchFamily="34" charset="0"/>
              </a:rPr>
              <a:t> medium </a:t>
            </a:r>
            <a:r>
              <a:rPr lang="en-US" sz="2400" dirty="0" err="1" smtClean="0">
                <a:latin typeface="Franklin Gothic Book" pitchFamily="34" charset="0"/>
              </a:rPr>
              <a:t>transmisi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Media </a:t>
            </a:r>
            <a:r>
              <a:rPr lang="en-US" sz="2400" dirty="0" err="1" smtClean="0">
                <a:latin typeface="Franklin Gothic Book" pitchFamily="34" charset="0"/>
              </a:rPr>
              <a:t>transmisi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diklasifikasikan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sebagai</a:t>
            </a:r>
            <a:r>
              <a:rPr lang="en-US" sz="2400" dirty="0" smtClean="0">
                <a:latin typeface="Franklin Gothic Book" pitchFamily="34" charset="0"/>
              </a:rPr>
              <a:t>:</a:t>
            </a:r>
          </a:p>
          <a:p>
            <a:pPr marL="914400" lvl="1" indent="-51435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Franklin Gothic Book" pitchFamily="34" charset="0"/>
              </a:rPr>
              <a:t>Media </a:t>
            </a:r>
            <a:r>
              <a:rPr lang="en-US" sz="2000" dirty="0" err="1" smtClean="0">
                <a:latin typeface="Franklin Gothic Book" pitchFamily="34" charset="0"/>
              </a:rPr>
              <a:t>terpandu</a:t>
            </a:r>
            <a:r>
              <a:rPr lang="en-US" sz="2000" dirty="0" smtClean="0">
                <a:latin typeface="Franklin Gothic Book" pitchFamily="34" charset="0"/>
              </a:rPr>
              <a:t> (</a:t>
            </a:r>
            <a:r>
              <a:rPr lang="en-US" sz="2000" i="1" dirty="0" smtClean="0">
                <a:latin typeface="Franklin Gothic Book" pitchFamily="34" charset="0"/>
              </a:rPr>
              <a:t>guided media): </a:t>
            </a:r>
            <a:r>
              <a:rPr lang="en-US" sz="2000" dirty="0" err="1" smtClean="0">
                <a:latin typeface="Franklin Gothic Book" pitchFamily="34" charset="0"/>
              </a:rPr>
              <a:t>gelombang-gelombang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dipandu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melewati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jalur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fisik</a:t>
            </a:r>
            <a:r>
              <a:rPr lang="en-US" sz="2000" dirty="0" smtClean="0">
                <a:latin typeface="Franklin Gothic Book" pitchFamily="34" charset="0"/>
              </a:rPr>
              <a:t>.</a:t>
            </a:r>
          </a:p>
          <a:p>
            <a:pPr marL="914400" lvl="1" indent="-51435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Franklin Gothic Book" pitchFamily="34" charset="0"/>
              </a:rPr>
              <a:t>Media </a:t>
            </a:r>
            <a:r>
              <a:rPr lang="en-US" sz="2000" dirty="0" err="1" smtClean="0">
                <a:latin typeface="Franklin Gothic Book" pitchFamily="34" charset="0"/>
              </a:rPr>
              <a:t>tak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terpandu</a:t>
            </a:r>
            <a:r>
              <a:rPr lang="en-US" sz="2000" dirty="0" smtClean="0">
                <a:latin typeface="Franklin Gothic Book" pitchFamily="34" charset="0"/>
              </a:rPr>
              <a:t> (</a:t>
            </a:r>
            <a:r>
              <a:rPr lang="en-US" sz="2000" i="1" dirty="0" smtClean="0">
                <a:latin typeface="Franklin Gothic Book" pitchFamily="34" charset="0"/>
              </a:rPr>
              <a:t>unguided media</a:t>
            </a:r>
            <a:r>
              <a:rPr lang="en-US" sz="2000" dirty="0" smtClean="0">
                <a:latin typeface="Franklin Gothic Book" pitchFamily="34" charset="0"/>
              </a:rPr>
              <a:t>): </a:t>
            </a:r>
            <a:r>
              <a:rPr lang="en-US" sz="2000" dirty="0" err="1" smtClean="0">
                <a:latin typeface="Franklin Gothic Book" pitchFamily="34" charset="0"/>
              </a:rPr>
              <a:t>menyediakan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suatu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peralatan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untuk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mentransmisikan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gelombang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elektromagnetik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tetapi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tidak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memandunya</a:t>
            </a:r>
            <a:r>
              <a:rPr lang="en-US" sz="2000" dirty="0" smtClean="0">
                <a:latin typeface="Franklin Gothic Book" pitchFamily="34" charset="0"/>
              </a:rPr>
              <a:t>.</a:t>
            </a:r>
            <a:endParaRPr lang="en-SG" sz="20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pPr algn="l"/>
            <a:r>
              <a:rPr lang="en-US" sz="3600">
                <a:latin typeface="Franklin Gothic Book" pitchFamily="34" charset="0"/>
              </a:rPr>
              <a:t>Kapasitas kanal (Channel Capacity)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34404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0" dirty="0" err="1" smtClean="0">
                <a:latin typeface="Franklin Gothic Book" pitchFamily="34" charset="0"/>
              </a:rPr>
              <a:t>Kapasitas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kanal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menyatakan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kecepatan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mana</a:t>
            </a:r>
            <a:r>
              <a:rPr lang="en-US" sz="2400" b="0" dirty="0" smtClean="0">
                <a:latin typeface="Franklin Gothic Book" pitchFamily="34" charset="0"/>
              </a:rPr>
              <a:t> data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ditransmisikan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melalui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jalur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diberikan</a:t>
            </a:r>
            <a:r>
              <a:rPr lang="en-US" sz="2400" b="0" dirty="0" smtClean="0">
                <a:latin typeface="Franklin Gothic Book" pitchFamily="34" charset="0"/>
              </a:rPr>
              <a:t>,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kanal</a:t>
            </a:r>
            <a:r>
              <a:rPr lang="en-US" sz="2400" b="0" dirty="0" smtClean="0">
                <a:latin typeface="Franklin Gothic Book" pitchFamily="34" charset="0"/>
              </a:rPr>
              <a:t>, </a:t>
            </a:r>
            <a:r>
              <a:rPr lang="en-US" sz="2400" b="0" dirty="0" err="1" smtClean="0">
                <a:latin typeface="Franklin Gothic Book" pitchFamily="34" charset="0"/>
              </a:rPr>
              <a:t>dibawah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kondisi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tertentu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diberikan</a:t>
            </a:r>
            <a:endParaRPr lang="en-US" sz="2400" b="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0" dirty="0" err="1" smtClean="0">
                <a:latin typeface="Franklin Gothic Book" pitchFamily="34" charset="0"/>
              </a:rPr>
              <a:t>Kapasitas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kanal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dibatasi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oleh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keadaan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fisik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medium </a:t>
            </a:r>
            <a:r>
              <a:rPr lang="en-US" sz="2400" b="0" dirty="0" err="1" smtClean="0">
                <a:latin typeface="Franklin Gothic Book" pitchFamily="34" charset="0"/>
              </a:rPr>
              <a:t>transmisi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sumber-sumber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lainnya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  <a:endParaRPr lang="en-US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Nyquist</a:t>
            </a:r>
            <a:r>
              <a:rPr lang="en-US" sz="24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</a:t>
            </a:r>
            <a:r>
              <a:rPr lang="en-US" b="0" dirty="0" smtClean="0">
                <a:solidFill>
                  <a:srgbClr val="FF0000"/>
                </a:solidFill>
              </a:rPr>
              <a:t>C = 2 W log</a:t>
            </a:r>
            <a:r>
              <a:rPr lang="en-US" b="0" baseline="-25000" dirty="0" smtClean="0">
                <a:solidFill>
                  <a:srgbClr val="FF0000"/>
                </a:solidFill>
              </a:rPr>
              <a:t>2</a:t>
            </a:r>
            <a:r>
              <a:rPr lang="en-US" b="0" dirty="0" smtClean="0">
                <a:solidFill>
                  <a:srgbClr val="FF0000"/>
                </a:solidFill>
              </a:rPr>
              <a:t> M</a:t>
            </a:r>
          </a:p>
          <a:p>
            <a:pPr>
              <a:lnSpc>
                <a:spcPct val="150000"/>
              </a:lnSpc>
              <a:buNone/>
            </a:pPr>
            <a:r>
              <a:rPr lang="en-US" b="0" dirty="0" smtClean="0"/>
              <a:t>	</a:t>
            </a:r>
            <a:r>
              <a:rPr lang="en-US" sz="2000" b="0" dirty="0" err="1" smtClean="0"/>
              <a:t>dimana</a:t>
            </a:r>
            <a:r>
              <a:rPr lang="en-US" sz="2000" b="0" dirty="0" smtClean="0"/>
              <a:t>:	C = </a:t>
            </a:r>
            <a:r>
              <a:rPr lang="en-US" sz="2000" b="0" dirty="0" err="1" smtClean="0"/>
              <a:t>kapasitas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kanal</a:t>
            </a:r>
            <a:r>
              <a:rPr lang="en-US" sz="2000" b="0" dirty="0" smtClean="0"/>
              <a:t> (bps)</a:t>
            </a:r>
          </a:p>
          <a:p>
            <a:pPr>
              <a:buNone/>
            </a:pPr>
            <a:r>
              <a:rPr lang="en-US" sz="2000" b="0" dirty="0" smtClean="0"/>
              <a:t>	</a:t>
            </a:r>
            <a:r>
              <a:rPr lang="en-US" sz="2000" b="0" dirty="0" smtClean="0"/>
              <a:t>		W = bandwidth </a:t>
            </a:r>
            <a:r>
              <a:rPr lang="en-US" sz="2000" b="0" dirty="0" err="1" smtClean="0"/>
              <a:t>dari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kanal</a:t>
            </a:r>
            <a:r>
              <a:rPr lang="en-US" sz="2000" b="0" dirty="0" smtClean="0"/>
              <a:t> (Hz)</a:t>
            </a:r>
          </a:p>
          <a:p>
            <a:pPr>
              <a:buNone/>
            </a:pPr>
            <a:r>
              <a:rPr lang="en-US" sz="2000" b="0" dirty="0" smtClean="0"/>
              <a:t>	</a:t>
            </a:r>
            <a:r>
              <a:rPr lang="en-US" sz="2000" b="0" dirty="0" smtClean="0"/>
              <a:t>		M = </a:t>
            </a:r>
            <a:r>
              <a:rPr lang="en-US" sz="2000" b="0" dirty="0" err="1" smtClean="0"/>
              <a:t>jumlah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sinyal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diskrit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atau</a:t>
            </a:r>
            <a:r>
              <a:rPr lang="en-US" sz="2000" b="0" dirty="0" smtClean="0"/>
              <a:t> level </a:t>
            </a:r>
            <a:r>
              <a:rPr lang="en-US" sz="2000" b="0" dirty="0" err="1" smtClean="0"/>
              <a:t>tegangan</a:t>
            </a:r>
            <a:endParaRPr lang="en-US" sz="2000" b="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Claude Shannon</a:t>
            </a:r>
          </a:p>
          <a:p>
            <a:pPr>
              <a:buNone/>
            </a:pPr>
            <a:r>
              <a:rPr lang="en-US" b="0" dirty="0" smtClean="0">
                <a:solidFill>
                  <a:srgbClr val="FF0000"/>
                </a:solidFill>
              </a:rPr>
              <a:t>			C </a:t>
            </a:r>
            <a:r>
              <a:rPr lang="en-US" b="0" dirty="0" smtClean="0">
                <a:solidFill>
                  <a:srgbClr val="FF0000"/>
                </a:solidFill>
              </a:rPr>
              <a:t>= 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W log</a:t>
            </a:r>
            <a:r>
              <a:rPr lang="en-US" b="0" baseline="-25000" dirty="0" smtClean="0">
                <a:solidFill>
                  <a:srgbClr val="FF0000"/>
                </a:solidFill>
              </a:rPr>
              <a:t>2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(1 + S/N)</a:t>
            </a:r>
            <a:endParaRPr lang="en-SG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0" dirty="0" err="1" smtClean="0">
                <a:latin typeface="Franklin Gothic Book" pitchFamily="34" charset="0"/>
              </a:rPr>
              <a:t>Kecepatan</a:t>
            </a:r>
            <a:r>
              <a:rPr lang="en-US" sz="2400" b="0" dirty="0" smtClean="0">
                <a:latin typeface="Franklin Gothic Book" pitchFamily="34" charset="0"/>
              </a:rPr>
              <a:t> data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ditingkatkan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meningkatkan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kekuatan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ataupun</a:t>
            </a:r>
            <a:r>
              <a:rPr lang="en-US" sz="2400" b="0" dirty="0" smtClean="0">
                <a:latin typeface="Franklin Gothic Book" pitchFamily="34" charset="0"/>
              </a:rPr>
              <a:t> bandwidth. </a:t>
            </a:r>
            <a:r>
              <a:rPr lang="en-US" sz="2400" b="0" dirty="0" err="1" smtClean="0">
                <a:latin typeface="Franklin Gothic Book" pitchFamily="34" charset="0"/>
              </a:rPr>
              <a:t>Tetapi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kekuatan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meningkat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timbul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ketidak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linieran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sistem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sehingga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meningkatkan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intermodulation</a:t>
            </a:r>
            <a:r>
              <a:rPr lang="en-US" sz="2400" b="0" dirty="0" smtClean="0">
                <a:latin typeface="Franklin Gothic Book" pitchFamily="34" charset="0"/>
              </a:rPr>
              <a:t> noise. </a:t>
            </a:r>
            <a:r>
              <a:rPr lang="en-US" sz="2400" b="0" dirty="0" err="1" smtClean="0">
                <a:latin typeface="Franklin Gothic Book" pitchFamily="34" charset="0"/>
              </a:rPr>
              <a:t>Disamping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dengan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semakin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melebarnya</a:t>
            </a:r>
            <a:r>
              <a:rPr lang="en-US" sz="2400" b="0" dirty="0" smtClean="0">
                <a:latin typeface="Franklin Gothic Book" pitchFamily="34" charset="0"/>
              </a:rPr>
              <a:t> bandwidth </a:t>
            </a:r>
            <a:r>
              <a:rPr lang="en-US" sz="2400" b="0" dirty="0" err="1" smtClean="0">
                <a:latin typeface="Franklin Gothic Book" pitchFamily="34" charset="0"/>
              </a:rPr>
              <a:t>maka</a:t>
            </a:r>
            <a:r>
              <a:rPr lang="en-US" sz="2400" b="0" dirty="0" smtClean="0">
                <a:latin typeface="Franklin Gothic Book" pitchFamily="34" charset="0"/>
              </a:rPr>
              <a:t> noise </a:t>
            </a:r>
            <a:r>
              <a:rPr lang="en-US" sz="2400" b="0" dirty="0" err="1" smtClean="0">
                <a:latin typeface="Franklin Gothic Book" pitchFamily="34" charset="0"/>
              </a:rPr>
              <a:t>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semakin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mudah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untuk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masuk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sistem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0" dirty="0" err="1" smtClean="0">
                <a:latin typeface="Franklin Gothic Book" pitchFamily="34" charset="0"/>
              </a:rPr>
              <a:t>Peningkatan</a:t>
            </a:r>
            <a:r>
              <a:rPr lang="en-US" sz="2400" b="0" dirty="0" smtClean="0">
                <a:latin typeface="Franklin Gothic Book" pitchFamily="34" charset="0"/>
              </a:rPr>
              <a:t> W </a:t>
            </a:r>
            <a:r>
              <a:rPr lang="en-US" sz="2400" b="0" dirty="0" err="1" smtClean="0">
                <a:latin typeface="Franklin Gothic Book" pitchFamily="34" charset="0"/>
              </a:rPr>
              <a:t>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menurunkan</a:t>
            </a:r>
            <a:r>
              <a:rPr lang="en-US" sz="2400" b="0" dirty="0" smtClean="0">
                <a:latin typeface="Franklin Gothic Book" pitchFamily="34" charset="0"/>
              </a:rPr>
              <a:t> S/N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Franklin Gothic Book" pitchFamily="34" charset="0"/>
              </a:rPr>
              <a:t>Istilah</a:t>
            </a:r>
            <a:r>
              <a:rPr lang="en-US" sz="3200" dirty="0" smtClean="0">
                <a:latin typeface="Franklin Gothic Book" pitchFamily="34" charset="0"/>
              </a:rPr>
              <a:t> analog </a:t>
            </a:r>
            <a:r>
              <a:rPr lang="en-US" sz="3200" dirty="0" err="1" smtClean="0">
                <a:latin typeface="Franklin Gothic Book" pitchFamily="34" charset="0"/>
              </a:rPr>
              <a:t>dan</a:t>
            </a:r>
            <a:r>
              <a:rPr lang="en-US" sz="3200" dirty="0" smtClean="0">
                <a:latin typeface="Franklin Gothic Book" pitchFamily="34" charset="0"/>
              </a:rPr>
              <a:t> digital yang </a:t>
            </a:r>
            <a:r>
              <a:rPr lang="en-US" sz="3200" dirty="0" err="1" smtClean="0">
                <a:latin typeface="Franklin Gothic Book" pitchFamily="34" charset="0"/>
              </a:rPr>
              <a:t>dalam</a:t>
            </a:r>
            <a:r>
              <a:rPr lang="en-US" sz="3200" dirty="0" smtClean="0">
                <a:latin typeface="Franklin Gothic Book" pitchFamily="34" charset="0"/>
              </a:rPr>
              <a:t> </a:t>
            </a:r>
            <a:r>
              <a:rPr lang="en-US" sz="3200" dirty="0" err="1" smtClean="0">
                <a:latin typeface="Franklin Gothic Book" pitchFamily="34" charset="0"/>
              </a:rPr>
              <a:t>komunikasi</a:t>
            </a:r>
            <a:r>
              <a:rPr lang="en-US" sz="3200" dirty="0" smtClean="0">
                <a:latin typeface="Franklin Gothic Book" pitchFamily="34" charset="0"/>
              </a:rPr>
              <a:t> data </a:t>
            </a:r>
            <a:r>
              <a:rPr lang="en-US" sz="3200" dirty="0" err="1" smtClean="0">
                <a:latin typeface="Franklin Gothic Book" pitchFamily="34" charset="0"/>
              </a:rPr>
              <a:t>dipakai</a:t>
            </a:r>
            <a:r>
              <a:rPr lang="en-US" sz="3200" dirty="0" smtClean="0">
                <a:latin typeface="Franklin Gothic Book" pitchFamily="34" charset="0"/>
              </a:rPr>
              <a:t> </a:t>
            </a:r>
            <a:r>
              <a:rPr lang="en-US" sz="3200" dirty="0" err="1" smtClean="0">
                <a:latin typeface="Franklin Gothic Book" pitchFamily="34" charset="0"/>
              </a:rPr>
              <a:t>dalam</a:t>
            </a:r>
            <a:r>
              <a:rPr lang="en-US" sz="3200" dirty="0" smtClean="0">
                <a:latin typeface="Franklin Gothic Book" pitchFamily="34" charset="0"/>
              </a:rPr>
              <a:t> </a:t>
            </a:r>
            <a:r>
              <a:rPr lang="en-US" sz="3200" dirty="0" err="1" smtClean="0">
                <a:latin typeface="Franklin Gothic Book" pitchFamily="34" charset="0"/>
              </a:rPr>
              <a:t>tiga</a:t>
            </a:r>
            <a:r>
              <a:rPr lang="en-US" sz="3200" dirty="0" smtClean="0">
                <a:latin typeface="Franklin Gothic Book" pitchFamily="34" charset="0"/>
              </a:rPr>
              <a:t> </a:t>
            </a:r>
            <a:r>
              <a:rPr lang="en-US" sz="3200" dirty="0" err="1" smtClean="0">
                <a:latin typeface="Franklin Gothic Book" pitchFamily="34" charset="0"/>
              </a:rPr>
              <a:t>konteks</a:t>
            </a:r>
            <a:endParaRPr lang="en-SG" sz="3200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Data</a:t>
            </a:r>
            <a:r>
              <a:rPr lang="en-US" b="0" dirty="0" smtClean="0">
                <a:latin typeface="Franklin Gothic Book" pitchFamily="34" charset="0"/>
              </a:rPr>
              <a:t>, </a:t>
            </a:r>
            <a:r>
              <a:rPr lang="en-US" b="0" dirty="0" err="1" smtClean="0">
                <a:latin typeface="Franklin Gothic Book" pitchFamily="34" charset="0"/>
              </a:rPr>
              <a:t>didefinisikan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sebagai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entitas</a:t>
            </a:r>
            <a:r>
              <a:rPr lang="en-US" b="0" dirty="0" smtClean="0">
                <a:latin typeface="Franklin Gothic Book" pitchFamily="34" charset="0"/>
              </a:rPr>
              <a:t> yang </a:t>
            </a:r>
            <a:r>
              <a:rPr lang="en-US" b="0" dirty="0" err="1" smtClean="0">
                <a:latin typeface="Franklin Gothic Book" pitchFamily="34" charset="0"/>
              </a:rPr>
              <a:t>mengandung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suatu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arti</a:t>
            </a:r>
            <a:endParaRPr lang="en-US" b="0" dirty="0" smtClean="0">
              <a:latin typeface="Franklin Gothic Book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Signaling</a:t>
            </a:r>
            <a:r>
              <a:rPr lang="en-US" b="0" dirty="0" smtClean="0">
                <a:latin typeface="Franklin Gothic Book" pitchFamily="34" charset="0"/>
              </a:rPr>
              <a:t> (</a:t>
            </a:r>
            <a:r>
              <a:rPr lang="en-US" b="0" dirty="0" err="1" smtClean="0">
                <a:latin typeface="Franklin Gothic Book" pitchFamily="34" charset="0"/>
              </a:rPr>
              <a:t>pensinyalan</a:t>
            </a:r>
            <a:r>
              <a:rPr lang="en-US" b="0" dirty="0" smtClean="0">
                <a:latin typeface="Franklin Gothic Book" pitchFamily="34" charset="0"/>
              </a:rPr>
              <a:t>), </a:t>
            </a:r>
            <a:r>
              <a:rPr lang="en-US" b="0" dirty="0" err="1" smtClean="0">
                <a:latin typeface="Franklin Gothic Book" pitchFamily="34" charset="0"/>
              </a:rPr>
              <a:t>adalah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tindakan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penyebaran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melalui</a:t>
            </a:r>
            <a:r>
              <a:rPr lang="en-US" b="0" dirty="0" smtClean="0">
                <a:latin typeface="Franklin Gothic Book" pitchFamily="34" charset="0"/>
              </a:rPr>
              <a:t> medium yang </a:t>
            </a:r>
            <a:r>
              <a:rPr lang="en-US" b="0" dirty="0" err="1" smtClean="0">
                <a:latin typeface="Franklin Gothic Book" pitchFamily="34" charset="0"/>
              </a:rPr>
              <a:t>sesuai</a:t>
            </a:r>
            <a:endParaRPr lang="en-US" b="0" dirty="0" smtClean="0">
              <a:latin typeface="Franklin Gothic Book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Transmission</a:t>
            </a:r>
            <a:r>
              <a:rPr lang="en-US" b="0" dirty="0" smtClean="0">
                <a:latin typeface="Franklin Gothic Book" pitchFamily="34" charset="0"/>
              </a:rPr>
              <a:t>, </a:t>
            </a:r>
            <a:r>
              <a:rPr lang="en-US" b="0" dirty="0" err="1" smtClean="0">
                <a:latin typeface="Franklin Gothic Book" pitchFamily="34" charset="0"/>
              </a:rPr>
              <a:t>adalah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komunikasi</a:t>
            </a:r>
            <a:r>
              <a:rPr lang="en-US" b="0" dirty="0" smtClean="0">
                <a:latin typeface="Franklin Gothic Book" pitchFamily="34" charset="0"/>
              </a:rPr>
              <a:t> data </a:t>
            </a:r>
            <a:r>
              <a:rPr lang="en-US" b="0" dirty="0" err="1" smtClean="0">
                <a:latin typeface="Franklin Gothic Book" pitchFamily="34" charset="0"/>
              </a:rPr>
              <a:t>dengan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penyebaran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dan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pemrosesan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sinyal</a:t>
            </a:r>
            <a:endParaRPr lang="en-SG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1143000"/>
          </a:xfrm>
        </p:spPr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62966" cy="4876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Data :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representasi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informasi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formal yang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cocok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proses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komunikasi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interprestasi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ataupun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proses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maupun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mesin</a:t>
            </a:r>
            <a:endParaRPr lang="en-US" sz="24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arti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berdasarkan</a:t>
            </a:r>
            <a:r>
              <a:rPr lang="en-US" sz="24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Book" pitchFamily="34" charset="0"/>
              </a:rPr>
              <a:t>konvensi</a:t>
            </a:r>
            <a:endParaRPr lang="en-US" sz="24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pitchFamily="34" charset="0"/>
              </a:rPr>
              <a:t>Data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Franklin Gothic Book" pitchFamily="34" charset="0"/>
              </a:rPr>
              <a:t>Analog</a:t>
            </a:r>
          </a:p>
          <a:p>
            <a:pPr lvl="1"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Nilai-nilai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kontinu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didalam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beberapa</a:t>
            </a:r>
            <a:r>
              <a:rPr lang="en-US" b="0" dirty="0">
                <a:latin typeface="Franklin Gothic Book" pitchFamily="34" charset="0"/>
              </a:rPr>
              <a:t> interval</a:t>
            </a:r>
          </a:p>
          <a:p>
            <a:pPr lvl="1"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Contoh</a:t>
            </a:r>
            <a:r>
              <a:rPr lang="en-US" b="0" dirty="0">
                <a:latin typeface="Franklin Gothic Book" pitchFamily="34" charset="0"/>
              </a:rPr>
              <a:t>; </a:t>
            </a:r>
            <a:r>
              <a:rPr lang="en-US" b="0" dirty="0" err="1">
                <a:latin typeface="Franklin Gothic Book" pitchFamily="34" charset="0"/>
              </a:rPr>
              <a:t>suara</a:t>
            </a:r>
            <a:r>
              <a:rPr lang="en-US" b="0" dirty="0">
                <a:latin typeface="Franklin Gothic Book" pitchFamily="34" charset="0"/>
              </a:rPr>
              <a:t> (sound), </a:t>
            </a:r>
            <a:r>
              <a:rPr lang="en-US" b="0" dirty="0" err="1">
                <a:latin typeface="Franklin Gothic Book" pitchFamily="34" charset="0"/>
              </a:rPr>
              <a:t>gambar</a:t>
            </a:r>
            <a:r>
              <a:rPr lang="en-US" b="0" dirty="0">
                <a:latin typeface="Franklin Gothic Book" pitchFamily="34" charset="0"/>
              </a:rPr>
              <a:t> (video)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Franklin Gothic Book" pitchFamily="34" charset="0"/>
              </a:rPr>
              <a:t>Digital</a:t>
            </a:r>
          </a:p>
          <a:p>
            <a:pPr lvl="1"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Nilai-nilai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Diskret</a:t>
            </a:r>
            <a:r>
              <a:rPr lang="en-US" b="0" dirty="0">
                <a:latin typeface="Franklin Gothic Book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Contoh</a:t>
            </a:r>
            <a:r>
              <a:rPr lang="en-US" b="0" dirty="0">
                <a:latin typeface="Franklin Gothic Book" pitchFamily="34" charset="0"/>
              </a:rPr>
              <a:t>; text, 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pitchFamily="34" charset="0"/>
              </a:rPr>
              <a:t>Spektrum Akustik (Analog)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/>
          <a:srcRect b="7564"/>
          <a:stretch>
            <a:fillRect/>
          </a:stretch>
        </p:blipFill>
        <p:spPr bwMode="auto">
          <a:xfrm>
            <a:off x="762000" y="1655763"/>
            <a:ext cx="7467600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pitchFamily="34" charset="0"/>
              </a:rPr>
              <a:t>Sinyal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405842" cy="4876800"/>
          </a:xfrm>
        </p:spPr>
        <p:txBody>
          <a:bodyPr/>
          <a:lstStyle/>
          <a:p>
            <a:r>
              <a:rPr lang="en-US" b="0" dirty="0">
                <a:latin typeface="Franklin Gothic Book" pitchFamily="34" charset="0"/>
              </a:rPr>
              <a:t>Data yang </a:t>
            </a:r>
            <a:r>
              <a:rPr lang="en-US" b="0" dirty="0" err="1">
                <a:latin typeface="Franklin Gothic Book" pitchFamily="34" charset="0"/>
              </a:rPr>
              <a:t>dijalarkan</a:t>
            </a:r>
            <a:r>
              <a:rPr lang="en-US" b="0" dirty="0">
                <a:latin typeface="Franklin Gothic Book" pitchFamily="34" charset="0"/>
              </a:rPr>
              <a:t>/ </a:t>
            </a:r>
            <a:r>
              <a:rPr lang="en-US" b="0" dirty="0" err="1">
                <a:latin typeface="Franklin Gothic Book" pitchFamily="34" charset="0"/>
              </a:rPr>
              <a:t>dipropagasikan</a:t>
            </a:r>
            <a:r>
              <a:rPr lang="en-US" b="0" dirty="0">
                <a:latin typeface="Franklin Gothic Book" pitchFamily="34" charset="0"/>
              </a:rPr>
              <a:t>/ </a:t>
            </a:r>
            <a:r>
              <a:rPr lang="en-US" b="0" dirty="0" err="1">
                <a:latin typeface="Franklin Gothic Book" pitchFamily="34" charset="0"/>
              </a:rPr>
              <a:t>ditransmisikan</a:t>
            </a:r>
            <a:endParaRPr lang="en-US" b="0" dirty="0">
              <a:latin typeface="Franklin Gothic Book" pitchFamily="34" charset="0"/>
            </a:endParaRPr>
          </a:p>
          <a:p>
            <a:r>
              <a:rPr lang="en-US" b="0" dirty="0">
                <a:latin typeface="Franklin Gothic Book" pitchFamily="34" charset="0"/>
              </a:rPr>
              <a:t>Analog</a:t>
            </a:r>
          </a:p>
          <a:p>
            <a:pPr lvl="1"/>
            <a:r>
              <a:rPr lang="en-US" b="0" dirty="0" err="1">
                <a:latin typeface="Franklin Gothic Book" pitchFamily="34" charset="0"/>
              </a:rPr>
              <a:t>Variabel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secara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kontinu</a:t>
            </a:r>
            <a:r>
              <a:rPr lang="en-US" b="0" dirty="0">
                <a:latin typeface="Franklin Gothic Book" pitchFamily="34" charset="0"/>
              </a:rPr>
              <a:t> </a:t>
            </a:r>
          </a:p>
          <a:p>
            <a:pPr lvl="1"/>
            <a:r>
              <a:rPr lang="en-US" b="0" dirty="0" err="1">
                <a:latin typeface="Franklin Gothic Book" pitchFamily="34" charset="0"/>
              </a:rPr>
              <a:t>Berbagai</a:t>
            </a:r>
            <a:r>
              <a:rPr lang="en-US" b="0" dirty="0">
                <a:latin typeface="Franklin Gothic Book" pitchFamily="34" charset="0"/>
              </a:rPr>
              <a:t> media </a:t>
            </a:r>
            <a:r>
              <a:rPr lang="en-US" b="0" dirty="0" err="1">
                <a:latin typeface="Franklin Gothic Book" pitchFamily="34" charset="0"/>
              </a:rPr>
              <a:t>transmisi</a:t>
            </a:r>
            <a:endParaRPr lang="en-US" b="0" dirty="0">
              <a:latin typeface="Franklin Gothic Book" pitchFamily="34" charset="0"/>
            </a:endParaRPr>
          </a:p>
          <a:p>
            <a:pPr lvl="2"/>
            <a:r>
              <a:rPr lang="en-US" b="0" dirty="0" err="1">
                <a:latin typeface="Franklin Gothic Book" pitchFamily="34" charset="0"/>
              </a:rPr>
              <a:t>kawat</a:t>
            </a:r>
            <a:r>
              <a:rPr lang="en-US" b="0" dirty="0">
                <a:latin typeface="Franklin Gothic Book" pitchFamily="34" charset="0"/>
              </a:rPr>
              <a:t>, </a:t>
            </a:r>
            <a:r>
              <a:rPr lang="en-US" b="0" dirty="0" err="1">
                <a:latin typeface="Franklin Gothic Book" pitchFamily="34" charset="0"/>
              </a:rPr>
              <a:t>serat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optik</a:t>
            </a:r>
            <a:r>
              <a:rPr lang="en-US" b="0" dirty="0">
                <a:latin typeface="Franklin Gothic Book" pitchFamily="34" charset="0"/>
              </a:rPr>
              <a:t>, </a:t>
            </a:r>
            <a:r>
              <a:rPr lang="en-US" b="0" dirty="0" err="1">
                <a:latin typeface="Franklin Gothic Book" pitchFamily="34" charset="0"/>
              </a:rPr>
              <a:t>udara</a:t>
            </a:r>
            <a:r>
              <a:rPr lang="en-US" b="0" dirty="0">
                <a:latin typeface="Franklin Gothic Book" pitchFamily="34" charset="0"/>
              </a:rPr>
              <a:t> </a:t>
            </a:r>
          </a:p>
          <a:p>
            <a:pPr lvl="1"/>
            <a:r>
              <a:rPr lang="en-US" b="0" dirty="0">
                <a:latin typeface="Franklin Gothic Book" pitchFamily="34" charset="0"/>
              </a:rPr>
              <a:t>Speech Bandwidth 100Hz </a:t>
            </a:r>
            <a:r>
              <a:rPr lang="en-US" b="0" dirty="0" err="1">
                <a:latin typeface="Franklin Gothic Book" pitchFamily="34" charset="0"/>
              </a:rPr>
              <a:t>sampai</a:t>
            </a:r>
            <a:r>
              <a:rPr lang="en-US" b="0" dirty="0">
                <a:latin typeface="Franklin Gothic Book" pitchFamily="34" charset="0"/>
              </a:rPr>
              <a:t> 7kHz</a:t>
            </a:r>
          </a:p>
          <a:p>
            <a:pPr lvl="1"/>
            <a:r>
              <a:rPr lang="en-US" b="0" dirty="0">
                <a:latin typeface="Franklin Gothic Book" pitchFamily="34" charset="0"/>
              </a:rPr>
              <a:t>Telephone Bandwidth 300Hz </a:t>
            </a:r>
            <a:r>
              <a:rPr lang="en-US" b="0" dirty="0" err="1">
                <a:latin typeface="Franklin Gothic Book" pitchFamily="34" charset="0"/>
              </a:rPr>
              <a:t>sampai</a:t>
            </a:r>
            <a:r>
              <a:rPr lang="en-US" b="0" dirty="0">
                <a:latin typeface="Franklin Gothic Book" pitchFamily="34" charset="0"/>
              </a:rPr>
              <a:t> 3400Hz</a:t>
            </a:r>
          </a:p>
          <a:p>
            <a:pPr lvl="1"/>
            <a:r>
              <a:rPr lang="en-US" b="0" dirty="0">
                <a:latin typeface="Franklin Gothic Book" pitchFamily="34" charset="0"/>
              </a:rPr>
              <a:t>Video Bandwidth 4MHz</a:t>
            </a:r>
          </a:p>
          <a:p>
            <a:r>
              <a:rPr lang="en-US" b="0" dirty="0">
                <a:latin typeface="Franklin Gothic Book" pitchFamily="34" charset="0"/>
              </a:rPr>
              <a:t>Digital</a:t>
            </a:r>
          </a:p>
          <a:p>
            <a:pPr lvl="1"/>
            <a:r>
              <a:rPr lang="en-US" b="0" dirty="0" err="1">
                <a:latin typeface="Franklin Gothic Book" pitchFamily="34" charset="0"/>
              </a:rPr>
              <a:t>Menggunakan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dua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komponen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smtClean="0">
                <a:latin typeface="Franklin Gothic Book" pitchFamily="34" charset="0"/>
              </a:rPr>
              <a:t>DC (</a:t>
            </a:r>
            <a:r>
              <a:rPr lang="en-US" b="0" dirty="0" err="1" smtClean="0">
                <a:latin typeface="Franklin Gothic Book" pitchFamily="34" charset="0"/>
              </a:rPr>
              <a:t>komponen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frekuensi</a:t>
            </a:r>
            <a:r>
              <a:rPr lang="en-US" b="0" dirty="0" smtClean="0">
                <a:latin typeface="Franklin Gothic Book" pitchFamily="34" charset="0"/>
              </a:rPr>
              <a:t> </a:t>
            </a:r>
            <a:r>
              <a:rPr lang="en-US" b="0" dirty="0" err="1" smtClean="0">
                <a:latin typeface="Franklin Gothic Book" pitchFamily="34" charset="0"/>
              </a:rPr>
              <a:t>nol</a:t>
            </a:r>
            <a:r>
              <a:rPr lang="en-US" b="0" dirty="0" smtClean="0">
                <a:latin typeface="Franklin Gothic Book" pitchFamily="34" charset="0"/>
              </a:rPr>
              <a:t>)</a:t>
            </a:r>
            <a:endParaRPr lang="en-US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Franklin Gothic Book" pitchFamily="34" charset="0"/>
              </a:rPr>
              <a:t>Sinyal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en-US" dirty="0" err="1">
                <a:latin typeface="Franklin Gothic Book" pitchFamily="34" charset="0"/>
              </a:rPr>
              <a:t>dengan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en-US" dirty="0" err="1">
                <a:latin typeface="Franklin Gothic Book" pitchFamily="34" charset="0"/>
              </a:rPr>
              <a:t>Komponen</a:t>
            </a:r>
            <a:r>
              <a:rPr lang="en-US" dirty="0">
                <a:latin typeface="Franklin Gothic Book" pitchFamily="34" charset="0"/>
              </a:rPr>
              <a:t> DC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/>
          <a:srcRect b="8170"/>
          <a:stretch>
            <a:fillRect/>
          </a:stretch>
        </p:blipFill>
        <p:spPr bwMode="auto">
          <a:xfrm>
            <a:off x="2057400" y="1676400"/>
            <a:ext cx="49339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pitchFamily="34" charset="0"/>
              </a:rPr>
              <a:t>Data and Sinyal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14422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Biasanya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menggunakan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sinyal</a:t>
            </a:r>
            <a:r>
              <a:rPr lang="en-US" b="0" dirty="0">
                <a:latin typeface="Franklin Gothic Book" pitchFamily="34" charset="0"/>
              </a:rPr>
              <a:t> digital </a:t>
            </a:r>
            <a:r>
              <a:rPr lang="en-US" b="0" dirty="0" err="1">
                <a:latin typeface="Franklin Gothic Book" pitchFamily="34" charset="0"/>
              </a:rPr>
              <a:t>untuk</a:t>
            </a:r>
            <a:r>
              <a:rPr lang="en-US" b="0" dirty="0">
                <a:latin typeface="Franklin Gothic Book" pitchFamily="34" charset="0"/>
              </a:rPr>
              <a:t>  data digital </a:t>
            </a:r>
            <a:r>
              <a:rPr lang="en-US" b="0" dirty="0" err="1">
                <a:latin typeface="Franklin Gothic Book" pitchFamily="34" charset="0"/>
              </a:rPr>
              <a:t>dan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sinyal</a:t>
            </a:r>
            <a:r>
              <a:rPr lang="en-US" b="0" dirty="0">
                <a:latin typeface="Franklin Gothic Book" pitchFamily="34" charset="0"/>
              </a:rPr>
              <a:t> analog </a:t>
            </a:r>
            <a:r>
              <a:rPr lang="en-US" b="0" dirty="0" err="1">
                <a:latin typeface="Franklin Gothic Book" pitchFamily="34" charset="0"/>
              </a:rPr>
              <a:t>untuk</a:t>
            </a:r>
            <a:r>
              <a:rPr lang="en-US" b="0" dirty="0">
                <a:latin typeface="Franklin Gothic Book" pitchFamily="34" charset="0"/>
              </a:rPr>
              <a:t> data analog </a:t>
            </a:r>
          </a:p>
          <a:p>
            <a:pPr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Bisa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menggunakan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sinyal</a:t>
            </a:r>
            <a:r>
              <a:rPr lang="en-US" b="0" dirty="0">
                <a:latin typeface="Franklin Gothic Book" pitchFamily="34" charset="0"/>
              </a:rPr>
              <a:t> analog </a:t>
            </a:r>
            <a:r>
              <a:rPr lang="en-US" b="0" dirty="0" err="1">
                <a:latin typeface="Franklin Gothic Book" pitchFamily="34" charset="0"/>
              </a:rPr>
              <a:t>untuk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membawa</a:t>
            </a:r>
            <a:r>
              <a:rPr lang="en-US" b="0" dirty="0">
                <a:latin typeface="Franklin Gothic Book" pitchFamily="34" charset="0"/>
              </a:rPr>
              <a:t> data digital</a:t>
            </a:r>
          </a:p>
          <a:p>
            <a:pPr lvl="1">
              <a:lnSpc>
                <a:spcPct val="150000"/>
              </a:lnSpc>
            </a:pPr>
            <a:r>
              <a:rPr lang="en-US" b="0" dirty="0">
                <a:latin typeface="Franklin Gothic Book" pitchFamily="34" charset="0"/>
              </a:rPr>
              <a:t>Modem</a:t>
            </a:r>
          </a:p>
          <a:p>
            <a:pPr>
              <a:lnSpc>
                <a:spcPct val="150000"/>
              </a:lnSpc>
            </a:pPr>
            <a:r>
              <a:rPr lang="en-US" b="0" dirty="0" err="1">
                <a:latin typeface="Franklin Gothic Book" pitchFamily="34" charset="0"/>
              </a:rPr>
              <a:t>Bisa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menggunakan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sinyal</a:t>
            </a:r>
            <a:r>
              <a:rPr lang="en-US" b="0" dirty="0">
                <a:latin typeface="Franklin Gothic Book" pitchFamily="34" charset="0"/>
              </a:rPr>
              <a:t> digital </a:t>
            </a:r>
            <a:r>
              <a:rPr lang="en-US" b="0" dirty="0" err="1">
                <a:latin typeface="Franklin Gothic Book" pitchFamily="34" charset="0"/>
              </a:rPr>
              <a:t>untuk</a:t>
            </a:r>
            <a:r>
              <a:rPr lang="en-US" b="0" dirty="0">
                <a:latin typeface="Franklin Gothic Book" pitchFamily="34" charset="0"/>
              </a:rPr>
              <a:t> </a:t>
            </a:r>
            <a:r>
              <a:rPr lang="en-US" b="0" dirty="0" err="1">
                <a:latin typeface="Franklin Gothic Book" pitchFamily="34" charset="0"/>
              </a:rPr>
              <a:t>membawa</a:t>
            </a:r>
            <a:r>
              <a:rPr lang="en-US" b="0" dirty="0">
                <a:latin typeface="Franklin Gothic Book" pitchFamily="34" charset="0"/>
              </a:rPr>
              <a:t> data analog </a:t>
            </a:r>
          </a:p>
          <a:p>
            <a:pPr lvl="1">
              <a:lnSpc>
                <a:spcPct val="150000"/>
              </a:lnSpc>
            </a:pPr>
            <a:r>
              <a:rPr lang="en-US" b="0" dirty="0">
                <a:latin typeface="Franklin Gothic Book" pitchFamily="34" charset="0"/>
              </a:rPr>
              <a:t>Compact Disc audio</a:t>
            </a:r>
          </a:p>
          <a:p>
            <a:pPr lvl="1">
              <a:lnSpc>
                <a:spcPct val="150000"/>
              </a:lnSpc>
            </a:pPr>
            <a:endParaRPr lang="en-US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8736"/>
            <a:ext cx="8534400" cy="4876800"/>
          </a:xfrm>
        </p:spPr>
        <p:txBody>
          <a:bodyPr/>
          <a:lstStyle/>
          <a:p>
            <a:r>
              <a:rPr lang="en-US" sz="2400" dirty="0" smtClean="0">
                <a:latin typeface="Franklin Gothic Book" pitchFamily="34" charset="0"/>
              </a:rPr>
              <a:t>Direct Link : </a:t>
            </a:r>
            <a:r>
              <a:rPr lang="en-US" sz="2400" b="0" dirty="0" err="1" smtClean="0">
                <a:latin typeface="Franklin Gothic Book" pitchFamily="34" charset="0"/>
              </a:rPr>
              <a:t>menyatakan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arah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transmisi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antara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dua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perangkat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dimana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disebarkan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landsung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transmiter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pesawat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penerima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tanpa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perangkat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perantara</a:t>
            </a:r>
            <a:r>
              <a:rPr lang="en-US" sz="2400" b="0" dirty="0" smtClean="0">
                <a:latin typeface="Franklin Gothic Book" pitchFamily="34" charset="0"/>
              </a:rPr>
              <a:t> (amplifier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repeater yang </a:t>
            </a:r>
            <a:r>
              <a:rPr lang="en-US" sz="2400" b="0" dirty="0" err="1" smtClean="0">
                <a:latin typeface="Franklin Gothic Book" pitchFamily="34" charset="0"/>
              </a:rPr>
              <a:t>dipakai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untuk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meningkatkan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kekuatan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.)</a:t>
            </a:r>
          </a:p>
          <a:p>
            <a:endParaRPr lang="en-US" sz="2400" dirty="0" smtClean="0">
              <a:latin typeface="Franklin Gothic Book" pitchFamily="34" charset="0"/>
            </a:endParaRPr>
          </a:p>
          <a:p>
            <a:r>
              <a:rPr lang="en-US" sz="2400" dirty="0" err="1" smtClean="0">
                <a:latin typeface="Franklin Gothic Book" pitchFamily="34" charset="0"/>
              </a:rPr>
              <a:t>Sistem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transmisi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menurut</a:t>
            </a:r>
            <a:r>
              <a:rPr lang="en-US" sz="2400" dirty="0" smtClean="0">
                <a:latin typeface="Franklin Gothic Book" pitchFamily="34" charset="0"/>
              </a:rPr>
              <a:t> ANSI: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>
                <a:latin typeface="Franklin Gothic Book" pitchFamily="34" charset="0"/>
              </a:rPr>
              <a:t>Simplex, </a:t>
            </a:r>
            <a:r>
              <a:rPr lang="en-US" sz="2000" b="0" dirty="0" err="1" smtClean="0">
                <a:latin typeface="Franklin Gothic Book" pitchFamily="34" charset="0"/>
              </a:rPr>
              <a:t>sinyal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ditransmisikan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dalam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satu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arah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saja</a:t>
            </a:r>
            <a:r>
              <a:rPr lang="en-US" sz="2000" b="0" dirty="0" smtClean="0">
                <a:latin typeface="Franklin Gothic Book" pitchFamily="34" charset="0"/>
              </a:rPr>
              <a:t>. </a:t>
            </a:r>
            <a:r>
              <a:rPr lang="en-US" sz="2000" b="0" dirty="0" err="1" smtClean="0">
                <a:latin typeface="Franklin Gothic Book" pitchFamily="34" charset="0"/>
              </a:rPr>
              <a:t>Stasiun</a:t>
            </a:r>
            <a:r>
              <a:rPr lang="en-US" sz="2000" b="0" dirty="0" smtClean="0">
                <a:latin typeface="Franklin Gothic Book" pitchFamily="34" charset="0"/>
              </a:rPr>
              <a:t> yang </a:t>
            </a:r>
            <a:r>
              <a:rPr lang="en-US" sz="2000" b="0" dirty="0" err="1" smtClean="0">
                <a:latin typeface="Franklin Gothic Book" pitchFamily="34" charset="0"/>
              </a:rPr>
              <a:t>satu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bertindak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sebagai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pendirim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dan</a:t>
            </a:r>
            <a:r>
              <a:rPr lang="en-US" sz="2000" b="0" dirty="0" smtClean="0">
                <a:latin typeface="Franklin Gothic Book" pitchFamily="34" charset="0"/>
              </a:rPr>
              <a:t> yang </a:t>
            </a:r>
            <a:r>
              <a:rPr lang="en-US" sz="2000" b="0" dirty="0" err="1" smtClean="0">
                <a:latin typeface="Franklin Gothic Book" pitchFamily="34" charset="0"/>
              </a:rPr>
              <a:t>lainnya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sebagai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oenerima</a:t>
            </a:r>
            <a:endParaRPr lang="en-US" sz="2000" b="0" dirty="0" smtClean="0">
              <a:latin typeface="Franklin Gothic Book" pitchFamily="34" charset="0"/>
            </a:endParaRP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>
                <a:latin typeface="Franklin Gothic Book" pitchFamily="34" charset="0"/>
              </a:rPr>
              <a:t>Half Duplex, </a:t>
            </a:r>
            <a:r>
              <a:rPr lang="en-US" sz="2000" b="0" dirty="0" err="1" smtClean="0">
                <a:latin typeface="Franklin Gothic Book" pitchFamily="34" charset="0"/>
              </a:rPr>
              <a:t>kedua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stasiun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dapat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melakukan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transmisi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tetapi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hanya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sekali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dalam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satu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waktu</a:t>
            </a:r>
            <a:r>
              <a:rPr lang="en-US" sz="2000" b="0" dirty="0" smtClean="0">
                <a:latin typeface="Franklin Gothic Book" pitchFamily="34" charset="0"/>
              </a:rPr>
              <a:t>.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>
                <a:latin typeface="Franklin Gothic Book" pitchFamily="34" charset="0"/>
              </a:rPr>
              <a:t>Full Duplex, </a:t>
            </a:r>
            <a:r>
              <a:rPr lang="en-US" sz="2000" b="0" dirty="0" err="1" smtClean="0">
                <a:latin typeface="Franklin Gothic Book" pitchFamily="34" charset="0"/>
              </a:rPr>
              <a:t>kedua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stasiun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dapat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melakukan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transmisi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secara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simultan</a:t>
            </a:r>
            <a:r>
              <a:rPr lang="en-US" sz="2000" b="0" dirty="0" smtClean="0">
                <a:latin typeface="Franklin Gothic Book" pitchFamily="34" charset="0"/>
              </a:rPr>
              <a:t>, medium </a:t>
            </a:r>
            <a:r>
              <a:rPr lang="en-US" sz="2000" b="0" dirty="0" err="1" smtClean="0">
                <a:latin typeface="Franklin Gothic Book" pitchFamily="34" charset="0"/>
              </a:rPr>
              <a:t>membawa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dalam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dua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arah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pada</a:t>
            </a:r>
            <a:r>
              <a:rPr lang="en-US" sz="2000" b="0" dirty="0" smtClean="0">
                <a:latin typeface="Franklin Gothic Book" pitchFamily="34" charset="0"/>
              </a:rPr>
              <a:t> </a:t>
            </a:r>
            <a:r>
              <a:rPr lang="en-US" sz="2000" b="0" dirty="0" err="1" smtClean="0">
                <a:latin typeface="Franklin Gothic Book" pitchFamily="34" charset="0"/>
              </a:rPr>
              <a:t>waktu</a:t>
            </a:r>
            <a:r>
              <a:rPr lang="en-US" sz="2000" b="0" dirty="0" smtClean="0">
                <a:latin typeface="Franklin Gothic Book" pitchFamily="34" charset="0"/>
              </a:rPr>
              <a:t> yang </a:t>
            </a:r>
            <a:r>
              <a:rPr lang="en-US" sz="2000" b="0" dirty="0" err="1" smtClean="0">
                <a:latin typeface="Franklin Gothic Book" pitchFamily="34" charset="0"/>
              </a:rPr>
              <a:t>sama</a:t>
            </a:r>
            <a:r>
              <a:rPr lang="en-US" sz="2000" b="0" dirty="0" smtClean="0">
                <a:latin typeface="Franklin Gothic Book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>
                <a:latin typeface="Franklin Gothic Book" pitchFamily="34" charset="0"/>
              </a:rPr>
              <a:t>Sinyal</a:t>
            </a:r>
            <a:r>
              <a:rPr lang="en-US" sz="3600" dirty="0">
                <a:latin typeface="Franklin Gothic Book" pitchFamily="34" charset="0"/>
              </a:rPr>
              <a:t> Analog </a:t>
            </a:r>
            <a:r>
              <a:rPr lang="en-US" sz="3600" dirty="0" err="1">
                <a:latin typeface="Franklin Gothic Book" pitchFamily="34" charset="0"/>
              </a:rPr>
              <a:t>membawa</a:t>
            </a:r>
            <a:r>
              <a:rPr lang="en-US" sz="3600" dirty="0">
                <a:latin typeface="Franklin Gothic Book" pitchFamily="34" charset="0"/>
              </a:rPr>
              <a:t> </a:t>
            </a:r>
            <a:r>
              <a:rPr lang="en-US" sz="3600" dirty="0" smtClean="0">
                <a:latin typeface="Franklin Gothic Book" pitchFamily="34" charset="0"/>
              </a:rPr>
              <a:t/>
            </a:r>
            <a:br>
              <a:rPr lang="en-US" sz="3600" dirty="0" smtClean="0">
                <a:latin typeface="Franklin Gothic Book" pitchFamily="34" charset="0"/>
              </a:rPr>
            </a:br>
            <a:r>
              <a:rPr lang="en-US" sz="3600" dirty="0" smtClean="0">
                <a:latin typeface="Franklin Gothic Book" pitchFamily="34" charset="0"/>
              </a:rPr>
              <a:t>Data </a:t>
            </a:r>
            <a:r>
              <a:rPr lang="en-US" sz="3600" dirty="0">
                <a:latin typeface="Franklin Gothic Book" pitchFamily="34" charset="0"/>
              </a:rPr>
              <a:t>Analog </a:t>
            </a:r>
            <a:r>
              <a:rPr lang="en-US" sz="3600" dirty="0" err="1">
                <a:latin typeface="Franklin Gothic Book" pitchFamily="34" charset="0"/>
              </a:rPr>
              <a:t>dan</a:t>
            </a:r>
            <a:r>
              <a:rPr lang="en-US" sz="3600" dirty="0">
                <a:latin typeface="Franklin Gothic Book" pitchFamily="34" charset="0"/>
              </a:rPr>
              <a:t> Data Digital </a:t>
            </a:r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/>
          <a:srcRect b="55797"/>
          <a:stretch>
            <a:fillRect/>
          </a:stretch>
        </p:blipFill>
        <p:spPr bwMode="auto">
          <a:xfrm>
            <a:off x="457200" y="1838325"/>
            <a:ext cx="81534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>
                <a:latin typeface="Franklin Gothic Book" pitchFamily="34" charset="0"/>
              </a:rPr>
              <a:t>Sinyal</a:t>
            </a:r>
            <a:r>
              <a:rPr lang="en-US" sz="3600" dirty="0">
                <a:latin typeface="Franklin Gothic Book" pitchFamily="34" charset="0"/>
              </a:rPr>
              <a:t> Digital </a:t>
            </a:r>
            <a:r>
              <a:rPr lang="en-US" sz="3600" dirty="0" err="1">
                <a:latin typeface="Franklin Gothic Book" pitchFamily="34" charset="0"/>
              </a:rPr>
              <a:t>membawa</a:t>
            </a:r>
            <a:r>
              <a:rPr lang="en-US" sz="3600" dirty="0">
                <a:latin typeface="Franklin Gothic Book" pitchFamily="34" charset="0"/>
              </a:rPr>
              <a:t> </a:t>
            </a:r>
            <a:r>
              <a:rPr lang="en-US" sz="3600" dirty="0" smtClean="0">
                <a:latin typeface="Franklin Gothic Book" pitchFamily="34" charset="0"/>
              </a:rPr>
              <a:t/>
            </a:r>
            <a:br>
              <a:rPr lang="en-US" sz="3600" dirty="0" smtClean="0">
                <a:latin typeface="Franklin Gothic Book" pitchFamily="34" charset="0"/>
              </a:rPr>
            </a:br>
            <a:r>
              <a:rPr lang="en-US" sz="3600" dirty="0" smtClean="0">
                <a:latin typeface="Franklin Gothic Book" pitchFamily="34" charset="0"/>
              </a:rPr>
              <a:t>Data </a:t>
            </a:r>
            <a:r>
              <a:rPr lang="en-US" sz="3600" dirty="0">
                <a:latin typeface="Franklin Gothic Book" pitchFamily="34" charset="0"/>
              </a:rPr>
              <a:t>Analog </a:t>
            </a:r>
            <a:r>
              <a:rPr lang="en-US" sz="3600" dirty="0" err="1">
                <a:latin typeface="Franklin Gothic Book" pitchFamily="34" charset="0"/>
              </a:rPr>
              <a:t>dan</a:t>
            </a:r>
            <a:r>
              <a:rPr lang="en-US" sz="3600" dirty="0">
                <a:latin typeface="Franklin Gothic Book" pitchFamily="34" charset="0"/>
              </a:rPr>
              <a:t> Digital </a:t>
            </a:r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2"/>
          <a:srcRect t="47681" b="8261"/>
          <a:stretch>
            <a:fillRect/>
          </a:stretch>
        </p:blipFill>
        <p:spPr bwMode="auto">
          <a:xfrm>
            <a:off x="457200" y="1778000"/>
            <a:ext cx="81534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62966" cy="4876800"/>
          </a:xfrm>
        </p:spPr>
        <p:txBody>
          <a:bodyPr/>
          <a:lstStyle/>
          <a:p>
            <a:pPr algn="just"/>
            <a:r>
              <a:rPr lang="en-US" sz="2200" dirty="0" smtClean="0">
                <a:latin typeface="Franklin Gothic Book" pitchFamily="34" charset="0"/>
              </a:rPr>
              <a:t>Bandwidth:</a:t>
            </a:r>
          </a:p>
          <a:p>
            <a:pPr algn="just">
              <a:buNone/>
            </a:pPr>
            <a:r>
              <a:rPr lang="en-US" sz="2200" b="0" dirty="0" smtClean="0">
                <a:latin typeface="Franklin Gothic Book" pitchFamily="34" charset="0"/>
              </a:rPr>
              <a:t>	</a:t>
            </a:r>
            <a:r>
              <a:rPr lang="en-US" sz="2200" b="0" dirty="0" err="1" smtClean="0">
                <a:latin typeface="Franklin Gothic Book" pitchFamily="34" charset="0"/>
              </a:rPr>
              <a:t>Semua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sistem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komunikasi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elektronik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mengirimkan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informasi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dengan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memancarkan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energi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elektromagnetik</a:t>
            </a:r>
            <a:r>
              <a:rPr lang="en-US" sz="2200" b="0" dirty="0" smtClean="0">
                <a:latin typeface="Franklin Gothic Book" pitchFamily="34" charset="0"/>
              </a:rPr>
              <a:t>. </a:t>
            </a:r>
            <a:r>
              <a:rPr lang="en-US" sz="2200" b="0" dirty="0" err="1" smtClean="0">
                <a:latin typeface="Franklin Gothic Book" pitchFamily="34" charset="0"/>
              </a:rPr>
              <a:t>Energi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elektromagnetik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ini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dapat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berjalan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sebagai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sebuah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tegangan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atau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arus</a:t>
            </a:r>
            <a:r>
              <a:rPr lang="en-US" sz="2200" b="0" dirty="0" smtClean="0">
                <a:latin typeface="Franklin Gothic Book" pitchFamily="34" charset="0"/>
              </a:rPr>
              <a:t> yang </a:t>
            </a:r>
            <a:r>
              <a:rPr lang="en-US" sz="2200" b="0" dirty="0" err="1" smtClean="0">
                <a:latin typeface="Franklin Gothic Book" pitchFamily="34" charset="0"/>
              </a:rPr>
              <a:t>melalui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dawai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sebagaimana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emisi</a:t>
            </a:r>
            <a:r>
              <a:rPr lang="en-US" sz="2200" b="0" dirty="0" smtClean="0">
                <a:latin typeface="Franklin Gothic Book" pitchFamily="34" charset="0"/>
              </a:rPr>
              <a:t> radio </a:t>
            </a:r>
            <a:r>
              <a:rPr lang="en-US" sz="2200" b="0" dirty="0" err="1" smtClean="0">
                <a:latin typeface="Franklin Gothic Book" pitchFamily="34" charset="0"/>
              </a:rPr>
              <a:t>melintasi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udara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udara</a:t>
            </a:r>
            <a:r>
              <a:rPr lang="en-US" sz="2200" b="0" dirty="0" smtClean="0">
                <a:latin typeface="Franklin Gothic Book" pitchFamily="34" charset="0"/>
              </a:rPr>
              <a:t>.</a:t>
            </a:r>
          </a:p>
          <a:p>
            <a:pPr algn="just">
              <a:buNone/>
            </a:pPr>
            <a:r>
              <a:rPr lang="en-US" sz="2200" b="0" dirty="0" smtClean="0">
                <a:latin typeface="Franklin Gothic Book" pitchFamily="34" charset="0"/>
              </a:rPr>
              <a:t>	</a:t>
            </a:r>
            <a:r>
              <a:rPr lang="en-US" sz="2200" b="0" dirty="0" err="1" smtClean="0">
                <a:latin typeface="Franklin Gothic Book" pitchFamily="34" charset="0"/>
              </a:rPr>
              <a:t>untuk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mengirim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informasi</a:t>
            </a:r>
            <a:r>
              <a:rPr lang="en-US" sz="2200" b="0" dirty="0" smtClean="0">
                <a:latin typeface="Franklin Gothic Book" pitchFamily="34" charset="0"/>
              </a:rPr>
              <a:t>, </a:t>
            </a:r>
            <a:r>
              <a:rPr lang="en-US" sz="2200" b="0" dirty="0" err="1" smtClean="0">
                <a:latin typeface="Franklin Gothic Book" pitchFamily="34" charset="0"/>
              </a:rPr>
              <a:t>sistem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komunikasi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harus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menggunakan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spektrum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elektromagnetik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dalam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jumlah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atau</a:t>
            </a:r>
            <a:r>
              <a:rPr lang="en-US" sz="2200" b="0" dirty="0" smtClean="0">
                <a:latin typeface="Franklin Gothic Book" pitchFamily="34" charset="0"/>
              </a:rPr>
              <a:t> range </a:t>
            </a:r>
            <a:r>
              <a:rPr lang="en-US" sz="2200" b="0" dirty="0" err="1" smtClean="0">
                <a:latin typeface="Franklin Gothic Book" pitchFamily="34" charset="0"/>
              </a:rPr>
              <a:t>tertentu</a:t>
            </a:r>
            <a:r>
              <a:rPr lang="en-US" sz="2200" b="0" dirty="0" smtClean="0">
                <a:latin typeface="Franklin Gothic Book" pitchFamily="34" charset="0"/>
              </a:rPr>
              <a:t>. </a:t>
            </a:r>
          </a:p>
          <a:p>
            <a:pPr algn="just">
              <a:buNone/>
            </a:pPr>
            <a:r>
              <a:rPr lang="en-US" sz="2200" b="0" dirty="0" smtClean="0">
                <a:latin typeface="Franklin Gothic Book" pitchFamily="34" charset="0"/>
              </a:rPr>
              <a:t>	</a:t>
            </a:r>
            <a:r>
              <a:rPr lang="en-US" sz="2200" b="0" dirty="0" err="1" smtClean="0">
                <a:latin typeface="Franklin Gothic Book" pitchFamily="34" charset="0"/>
              </a:rPr>
              <a:t>contoh</a:t>
            </a:r>
            <a:r>
              <a:rPr lang="en-US" sz="2200" b="0" dirty="0" smtClean="0">
                <a:latin typeface="Franklin Gothic Book" pitchFamily="34" charset="0"/>
              </a:rPr>
              <a:t>: </a:t>
            </a:r>
            <a:r>
              <a:rPr lang="en-US" sz="2200" b="0" dirty="0" err="1" smtClean="0">
                <a:latin typeface="Franklin Gothic Book" pitchFamily="34" charset="0"/>
              </a:rPr>
              <a:t>musik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menggunakan</a:t>
            </a:r>
            <a:r>
              <a:rPr lang="en-US" sz="2200" b="0" dirty="0" smtClean="0">
                <a:latin typeface="Franklin Gothic Book" pitchFamily="34" charset="0"/>
              </a:rPr>
              <a:t> range </a:t>
            </a:r>
            <a:r>
              <a:rPr lang="en-US" sz="2200" b="0" dirty="0" err="1" smtClean="0">
                <a:latin typeface="Franklin Gothic Book" pitchFamily="34" charset="0"/>
              </a:rPr>
              <a:t>frekuensi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dari</a:t>
            </a:r>
            <a:r>
              <a:rPr lang="en-US" sz="2200" b="0" dirty="0" smtClean="0">
                <a:latin typeface="Franklin Gothic Book" pitchFamily="34" charset="0"/>
              </a:rPr>
              <a:t> 0 </a:t>
            </a:r>
            <a:r>
              <a:rPr lang="en-US" sz="2200" b="0" dirty="0" err="1" smtClean="0">
                <a:latin typeface="Franklin Gothic Book" pitchFamily="34" charset="0"/>
              </a:rPr>
              <a:t>sampai</a:t>
            </a:r>
            <a:r>
              <a:rPr lang="en-US" sz="2200" b="0" dirty="0" smtClean="0">
                <a:latin typeface="Franklin Gothic Book" pitchFamily="34" charset="0"/>
              </a:rPr>
              <a:t> 20.000 </a:t>
            </a:r>
            <a:r>
              <a:rPr lang="en-US" sz="2200" b="0" dirty="0" err="1" smtClean="0">
                <a:latin typeface="Franklin Gothic Book" pitchFamily="34" charset="0"/>
              </a:rPr>
              <a:t>siklus</a:t>
            </a:r>
            <a:r>
              <a:rPr lang="en-US" sz="2200" b="0" dirty="0" smtClean="0">
                <a:latin typeface="Franklin Gothic Book" pitchFamily="34" charset="0"/>
              </a:rPr>
              <a:t> per </a:t>
            </a:r>
            <a:r>
              <a:rPr lang="en-US" sz="2200" b="0" dirty="0" err="1" smtClean="0">
                <a:latin typeface="Franklin Gothic Book" pitchFamily="34" charset="0"/>
              </a:rPr>
              <a:t>detik</a:t>
            </a:r>
            <a:r>
              <a:rPr lang="en-US" sz="2200" b="0" dirty="0" smtClean="0">
                <a:latin typeface="Franklin Gothic Book" pitchFamily="34" charset="0"/>
              </a:rPr>
              <a:t> (cycle per second) </a:t>
            </a:r>
            <a:r>
              <a:rPr lang="en-US" sz="2200" b="0" dirty="0" err="1" smtClean="0">
                <a:latin typeface="Franklin Gothic Book" pitchFamily="34" charset="0"/>
              </a:rPr>
              <a:t>atau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juga</a:t>
            </a:r>
            <a:r>
              <a:rPr lang="en-US" sz="2200" b="0" dirty="0" smtClean="0">
                <a:latin typeface="Franklin Gothic Book" pitchFamily="34" charset="0"/>
              </a:rPr>
              <a:t> </a:t>
            </a:r>
            <a:r>
              <a:rPr lang="en-US" sz="2200" b="0" dirty="0" err="1" smtClean="0">
                <a:latin typeface="Franklin Gothic Book" pitchFamily="34" charset="0"/>
              </a:rPr>
              <a:t>disebut</a:t>
            </a:r>
            <a:r>
              <a:rPr lang="en-US" sz="2200" b="0" dirty="0" smtClean="0">
                <a:latin typeface="Franklin Gothic Book" pitchFamily="34" charset="0"/>
              </a:rPr>
              <a:t> Hertz (Hz) 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 20kHz.</a:t>
            </a:r>
          </a:p>
          <a:p>
            <a:pPr algn="just">
              <a:buNone/>
            </a:pP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	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S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ebagai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konsekuensi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nya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,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untuk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mengirim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keseluruhan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sinyal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musik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,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sistem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komunikasi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harus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mengalokasikan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bandwidth paling </a:t>
            </a:r>
            <a:r>
              <a:rPr lang="en-US" sz="2200" b="0" dirty="0" err="1" smtClean="0">
                <a:latin typeface="Franklin Gothic Book" pitchFamily="34" charset="0"/>
                <a:sym typeface="Wingdings" pitchFamily="2" charset="2"/>
              </a:rPr>
              <a:t>tidak</a:t>
            </a:r>
            <a:r>
              <a:rPr lang="en-US" sz="2200" b="0" dirty="0" smtClean="0">
                <a:latin typeface="Franklin Gothic Book" pitchFamily="34" charset="0"/>
                <a:sym typeface="Wingdings" pitchFamily="2" charset="2"/>
              </a:rPr>
              <a:t> 20kHz</a:t>
            </a:r>
            <a:endParaRPr lang="en-SG" sz="22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00240"/>
            <a:ext cx="4457719" cy="371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>
                <a:latin typeface="Franklin Gothic Book" pitchFamily="34" charset="0"/>
              </a:rPr>
              <a:t>Carrier: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sinyal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tetap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sebuah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sirkuit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berada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tertentu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range </a:t>
            </a:r>
            <a:r>
              <a:rPr lang="en-US" sz="2400" b="0" dirty="0" err="1" smtClean="0">
                <a:latin typeface="Franklin Gothic Book" pitchFamily="34" charset="0"/>
              </a:rPr>
              <a:t>frekuensi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tertentu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r>
              <a:rPr lang="en-US" sz="2400" b="0" dirty="0" smtClean="0">
                <a:latin typeface="Franklin Gothic Book" pitchFamily="34" charset="0"/>
              </a:rPr>
              <a:t>Hertz (Hz) :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ukuran</a:t>
            </a:r>
            <a:r>
              <a:rPr lang="en-US" sz="2400" b="0" dirty="0" smtClean="0">
                <a:latin typeface="Franklin Gothic Book" pitchFamily="34" charset="0"/>
              </a:rPr>
              <a:t> bandwidth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sirkuit</a:t>
            </a:r>
            <a:r>
              <a:rPr lang="en-US" sz="2400" b="0" dirty="0" smtClean="0">
                <a:latin typeface="Franklin Gothic Book" pitchFamily="34" charset="0"/>
              </a:rPr>
              <a:t> analog. </a:t>
            </a:r>
            <a:r>
              <a:rPr lang="en-US" sz="2400" b="0" dirty="0" err="1" smtClean="0">
                <a:latin typeface="Franklin Gothic Book" pitchFamily="34" charset="0"/>
              </a:rPr>
              <a:t>Istilah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ini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diambil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nama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ilmuwan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fisika</a:t>
            </a:r>
            <a:r>
              <a:rPr lang="en-US" sz="2400" b="0" dirty="0" smtClean="0">
                <a:latin typeface="Franklin Gothic Book" pitchFamily="34" charset="0"/>
              </a:rPr>
              <a:t> Heinrich Rudolf Hertz, </a:t>
            </a:r>
            <a:r>
              <a:rPr lang="en-US" sz="2400" b="0" dirty="0" err="1" smtClean="0">
                <a:latin typeface="Franklin Gothic Book" pitchFamily="34" charset="0"/>
              </a:rPr>
              <a:t>orang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menemukan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gelombang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suara</a:t>
            </a:r>
            <a:r>
              <a:rPr lang="en-US" sz="2400" b="0" dirty="0" smtClean="0">
                <a:latin typeface="Franklin Gothic Book" pitchFamily="34" charset="0"/>
              </a:rPr>
              <a:t>. Hertz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jumlah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bentuk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gelombang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elektromagnetik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ditransmisikan</a:t>
            </a:r>
            <a:r>
              <a:rPr lang="en-US" sz="2400" b="0" dirty="0" smtClean="0">
                <a:latin typeface="Franklin Gothic Book" pitchFamily="34" charset="0"/>
              </a:rPr>
              <a:t> per </a:t>
            </a:r>
            <a:r>
              <a:rPr lang="en-US" sz="2400" b="0" dirty="0" err="1" smtClean="0">
                <a:latin typeface="Franklin Gothic Book" pitchFamily="34" charset="0"/>
              </a:rPr>
              <a:t>detik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r>
              <a:rPr lang="en-US" sz="2400" b="0" dirty="0" smtClean="0">
                <a:latin typeface="Franklin Gothic Book" pitchFamily="34" charset="0"/>
              </a:rPr>
              <a:t>bps (bit per second): </a:t>
            </a:r>
            <a:r>
              <a:rPr lang="en-US" sz="2400" b="0" dirty="0" err="1" smtClean="0">
                <a:latin typeface="Franklin Gothic Book" pitchFamily="34" charset="0"/>
              </a:rPr>
              <a:t>jika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satuan</a:t>
            </a:r>
            <a:r>
              <a:rPr lang="en-US" sz="2400" b="0" dirty="0" smtClean="0">
                <a:latin typeface="Franklin Gothic Book" pitchFamily="34" charset="0"/>
              </a:rPr>
              <a:t> bandwidth </a:t>
            </a:r>
            <a:r>
              <a:rPr lang="en-US" sz="2400" b="0" dirty="0" err="1" smtClean="0">
                <a:latin typeface="Franklin Gothic Book" pitchFamily="34" charset="0"/>
              </a:rPr>
              <a:t>pada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sirkuit</a:t>
            </a:r>
            <a:r>
              <a:rPr lang="en-US" sz="2400" b="0" dirty="0" smtClean="0">
                <a:latin typeface="Franklin Gothic Book" pitchFamily="34" charset="0"/>
              </a:rPr>
              <a:t> analog yang </a:t>
            </a:r>
            <a:r>
              <a:rPr lang="en-US" sz="2400" b="0" dirty="0" err="1" smtClean="0">
                <a:latin typeface="Franklin Gothic Book" pitchFamily="34" charset="0"/>
              </a:rPr>
              <a:t>diukur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herz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  <a:r>
              <a:rPr lang="en-US" sz="2400" b="0" dirty="0" err="1" smtClean="0">
                <a:latin typeface="Franklin Gothic Book" pitchFamily="34" charset="0"/>
              </a:rPr>
              <a:t>Satuan</a:t>
            </a:r>
            <a:r>
              <a:rPr lang="en-US" sz="2400" b="0" dirty="0" smtClean="0">
                <a:latin typeface="Franklin Gothic Book" pitchFamily="34" charset="0"/>
              </a:rPr>
              <a:t> bandwidth </a:t>
            </a:r>
            <a:r>
              <a:rPr lang="en-US" sz="2400" b="0" dirty="0" err="1" smtClean="0">
                <a:latin typeface="Franklin Gothic Book" pitchFamily="34" charset="0"/>
              </a:rPr>
              <a:t>sirkuit</a:t>
            </a:r>
            <a:r>
              <a:rPr lang="en-US" sz="2400" b="0" dirty="0" smtClean="0">
                <a:latin typeface="Franklin Gothic Book" pitchFamily="34" charset="0"/>
              </a:rPr>
              <a:t> digital </a:t>
            </a:r>
            <a:r>
              <a:rPr lang="en-US" sz="2400" b="0" dirty="0" err="1" smtClean="0">
                <a:latin typeface="Franklin Gothic Book" pitchFamily="34" charset="0"/>
              </a:rPr>
              <a:t>diukur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dalam</a:t>
            </a:r>
            <a:r>
              <a:rPr lang="en-US" sz="2400" b="0" dirty="0" smtClean="0">
                <a:latin typeface="Franklin Gothic Book" pitchFamily="34" charset="0"/>
              </a:rPr>
              <a:t> bps. Bps </a:t>
            </a:r>
            <a:r>
              <a:rPr lang="en-US" sz="2400" b="0" dirty="0" err="1" smtClean="0">
                <a:latin typeface="Franklin Gothic Book" pitchFamily="34" charset="0"/>
              </a:rPr>
              <a:t>adalah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jumlah</a:t>
            </a:r>
            <a:r>
              <a:rPr lang="en-US" sz="2400" b="0" dirty="0" smtClean="0">
                <a:latin typeface="Franklin Gothic Book" pitchFamily="34" charset="0"/>
              </a:rPr>
              <a:t> bit data </a:t>
            </a:r>
            <a:r>
              <a:rPr lang="en-US" sz="2400" b="0" dirty="0" err="1" smtClean="0">
                <a:latin typeface="Franklin Gothic Book" pitchFamily="34" charset="0"/>
              </a:rPr>
              <a:t>biner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dapat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ditransmisikan</a:t>
            </a:r>
            <a:r>
              <a:rPr lang="en-US" sz="2400" b="0" dirty="0" smtClean="0">
                <a:latin typeface="Franklin Gothic Book" pitchFamily="34" charset="0"/>
              </a:rPr>
              <a:t> per </a:t>
            </a:r>
            <a:r>
              <a:rPr lang="en-US" sz="2400" b="0" dirty="0" err="1" smtClean="0">
                <a:latin typeface="Franklin Gothic Book" pitchFamily="34" charset="0"/>
              </a:rPr>
              <a:t>detik</a:t>
            </a:r>
            <a:r>
              <a:rPr lang="en-US" sz="2400" b="0" dirty="0" smtClean="0">
                <a:latin typeface="Franklin Gothic Book" pitchFamily="34" charset="0"/>
              </a:rPr>
              <a:t>. 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Franklin Gothic Book" pitchFamily="34" charset="0"/>
              </a:rPr>
              <a:t>Narrowband</a:t>
            </a:r>
            <a:r>
              <a:rPr lang="en-US" sz="2400" b="0" dirty="0" smtClean="0">
                <a:latin typeface="Franklin Gothic Book" pitchFamily="34" charset="0"/>
              </a:rPr>
              <a:t>: </a:t>
            </a:r>
            <a:r>
              <a:rPr lang="en-US" sz="2400" b="0" dirty="0" err="1" smtClean="0">
                <a:latin typeface="Franklin Gothic Book" pitchFamily="34" charset="0"/>
              </a:rPr>
              <a:t>suatu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saluran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tunggal</a:t>
            </a:r>
            <a:r>
              <a:rPr lang="en-US" sz="2400" b="0" dirty="0" smtClean="0">
                <a:latin typeface="Franklin Gothic Book" pitchFamily="34" charset="0"/>
              </a:rPr>
              <a:t> (</a:t>
            </a:r>
            <a:r>
              <a:rPr lang="en-US" sz="2400" b="0" dirty="0" err="1" smtClean="0">
                <a:latin typeface="Franklin Gothic Book" pitchFamily="34" charset="0"/>
              </a:rPr>
              <a:t>misal</a:t>
            </a:r>
            <a:r>
              <a:rPr lang="en-US" sz="2400" b="0" dirty="0" smtClean="0">
                <a:latin typeface="Franklin Gothic Book" pitchFamily="34" charset="0"/>
              </a:rPr>
              <a:t> 64Kbps)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sejumlah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saluran</a:t>
            </a:r>
            <a:r>
              <a:rPr lang="en-US" sz="2400" b="0" dirty="0" smtClean="0">
                <a:latin typeface="Franklin Gothic Book" pitchFamily="34" charset="0"/>
              </a:rPr>
              <a:t> 64Kbps </a:t>
            </a:r>
            <a:r>
              <a:rPr lang="en-US" sz="2400" b="0" dirty="0" smtClean="0">
                <a:latin typeface="Franklin Gothic Book" pitchFamily="34" charset="0"/>
                <a:sym typeface="Wingdings" pitchFamily="2" charset="2"/>
              </a:rPr>
              <a:t> N x </a:t>
            </a:r>
            <a:r>
              <a:rPr lang="en-US" sz="2400" b="0" dirty="0" smtClean="0">
                <a:latin typeface="Franklin Gothic Book" pitchFamily="34" charset="0"/>
              </a:rPr>
              <a:t>64Kbps, </a:t>
            </a:r>
            <a:r>
              <a:rPr lang="en-US" sz="2400" b="0" dirty="0" err="1" smtClean="0">
                <a:latin typeface="Franklin Gothic Book" pitchFamily="34" charset="0"/>
              </a:rPr>
              <a:t>tetapi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lebih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kecil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dari</a:t>
            </a:r>
            <a:r>
              <a:rPr lang="en-US" sz="2400" b="0" dirty="0" smtClean="0">
                <a:latin typeface="Franklin Gothic Book" pitchFamily="34" charset="0"/>
              </a:rPr>
              <a:t> Wideband.</a:t>
            </a:r>
          </a:p>
          <a:p>
            <a:r>
              <a:rPr lang="en-US" sz="2400" dirty="0" smtClean="0">
                <a:latin typeface="Franklin Gothic Book" pitchFamily="34" charset="0"/>
              </a:rPr>
              <a:t>Wideband</a:t>
            </a:r>
            <a:r>
              <a:rPr lang="en-US" sz="2400" b="0" dirty="0" smtClean="0">
                <a:latin typeface="Franklin Gothic Book" pitchFamily="34" charset="0"/>
              </a:rPr>
              <a:t>: </a:t>
            </a:r>
            <a:r>
              <a:rPr lang="en-US" sz="2400" b="0" dirty="0" err="1" smtClean="0">
                <a:latin typeface="Franklin Gothic Book" pitchFamily="34" charset="0"/>
              </a:rPr>
              <a:t>tergolong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multikanal</a:t>
            </a:r>
            <a:r>
              <a:rPr lang="en-US" sz="2400" b="0" dirty="0" smtClean="0">
                <a:latin typeface="Franklin Gothic Book" pitchFamily="34" charset="0"/>
              </a:rPr>
              <a:t>, </a:t>
            </a:r>
            <a:r>
              <a:rPr lang="en-US" sz="2400" b="0" dirty="0" err="1" smtClean="0">
                <a:latin typeface="Franklin Gothic Book" pitchFamily="34" charset="0"/>
              </a:rPr>
              <a:t>yakni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antara</a:t>
            </a:r>
            <a:r>
              <a:rPr lang="en-US" sz="2400" b="0" dirty="0" smtClean="0">
                <a:latin typeface="Franklin Gothic Book" pitchFamily="34" charset="0"/>
              </a:rPr>
              <a:t> 1.544Mbps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45Mbps (</a:t>
            </a:r>
            <a:r>
              <a:rPr lang="en-US" sz="2400" b="0" dirty="0" err="1" smtClean="0">
                <a:latin typeface="Franklin Gothic Book" pitchFamily="34" charset="0"/>
              </a:rPr>
              <a:t>berdasar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standar</a:t>
            </a:r>
            <a:r>
              <a:rPr lang="en-US" sz="2400" b="0" dirty="0" smtClean="0">
                <a:latin typeface="Franklin Gothic Book" pitchFamily="34" charset="0"/>
              </a:rPr>
              <a:t> AS) </a:t>
            </a:r>
            <a:r>
              <a:rPr lang="en-US" sz="2400" b="0" dirty="0" err="1" smtClean="0">
                <a:latin typeface="Franklin Gothic Book" pitchFamily="34" charset="0"/>
              </a:rPr>
              <a:t>atau</a:t>
            </a:r>
            <a:r>
              <a:rPr lang="en-US" sz="2400" b="0" dirty="0" smtClean="0">
                <a:latin typeface="Franklin Gothic Book" pitchFamily="34" charset="0"/>
              </a:rPr>
              <a:t> 1.048 Mbps (</a:t>
            </a:r>
            <a:r>
              <a:rPr lang="en-US" sz="2400" b="0" dirty="0" err="1" smtClean="0">
                <a:latin typeface="Franklin Gothic Book" pitchFamily="34" charset="0"/>
              </a:rPr>
              <a:t>berdasarkan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standar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internasional</a:t>
            </a:r>
            <a:r>
              <a:rPr lang="en-US" sz="2400" b="0" dirty="0" smtClean="0">
                <a:latin typeface="Franklin Gothic Book" pitchFamily="34" charset="0"/>
              </a:rPr>
              <a:t>)</a:t>
            </a:r>
          </a:p>
          <a:p>
            <a:r>
              <a:rPr lang="en-US" sz="2400" dirty="0" smtClean="0">
                <a:latin typeface="Franklin Gothic Book" pitchFamily="34" charset="0"/>
              </a:rPr>
              <a:t>Broadband</a:t>
            </a:r>
            <a:r>
              <a:rPr lang="en-US" sz="2400" b="0" dirty="0" smtClean="0">
                <a:latin typeface="Franklin Gothic Book" pitchFamily="34" charset="0"/>
              </a:rPr>
              <a:t> : </a:t>
            </a:r>
            <a:r>
              <a:rPr lang="en-US" sz="2400" b="0" dirty="0" err="1" smtClean="0">
                <a:latin typeface="Franklin Gothic Book" pitchFamily="34" charset="0"/>
              </a:rPr>
              <a:t>termasuk</a:t>
            </a:r>
            <a:r>
              <a:rPr lang="en-US" sz="2400" b="0" dirty="0" smtClean="0">
                <a:latin typeface="Franklin Gothic Book" pitchFamily="34" charset="0"/>
              </a:rPr>
              <a:t> multichannel, </a:t>
            </a:r>
            <a:r>
              <a:rPr lang="en-US" sz="2400" b="0" dirty="0" err="1" smtClean="0">
                <a:latin typeface="Franklin Gothic Book" pitchFamily="34" charset="0"/>
              </a:rPr>
              <a:t>yakni</a:t>
            </a:r>
            <a:r>
              <a:rPr lang="en-US" sz="2400" b="0" dirty="0" smtClean="0">
                <a:latin typeface="Franklin Gothic Book" pitchFamily="34" charset="0"/>
              </a:rPr>
              <a:t> 45 Mbps (</a:t>
            </a:r>
            <a:r>
              <a:rPr lang="en-US" sz="2400" b="0" dirty="0" err="1" smtClean="0">
                <a:latin typeface="Franklin Gothic Book" pitchFamily="34" charset="0"/>
              </a:rPr>
              <a:t>standar</a:t>
            </a:r>
            <a:r>
              <a:rPr lang="en-US" sz="2400" b="0" dirty="0" smtClean="0">
                <a:latin typeface="Franklin Gothic Book" pitchFamily="34" charset="0"/>
              </a:rPr>
              <a:t> AS) </a:t>
            </a:r>
            <a:r>
              <a:rPr lang="en-US" sz="2400" b="0" dirty="0" err="1" smtClean="0">
                <a:latin typeface="Franklin Gothic Book" pitchFamily="34" charset="0"/>
              </a:rPr>
              <a:t>dan</a:t>
            </a:r>
            <a:r>
              <a:rPr lang="en-US" sz="2400" b="0" dirty="0" smtClean="0">
                <a:latin typeface="Franklin Gothic Book" pitchFamily="34" charset="0"/>
              </a:rPr>
              <a:t> 34 Mbps (</a:t>
            </a:r>
            <a:r>
              <a:rPr lang="en-US" sz="2400" b="0" dirty="0" err="1" smtClean="0">
                <a:latin typeface="Franklin Gothic Book" pitchFamily="34" charset="0"/>
              </a:rPr>
              <a:t>standar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internasional</a:t>
            </a:r>
            <a:r>
              <a:rPr lang="en-US" sz="2400" b="0" dirty="0" smtClean="0">
                <a:latin typeface="Franklin Gothic Book" pitchFamily="34" charset="0"/>
              </a:rPr>
              <a:t>)</a:t>
            </a:r>
          </a:p>
          <a:p>
            <a:pPr>
              <a:buNone/>
            </a:pPr>
            <a:r>
              <a:rPr lang="en-US" sz="2400" b="0" dirty="0" smtClean="0">
                <a:latin typeface="Franklin Gothic Book" pitchFamily="34" charset="0"/>
              </a:rPr>
              <a:t>	</a:t>
            </a:r>
            <a:r>
              <a:rPr lang="en-US" sz="2400" b="0" dirty="0" err="1" smtClean="0">
                <a:latin typeface="Franklin Gothic Book" pitchFamily="34" charset="0"/>
              </a:rPr>
              <a:t>transmisi</a:t>
            </a:r>
            <a:r>
              <a:rPr lang="en-US" sz="2400" b="0" dirty="0" smtClean="0">
                <a:latin typeface="Franklin Gothic Book" pitchFamily="34" charset="0"/>
              </a:rPr>
              <a:t> broadband </a:t>
            </a:r>
            <a:r>
              <a:rPr lang="en-US" sz="2400" b="0" dirty="0" err="1" smtClean="0">
                <a:latin typeface="Franklin Gothic Book" pitchFamily="34" charset="0"/>
              </a:rPr>
              <a:t>merupakan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analog </a:t>
            </a:r>
            <a:r>
              <a:rPr lang="en-US" sz="2400" b="0" dirty="0" err="1" smtClean="0">
                <a:latin typeface="Franklin Gothic Book" pitchFamily="34" charset="0"/>
              </a:rPr>
              <a:t>dimana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banyak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kanal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digunakan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secara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simultan</a:t>
            </a:r>
            <a:r>
              <a:rPr lang="en-US" sz="2400" b="0" dirty="0" smtClean="0">
                <a:latin typeface="Franklin Gothic Book" pitchFamily="34" charset="0"/>
              </a:rPr>
              <a:t>.</a:t>
            </a:r>
          </a:p>
          <a:p>
            <a:pPr>
              <a:buNone/>
            </a:pPr>
            <a:r>
              <a:rPr lang="en-US" sz="2400" b="0" dirty="0" smtClean="0">
                <a:latin typeface="Franklin Gothic Book" pitchFamily="34" charset="0"/>
              </a:rPr>
              <a:t>	</a:t>
            </a:r>
            <a:r>
              <a:rPr lang="en-US" sz="2400" b="0" dirty="0" smtClean="0">
                <a:latin typeface="Franklin Gothic Book" pitchFamily="34" charset="0"/>
              </a:rPr>
              <a:t>TV </a:t>
            </a:r>
            <a:r>
              <a:rPr lang="en-US" sz="2400" b="0" dirty="0" err="1" smtClean="0">
                <a:latin typeface="Franklin Gothic Book" pitchFamily="34" charset="0"/>
              </a:rPr>
              <a:t>kabel</a:t>
            </a:r>
            <a:r>
              <a:rPr lang="en-US" sz="2400" b="0" dirty="0" smtClean="0">
                <a:latin typeface="Franklin Gothic Book" pitchFamily="34" charset="0"/>
              </a:rPr>
              <a:t> (CATV) </a:t>
            </a:r>
            <a:r>
              <a:rPr lang="en-US" sz="2400" b="0" dirty="0" err="1" smtClean="0">
                <a:latin typeface="Franklin Gothic Book" pitchFamily="34" charset="0"/>
              </a:rPr>
              <a:t>termasuk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komunikasi</a:t>
            </a:r>
            <a:r>
              <a:rPr lang="en-US" sz="2400" b="0" dirty="0" smtClean="0">
                <a:latin typeface="Franklin Gothic Book" pitchFamily="34" charset="0"/>
              </a:rPr>
              <a:t> yang </a:t>
            </a:r>
            <a:r>
              <a:rPr lang="en-US" sz="2400" b="0" dirty="0" err="1" smtClean="0">
                <a:latin typeface="Franklin Gothic Book" pitchFamily="34" charset="0"/>
              </a:rPr>
              <a:t>menggunakan</a:t>
            </a:r>
            <a:r>
              <a:rPr lang="en-US" sz="2400" b="0" dirty="0" smtClean="0">
                <a:latin typeface="Franklin Gothic Book" pitchFamily="34" charset="0"/>
              </a:rPr>
              <a:t> </a:t>
            </a:r>
            <a:r>
              <a:rPr lang="en-US" sz="2400" b="0" dirty="0" err="1" smtClean="0">
                <a:latin typeface="Franklin Gothic Book" pitchFamily="34" charset="0"/>
              </a:rPr>
              <a:t>transmisi</a:t>
            </a:r>
            <a:r>
              <a:rPr lang="en-US" sz="2400" b="0" dirty="0" smtClean="0">
                <a:latin typeface="Franklin Gothic Book" pitchFamily="34" charset="0"/>
              </a:rPr>
              <a:t> broadband.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Franklin Gothic Book" pitchFamily="34" charset="0"/>
              </a:rPr>
              <a:t>Baud</a:t>
            </a:r>
            <a:r>
              <a:rPr lang="en-SG" sz="2400" b="0" dirty="0" smtClean="0">
                <a:latin typeface="Franklin Gothic Book" pitchFamily="34" charset="0"/>
              </a:rPr>
              <a:t> : </a:t>
            </a:r>
            <a:r>
              <a:rPr lang="en-SG" sz="2400" b="0" dirty="0" err="1" smtClean="0">
                <a:latin typeface="Franklin Gothic Book" pitchFamily="34" charset="0"/>
              </a:rPr>
              <a:t>jumlah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sinyal</a:t>
            </a:r>
            <a:r>
              <a:rPr lang="en-SG" sz="2400" b="0" dirty="0" smtClean="0">
                <a:latin typeface="Franklin Gothic Book" pitchFamily="34" charset="0"/>
              </a:rPr>
              <a:t> yang </a:t>
            </a:r>
            <a:r>
              <a:rPr lang="en-SG" sz="2400" b="0" dirty="0" err="1" smtClean="0">
                <a:latin typeface="Franklin Gothic Book" pitchFamily="34" charset="0"/>
              </a:rPr>
              <a:t>terjadi</a:t>
            </a:r>
            <a:r>
              <a:rPr lang="en-SG" sz="2400" b="0" dirty="0" smtClean="0">
                <a:latin typeface="Franklin Gothic Book" pitchFamily="34" charset="0"/>
              </a:rPr>
              <a:t> per </a:t>
            </a:r>
            <a:r>
              <a:rPr lang="en-SG" sz="2400" b="0" dirty="0" err="1" smtClean="0">
                <a:latin typeface="Franklin Gothic Book" pitchFamily="34" charset="0"/>
              </a:rPr>
              <a:t>detik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dalam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dalam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sebuah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sirkuit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analog.Secara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umum</a:t>
            </a:r>
            <a:r>
              <a:rPr lang="en-SG" sz="2400" b="0" dirty="0" smtClean="0">
                <a:latin typeface="Franklin Gothic Book" pitchFamily="34" charset="0"/>
              </a:rPr>
              <a:t> baud </a:t>
            </a:r>
            <a:r>
              <a:rPr lang="en-SG" sz="2400" b="0" dirty="0" err="1" smtClean="0">
                <a:latin typeface="Franklin Gothic Book" pitchFamily="34" charset="0"/>
              </a:rPr>
              <a:t>digunakan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untuk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menjelaskan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tingkatan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signaling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untuk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transmisi</a:t>
            </a:r>
            <a:r>
              <a:rPr lang="en-SG" sz="2400" b="0" dirty="0" smtClean="0">
                <a:latin typeface="Franklin Gothic Book" pitchFamily="34" charset="0"/>
              </a:rPr>
              <a:t> data modem </a:t>
            </a:r>
            <a:r>
              <a:rPr lang="en-SG" sz="2400" b="0" dirty="0" err="1" smtClean="0">
                <a:latin typeface="Franklin Gothic Book" pitchFamily="34" charset="0"/>
              </a:rPr>
              <a:t>melalui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sirkuit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analog</a:t>
            </a:r>
            <a:r>
              <a:rPr lang="en-SG" sz="2400" b="0" dirty="0" smtClean="0">
                <a:latin typeface="Franklin Gothic Book" pitchFamily="34" charset="0"/>
              </a:rPr>
              <a:t>, </a:t>
            </a:r>
            <a:r>
              <a:rPr lang="en-SG" sz="2400" b="0" dirty="0" err="1" smtClean="0">
                <a:latin typeface="Franklin Gothic Book" pitchFamily="34" charset="0"/>
              </a:rPr>
              <a:t>sementara</a:t>
            </a:r>
            <a:r>
              <a:rPr lang="en-SG" sz="2400" b="0" dirty="0" smtClean="0">
                <a:latin typeface="Franklin Gothic Book" pitchFamily="34" charset="0"/>
              </a:rPr>
              <a:t> Baud rate : </a:t>
            </a:r>
            <a:r>
              <a:rPr lang="en-SG" sz="2400" b="0" dirty="0" err="1" smtClean="0">
                <a:latin typeface="Franklin Gothic Book" pitchFamily="34" charset="0"/>
              </a:rPr>
              <a:t>hampir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sama</a:t>
            </a:r>
            <a:r>
              <a:rPr lang="en-SG" sz="2400" b="0" dirty="0" smtClean="0">
                <a:latin typeface="Franklin Gothic Book" pitchFamily="34" charset="0"/>
              </a:rPr>
              <a:t> </a:t>
            </a:r>
            <a:r>
              <a:rPr lang="en-SG" sz="2400" b="0" dirty="0" err="1" smtClean="0">
                <a:latin typeface="Franklin Gothic Book" pitchFamily="34" charset="0"/>
              </a:rPr>
              <a:t>dengan</a:t>
            </a:r>
            <a:r>
              <a:rPr lang="en-SG" sz="2400" b="0" dirty="0" smtClean="0">
                <a:latin typeface="Franklin Gothic Book" pitchFamily="34" charset="0"/>
              </a:rPr>
              <a:t> hertz.</a:t>
            </a:r>
            <a:endParaRPr lang="en-SG" sz="2400" b="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VIII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BusinessVIII</Template>
  <TotalTime>390</TotalTime>
  <Words>1678</Words>
  <Application>Microsoft Office PowerPoint</Application>
  <PresentationFormat>On-screen Show (4:3)</PresentationFormat>
  <Paragraphs>225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BusinessVIII</vt:lpstr>
      <vt:lpstr>Microsoft Equation 3.0</vt:lpstr>
      <vt:lpstr>Komunikasi Data</vt:lpstr>
      <vt:lpstr>SATUAN ACARA PERKULIAHAN</vt:lpstr>
      <vt:lpstr>KONSEP DAN ISTILAH-ISTILAH</vt:lpstr>
      <vt:lpstr>Slide 4</vt:lpstr>
      <vt:lpstr>Slide 5</vt:lpstr>
      <vt:lpstr>Slide 6</vt:lpstr>
      <vt:lpstr>Slide 7</vt:lpstr>
      <vt:lpstr>Slide 8</vt:lpstr>
      <vt:lpstr>Slide 9</vt:lpstr>
      <vt:lpstr>TRANSMISI ANALOG DAN DIGITAL</vt:lpstr>
      <vt:lpstr>Slide 11</vt:lpstr>
      <vt:lpstr>Slide 12</vt:lpstr>
      <vt:lpstr>Slide 13</vt:lpstr>
      <vt:lpstr>Slide 14</vt:lpstr>
      <vt:lpstr>Transmisi Analog &amp; Digital</vt:lpstr>
      <vt:lpstr>Permasalahan umum sinyal analog dan digital adalah:</vt:lpstr>
      <vt:lpstr>Attenuation (Atenuasi)</vt:lpstr>
      <vt:lpstr>Slide 18</vt:lpstr>
      <vt:lpstr>Delay Distortion </vt:lpstr>
      <vt:lpstr>Noise</vt:lpstr>
      <vt:lpstr>Slide 21</vt:lpstr>
      <vt:lpstr>Jenis-jenis Noise</vt:lpstr>
      <vt:lpstr>Slide 23</vt:lpstr>
      <vt:lpstr>Slide 24</vt:lpstr>
      <vt:lpstr>Slide 25</vt:lpstr>
      <vt:lpstr>Slide 26</vt:lpstr>
      <vt:lpstr>Slide 27</vt:lpstr>
      <vt:lpstr>Keuntungan Transmisi Digital</vt:lpstr>
      <vt:lpstr>Kanal Komunikasi (Communication Channel)</vt:lpstr>
      <vt:lpstr>Kapasitas kanal (Channel Capacity)</vt:lpstr>
      <vt:lpstr>Slide 31</vt:lpstr>
      <vt:lpstr>Slide 32</vt:lpstr>
      <vt:lpstr>Istilah analog dan digital yang dalam komunikasi data dipakai dalam tiga konteks</vt:lpstr>
      <vt:lpstr>Data</vt:lpstr>
      <vt:lpstr>Data</vt:lpstr>
      <vt:lpstr>Spektrum Akustik (Analog)</vt:lpstr>
      <vt:lpstr>Sinyal</vt:lpstr>
      <vt:lpstr>Sinyal dengan Komponen DC</vt:lpstr>
      <vt:lpstr>Data and Sinyal</vt:lpstr>
      <vt:lpstr>Sinyal Analog membawa  Data Analog dan Data Digital </vt:lpstr>
      <vt:lpstr>Sinyal Digital membawa  Data Analog dan Digital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VIII</dc:title>
  <dc:creator>HP Mini</dc:creator>
  <cp:lastModifiedBy>HP Mini</cp:lastModifiedBy>
  <cp:revision>57</cp:revision>
  <dcterms:created xsi:type="dcterms:W3CDTF">2011-02-07T15:13:00Z</dcterms:created>
  <dcterms:modified xsi:type="dcterms:W3CDTF">2011-02-21T15:11:39Z</dcterms:modified>
</cp:coreProperties>
</file>