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B2E6A3-3453-434F-8239-A79599AFEE55}" type="datetimeFigureOut">
              <a:rPr lang="en-US" smtClean="0"/>
              <a:t>2/22/2011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53C2FA-AED4-4B64-AD2C-9B14E815DA0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Array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Sri </a:t>
            </a:r>
            <a:r>
              <a:rPr lang="en-US" dirty="0" err="1" smtClean="0"/>
              <a:t>Nurhayati</a:t>
            </a:r>
            <a:r>
              <a:rPr lang="en-US" dirty="0" smtClean="0"/>
              <a:t>, MT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441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data[],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if (*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maks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data[*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*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+=1;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else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("Array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gagal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\n");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}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8200" y="1371600"/>
            <a:ext cx="4191000" cy="24079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a[5];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(a,&amp;bd,3);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tambah_array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(a,&amp;bd,5);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);//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Menampilkan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data array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52600"/>
          </a:xfrm>
        </p:spPr>
        <p:txBody>
          <a:bodyPr/>
          <a:lstStyle/>
          <a:p>
            <a:r>
              <a:rPr lang="en-US" b="1" dirty="0" err="1" smtClean="0"/>
              <a:t>Penyisipan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array</a:t>
            </a:r>
            <a:endParaRPr lang="en-US" dirty="0" smtClean="0"/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menyisipkan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lokasi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timbul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3048000"/>
          <a:ext cx="4591366" cy="716280"/>
        </p:xfrm>
        <a:graphic>
          <a:graphicData uri="http://schemas.openxmlformats.org/drawingml/2006/table">
            <a:tbl>
              <a:tblPr/>
              <a:tblGrid>
                <a:gridCol w="670999"/>
                <a:gridCol w="738031"/>
                <a:gridCol w="738031"/>
                <a:gridCol w="738031"/>
                <a:gridCol w="738031"/>
                <a:gridCol w="968243"/>
              </a:tblGrid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038600"/>
            <a:ext cx="4953000" cy="2145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array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data[i+1]=data[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penyisipan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  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sisip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]. (data[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850392" lvl="1" indent="-457200" algn="just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752600"/>
          </a:xfrm>
        </p:spPr>
        <p:txBody>
          <a:bodyPr/>
          <a:lstStyle/>
          <a:p>
            <a:r>
              <a:rPr lang="en-US" b="1" dirty="0" err="1" smtClean="0"/>
              <a:t>Penghapusan</a:t>
            </a:r>
            <a:r>
              <a:rPr lang="en-US" b="1" dirty="0" smtClean="0"/>
              <a:t> data </a:t>
            </a:r>
            <a:r>
              <a:rPr lang="en-US" b="1" dirty="0" err="1" smtClean="0"/>
              <a:t>dari</a:t>
            </a:r>
            <a:r>
              <a:rPr lang="en-US" b="1" dirty="0" smtClean="0"/>
              <a:t> array</a:t>
            </a:r>
            <a:endParaRPr lang="en-US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smtClean="0"/>
              <a:t>data </a:t>
            </a:r>
            <a:r>
              <a:rPr lang="en-US" sz="2000" dirty="0" err="1" smtClean="0"/>
              <a:t>dari</a:t>
            </a:r>
            <a:r>
              <a:rPr lang="en-US" sz="2000" dirty="0" smtClean="0"/>
              <a:t> array </a:t>
            </a:r>
            <a:r>
              <a:rPr lang="en-US" sz="2000" dirty="0" err="1" smtClean="0"/>
              <a:t>berarti</a:t>
            </a:r>
            <a:r>
              <a:rPr lang="en-US" sz="2000" dirty="0" smtClean="0"/>
              <a:t> </a:t>
            </a:r>
            <a:r>
              <a:rPr lang="en-US" sz="2000" dirty="0" err="1" smtClean="0"/>
              <a:t>menghilangkan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array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tertentu</a:t>
            </a:r>
            <a:r>
              <a:rPr lang="en-US" sz="2000" dirty="0" smtClean="0"/>
              <a:t>.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penghapusan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mengakibatkan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pergeseran</a:t>
            </a:r>
            <a:r>
              <a:rPr lang="en-US" sz="2000" dirty="0" smtClean="0"/>
              <a:t> data. 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819400"/>
          <a:ext cx="4343399" cy="609600"/>
        </p:xfrm>
        <a:graphic>
          <a:graphicData uri="http://schemas.openxmlformats.org/drawingml/2006/table">
            <a:tbl>
              <a:tblPr/>
              <a:tblGrid>
                <a:gridCol w="634760"/>
                <a:gridCol w="698172"/>
                <a:gridCol w="698172"/>
                <a:gridCol w="698172"/>
                <a:gridCol w="698172"/>
                <a:gridCol w="915951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86200"/>
            <a:ext cx="5943600" cy="2220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&gt;0),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lanjutkan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kosong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range array,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penghapusan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dibatalkan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hapus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terakhir-1,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pemindahan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agar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ke-i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i+1).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Sederhananya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pemindahan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]=data[i+1];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pergeseran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dikurangi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data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dihapus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50392" lvl="1" indent="-457200">
              <a:buFont typeface="+mj-lt"/>
              <a:buAutoNum type="alphaLcPeriod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Pencarian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017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Sequential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Sentinel</a:t>
            </a: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Terdapat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sentinel (data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Menelusuri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membandingkannya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Kekurangan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sentinel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5486400"/>
          <a:ext cx="3124200" cy="381000"/>
        </p:xfrm>
        <a:graphic>
          <a:graphicData uri="http://schemas.openxmlformats.org/drawingml/2006/table">
            <a:tbl>
              <a:tblPr/>
              <a:tblGrid>
                <a:gridCol w="520700"/>
                <a:gridCol w="520700"/>
                <a:gridCol w="520700"/>
                <a:gridCol w="520700"/>
                <a:gridCol w="520700"/>
                <a:gridCol w="5207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410200" y="4800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Untuk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Sentinel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>
            <a:stCxn id="27649" idx="1"/>
          </p:cNvCxnSpPr>
          <p:nvPr/>
        </p:nvCxnSpPr>
        <p:spPr>
          <a:xfrm rot="10800000" flipV="1">
            <a:off x="4343400" y="5029200"/>
            <a:ext cx="1066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267200" cy="5410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cari_sekuensial_sentinel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data[],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=0;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//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pengisian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sentinel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while(data[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]!=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//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++;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return i+1;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return </a:t>
            </a:r>
            <a:r>
              <a:rPr lang="en-US" dirty="0" smtClean="0"/>
              <a:t>0;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67200" y="990600"/>
            <a:ext cx="4572000" cy="409342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a[6]={10,22,34,42,55,0};//0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sentinel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clrscr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("\n");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cari_sekuensial_sentinel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(a,bd,34);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!=0)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i-FI" sz="2000" dirty="0">
                <a:latin typeface="Times New Roman" pitchFamily="18" charset="0"/>
                <a:cs typeface="Times New Roman" pitchFamily="18" charset="0"/>
              </a:rPr>
              <a:t>printf("Data ditemukan di posisis : %d\n",posisi);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else</a:t>
            </a: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("Data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\n");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Tanpa</a:t>
            </a:r>
            <a:r>
              <a:rPr lang="en-US" dirty="0" smtClean="0"/>
              <a:t> Sentinel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menelurusi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membandingkannya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dicari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ditemukan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penelurusan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mencapai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/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Inisialisasi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false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Lakukan</a:t>
            </a:r>
            <a:r>
              <a:rPr lang="en-US" sz="1500" dirty="0" smtClean="0"/>
              <a:t> </a:t>
            </a:r>
            <a:r>
              <a:rPr lang="en-US" sz="1500" dirty="0" err="1" smtClean="0"/>
              <a:t>perulangan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1 (data </a:t>
            </a:r>
            <a:r>
              <a:rPr lang="en-US" sz="1500" dirty="0" err="1" smtClean="0"/>
              <a:t>pertama</a:t>
            </a:r>
            <a:r>
              <a:rPr lang="en-US" sz="1500" dirty="0" smtClean="0"/>
              <a:t>) </a:t>
            </a:r>
            <a:r>
              <a:rPr lang="en-US" sz="1500" dirty="0" err="1" smtClean="0"/>
              <a:t>selama</a:t>
            </a:r>
            <a:r>
              <a:rPr lang="en-US" sz="1500" dirty="0" smtClean="0"/>
              <a:t> data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(data </a:t>
            </a:r>
            <a:r>
              <a:rPr lang="en-US" sz="1500" dirty="0" err="1" smtClean="0"/>
              <a:t>belum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) </a:t>
            </a:r>
            <a:r>
              <a:rPr lang="en-US" sz="1500" dirty="0" err="1" smtClean="0"/>
              <a:t>dan</a:t>
            </a:r>
            <a:r>
              <a:rPr lang="en-US" sz="1500" dirty="0" smtClean="0"/>
              <a:t> </a:t>
            </a:r>
            <a:r>
              <a:rPr lang="en-US" sz="1500" dirty="0" err="1" smtClean="0"/>
              <a:t>selama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masih</a:t>
            </a:r>
            <a:r>
              <a:rPr lang="en-US" sz="1500" dirty="0" smtClean="0"/>
              <a:t> </a:t>
            </a:r>
            <a:r>
              <a:rPr lang="en-US" sz="1500" dirty="0" err="1" smtClean="0"/>
              <a:t>lebih</a:t>
            </a:r>
            <a:r>
              <a:rPr lang="en-US" sz="1500" dirty="0" smtClean="0"/>
              <a:t> </a:t>
            </a:r>
            <a:r>
              <a:rPr lang="en-US" sz="1500" dirty="0" err="1" smtClean="0"/>
              <a:t>kecil</a:t>
            </a:r>
            <a:r>
              <a:rPr lang="en-US" sz="1500" dirty="0" smtClean="0"/>
              <a:t> </a:t>
            </a:r>
            <a:r>
              <a:rPr lang="en-US" sz="1500" dirty="0" err="1" smtClean="0"/>
              <a:t>dari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banyak</a:t>
            </a:r>
            <a:r>
              <a:rPr lang="en-US" sz="1500" b="1" i="1" dirty="0" smtClean="0"/>
              <a:t> data</a:t>
            </a:r>
            <a:r>
              <a:rPr lang="en-US" sz="1500" dirty="0" smtClean="0"/>
              <a:t>. </a:t>
            </a:r>
            <a:r>
              <a:rPr lang="en-US" sz="1500" dirty="0" err="1" smtClean="0"/>
              <a:t>Lakukan</a:t>
            </a:r>
            <a:r>
              <a:rPr lang="en-US" sz="1500" dirty="0" smtClean="0"/>
              <a:t> </a:t>
            </a:r>
            <a:r>
              <a:rPr lang="en-US" sz="1500" dirty="0" err="1" smtClean="0"/>
              <a:t>langkah</a:t>
            </a:r>
            <a:r>
              <a:rPr lang="en-US" sz="1500" dirty="0" smtClean="0"/>
              <a:t> c.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Jika</a:t>
            </a:r>
            <a:r>
              <a:rPr lang="en-US" sz="1500" dirty="0" smtClean="0"/>
              <a:t> data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,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isi</a:t>
            </a:r>
            <a:r>
              <a:rPr lang="en-US" sz="1500" dirty="0" smtClean="0"/>
              <a:t> variable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dengan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true yang </a:t>
            </a:r>
            <a:r>
              <a:rPr lang="en-US" sz="1500" dirty="0" err="1" smtClean="0"/>
              <a:t>menandakan</a:t>
            </a:r>
            <a:r>
              <a:rPr lang="en-US" sz="1500" dirty="0" smtClean="0"/>
              <a:t> data </a:t>
            </a:r>
            <a:r>
              <a:rPr lang="en-US" sz="1500" dirty="0" err="1" smtClean="0"/>
              <a:t>telah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, </a:t>
            </a:r>
            <a:r>
              <a:rPr lang="en-US" sz="1500" dirty="0" err="1" smtClean="0"/>
              <a:t>tetapi</a:t>
            </a:r>
            <a:r>
              <a:rPr lang="en-US" sz="1500" dirty="0" smtClean="0"/>
              <a:t>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sama</a:t>
            </a:r>
            <a:r>
              <a:rPr lang="en-US" sz="1500" dirty="0" smtClean="0"/>
              <a:t>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 </a:t>
            </a:r>
            <a:r>
              <a:rPr lang="en-US" sz="1500" dirty="0" err="1" smtClean="0"/>
              <a:t>ditambah</a:t>
            </a:r>
            <a:r>
              <a:rPr lang="en-US" sz="1500" dirty="0" smtClean="0"/>
              <a:t> 1 </a:t>
            </a:r>
            <a:r>
              <a:rPr lang="en-US" sz="1500" dirty="0" err="1" smtClean="0"/>
              <a:t>untuk</a:t>
            </a:r>
            <a:r>
              <a:rPr lang="en-US" sz="1500" dirty="0" smtClean="0"/>
              <a:t> </a:t>
            </a:r>
            <a:r>
              <a:rPr lang="en-US" sz="1500" dirty="0" err="1" smtClean="0"/>
              <a:t>memeriksa</a:t>
            </a:r>
            <a:r>
              <a:rPr lang="en-US" sz="1500" dirty="0" smtClean="0"/>
              <a:t> data </a:t>
            </a:r>
            <a:r>
              <a:rPr lang="en-US" sz="1500" dirty="0" err="1" smtClean="0"/>
              <a:t>selanjutnya</a:t>
            </a:r>
            <a:r>
              <a:rPr lang="en-US" sz="1500" dirty="0" smtClean="0"/>
              <a:t>.</a:t>
            </a:r>
          </a:p>
          <a:p>
            <a:pPr marL="1010412" lvl="2" indent="-342900">
              <a:buFont typeface="+mj-lt"/>
              <a:buAutoNum type="alphaLcPeriod"/>
            </a:pPr>
            <a:r>
              <a:rPr lang="en-US" sz="1500" dirty="0" err="1" smtClean="0"/>
              <a:t>Setelah</a:t>
            </a:r>
            <a:r>
              <a:rPr lang="en-US" sz="1500" dirty="0" smtClean="0"/>
              <a:t> </a:t>
            </a:r>
            <a:r>
              <a:rPr lang="en-US" sz="1500" dirty="0" err="1" smtClean="0"/>
              <a:t>perulangan</a:t>
            </a:r>
            <a:r>
              <a:rPr lang="en-US" sz="1500" dirty="0" smtClean="0"/>
              <a:t> b s/d c </a:t>
            </a:r>
            <a:r>
              <a:rPr lang="en-US" sz="1500" dirty="0" err="1" smtClean="0"/>
              <a:t>selesai</a:t>
            </a:r>
            <a:r>
              <a:rPr lang="en-US" sz="1500" dirty="0" smtClean="0"/>
              <a:t>, </a:t>
            </a:r>
            <a:r>
              <a:rPr lang="en-US" sz="1500" dirty="0" err="1" smtClean="0"/>
              <a:t>maka</a:t>
            </a:r>
            <a:r>
              <a:rPr lang="en-US" sz="1500" dirty="0" smtClean="0"/>
              <a:t>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mempunyai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true, </a:t>
            </a:r>
            <a:r>
              <a:rPr lang="en-US" sz="1500" dirty="0" err="1" smtClean="0"/>
              <a:t>berarti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</a:t>
            </a:r>
            <a:r>
              <a:rPr lang="en-US" sz="1500" dirty="0" err="1" smtClean="0"/>
              <a:t>ada</a:t>
            </a:r>
            <a:r>
              <a:rPr lang="en-US" sz="1500" dirty="0" smtClean="0"/>
              <a:t> </a:t>
            </a:r>
            <a:r>
              <a:rPr lang="en-US" sz="1500" dirty="0" err="1" smtClean="0"/>
              <a:t>di</a:t>
            </a:r>
            <a:r>
              <a:rPr lang="en-US" sz="1500" dirty="0" smtClean="0"/>
              <a:t> </a:t>
            </a:r>
            <a:r>
              <a:rPr lang="en-US" sz="1500" dirty="0" err="1" smtClean="0"/>
              <a:t>posisi</a:t>
            </a:r>
            <a:r>
              <a:rPr lang="en-US" sz="1500" dirty="0" smtClean="0"/>
              <a:t> </a:t>
            </a:r>
            <a:r>
              <a:rPr lang="en-US" sz="1500" dirty="0" err="1" smtClean="0"/>
              <a:t>ke-</a:t>
            </a:r>
            <a:r>
              <a:rPr lang="en-US" sz="1500" b="1" i="1" dirty="0" err="1" smtClean="0"/>
              <a:t>i</a:t>
            </a:r>
            <a:r>
              <a:rPr lang="en-US" sz="1500" dirty="0" smtClean="0"/>
              <a:t>. </a:t>
            </a:r>
            <a:r>
              <a:rPr lang="en-US" sz="1500" dirty="0" err="1" smtClean="0"/>
              <a:t>Jika</a:t>
            </a:r>
            <a:r>
              <a:rPr lang="en-US" sz="1500" dirty="0" smtClean="0"/>
              <a:t> </a:t>
            </a:r>
            <a:r>
              <a:rPr lang="en-US" sz="1500" dirty="0" err="1" smtClean="0"/>
              <a:t>variabel</a:t>
            </a:r>
            <a:r>
              <a:rPr lang="en-US" sz="1500" dirty="0" smtClean="0"/>
              <a:t> </a:t>
            </a:r>
            <a:r>
              <a:rPr lang="en-US" sz="1500" b="1" i="1" dirty="0" err="1" smtClean="0"/>
              <a:t>ditemukan</a:t>
            </a:r>
            <a:r>
              <a:rPr lang="en-US" sz="1500" dirty="0" smtClean="0"/>
              <a:t> </a:t>
            </a:r>
            <a:r>
              <a:rPr lang="en-US" sz="1500" dirty="0" err="1" smtClean="0"/>
              <a:t>mempunyai</a:t>
            </a:r>
            <a:r>
              <a:rPr lang="en-US" sz="1500" dirty="0" smtClean="0"/>
              <a:t> </a:t>
            </a:r>
            <a:r>
              <a:rPr lang="en-US" sz="1500" dirty="0" err="1" smtClean="0"/>
              <a:t>nilai</a:t>
            </a:r>
            <a:r>
              <a:rPr lang="en-US" sz="1500" dirty="0" smtClean="0"/>
              <a:t> false, </a:t>
            </a:r>
            <a:r>
              <a:rPr lang="en-US" sz="1500" dirty="0" err="1" smtClean="0"/>
              <a:t>berarti</a:t>
            </a:r>
            <a:r>
              <a:rPr lang="en-US" sz="1500" dirty="0" smtClean="0"/>
              <a:t> data yang </a:t>
            </a:r>
            <a:r>
              <a:rPr lang="en-US" sz="1500" dirty="0" err="1" smtClean="0"/>
              <a:t>dicari</a:t>
            </a:r>
            <a:r>
              <a:rPr lang="en-US" sz="1500" dirty="0" smtClean="0"/>
              <a:t> </a:t>
            </a:r>
            <a:r>
              <a:rPr lang="en-US" sz="1500" dirty="0" err="1" smtClean="0"/>
              <a:t>tidak</a:t>
            </a:r>
            <a:r>
              <a:rPr lang="en-US" sz="1500" dirty="0" smtClean="0"/>
              <a:t> </a:t>
            </a:r>
            <a:r>
              <a:rPr lang="en-US" sz="1500" dirty="0" err="1" smtClean="0"/>
              <a:t>ditemukan</a:t>
            </a:r>
            <a:r>
              <a:rPr lang="en-US" sz="1500" dirty="0" smtClean="0"/>
              <a:t>.</a:t>
            </a:r>
          </a:p>
          <a:p>
            <a:pPr lvl="1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b. Binary Search</a:t>
            </a:r>
          </a:p>
          <a:p>
            <a:pPr lvl="1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sekuensial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binary </a:t>
            </a:r>
            <a:r>
              <a:rPr lang="en-US" dirty="0" smtClean="0"/>
              <a:t> :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N</a:t>
            </a:r>
          </a:p>
          <a:p>
            <a:pPr marL="850392" lvl="1" indent="-457200">
              <a:buFont typeface="+mj-lt"/>
              <a:buAutoNum type="alphaLcPeriod"/>
            </a:pPr>
            <a:r>
              <a:rPr lang="it-IT" dirty="0" smtClean="0"/>
              <a:t>Kemudian cari posisi data tengah dengan rumus (posisi awal +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) / 2</a:t>
            </a:r>
          </a:p>
          <a:p>
            <a:pPr marL="850392" lvl="1" indent="-457200">
              <a:buFont typeface="+mj-lt"/>
              <a:buAutoNum type="alphaLcPeriod"/>
            </a:pPr>
            <a:r>
              <a:rPr lang="nn-NO" dirty="0" smtClean="0"/>
              <a:t>Kemudian data yang dicari dibandingkan dengan data yang di </a:t>
            </a:r>
            <a:r>
              <a:rPr lang="en-US" dirty="0" err="1" smtClean="0"/>
              <a:t>tengah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?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awaladalah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+ 1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– 1</a:t>
            </a:r>
          </a:p>
          <a:p>
            <a:pPr marL="850392" lvl="1" indent="-457200">
              <a:buFont typeface="+mj-lt"/>
              <a:buAutoNum type="alphaLcPeriod"/>
            </a:pP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ketemu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199" y="1143000"/>
            <a:ext cx="7671665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statik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menyimpan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sekumpulan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keterurutan misalnya integer atau karakter.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diketahui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dieksekusi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419600"/>
          </a:xfrm>
        </p:spPr>
        <p:txBody>
          <a:bodyPr>
            <a:no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struktur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terutama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beripe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numerik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ataupun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ascending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descending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(Sorting)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disusun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tersusun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teratur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err="1" smtClean="0"/>
              <a:t>Pengurutan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Bubble Sort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Membandingkan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ke-i+1). 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ke-i+1,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tukarkan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berhentinya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Bubble sort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berhenti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diperiksa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pertukaran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tercapai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perurutan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diinginkan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Algoritma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pengurutan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paling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lambat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array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7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10 </a:t>
            </a:r>
            <a:r>
              <a:rPr lang="en-US" dirty="0" err="1" smtClean="0"/>
              <a:t>nilai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1998" y="1524000"/>
          <a:ext cx="6553206" cy="487680"/>
        </p:xfrm>
        <a:graphic>
          <a:graphicData uri="http://schemas.openxmlformats.org/drawingml/2006/table">
            <a:tbl>
              <a:tblPr/>
              <a:tblGrid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  <a:gridCol w="595746"/>
              </a:tblGrid>
              <a:tr h="4876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Array: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5715000"/>
            <a:ext cx="8229600" cy="457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Catatan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: data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diarsir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data yang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terurut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743200"/>
          <a:ext cx="5690555" cy="2895600"/>
        </p:xfrm>
        <a:graphic>
          <a:graphicData uri="http://schemas.openxmlformats.org/drawingml/2006/table">
            <a:tbl>
              <a:tblPr/>
              <a:tblGrid>
                <a:gridCol w="601015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  <a:gridCol w="508954"/>
              </a:tblGrid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Awal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L. 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bubble sort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fi-FI" dirty="0" smtClean="0"/>
              <a:t>Lakukan perulangan untuk </a:t>
            </a:r>
            <a:r>
              <a:rPr lang="fi-FI" b="1" i="1" dirty="0" smtClean="0"/>
              <a:t>i</a:t>
            </a:r>
            <a:r>
              <a:rPr lang="fi-FI" dirty="0" smtClean="0"/>
              <a:t> dimulai dari 1 sampai N-1, lakukan proses b.</a:t>
            </a:r>
            <a:endParaRPr lang="en-US" dirty="0" smtClean="0"/>
          </a:p>
          <a:p>
            <a:pPr lvl="1"/>
            <a:r>
              <a:rPr lang="fi-FI" dirty="0" smtClean="0"/>
              <a:t>Lakukan perulangan j dimulai dari 1 sampai N-1, lakukan perbandingan antara data ke-j dengan data ke-(j+1). </a:t>
            </a:r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-j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-(j+1),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tukarkan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Selection Sort</a:t>
            </a:r>
          </a:p>
          <a:p>
            <a:pPr lvl="1" algn="just"/>
            <a:r>
              <a:rPr lang="en-US" dirty="0" err="1" smtClean="0"/>
              <a:t>Algoritma</a:t>
            </a:r>
            <a:r>
              <a:rPr lang="en-US" dirty="0" smtClean="0"/>
              <a:t> selection sort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. </a:t>
            </a:r>
            <a:endParaRPr lang="en-US" dirty="0" smtClean="0"/>
          </a:p>
          <a:p>
            <a:pPr lvl="1" algn="just"/>
            <a:r>
              <a:rPr lang="en-US" dirty="0" smtClean="0"/>
              <a:t>Data </a:t>
            </a:r>
            <a:r>
              <a:rPr lang="en-US" dirty="0" smtClean="0"/>
              <a:t>paling </a:t>
            </a:r>
            <a:r>
              <a:rPr lang="en-US" dirty="0" err="1" smtClean="0"/>
              <a:t>kiri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terurut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  <a:endParaRPr lang="en-US" dirty="0" smtClean="0"/>
          </a:p>
          <a:p>
            <a:pPr lvl="1" algn="just"/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pembandingan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b="1" dirty="0" err="1" smtClean="0"/>
              <a:t>hanya</a:t>
            </a:r>
            <a:r>
              <a:rPr lang="en-US" b="1" dirty="0" smtClean="0"/>
              <a:t> </a:t>
            </a:r>
            <a:r>
              <a:rPr lang="en-US" b="1" dirty="0" err="1" smtClean="0"/>
              <a:t>dilakukan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indeks</a:t>
            </a:r>
            <a:r>
              <a:rPr lang="en-US" b="1" dirty="0" smtClean="0"/>
              <a:t> </a:t>
            </a:r>
            <a:r>
              <a:rPr lang="en-US" dirty="0" err="1" smtClean="0"/>
              <a:t>pembanding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pertukaran</a:t>
            </a:r>
            <a:r>
              <a:rPr lang="en-US" dirty="0" smtClean="0"/>
              <a:t> data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.</a:t>
            </a:r>
          </a:p>
          <a:p>
            <a:pPr lvl="1" algn="just"/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bubble sort,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sebanyak</a:t>
            </a:r>
            <a:r>
              <a:rPr lang="en-US" dirty="0" smtClean="0"/>
              <a:t> N-1 kali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295400"/>
          <a:ext cx="5029195" cy="457200"/>
        </p:xfrm>
        <a:graphic>
          <a:graphicData uri="http://schemas.openxmlformats.org/drawingml/2006/table">
            <a:tbl>
              <a:tblPr/>
              <a:tblGrid>
                <a:gridCol w="531165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  <a:gridCol w="449803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Times New Roman"/>
                        </a:rPr>
                        <a:t>Awal</a:t>
                      </a: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: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8382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Kondisi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1885891"/>
            <a:ext cx="7620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:</a:t>
            </a:r>
          </a:p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ke-1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disimpan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posisi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ke-1. Dari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didapatkan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terkecil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index ke-10.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Tukarkan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data ke-1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10.</a:t>
            </a: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90597" y="3337560"/>
          <a:ext cx="5995356" cy="396240"/>
        </p:xfrm>
        <a:graphic>
          <a:graphicData uri="http://schemas.openxmlformats.org/drawingml/2006/table">
            <a:tbl>
              <a:tblPr/>
              <a:tblGrid>
                <a:gridCol w="633206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  <a:gridCol w="536215"/>
              </a:tblGrid>
              <a:tr h="396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394329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524000" y="4572000"/>
          <a:ext cx="5486403" cy="457200"/>
        </p:xfrm>
        <a:graphic>
          <a:graphicData uri="http://schemas.openxmlformats.org/drawingml/2006/table">
            <a:tbl>
              <a:tblPr/>
              <a:tblGrid>
                <a:gridCol w="579453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</a:tblGrid>
              <a:tr h="4572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1447800"/>
          </a:xfrm>
        </p:spPr>
        <p:txBody>
          <a:bodyPr/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Langkah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:</a:t>
            </a:r>
          </a:p>
          <a:p>
            <a:pPr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 smtClean="0"/>
              <a:t>Cari</a:t>
            </a:r>
            <a:r>
              <a:rPr lang="en-US" sz="1800" dirty="0" smtClean="0"/>
              <a:t> index </a:t>
            </a:r>
            <a:r>
              <a:rPr lang="en-US" sz="1800" dirty="0" err="1" smtClean="0"/>
              <a:t>bilangan</a:t>
            </a:r>
            <a:r>
              <a:rPr lang="en-US" sz="1800" dirty="0" smtClean="0"/>
              <a:t> 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data ke-2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terakhir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disimpan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posisi-2. Dari data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didapatkan</a:t>
            </a:r>
            <a:r>
              <a:rPr lang="en-US" sz="1800" dirty="0" smtClean="0"/>
              <a:t> </a:t>
            </a:r>
            <a:r>
              <a:rPr lang="en-US" sz="1800" dirty="0" err="1" smtClean="0"/>
              <a:t>bahwa</a:t>
            </a:r>
            <a:r>
              <a:rPr lang="en-US" sz="1800" dirty="0" smtClean="0"/>
              <a:t> data </a:t>
            </a:r>
            <a:r>
              <a:rPr lang="en-US" sz="1800" dirty="0" err="1" smtClean="0"/>
              <a:t>terkecil</a:t>
            </a:r>
            <a:r>
              <a:rPr lang="en-US" sz="1800" dirty="0" smtClean="0"/>
              <a:t> </a:t>
            </a:r>
            <a:r>
              <a:rPr lang="en-US" sz="1800" dirty="0" err="1" smtClean="0"/>
              <a:t>berada</a:t>
            </a:r>
            <a:r>
              <a:rPr lang="en-US" sz="1800" dirty="0" smtClean="0"/>
              <a:t> </a:t>
            </a:r>
            <a:r>
              <a:rPr lang="en-US" sz="1800" dirty="0" err="1" smtClean="0"/>
              <a:t>di</a:t>
            </a:r>
            <a:r>
              <a:rPr lang="en-US" sz="1800" dirty="0" smtClean="0"/>
              <a:t> index ke-5. </a:t>
            </a:r>
            <a:r>
              <a:rPr lang="en-US" sz="1800" dirty="0" err="1" smtClean="0"/>
              <a:t>Tukarkan</a:t>
            </a:r>
            <a:r>
              <a:rPr lang="en-US" sz="1800" dirty="0" smtClean="0"/>
              <a:t> </a:t>
            </a:r>
            <a:r>
              <a:rPr lang="en-US" sz="1800" dirty="0" err="1" smtClean="0"/>
              <a:t>isi</a:t>
            </a:r>
            <a:r>
              <a:rPr lang="en-US" sz="1800" dirty="0" smtClean="0"/>
              <a:t> data ke-2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data index ke-5.</a:t>
            </a:r>
          </a:p>
          <a:p>
            <a:pPr algn="just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438400"/>
          <a:ext cx="5486403" cy="533400"/>
        </p:xfrm>
        <a:graphic>
          <a:graphicData uri="http://schemas.openxmlformats.org/drawingml/2006/table">
            <a:tbl>
              <a:tblPr/>
              <a:tblGrid>
                <a:gridCol w="579453"/>
                <a:gridCol w="412761"/>
                <a:gridCol w="568629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  <a:gridCol w="490695"/>
              </a:tblGrid>
              <a:tr h="5334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32004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3962400"/>
          <a:ext cx="5080951" cy="548640"/>
        </p:xfrm>
        <a:graphic>
          <a:graphicData uri="http://schemas.openxmlformats.org/drawingml/2006/table">
            <a:tbl>
              <a:tblPr/>
              <a:tblGrid>
                <a:gridCol w="536631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  <a:gridCol w="454432"/>
              </a:tblGrid>
              <a:tr h="5486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en-US" sz="1200" b="1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4876800"/>
            <a:ext cx="586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seterusnya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terurut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perulangan</a:t>
            </a:r>
            <a:r>
              <a:rPr lang="en-US" dirty="0" smtClean="0"/>
              <a:t> </a:t>
            </a:r>
            <a:r>
              <a:rPr lang="en-US" b="1" i="1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 </a:t>
            </a:r>
            <a:r>
              <a:rPr lang="en-US" dirty="0" err="1" smtClean="0"/>
              <a:t>sampai</a:t>
            </a:r>
            <a:r>
              <a:rPr lang="en-US" dirty="0" smtClean="0"/>
              <a:t> N-1,dimana 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data.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b.</a:t>
            </a:r>
          </a:p>
          <a:p>
            <a:pPr lvl="1"/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index </a:t>
            </a:r>
            <a:r>
              <a:rPr lang="en-US" dirty="0" err="1" smtClean="0"/>
              <a:t>terkecil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range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simpan</a:t>
            </a:r>
            <a:r>
              <a:rPr lang="en-US" dirty="0" smtClean="0"/>
              <a:t> index </a:t>
            </a:r>
            <a:r>
              <a:rPr lang="en-US" dirty="0" err="1" smtClean="0"/>
              <a:t>posisinya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idxterkecil</a:t>
            </a:r>
            <a:r>
              <a:rPr lang="en-US" dirty="0" smtClean="0"/>
              <a:t>. </a:t>
            </a:r>
            <a:r>
              <a:rPr lang="en-US" dirty="0" err="1" smtClean="0"/>
              <a:t>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c.</a:t>
            </a:r>
          </a:p>
          <a:p>
            <a:pPr lvl="1"/>
            <a:r>
              <a:rPr lang="en-US" dirty="0" err="1" smtClean="0"/>
              <a:t>Jika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</a:t>
            </a:r>
            <a:r>
              <a:rPr lang="en-US" dirty="0" err="1" smtClean="0"/>
              <a:t>ke-indexterkecil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tukarkan</a:t>
            </a:r>
            <a:r>
              <a:rPr lang="en-US" dirty="0" smtClean="0"/>
              <a:t> data </a:t>
            </a:r>
            <a:r>
              <a:rPr lang="en-US" dirty="0" err="1" smtClean="0"/>
              <a:t>ke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ke-indexterkecil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Pascal :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Data:array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[1..10] of integer;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19204" y="3352800"/>
          <a:ext cx="5943598" cy="609600"/>
        </p:xfrm>
        <a:graphic>
          <a:graphicData uri="http://schemas.openxmlformats.org/drawingml/2006/table">
            <a:tbl>
              <a:tblPr/>
              <a:tblGrid>
                <a:gridCol w="1268858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  <a:gridCol w="467474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Elemen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Indeks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3962400"/>
            <a:ext cx="8229600" cy="18745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Dalam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C: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int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Data[10]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6800" y="5105400"/>
          <a:ext cx="5867400" cy="685800"/>
        </p:xfrm>
        <a:graphic>
          <a:graphicData uri="http://schemas.openxmlformats.org/drawingml/2006/table">
            <a:tbl>
              <a:tblPr/>
              <a:tblGrid>
                <a:gridCol w="1252590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  <a:gridCol w="461481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Times New Roman"/>
                          <a:ea typeface="Calibri"/>
                          <a:cs typeface="Times New Roman"/>
                        </a:rPr>
                        <a:t>Elemen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No Indeks</a:t>
                      </a: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  <a:sym typeface="Wingdings"/>
                        </a:rPr>
                        <a:t>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Akses</a:t>
            </a:r>
            <a:r>
              <a:rPr lang="en-US" dirty="0" smtClean="0"/>
              <a:t> Data Array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emberikan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indexnya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C: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Data[0]=5;  </a:t>
            </a:r>
          </a:p>
          <a:p>
            <a:pPr lvl="1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Data[1]=7;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334000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data[5]={1,4,5,6,7};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*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p,i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; //p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pointer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p=data;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=data[2];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*p=50;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data[0]=50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*(p+1)=15; 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data[1]=15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*(p+2)=*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p+data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[1]; 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identik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data[2]=data[2]+data[1];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p++;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1 (p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“,*p);//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data[1]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50</a:t>
            </a:r>
          </a:p>
          <a:p>
            <a:pPr lvl="1" algn="just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p=p+2; 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ditambah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2(p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alamat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berikutnya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(“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: “,*p);//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data[3]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05800" cy="5334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Menampilkan</a:t>
            </a:r>
            <a:r>
              <a:rPr lang="en-US" b="1" dirty="0" smtClean="0"/>
              <a:t> </a:t>
            </a:r>
            <a:r>
              <a:rPr lang="en-US" b="1" dirty="0" smtClean="0"/>
              <a:t>data array</a:t>
            </a:r>
            <a:endParaRPr lang="en-US" dirty="0" smtClean="0"/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menampilakan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sebanyak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data, 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diperlukan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perulangan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data[5]={1,5,8,9,8};</a:t>
            </a:r>
          </a:p>
          <a:p>
            <a:pPr lvl="1" algn="just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=0;i&lt;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banyakdata;i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("data[%d]: 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n",i,data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]);</a:t>
            </a:r>
          </a:p>
          <a:p>
            <a:pPr lvl="1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lvl="1"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181600"/>
          </a:xfrm>
        </p:spPr>
        <p:txBody>
          <a:bodyPr/>
          <a:lstStyle/>
          <a:p>
            <a:pPr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pointer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,*p;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data[5]={1,5,8,9,8};</a:t>
            </a:r>
          </a:p>
          <a:p>
            <a:pPr lvl="1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p=data;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=0;i&lt;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banyakdata;i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++)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("data[%d]: %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\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n",i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,*(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p+i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lvl="1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648200" cy="5410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void </a:t>
            </a:r>
            <a:r>
              <a:rPr lang="en-US" dirty="0" err="1" smtClean="0"/>
              <a:t>view_array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data[],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banyakdata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banyakdata;i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printf</a:t>
            </a:r>
            <a:r>
              <a:rPr lang="en-US" dirty="0" smtClean="0"/>
              <a:t>("%4d ",data[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void </a:t>
            </a:r>
            <a:r>
              <a:rPr lang="en-US" dirty="0" err="1" smtClean="0"/>
              <a:t>view_array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*</a:t>
            </a:r>
            <a:r>
              <a:rPr lang="en-US" dirty="0" err="1" smtClean="0"/>
              <a:t>data,int</a:t>
            </a:r>
            <a:r>
              <a:rPr lang="en-US" dirty="0" smtClean="0"/>
              <a:t> </a:t>
            </a:r>
            <a:r>
              <a:rPr lang="en-US" dirty="0" err="1" smtClean="0"/>
              <a:t>banyakdata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for(</a:t>
            </a:r>
            <a:r>
              <a:rPr lang="en-US" dirty="0" err="1" smtClean="0"/>
              <a:t>i</a:t>
            </a:r>
            <a:r>
              <a:rPr lang="en-US" dirty="0" smtClean="0"/>
              <a:t>=0;i&lt;</a:t>
            </a:r>
            <a:r>
              <a:rPr lang="en-US" dirty="0" err="1" smtClean="0"/>
              <a:t>banyakdata;i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         </a:t>
            </a:r>
            <a:r>
              <a:rPr lang="en-US" dirty="0" err="1" smtClean="0"/>
              <a:t>printf</a:t>
            </a:r>
            <a:r>
              <a:rPr lang="en-US" dirty="0" smtClean="0"/>
              <a:t>("%4d ",*(</a:t>
            </a:r>
            <a:r>
              <a:rPr lang="en-US" dirty="0" err="1" smtClean="0"/>
              <a:t>data+i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	     </a:t>
            </a: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	}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05400" y="914400"/>
            <a:ext cx="3733800" cy="28956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Pemanggilan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a[5]={2,5,6,7,8};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banyakdata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=5;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("3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(a,3);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("\n");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 ");</a:t>
            </a: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view_array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a,banyakdata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600200"/>
          </a:xfrm>
        </p:spPr>
        <p:txBody>
          <a:bodyPr/>
          <a:lstStyle/>
          <a:p>
            <a:r>
              <a:rPr lang="en-US" b="1" dirty="0" err="1" smtClean="0"/>
              <a:t>Penambahan</a:t>
            </a:r>
            <a:r>
              <a:rPr lang="en-US" b="1" dirty="0" smtClean="0"/>
              <a:t> data </a:t>
            </a:r>
            <a:r>
              <a:rPr lang="en-US" b="1" dirty="0" err="1" smtClean="0"/>
              <a:t>ke</a:t>
            </a:r>
            <a:r>
              <a:rPr lang="en-US" b="1" dirty="0" smtClean="0"/>
              <a:t> array</a:t>
            </a:r>
            <a:endParaRPr lang="en-US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Penambahan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data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proses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menambahkan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array.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5029200" cy="1066800"/>
        </p:xfrm>
        <a:graphic>
          <a:graphicData uri="http://schemas.openxmlformats.org/drawingml/2006/table">
            <a:tbl>
              <a:tblPr/>
              <a:tblGrid>
                <a:gridCol w="734985"/>
                <a:gridCol w="808410"/>
                <a:gridCol w="808410"/>
                <a:gridCol w="808410"/>
                <a:gridCol w="808410"/>
                <a:gridCol w="1060575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4114800"/>
          <a:ext cx="1066800" cy="762000"/>
        </p:xfrm>
        <a:graphic>
          <a:graphicData uri="http://schemas.openxmlformats.org/drawingml/2006/table">
            <a:tbl>
              <a:tblPr/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Times New Roman"/>
                          <a:ea typeface="Times New Roman"/>
                        </a:rPr>
                        <a:t>baru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38201" y="5257800"/>
          <a:ext cx="5181601" cy="685800"/>
        </p:xfrm>
        <a:graphic>
          <a:graphicData uri="http://schemas.openxmlformats.org/drawingml/2006/table">
            <a:tbl>
              <a:tblPr/>
              <a:tblGrid>
                <a:gridCol w="754255"/>
                <a:gridCol w="829604"/>
                <a:gridCol w="829604"/>
                <a:gridCol w="829604"/>
                <a:gridCol w="829604"/>
                <a:gridCol w="1108930"/>
              </a:tblGrid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data[0]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Times New Roman"/>
                        </a:rPr>
                        <a:t>data[1]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data[2]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data[3]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data[4]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banyakdata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81200" y="46482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</TotalTime>
  <Words>1712</Words>
  <Application>Microsoft Office PowerPoint</Application>
  <PresentationFormat>On-screen Show (4:3)</PresentationFormat>
  <Paragraphs>468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Flow</vt:lpstr>
      <vt:lpstr>Review Array</vt:lpstr>
      <vt:lpstr>Array</vt:lpstr>
      <vt:lpstr>Deklarasi Array</vt:lpstr>
      <vt:lpstr>Operasi Array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Pencarian Data</vt:lpstr>
      <vt:lpstr>Slide 16</vt:lpstr>
      <vt:lpstr>Slide 17</vt:lpstr>
      <vt:lpstr>Slide 18</vt:lpstr>
      <vt:lpstr>Slide 19</vt:lpstr>
      <vt:lpstr>Pengurutan Data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Array</dc:title>
  <dc:creator>Slamet</dc:creator>
  <cp:lastModifiedBy>Slamet</cp:lastModifiedBy>
  <cp:revision>25</cp:revision>
  <dcterms:created xsi:type="dcterms:W3CDTF">2011-02-22T01:26:51Z</dcterms:created>
  <dcterms:modified xsi:type="dcterms:W3CDTF">2011-02-22T05:10:27Z</dcterms:modified>
</cp:coreProperties>
</file>