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93" r:id="rId7"/>
    <p:sldId id="261" r:id="rId8"/>
    <p:sldId id="262" r:id="rId9"/>
    <p:sldId id="299" r:id="rId10"/>
    <p:sldId id="263" r:id="rId11"/>
    <p:sldId id="298" r:id="rId12"/>
    <p:sldId id="264" r:id="rId13"/>
    <p:sldId id="265" r:id="rId14"/>
    <p:sldId id="283" r:id="rId15"/>
    <p:sldId id="294" r:id="rId16"/>
    <p:sldId id="284" r:id="rId17"/>
    <p:sldId id="295" r:id="rId18"/>
    <p:sldId id="285" r:id="rId19"/>
    <p:sldId id="286" r:id="rId20"/>
    <p:sldId id="296" r:id="rId21"/>
    <p:sldId id="287" r:id="rId22"/>
    <p:sldId id="289" r:id="rId23"/>
    <p:sldId id="291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0722" autoAdjust="0"/>
    <p:restoredTop sz="94586" autoAdjust="0"/>
  </p:normalViewPr>
  <p:slideViewPr>
    <p:cSldViewPr>
      <p:cViewPr>
        <p:scale>
          <a:sx n="100" d="100"/>
          <a:sy n="100" d="100"/>
        </p:scale>
        <p:origin x="60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B974-1A85-44ED-971B-36133E339ED3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F06C9-08E8-46F2-B7D8-E60C058D9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ACCC64-128B-4ACF-9DEA-BB59A14B28B4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110232-89F1-48E0-8B14-DA3CBCBB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Support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centric VS Model Centric</a:t>
            </a:r>
          </a:p>
          <a:p>
            <a:r>
              <a:rPr lang="en-US" dirty="0" smtClean="0"/>
              <a:t>Formal (Institutional) </a:t>
            </a:r>
            <a:r>
              <a:rPr lang="en-US" dirty="0" err="1" smtClean="0"/>
              <a:t>vs</a:t>
            </a:r>
            <a:r>
              <a:rPr lang="en-US" dirty="0" smtClean="0"/>
              <a:t> Ad Hoc</a:t>
            </a:r>
          </a:p>
          <a:p>
            <a:r>
              <a:rPr lang="en-US" dirty="0" smtClean="0"/>
              <a:t>Directed VS Non Directed</a:t>
            </a:r>
          </a:p>
          <a:p>
            <a:r>
              <a:rPr lang="en-US" dirty="0" smtClean="0"/>
              <a:t>Individual VS 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DSS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algn="just"/>
            <a:r>
              <a:rPr lang="en-US" dirty="0" err="1" smtClean="0"/>
              <a:t>Operasional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berantai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etidak</a:t>
            </a:r>
            <a:r>
              <a:rPr lang="en-US" dirty="0" smtClean="0"/>
              <a:t> </a:t>
            </a:r>
            <a:r>
              <a:rPr lang="en-US" dirty="0" err="1" smtClean="0"/>
              <a:t>pastian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endParaRPr lang="en-US" dirty="0" smtClean="0"/>
          </a:p>
          <a:p>
            <a:pPr algn="just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ketidakstabilan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pastian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Faktor </a:t>
            </a:r>
            <a:r>
              <a:rPr lang="en-US" dirty="0" smtClean="0"/>
              <a:t>–</a:t>
            </a:r>
            <a:r>
              <a:rPr smtClean="0"/>
              <a:t> faktor yang mempengaruhi dalam pengambilan keputusan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algn="just"/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 smtClean="0"/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database</a:t>
            </a:r>
          </a:p>
          <a:p>
            <a:pPr algn="just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 smtClean="0"/>
          </a:p>
          <a:p>
            <a:pPr algn="just"/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user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– data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optimal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DSS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Choice</a:t>
            </a:r>
          </a:p>
          <a:p>
            <a:r>
              <a:rPr lang="en-US" dirty="0" smtClean="0"/>
              <a:t>Implementation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Fase</a:t>
            </a:r>
            <a:r>
              <a:rPr lang="en-US" dirty="0" smtClean="0"/>
              <a:t> –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Scan the environment </a:t>
            </a:r>
          </a:p>
          <a:p>
            <a:r>
              <a:rPr lang="en-US" sz="2800" dirty="0" smtClean="0"/>
              <a:t>Analyze organizational goals</a:t>
            </a:r>
          </a:p>
          <a:p>
            <a:r>
              <a:rPr lang="en-US" sz="2800" dirty="0" smtClean="0"/>
              <a:t>Collect data</a:t>
            </a:r>
          </a:p>
          <a:p>
            <a:r>
              <a:rPr lang="en-US" sz="2800" dirty="0" smtClean="0"/>
              <a:t>Identify problem</a:t>
            </a:r>
          </a:p>
          <a:p>
            <a:r>
              <a:rPr lang="en-US" sz="2800" dirty="0" smtClean="0"/>
              <a:t>Categorize problem</a:t>
            </a:r>
          </a:p>
          <a:p>
            <a:pPr lvl="1"/>
            <a:r>
              <a:rPr lang="en-US" sz="2400" dirty="0" smtClean="0"/>
              <a:t>Programmed and non-programmed</a:t>
            </a:r>
          </a:p>
          <a:p>
            <a:pPr lvl="1"/>
            <a:r>
              <a:rPr lang="en-US" sz="2400" dirty="0" smtClean="0"/>
              <a:t>Decomposed into smaller parts</a:t>
            </a:r>
          </a:p>
          <a:p>
            <a:r>
              <a:rPr lang="en-US" sz="2800" dirty="0" smtClean="0"/>
              <a:t>Assess ownership and responsibility for problem resolution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Phase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dirty="0" smtClean="0"/>
              <a:t>Automatic</a:t>
            </a:r>
          </a:p>
          <a:p>
            <a:pPr marL="542925" lvl="2"/>
            <a:r>
              <a:rPr lang="en-US" dirty="0" smtClean="0"/>
              <a:t>Data Mining</a:t>
            </a:r>
          </a:p>
          <a:p>
            <a:pPr marL="809625" lvl="3" indent="-247650"/>
            <a:r>
              <a:rPr lang="en-US" dirty="0" smtClean="0"/>
              <a:t>Expert systems, CRM, neural networks</a:t>
            </a:r>
          </a:p>
          <a:p>
            <a:pPr marL="285750" lvl="1"/>
            <a:r>
              <a:rPr lang="en-US" dirty="0" smtClean="0"/>
              <a:t>Manual</a:t>
            </a:r>
          </a:p>
          <a:p>
            <a:pPr marL="542925" lvl="2"/>
            <a:r>
              <a:rPr lang="en-US" dirty="0" smtClean="0"/>
              <a:t>OLAP</a:t>
            </a:r>
          </a:p>
          <a:p>
            <a:pPr marL="542925" lvl="2"/>
            <a:r>
              <a:rPr lang="en-US" dirty="0" smtClean="0"/>
              <a:t>KMS</a:t>
            </a:r>
          </a:p>
          <a:p>
            <a:pPr marL="285750" lvl="1"/>
            <a:r>
              <a:rPr lang="en-US" dirty="0" smtClean="0"/>
              <a:t>Reporting</a:t>
            </a:r>
          </a:p>
          <a:p>
            <a:pPr marL="542925" lvl="2"/>
            <a:r>
              <a:rPr lang="en-US" dirty="0" smtClean="0"/>
              <a:t>Routine and ad hoc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Phase (2)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 alternative courses of action</a:t>
            </a:r>
          </a:p>
          <a:p>
            <a:r>
              <a:rPr lang="en-US" sz="2400" dirty="0" smtClean="0"/>
              <a:t>Analyze potential solutions</a:t>
            </a:r>
          </a:p>
          <a:p>
            <a:r>
              <a:rPr lang="en-US" sz="2400" dirty="0" smtClean="0"/>
              <a:t>Create model</a:t>
            </a:r>
          </a:p>
          <a:p>
            <a:r>
              <a:rPr lang="en-US" sz="2400" dirty="0" smtClean="0"/>
              <a:t>Test for feasibility </a:t>
            </a:r>
          </a:p>
          <a:p>
            <a:r>
              <a:rPr lang="en-US" sz="2400" dirty="0" smtClean="0"/>
              <a:t>Validate results</a:t>
            </a:r>
          </a:p>
          <a:p>
            <a:r>
              <a:rPr lang="en-US" sz="2400" dirty="0" smtClean="0"/>
              <a:t>Select a principle of choice</a:t>
            </a:r>
          </a:p>
          <a:p>
            <a:pPr lvl="1"/>
            <a:r>
              <a:rPr lang="en-US" sz="2000" dirty="0" smtClean="0"/>
              <a:t>Establish objectives</a:t>
            </a:r>
          </a:p>
          <a:p>
            <a:pPr lvl="1"/>
            <a:r>
              <a:rPr lang="en-US" sz="2000" dirty="0" smtClean="0"/>
              <a:t>Incorporate into models</a:t>
            </a:r>
          </a:p>
          <a:p>
            <a:pPr lvl="1"/>
            <a:r>
              <a:rPr lang="en-US" sz="2000" dirty="0" smtClean="0"/>
              <a:t>Risk assessment and acceptance</a:t>
            </a:r>
          </a:p>
          <a:p>
            <a:pPr lvl="1"/>
            <a:r>
              <a:rPr lang="en-US" sz="2000" dirty="0" smtClean="0"/>
              <a:t>Criteria and constraints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dirty="0" smtClean="0"/>
              <a:t>Financial and forecasting models</a:t>
            </a:r>
          </a:p>
          <a:p>
            <a:pPr marL="285750" lvl="1"/>
            <a:r>
              <a:rPr lang="en-US" dirty="0" smtClean="0"/>
              <a:t>Generation of alternatives by expert system</a:t>
            </a:r>
          </a:p>
          <a:p>
            <a:pPr marL="285750" lvl="1"/>
            <a:r>
              <a:rPr lang="en-US" dirty="0" smtClean="0"/>
              <a:t>Relationship identification through </a:t>
            </a:r>
            <a:r>
              <a:rPr lang="en-US" dirty="0" smtClean="0"/>
              <a:t>OLAP (Online Analytical Processing) </a:t>
            </a:r>
            <a:r>
              <a:rPr lang="en-US" dirty="0" smtClean="0"/>
              <a:t>and data mining</a:t>
            </a:r>
          </a:p>
          <a:p>
            <a:pPr marL="285750" lvl="1"/>
            <a:r>
              <a:rPr lang="en-US" dirty="0" smtClean="0"/>
              <a:t>Recognition through KMS</a:t>
            </a:r>
          </a:p>
          <a:p>
            <a:pPr marL="285750" lvl="1"/>
            <a:r>
              <a:rPr lang="en-US" dirty="0" smtClean="0"/>
              <a:t>Business process models from CRM, RMS, ERP, and SCM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 (2)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Principle of choice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Describes acceptability of a solution approach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Normative Models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Optimization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Effect of each alternative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Rationalization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More of good things, less of bad things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Courses of action are known quantity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Options ranked from best to worse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Suboptimization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Decisions made in separate parts of organization without consideration of whole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Phase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making with commitment to act</a:t>
            </a:r>
          </a:p>
          <a:p>
            <a:r>
              <a:rPr lang="en-US" dirty="0" smtClean="0"/>
              <a:t>Determine courses of action</a:t>
            </a:r>
          </a:p>
          <a:p>
            <a:pPr lvl="1"/>
            <a:r>
              <a:rPr lang="en-US" dirty="0" smtClean="0"/>
              <a:t>Analytical techniques</a:t>
            </a:r>
          </a:p>
          <a:p>
            <a:pPr lvl="1"/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Heuristics</a:t>
            </a:r>
          </a:p>
          <a:p>
            <a:pPr lvl="1"/>
            <a:r>
              <a:rPr lang="en-US" dirty="0" smtClean="0"/>
              <a:t>Blind searches</a:t>
            </a:r>
          </a:p>
          <a:p>
            <a:r>
              <a:rPr lang="en-US" dirty="0" smtClean="0"/>
              <a:t>Analyze for robustness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Choise</a:t>
            </a:r>
            <a:r>
              <a:rPr lang="en-US" dirty="0" smtClean="0"/>
              <a:t> phase (2)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631825" algn="just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computer based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interaktif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mendapatkan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relevan</a:t>
            </a:r>
            <a:r>
              <a:rPr lang="en-US" dirty="0" smtClean="0">
                <a:sym typeface="Wingdings" pitchFamily="2" charset="2"/>
              </a:rPr>
              <a:t>, model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bagus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dirty="0" smtClean="0"/>
              <a:t>Identification of best alternative</a:t>
            </a:r>
          </a:p>
          <a:p>
            <a:pPr marL="285750" lvl="1"/>
            <a:r>
              <a:rPr lang="en-US" dirty="0" smtClean="0"/>
              <a:t>Identification of good enough alternative</a:t>
            </a:r>
          </a:p>
          <a:p>
            <a:pPr marL="285750" lvl="1"/>
            <a:r>
              <a:rPr lang="en-US" dirty="0" smtClean="0"/>
              <a:t>What-if analysis</a:t>
            </a:r>
          </a:p>
          <a:p>
            <a:pPr marL="285750" lvl="1"/>
            <a:r>
              <a:rPr lang="en-US" dirty="0" smtClean="0"/>
              <a:t>Goal-seeking analysis</a:t>
            </a:r>
          </a:p>
          <a:p>
            <a:pPr marL="285750" lvl="1"/>
            <a:r>
              <a:rPr lang="en-US" dirty="0" smtClean="0"/>
              <a:t>May use </a:t>
            </a:r>
            <a:r>
              <a:rPr lang="en-US" dirty="0" smtClean="0"/>
              <a:t>KMS (knowledge Management System), GSS (Group Support System), </a:t>
            </a:r>
            <a:r>
              <a:rPr lang="en-US" dirty="0" smtClean="0"/>
              <a:t>CRM, ERP, and SCM 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Choice Phase (3)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solution to work</a:t>
            </a:r>
          </a:p>
          <a:p>
            <a:r>
              <a:rPr lang="en-US" dirty="0" smtClean="0"/>
              <a:t>Vague boundaries which include:</a:t>
            </a:r>
          </a:p>
          <a:p>
            <a:pPr lvl="1"/>
            <a:r>
              <a:rPr lang="en-US" dirty="0" smtClean="0"/>
              <a:t>Dealing with resistance to change</a:t>
            </a:r>
          </a:p>
          <a:p>
            <a:pPr lvl="1"/>
            <a:r>
              <a:rPr lang="en-US" dirty="0" smtClean="0"/>
              <a:t>User training</a:t>
            </a:r>
          </a:p>
          <a:p>
            <a:pPr lvl="1"/>
            <a:r>
              <a:rPr lang="en-US" dirty="0" smtClean="0"/>
              <a:t>Upper management support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dirty="0" smtClean="0"/>
              <a:t>Improved communications</a:t>
            </a:r>
          </a:p>
          <a:p>
            <a:pPr marL="285750" lvl="1"/>
            <a:r>
              <a:rPr lang="en-US" dirty="0" smtClean="0"/>
              <a:t>Collaboration</a:t>
            </a:r>
          </a:p>
          <a:p>
            <a:pPr marL="285750" lvl="1"/>
            <a:r>
              <a:rPr lang="en-US" dirty="0" smtClean="0"/>
              <a:t>Training</a:t>
            </a:r>
          </a:p>
          <a:p>
            <a:pPr marL="285750" lvl="1"/>
            <a:r>
              <a:rPr lang="en-US" dirty="0" smtClean="0"/>
              <a:t>Supported by KMS, expert systems, GSS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 (2)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Temperamen</a:t>
            </a:r>
            <a:endParaRPr lang="en-US" dirty="0" smtClean="0"/>
          </a:p>
          <a:p>
            <a:r>
              <a:rPr lang="en-US" dirty="0" smtClean="0"/>
              <a:t>Gender</a:t>
            </a:r>
          </a:p>
          <a:p>
            <a:r>
              <a:rPr lang="en-US" dirty="0" err="1" smtClean="0"/>
              <a:t>Kognitif</a:t>
            </a:r>
            <a:endParaRPr lang="en-US" dirty="0" smtClean="0"/>
          </a:p>
          <a:p>
            <a:pPr lvl="1"/>
            <a:r>
              <a:rPr lang="en-US" dirty="0" err="1" smtClean="0"/>
              <a:t>Subjektif</a:t>
            </a:r>
            <a:endParaRPr lang="en-US" dirty="0" smtClean="0"/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Mengorganisir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Decision Styles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Heuristic, analytical, autocratic, democratic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consultatif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BL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8551" y="1524000"/>
            <a:ext cx="7006897" cy="45720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52650" y="2424112"/>
            <a:ext cx="48387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: 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Private</a:t>
            </a:r>
          </a:p>
          <a:p>
            <a:r>
              <a:rPr lang="en-US" dirty="0" smtClean="0"/>
              <a:t>Model :</a:t>
            </a:r>
          </a:p>
          <a:p>
            <a:pPr lvl="1"/>
            <a:r>
              <a:rPr lang="en-US" dirty="0" err="1" smtClean="0"/>
              <a:t>Optimation</a:t>
            </a:r>
            <a:endParaRPr lang="en-US" dirty="0" smtClean="0"/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Forecasting</a:t>
            </a:r>
          </a:p>
          <a:p>
            <a:pPr lvl="1"/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 (2)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Heuristics (domain Specific)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 (3)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 Optimal</a:t>
            </a:r>
          </a:p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/</a:t>
            </a:r>
            <a:r>
              <a:rPr lang="en-US" dirty="0" err="1" smtClean="0"/>
              <a:t>pilihan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Terstruktur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lvl="1"/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lvl="1" algn="just"/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lvl="1" algn="just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 algn="just"/>
            <a:r>
              <a:rPr lang="en-US" dirty="0" smtClean="0"/>
              <a:t>User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user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Decision Support Frameworks</a:t>
            </a:r>
            <a:endParaRPr lang="en-US" dirty="0"/>
          </a:p>
        </p:txBody>
      </p:sp>
      <p:pic>
        <p:nvPicPr>
          <p:cNvPr id="4" name="Picture 4" descr="FIG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524000"/>
            <a:ext cx="7572428" cy="457200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</TotalTime>
  <Words>654</Words>
  <Application>Microsoft Office PowerPoint</Application>
  <PresentationFormat>On-screen Show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Decision Support System</vt:lpstr>
      <vt:lpstr>Defenisi</vt:lpstr>
      <vt:lpstr>Komponen DSS</vt:lpstr>
      <vt:lpstr>Komponen DSS (2)</vt:lpstr>
      <vt:lpstr>Komponen DSS (3)</vt:lpstr>
      <vt:lpstr>Masalah ???</vt:lpstr>
      <vt:lpstr>Jenis – Jenis masalah dalam pengambilan keputusan</vt:lpstr>
      <vt:lpstr>DSS dan masalah semi terstruktur</vt:lpstr>
      <vt:lpstr>Decision Support Frameworks</vt:lpstr>
      <vt:lpstr>Jenis – Jenis DSS</vt:lpstr>
      <vt:lpstr>Faktor – faktor yang mempengaruhi dalam pengambilan keputusan</vt:lpstr>
      <vt:lpstr>Manfaat DSS</vt:lpstr>
      <vt:lpstr>Fase – fase pengambilan keputusan</vt:lpstr>
      <vt:lpstr>Intelligence Phase</vt:lpstr>
      <vt:lpstr>Intelligent Phase (2)</vt:lpstr>
      <vt:lpstr>Design Phase</vt:lpstr>
      <vt:lpstr>Design Phase (2)</vt:lpstr>
      <vt:lpstr>Choice Phase</vt:lpstr>
      <vt:lpstr>Choise phase (2)</vt:lpstr>
      <vt:lpstr>Choice Phase (3) </vt:lpstr>
      <vt:lpstr>Implementation Phase</vt:lpstr>
      <vt:lpstr>Implementation Phase (2)</vt:lpstr>
      <vt:lpstr>Pengambilan keputusan bagi manusia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Support System</dc:title>
  <dc:creator>Axioo</dc:creator>
  <cp:lastModifiedBy>Axioo</cp:lastModifiedBy>
  <cp:revision>14</cp:revision>
  <dcterms:created xsi:type="dcterms:W3CDTF">2010-06-11T13:36:54Z</dcterms:created>
  <dcterms:modified xsi:type="dcterms:W3CDTF">2010-06-11T15:55:54Z</dcterms:modified>
</cp:coreProperties>
</file>