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9"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2"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6CFB1E6-7751-46F4-B250-6A02C842E60A}" type="datetimeFigureOut">
              <a:rPr lang="en-US" smtClean="0"/>
              <a:pPr/>
              <a:t>2/15/2010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540A70-5B3F-43D8-8371-FC613AF6C5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6CFB1E6-7751-46F4-B250-6A02C842E60A}" type="datetimeFigureOut">
              <a:rPr lang="en-US" smtClean="0"/>
              <a:pPr/>
              <a:t>2/15/2010</a:t>
            </a:fld>
            <a:endParaRPr lang="en-US"/>
          </a:p>
        </p:txBody>
      </p:sp>
      <p:sp>
        <p:nvSpPr>
          <p:cNvPr id="9" name="Slide Number Placeholder 8"/>
          <p:cNvSpPr>
            <a:spLocks noGrp="1"/>
          </p:cNvSpPr>
          <p:nvPr>
            <p:ph type="sldNum" sz="quarter" idx="15"/>
          </p:nvPr>
        </p:nvSpPr>
        <p:spPr/>
        <p:txBody>
          <a:bodyPr rtlCol="0"/>
          <a:lstStyle/>
          <a:p>
            <a:fld id="{3D540A70-5B3F-43D8-8371-FC613AF6C55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6CFB1E6-7751-46F4-B250-6A02C842E60A}" type="datetimeFigureOut">
              <a:rPr lang="en-US" smtClean="0"/>
              <a:pPr/>
              <a:t>2/15/2010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540A70-5B3F-43D8-8371-FC613AF6C5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CFB1E6-7751-46F4-B250-6A02C842E60A}" type="datetimeFigureOut">
              <a:rPr lang="en-US" smtClean="0"/>
              <a:pPr/>
              <a:t>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6CFB1E6-7751-46F4-B250-6A02C842E60A}" type="datetimeFigureOut">
              <a:rPr lang="en-US" smtClean="0"/>
              <a:pPr/>
              <a:t>2/15/2010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40A70-5B3F-43D8-8371-FC613AF6C5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CFB1E6-7751-46F4-B250-6A02C842E60A}" type="datetimeFigureOut">
              <a:rPr lang="en-US" smtClean="0"/>
              <a:pPr/>
              <a:t>2/15/2010</a:t>
            </a:fld>
            <a:endParaRPr lang="en-US"/>
          </a:p>
        </p:txBody>
      </p:sp>
      <p:sp>
        <p:nvSpPr>
          <p:cNvPr id="7" name="Slide Number Placeholder 6"/>
          <p:cNvSpPr>
            <a:spLocks noGrp="1"/>
          </p:cNvSpPr>
          <p:nvPr>
            <p:ph type="sldNum" sz="quarter" idx="11"/>
          </p:nvPr>
        </p:nvSpPr>
        <p:spPr/>
        <p:txBody>
          <a:bodyPr rtlCol="0"/>
          <a:lstStyle/>
          <a:p>
            <a:fld id="{3D540A70-5B3F-43D8-8371-FC613AF6C55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FB1E6-7751-46F4-B250-6A02C842E60A}" type="datetimeFigureOut">
              <a:rPr lang="en-US" smtClean="0"/>
              <a:pPr/>
              <a:t>2/15/2010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6CFB1E6-7751-46F4-B250-6A02C842E60A}" type="datetimeFigureOut">
              <a:rPr lang="en-US" smtClean="0"/>
              <a:pPr/>
              <a:t>2/15/2010</a:t>
            </a:fld>
            <a:endParaRPr lang="en-US"/>
          </a:p>
        </p:txBody>
      </p:sp>
      <p:sp>
        <p:nvSpPr>
          <p:cNvPr id="22" name="Slide Number Placeholder 21"/>
          <p:cNvSpPr>
            <a:spLocks noGrp="1"/>
          </p:cNvSpPr>
          <p:nvPr>
            <p:ph type="sldNum" sz="quarter" idx="15"/>
          </p:nvPr>
        </p:nvSpPr>
        <p:spPr/>
        <p:txBody>
          <a:bodyPr rtlCol="0"/>
          <a:lstStyle/>
          <a:p>
            <a:fld id="{3D540A70-5B3F-43D8-8371-FC613AF6C55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CFB1E6-7751-46F4-B250-6A02C842E60A}" type="datetimeFigureOut">
              <a:rPr lang="en-US" smtClean="0"/>
              <a:pPr/>
              <a:t>2/15/2010</a:t>
            </a:fld>
            <a:endParaRPr lang="en-US"/>
          </a:p>
        </p:txBody>
      </p:sp>
      <p:sp>
        <p:nvSpPr>
          <p:cNvPr id="18" name="Slide Number Placeholder 17"/>
          <p:cNvSpPr>
            <a:spLocks noGrp="1"/>
          </p:cNvSpPr>
          <p:nvPr>
            <p:ph type="sldNum" sz="quarter" idx="11"/>
          </p:nvPr>
        </p:nvSpPr>
        <p:spPr/>
        <p:txBody>
          <a:bodyPr rtlCol="0"/>
          <a:lstStyle/>
          <a:p>
            <a:fld id="{3D540A70-5B3F-43D8-8371-FC613AF6C55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CFB1E6-7751-46F4-B250-6A02C842E60A}" type="datetimeFigureOut">
              <a:rPr lang="en-US" smtClean="0"/>
              <a:pPr/>
              <a:t>2/15/2010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540A70-5B3F-43D8-8371-FC613AF6C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smtClean="0"/>
              <a:t>Matematika</a:t>
            </a:r>
            <a:r>
              <a:rPr lang="en-US" sz="4000" dirty="0" smtClean="0"/>
              <a:t> </a:t>
            </a:r>
            <a:r>
              <a:rPr lang="en-US" sz="4000" dirty="0" err="1" smtClean="0"/>
              <a:t>Diskrit</a:t>
            </a:r>
            <a:endParaRPr lang="en-US" sz="4000" dirty="0"/>
          </a:p>
        </p:txBody>
      </p:sp>
      <p:sp>
        <p:nvSpPr>
          <p:cNvPr id="3" name="Subtitle 2"/>
          <p:cNvSpPr>
            <a:spLocks noGrp="1"/>
          </p:cNvSpPr>
          <p:nvPr>
            <p:ph type="subTitle" idx="1"/>
          </p:nvPr>
        </p:nvSpPr>
        <p:spPr/>
        <p:txBody>
          <a:bodyPr>
            <a:normAutofit/>
          </a:bodyPr>
          <a:lstStyle/>
          <a:p>
            <a:r>
              <a:rPr lang="en-US" sz="3600" dirty="0" err="1" smtClean="0"/>
              <a:t>Logika</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Negasi</a:t>
            </a:r>
            <a:r>
              <a:rPr lang="en-US" sz="4000" dirty="0" smtClean="0">
                <a:solidFill>
                  <a:schemeClr val="tx1"/>
                </a:solidFill>
                <a:latin typeface="Times New Roman" pitchFamily="18" charset="0"/>
              </a:rPr>
              <a:t> (NOT)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Uner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endParaRPr lang="en-US" sz="2800" dirty="0" smtClean="0">
              <a:latin typeface="Times New Roman" pitchFamily="18" charset="0"/>
            </a:endParaRPr>
          </a:p>
          <a:p>
            <a:endParaRPr lang="en-US" dirty="0"/>
          </a:p>
        </p:txBody>
      </p:sp>
      <p:graphicFrame>
        <p:nvGraphicFramePr>
          <p:cNvPr id="5" name="Group 4"/>
          <p:cNvGraphicFramePr>
            <a:graphicFrameLocks/>
          </p:cNvGraphicFramePr>
          <p:nvPr/>
        </p:nvGraphicFramePr>
        <p:xfrm>
          <a:off x="2590800" y="2514600"/>
          <a:ext cx="3924300" cy="3048000"/>
        </p:xfrm>
        <a:graphic>
          <a:graphicData uri="http://schemas.openxmlformats.org/drawingml/2006/table">
            <a:tbl>
              <a:tblPr/>
              <a:tblGrid>
                <a:gridCol w="1962150"/>
                <a:gridCol w="1962150"/>
              </a:tblGrid>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smtClean="0">
                          <a:ln>
                            <a:noFill/>
                          </a:ln>
                          <a:solidFill>
                            <a:schemeClr val="tx1"/>
                          </a:solidFill>
                          <a:effectLst/>
                          <a:latin typeface="Verdana" pitchFamily="34" charset="0"/>
                        </a:rPr>
                        <a:t>P</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1" i="0" u="none" strike="noStrike" cap="none" normalizeH="0" baseline="0" smtClean="0">
                          <a:ln>
                            <a:noFill/>
                          </a:ln>
                          <a:solidFill>
                            <a:schemeClr val="tx1"/>
                          </a:solidFill>
                          <a:effectLst/>
                          <a:latin typeface="Verdana" pitchFamily="34" charset="0"/>
                          <a:sym typeface="Symbol" pitchFamily="18" charset="2"/>
                        </a:rPr>
                        <a:t></a:t>
                      </a:r>
                      <a:r>
                        <a:rPr kumimoji="0" lang="en-US" sz="3500" b="0" i="0" u="none" strike="noStrike" cap="none" normalizeH="0" baseline="0" smtClean="0">
                          <a:ln>
                            <a:noFill/>
                          </a:ln>
                          <a:solidFill>
                            <a:schemeClr val="tx1"/>
                          </a:solidFill>
                          <a:effectLst/>
                          <a:latin typeface="Verdana" pitchFamily="34" charset="0"/>
                          <a:sym typeface="Symbol" pitchFamily="18" charset="2"/>
                        </a:rPr>
                        <a:t>P</a:t>
                      </a:r>
                      <a:endParaRPr kumimoji="0" lang="en-CA" sz="3500" b="0" i="0" u="none" strike="noStrike" cap="none" normalizeH="0" baseline="0" smtClean="0">
                        <a:ln>
                          <a:noFill/>
                        </a:ln>
                        <a:solidFill>
                          <a:schemeClr val="tx1"/>
                        </a:solidFill>
                        <a:effectLst/>
                        <a:latin typeface="Verdana" pitchFamily="34" charset="0"/>
                        <a:sym typeface="Symbol" pitchFamily="18" charset="2"/>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Benar</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err="1" smtClean="0">
                          <a:ln>
                            <a:noFill/>
                          </a:ln>
                          <a:solidFill>
                            <a:schemeClr val="tx1"/>
                          </a:solidFill>
                          <a:effectLst/>
                          <a:latin typeface="Verdana" pitchFamily="34" charset="0"/>
                        </a:rPr>
                        <a:t>Benar</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Konjungsi</a:t>
            </a:r>
            <a:r>
              <a:rPr lang="en-US" sz="4000" dirty="0" smtClean="0">
                <a:solidFill>
                  <a:schemeClr val="tx1"/>
                </a:solidFill>
                <a:latin typeface="Times New Roman" pitchFamily="18" charset="0"/>
              </a:rPr>
              <a:t> (AND)</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5" name="Group 19"/>
          <p:cNvGraphicFramePr>
            <a:graphicFrameLocks/>
          </p:cNvGraphicFramePr>
          <p:nvPr/>
        </p:nvGraphicFramePr>
        <p:xfrm>
          <a:off x="2781300" y="2590800"/>
          <a:ext cx="3924300" cy="3276600"/>
        </p:xfrm>
        <a:graphic>
          <a:graphicData uri="http://schemas.openxmlformats.org/drawingml/2006/table">
            <a:tbl>
              <a:tblPr/>
              <a:tblGrid>
                <a:gridCol w="1308100"/>
                <a:gridCol w="1308100"/>
                <a:gridCol w="1308100"/>
              </a:tblGrid>
              <a:tr h="635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Disjungsi</a:t>
            </a:r>
            <a:r>
              <a:rPr lang="en-US" sz="4000" dirty="0" smtClean="0">
                <a:solidFill>
                  <a:schemeClr val="tx1"/>
                </a:solidFill>
                <a:latin typeface="Times New Roman" pitchFamily="18" charset="0"/>
              </a:rPr>
              <a:t> (OR)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Eksklusif</a:t>
            </a:r>
            <a:r>
              <a:rPr lang="en-US" sz="4000" dirty="0" smtClean="0">
                <a:solidFill>
                  <a:schemeClr val="tx1"/>
                </a:solidFill>
                <a:latin typeface="Times New Roman" pitchFamily="18" charset="0"/>
              </a:rPr>
              <a:t> Or (XOR)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527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Implikasi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maka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90800" y="2590800"/>
          <a:ext cx="3924300" cy="3200402"/>
        </p:xfrm>
        <a:graphic>
          <a:graphicData uri="http://schemas.openxmlformats.org/drawingml/2006/table">
            <a:tbl>
              <a:tblPr/>
              <a:tblGrid>
                <a:gridCol w="1308100"/>
                <a:gridCol w="1308100"/>
                <a:gridCol w="1308100"/>
              </a:tblGrid>
              <a:tr h="6207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smtClean="0">
                <a:solidFill>
                  <a:schemeClr val="tx1"/>
                </a:solidFill>
                <a:latin typeface="Times New Roman" pitchFamily="18" charset="0"/>
              </a:rPr>
              <a:t>Bikondisional</a:t>
            </a:r>
            <a:r>
              <a:rPr lang="en-US" sz="4000" dirty="0" smtClean="0">
                <a:solidFill>
                  <a:schemeClr val="tx1"/>
                </a:solidFill>
                <a:latin typeface="Times New Roman" pitchFamily="18" charset="0"/>
              </a:rPr>
              <a:t> </a:t>
            </a:r>
            <a:br>
              <a:rPr lang="en-US" sz="4000" dirty="0" smtClean="0">
                <a:solidFill>
                  <a:schemeClr val="tx1"/>
                </a:solidFill>
                <a:latin typeface="Times New Roman" pitchFamily="18" charset="0"/>
              </a:rPr>
            </a:br>
            <a:r>
              <a:rPr lang="en-US" sz="4000" dirty="0" smtClean="0">
                <a:solidFill>
                  <a:schemeClr val="tx1"/>
                </a:solidFill>
                <a:latin typeface="Times New Roman" pitchFamily="18" charset="0"/>
              </a:rPr>
              <a:t>(</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hanya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124201"/>
        </p:xfrm>
        <a:graphic>
          <a:graphicData uri="http://schemas.openxmlformats.org/drawingml/2006/table">
            <a:tbl>
              <a:tblPr/>
              <a:tblGrid>
                <a:gridCol w="1308100"/>
                <a:gridCol w="1308100"/>
                <a:gridCol w="1308100"/>
              </a:tblGrid>
              <a:tr h="606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Operasi</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buClrTx/>
            </a:pPr>
            <a:r>
              <a:rPr lang="en-US" sz="2800" dirty="0" err="1" smtClean="0">
                <a:latin typeface="Times New Roman" pitchFamily="18" charset="0"/>
              </a:rPr>
              <a:t>Pernyataan-pernyataan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operator-operator </a:t>
            </a: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digabungkan</a:t>
            </a:r>
            <a:r>
              <a:rPr lang="en-US" sz="2800" dirty="0" smtClean="0">
                <a:latin typeface="Times New Roman" pitchFamily="18" charset="0"/>
              </a:rPr>
              <a:t> </a:t>
            </a:r>
            <a:r>
              <a:rPr lang="en-US" sz="2800" dirty="0" err="1" smtClean="0">
                <a:latin typeface="Times New Roman" pitchFamily="18" charset="0"/>
              </a:rPr>
              <a:t>untuk</a:t>
            </a:r>
            <a:r>
              <a:rPr lang="en-US" sz="2800" dirty="0" smtClean="0">
                <a:latin typeface="Times New Roman" pitchFamily="18" charset="0"/>
              </a:rPr>
              <a:t> </a:t>
            </a:r>
            <a:r>
              <a:rPr lang="en-US" sz="2800" dirty="0" err="1" smtClean="0">
                <a:latin typeface="Times New Roman" pitchFamily="18" charset="0"/>
              </a:rPr>
              <a:t>membentuk</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baru</a:t>
            </a:r>
            <a:r>
              <a:rPr lang="en-US" sz="2800" dirty="0" smtClean="0">
                <a:latin typeface="Times New Roman" pitchFamily="18" charset="0"/>
              </a:rPr>
              <a:t>.</a:t>
            </a:r>
          </a:p>
          <a:p>
            <a:pPr marL="571500" indent="-571500" algn="just">
              <a:lnSpc>
                <a:spcPct val="80000"/>
              </a:lnSpc>
              <a:buClrTx/>
              <a:buNone/>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r>
              <a:rPr lang="en-US" sz="2800" dirty="0" err="1" smtClean="0">
                <a:latin typeface="Times New Roman" pitchFamily="18" charset="0"/>
                <a:sym typeface="Symbol" pitchFamily="18" charset="2"/>
              </a:rPr>
              <a:t>Pernyatan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a:t>
            </a:r>
            <a:r>
              <a:rPr lang="en-US" sz="2800" dirty="0" smtClean="0">
                <a:latin typeface="Times New Roman" pitchFamily="18" charset="0"/>
              </a:rPr>
              <a:t>P</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dan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P)(</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ekivalen</a:t>
            </a:r>
            <a:endParaRPr lang="en-US" sz="2800" dirty="0" smtClean="0">
              <a:latin typeface="Times New Roman" pitchFamily="18" charset="0"/>
              <a:sym typeface="Symbol" pitchFamily="18" charset="2"/>
            </a:endParaRPr>
          </a:p>
          <a:p>
            <a:pPr marL="571500" indent="-571500" algn="just">
              <a:lnSpc>
                <a:spcPct val="80000"/>
              </a:lnSpc>
              <a:buClrTx/>
              <a:buNone/>
            </a:pPr>
            <a:endParaRPr lang="en-US" b="1" dirty="0" smtClean="0">
              <a:latin typeface="Times New Roman" pitchFamily="18" charset="0"/>
              <a:sym typeface="Symbol" pitchFamily="18" charset="2"/>
            </a:endParaRPr>
          </a:p>
          <a:p>
            <a:endParaRPr lang="en-US" dirty="0"/>
          </a:p>
        </p:txBody>
      </p:sp>
      <p:graphicFrame>
        <p:nvGraphicFramePr>
          <p:cNvPr id="4" name="Group 74"/>
          <p:cNvGraphicFramePr>
            <a:graphicFrameLocks/>
          </p:cNvGraphicFramePr>
          <p:nvPr/>
        </p:nvGraphicFramePr>
        <p:xfrm>
          <a:off x="652463" y="2895600"/>
          <a:ext cx="8110537" cy="2209802"/>
        </p:xfrm>
        <a:graphic>
          <a:graphicData uri="http://schemas.openxmlformats.org/drawingml/2006/table">
            <a:tbl>
              <a:tblPr/>
              <a:tblGrid>
                <a:gridCol w="1116012"/>
                <a:gridCol w="1117600"/>
                <a:gridCol w="1219200"/>
                <a:gridCol w="1652588"/>
                <a:gridCol w="3005137"/>
              </a:tblGrid>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P</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Q</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r>
                        <a:rPr kumimoji="0" lang="en-US" sz="2000" b="1"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Salah</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49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tautologi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benar</a:t>
            </a:r>
            <a:r>
              <a:rPr lang="en-US" sz="2800" dirty="0" smtClean="0">
                <a:latin typeface="Times New Roman" pitchFamily="18" charset="0"/>
              </a:rPr>
              <a:t>.</a:t>
            </a:r>
          </a:p>
          <a:p>
            <a:pPr marL="571500" indent="-571500" algn="just">
              <a:lnSpc>
                <a:spcPct val="80000"/>
              </a:lnSpc>
            </a:pPr>
            <a:r>
              <a:rPr lang="en-US" sz="2800" dirty="0" err="1" smtClean="0"/>
              <a:t>Contoh</a:t>
            </a:r>
            <a:r>
              <a:rPr lang="en-US" sz="2800" dirty="0" smtClean="0"/>
              <a:t>: </a:t>
            </a:r>
          </a:p>
          <a:p>
            <a:pPr>
              <a:buFontTx/>
              <a:buChar char="•"/>
            </a:pPr>
            <a:r>
              <a:rPr lang="en-US" sz="2800" dirty="0" smtClean="0">
                <a:sym typeface="Symbol" pitchFamily="18" charset="2"/>
              </a:rPr>
              <a:t>R(</a:t>
            </a:r>
            <a:r>
              <a:rPr lang="en-CA" sz="2800" dirty="0" smtClean="0">
                <a:sym typeface="Symbol" pitchFamily="18" charset="2"/>
              </a:rPr>
              <a:t></a:t>
            </a:r>
            <a:r>
              <a:rPr lang="en-US" sz="2800" dirty="0" smtClean="0">
                <a:sym typeface="Symbol" pitchFamily="18" charset="2"/>
              </a:rPr>
              <a:t>R)</a:t>
            </a:r>
            <a:endParaRPr lang="en-US" sz="2800" dirty="0" smtClean="0"/>
          </a:p>
          <a:p>
            <a:pPr>
              <a:buFontTx/>
              <a:buChar char="•"/>
            </a:pPr>
            <a:r>
              <a:rPr lang="en-CA" sz="2800" dirty="0" smtClean="0">
                <a:sym typeface="Symbol" pitchFamily="18" charset="2"/>
              </a:rPr>
              <a:t></a:t>
            </a:r>
            <a:r>
              <a:rPr lang="en-US" sz="2800" dirty="0" smtClean="0">
                <a:sym typeface="Symbol" pitchFamily="18" charset="2"/>
              </a:rPr>
              <a:t>(</a:t>
            </a:r>
            <a:r>
              <a:rPr lang="en-US" sz="2800" dirty="0" smtClean="0"/>
              <a:t>P</a:t>
            </a:r>
            <a:r>
              <a:rPr lang="en-US" sz="2800" dirty="0" smtClean="0">
                <a:sym typeface="Symbol" pitchFamily="18" charset="2"/>
              </a:rPr>
              <a:t>Q)</a:t>
            </a:r>
            <a:r>
              <a:rPr lang="en-US" sz="2800" b="1" dirty="0" smtClean="0">
                <a:sym typeface="Symbol" pitchFamily="18" charset="2"/>
              </a:rPr>
              <a:t></a:t>
            </a:r>
            <a:r>
              <a:rPr lang="en-US" sz="2800" dirty="0" smtClean="0">
                <a:sym typeface="Symbol" pitchFamily="18" charset="2"/>
              </a:rPr>
              <a:t>(</a:t>
            </a:r>
            <a:r>
              <a:rPr lang="en-CA" sz="2800" dirty="0" smtClean="0">
                <a:sym typeface="Symbol" pitchFamily="18" charset="2"/>
              </a:rPr>
              <a:t></a:t>
            </a:r>
            <a:r>
              <a:rPr lang="en-US" sz="2800" dirty="0" smtClean="0">
                <a:sym typeface="Symbol" pitchFamily="18" charset="2"/>
              </a:rPr>
              <a:t>P)(</a:t>
            </a:r>
            <a:r>
              <a:rPr lang="en-CA" sz="2800" dirty="0" smtClean="0">
                <a:sym typeface="Symbol" pitchFamily="18" charset="2"/>
              </a:rPr>
              <a:t></a:t>
            </a:r>
            <a:r>
              <a:rPr lang="en-US" sz="2800" dirty="0" smtClean="0">
                <a:sym typeface="Symbol" pitchFamily="18" charset="2"/>
              </a:rPr>
              <a:t>Q)</a:t>
            </a:r>
          </a:p>
          <a:p>
            <a:pPr marL="571500" indent="-571500" algn="just">
              <a:lnSpc>
                <a:spcPct val="80000"/>
              </a:lnSpc>
            </a:pPr>
            <a:endParaRPr lang="en-US" sz="2800" dirty="0" smtClean="0">
              <a:latin typeface="Times New Roman" pitchFamily="18" charset="0"/>
              <a:sym typeface="Symbol" pitchFamily="18" charset="2"/>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kontradiksi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salah</a:t>
            </a:r>
            <a:r>
              <a:rPr lang="en-US" sz="2800" dirty="0" smtClean="0">
                <a:latin typeface="Times New Roman" pitchFamily="18" charset="0"/>
              </a:rPr>
              <a:t>.</a:t>
            </a:r>
          </a:p>
          <a:p>
            <a:pPr marL="571500" indent="-571500" algn="just">
              <a:lnSpc>
                <a:spcPct val="80000"/>
              </a:lnSpc>
            </a:pP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sebarang</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sedangkan</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a:t>
            </a:r>
          </a:p>
          <a:p>
            <a:r>
              <a:rPr lang="en-US" sz="2800" dirty="0" smtClean="0"/>
              <a:t>  </a:t>
            </a:r>
            <a:r>
              <a:rPr lang="en-US" sz="2800" dirty="0" err="1" smtClean="0"/>
              <a:t>Contoh</a:t>
            </a:r>
            <a:r>
              <a:rPr lang="en-US" sz="2800" dirty="0" smtClean="0"/>
              <a:t>: </a:t>
            </a:r>
          </a:p>
          <a:p>
            <a:pPr lvl="1">
              <a:buFontTx/>
              <a:buChar char="•"/>
            </a:pPr>
            <a:r>
              <a:rPr lang="en-US" sz="2500" dirty="0" smtClean="0">
                <a:sym typeface="Symbol" pitchFamily="18" charset="2"/>
              </a:rPr>
              <a:t>R(</a:t>
            </a:r>
            <a:r>
              <a:rPr lang="en-CA" sz="2500" dirty="0" smtClean="0">
                <a:sym typeface="Symbol" pitchFamily="18" charset="2"/>
              </a:rPr>
              <a:t></a:t>
            </a:r>
            <a:r>
              <a:rPr lang="en-US" sz="2500" dirty="0" smtClean="0">
                <a:sym typeface="Symbol" pitchFamily="18" charset="2"/>
              </a:rPr>
              <a:t>R)</a:t>
            </a:r>
            <a:endParaRPr lang="en-US" sz="2500" dirty="0" smtClean="0"/>
          </a:p>
          <a:p>
            <a:pPr lvl="1">
              <a:buFontTx/>
              <a:buChar char="•"/>
            </a:pPr>
            <a:r>
              <a:rPr lang="en-CA" sz="2500"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a:t>
            </a:r>
            <a:r>
              <a:rPr lang="en-US" sz="2500" dirty="0" smtClean="0"/>
              <a:t>P</a:t>
            </a:r>
            <a:r>
              <a:rPr lang="en-US" sz="2500" dirty="0" smtClean="0">
                <a:sym typeface="Symbol" pitchFamily="18" charset="2"/>
              </a:rPr>
              <a:t>Q)</a:t>
            </a:r>
            <a:r>
              <a:rPr lang="en-US" sz="2500" b="1"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P)(</a:t>
            </a:r>
            <a:r>
              <a:rPr lang="en-CA" sz="2500" dirty="0" smtClean="0">
                <a:sym typeface="Symbol" pitchFamily="18" charset="2"/>
              </a:rPr>
              <a:t></a:t>
            </a:r>
            <a:r>
              <a:rPr lang="en-US" sz="2500" dirty="0" smtClean="0">
                <a:sym typeface="Symbol" pitchFamily="18" charset="2"/>
              </a:rPr>
              <a:t>Q))</a:t>
            </a:r>
          </a:p>
          <a:p>
            <a:endParaRPr lang="en-US" sz="2800" dirty="0" smtClean="0">
              <a:sym typeface="Symbol" pitchFamily="18" charset="2"/>
            </a:endParaRPr>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Times New Roman" pitchFamily="18" charset="0"/>
              </a:rPr>
              <a:t>Varian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Bersyarat</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buFont typeface="Wingdings" pitchFamily="2" charset="2"/>
              <a:buChar char="q"/>
            </a:pPr>
            <a:r>
              <a:rPr lang="en-US" sz="2800" dirty="0" smtClean="0">
                <a:latin typeface="Times New Roman" pitchFamily="18" charset="0"/>
                <a:sym typeface="Symbol" pitchFamily="18" charset="2"/>
              </a:rPr>
              <a:t>Varian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implikasi</a:t>
            </a:r>
            <a:r>
              <a:rPr lang="en-US" sz="2800" dirty="0" smtClean="0">
                <a:latin typeface="Times New Roman" pitchFamily="18" charset="0"/>
                <a:sym typeface="Symbol" pitchFamily="18" charset="2"/>
              </a:rPr>
              <a:t> (p </a:t>
            </a:r>
            <a:r>
              <a:rPr lang="en-US" sz="2800" b="1" dirty="0" smtClean="0">
                <a:latin typeface="Times New Roman" pitchFamily="18" charset="0"/>
                <a:sym typeface="Symbol" pitchFamily="18" charset="2"/>
              </a:rPr>
              <a:t> </a:t>
            </a:r>
            <a:r>
              <a:rPr lang="en-US" sz="2800" dirty="0" smtClean="0">
                <a:latin typeface="Times New Roman" pitchFamily="18" charset="0"/>
                <a:sym typeface="Symbol" pitchFamily="18" charset="2"/>
              </a:rPr>
              <a:t>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Kontraposisi</a:t>
            </a:r>
            <a:endParaRPr lang="en-US" sz="2800" dirty="0" smtClean="0">
              <a:latin typeface="Times New Roman" pitchFamily="18" charset="0"/>
              <a:sym typeface="Symbol" pitchFamily="18" charset="2"/>
            </a:endParaRP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 q </a:t>
            </a:r>
            <a:r>
              <a:rPr lang="en-US" sz="2800" dirty="0" smtClean="0">
                <a:latin typeface="Times New Roman" pitchFamily="18" charset="0"/>
                <a:sym typeface="Wingdings" pitchFamily="2" charset="2"/>
              </a:rPr>
              <a:t> p</a:t>
            </a:r>
          </a:p>
          <a:p>
            <a:pPr marL="571500" indent="-571500" algn="just">
              <a:lnSpc>
                <a:spcPct val="80000"/>
              </a:lnSpc>
              <a:buFont typeface="Wingdings" pitchFamily="2" charset="2"/>
              <a:buChar char="q"/>
            </a:pPr>
            <a:r>
              <a:rPr lang="en-US" sz="2800" dirty="0" err="1" smtClean="0">
                <a:latin typeface="Times New Roman" pitchFamily="18" charset="0"/>
                <a:sym typeface="Wingdings" pitchFamily="2" charset="2"/>
              </a:rPr>
              <a:t>Invers</a:t>
            </a:r>
            <a:r>
              <a:rPr lang="en-US" sz="2800" dirty="0" smtClean="0">
                <a:latin typeface="Times New Roman" pitchFamily="18" charset="0"/>
                <a:sym typeface="Wingdings" pitchFamily="2" charset="2"/>
              </a:rPr>
              <a:t> 	  	: </a:t>
            </a:r>
            <a:r>
              <a:rPr lang="en-US" sz="2800" dirty="0" smtClean="0">
                <a:latin typeface="Times New Roman" pitchFamily="18" charset="0"/>
                <a:sym typeface="Symbol" pitchFamily="18" charset="2"/>
              </a:rPr>
              <a:t> p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Kontraposisi</a:t>
            </a:r>
            <a:r>
              <a:rPr lang="en-US" sz="2800" dirty="0" smtClean="0">
                <a:latin typeface="Times New Roman" pitchFamily="18" charset="0"/>
                <a:sym typeface="Symbol" pitchFamily="18" charset="2"/>
              </a:rPr>
              <a:t> 	:  q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p</a:t>
            </a:r>
            <a:endParaRPr lang="en-US" sz="2800" dirty="0" smtClean="0">
              <a:latin typeface="Times New Roman" pitchFamily="18" charset="0"/>
            </a:endParaRP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Times New Roman" pitchFamily="18" charset="0"/>
              </a:rPr>
              <a:t>Silabus</a:t>
            </a:r>
            <a:r>
              <a:rPr lang="en-US" sz="4000" dirty="0" smtClean="0">
                <a:latin typeface="Times New Roman" pitchFamily="18" charset="0"/>
              </a:rPr>
              <a:t> </a:t>
            </a:r>
            <a:r>
              <a:rPr lang="en-US" sz="4000" dirty="0" err="1" smtClean="0">
                <a:latin typeface="Times New Roman" pitchFamily="18" charset="0"/>
              </a:rPr>
              <a:t>Kuliah</a:t>
            </a:r>
            <a:endParaRPr lang="en-US" sz="4000" dirty="0"/>
          </a:p>
        </p:txBody>
      </p:sp>
      <p:sp>
        <p:nvSpPr>
          <p:cNvPr id="3" name="Content Placeholder 2"/>
          <p:cNvSpPr>
            <a:spLocks noGrp="1"/>
          </p:cNvSpPr>
          <p:nvPr>
            <p:ph sz="quarter" idx="1"/>
          </p:nvPr>
        </p:nvSpPr>
        <p:spPr/>
        <p:txBody>
          <a:bodyPr>
            <a:normAutofit/>
          </a:bodyPr>
          <a:lstStyle/>
          <a:p>
            <a:pPr marL="571500" indent="-571500">
              <a:lnSpc>
                <a:spcPct val="90000"/>
              </a:lnSpc>
              <a:buFont typeface="Wingdings" pitchFamily="2" charset="2"/>
              <a:buAutoNum type="arabicPeriod"/>
            </a:pPr>
            <a:r>
              <a:rPr lang="en-US" sz="2800" dirty="0" err="1" smtClean="0">
                <a:latin typeface="Times New Roman" pitchFamily="18" charset="0"/>
              </a:rPr>
              <a:t>Logika</a:t>
            </a:r>
            <a:endParaRPr lang="en-US" sz="2800" dirty="0" smtClean="0">
              <a:latin typeface="Times New Roman" pitchFamily="18" charset="0"/>
            </a:endParaRPr>
          </a:p>
          <a:p>
            <a:pPr marL="571500" indent="-571500">
              <a:lnSpc>
                <a:spcPct val="90000"/>
              </a:lnSpc>
              <a:buFont typeface="Wingdings" pitchFamily="2" charset="2"/>
              <a:buAutoNum type="arabicPeriod"/>
            </a:pPr>
            <a:r>
              <a:rPr lang="en-US" sz="2800" dirty="0" err="1" smtClean="0">
                <a:latin typeface="Times New Roman" pitchFamily="18" charset="0"/>
              </a:rPr>
              <a:t>Himpunan</a:t>
            </a:r>
            <a:endParaRPr lang="en-US" sz="2800" dirty="0" smtClean="0">
              <a:latin typeface="Times New Roman" pitchFamily="18" charset="0"/>
            </a:endParaRPr>
          </a:p>
          <a:p>
            <a:pPr marL="571500" indent="-571500">
              <a:lnSpc>
                <a:spcPct val="90000"/>
              </a:lnSpc>
              <a:buFont typeface="Wingdings" pitchFamily="2" charset="2"/>
              <a:buAutoNum type="arabicPeriod"/>
            </a:pPr>
            <a:r>
              <a:rPr lang="en-US" sz="2800" dirty="0" err="1" smtClean="0">
                <a:latin typeface="Times New Roman" pitchFamily="18" charset="0"/>
              </a:rPr>
              <a:t>Matriks</a:t>
            </a:r>
            <a:r>
              <a:rPr lang="en-US" sz="2800" dirty="0" smtClean="0">
                <a:latin typeface="Times New Roman" pitchFamily="18" charset="0"/>
              </a:rPr>
              <a:t>, </a:t>
            </a:r>
            <a:r>
              <a:rPr lang="en-US" sz="2800" dirty="0" err="1" smtClean="0">
                <a:latin typeface="Times New Roman" pitchFamily="18" charset="0"/>
              </a:rPr>
              <a:t>Relasi</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Fungsi</a:t>
            </a:r>
            <a:endParaRPr lang="en-US" sz="2800" dirty="0" smtClean="0">
              <a:latin typeface="Times New Roman" pitchFamily="18" charset="0"/>
            </a:endParaRPr>
          </a:p>
          <a:p>
            <a:pPr marL="571500" indent="-571500">
              <a:lnSpc>
                <a:spcPct val="90000"/>
              </a:lnSpc>
              <a:buFont typeface="Wingdings" pitchFamily="2" charset="2"/>
              <a:buAutoNum type="arabicPeriod"/>
            </a:pPr>
            <a:r>
              <a:rPr lang="en-US" sz="2800" dirty="0" err="1" smtClean="0">
                <a:latin typeface="Times New Roman" pitchFamily="18" charset="0"/>
              </a:rPr>
              <a:t>Induksi</a:t>
            </a:r>
            <a:r>
              <a:rPr lang="en-US" sz="2800" dirty="0" smtClean="0">
                <a:latin typeface="Times New Roman" pitchFamily="18" charset="0"/>
              </a:rPr>
              <a:t> </a:t>
            </a:r>
            <a:r>
              <a:rPr lang="en-US" sz="2800" dirty="0" err="1" smtClean="0">
                <a:latin typeface="Times New Roman" pitchFamily="18" charset="0"/>
              </a:rPr>
              <a:t>Matematika</a:t>
            </a:r>
            <a:endParaRPr lang="en-US" sz="2800" dirty="0" smtClean="0">
              <a:latin typeface="Times New Roman" pitchFamily="18" charset="0"/>
            </a:endParaRPr>
          </a:p>
          <a:p>
            <a:pPr marL="571500" indent="-571500">
              <a:lnSpc>
                <a:spcPct val="90000"/>
              </a:lnSpc>
              <a:buFont typeface="Wingdings" pitchFamily="2" charset="2"/>
              <a:buAutoNum type="arabicPeriod"/>
            </a:pPr>
            <a:r>
              <a:rPr lang="en-US" sz="2800" dirty="0" err="1" smtClean="0">
                <a:latin typeface="Times New Roman" pitchFamily="18" charset="0"/>
              </a:rPr>
              <a:t>Algoritma</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Bilangan</a:t>
            </a:r>
            <a:r>
              <a:rPr lang="en-US" sz="2800" dirty="0" smtClean="0">
                <a:latin typeface="Times New Roman" pitchFamily="18" charset="0"/>
              </a:rPr>
              <a:t> </a:t>
            </a:r>
            <a:r>
              <a:rPr lang="en-US" sz="2800" dirty="0" err="1" smtClean="0">
                <a:latin typeface="Times New Roman" pitchFamily="18" charset="0"/>
              </a:rPr>
              <a:t>Bulat</a:t>
            </a:r>
            <a:endParaRPr lang="en-US" sz="2800" dirty="0" smtClean="0">
              <a:latin typeface="Times New Roman" pitchFamily="18" charset="0"/>
            </a:endParaRPr>
          </a:p>
          <a:p>
            <a:pPr marL="571500" indent="-571500">
              <a:lnSpc>
                <a:spcPct val="90000"/>
              </a:lnSpc>
              <a:buFont typeface="Wingdings" pitchFamily="2" charset="2"/>
              <a:buAutoNum type="arabicPeriod"/>
            </a:pPr>
            <a:r>
              <a:rPr lang="en-US" sz="2800" dirty="0" err="1" smtClean="0">
                <a:latin typeface="Times New Roman" pitchFamily="18" charset="0"/>
              </a:rPr>
              <a:t>Aljabar</a:t>
            </a:r>
            <a:r>
              <a:rPr lang="en-US" sz="2800" dirty="0" smtClean="0">
                <a:latin typeface="Times New Roman" pitchFamily="18" charset="0"/>
              </a:rPr>
              <a:t> Boolean</a:t>
            </a:r>
          </a:p>
          <a:p>
            <a:pPr marL="571500" indent="-571500">
              <a:lnSpc>
                <a:spcPct val="90000"/>
              </a:lnSpc>
              <a:buFont typeface="Wingdings" pitchFamily="2" charset="2"/>
              <a:buAutoNum type="arabicPeriod"/>
            </a:pPr>
            <a:r>
              <a:rPr lang="en-US" sz="2800" dirty="0" smtClean="0">
                <a:latin typeface="Times New Roman" pitchFamily="18" charset="0"/>
              </a:rPr>
              <a:t>Graf</a:t>
            </a:r>
          </a:p>
          <a:p>
            <a:pPr marL="571500" indent="-571500">
              <a:lnSpc>
                <a:spcPct val="90000"/>
              </a:lnSpc>
              <a:buFont typeface="Wingdings" pitchFamily="2" charset="2"/>
              <a:buAutoNum type="arabicPeriod"/>
            </a:pPr>
            <a:r>
              <a:rPr lang="en-US" sz="2800" dirty="0" err="1" smtClean="0">
                <a:latin typeface="Times New Roman" pitchFamily="18" charset="0"/>
              </a:rPr>
              <a:t>Pohon</a:t>
            </a:r>
            <a:endParaRPr lang="en-US" sz="2800" dirty="0" smtClean="0">
              <a:latin typeface="Times New Roman" pitchFamily="18" charset="0"/>
            </a:endParaRPr>
          </a:p>
          <a:p>
            <a:pPr>
              <a:buNone/>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fontAlgn="auto" hangingPunct="1">
              <a:spcAft>
                <a:spcPts val="0"/>
              </a:spcAft>
              <a:defRPr/>
            </a:pPr>
            <a:r>
              <a:rPr lang="en-US" smtClean="0"/>
              <a:t>Contoh :</a:t>
            </a:r>
          </a:p>
        </p:txBody>
      </p:sp>
      <p:sp>
        <p:nvSpPr>
          <p:cNvPr id="84995" name="Content Placeholder 2"/>
          <p:cNvSpPr>
            <a:spLocks noGrp="1"/>
          </p:cNvSpPr>
          <p:nvPr>
            <p:ph sz="quarter" idx="1"/>
          </p:nvPr>
        </p:nvSpPr>
        <p:spPr>
          <a:xfrm>
            <a:off x="457200" y="1600200"/>
            <a:ext cx="7467600" cy="4873625"/>
          </a:xfrm>
        </p:spPr>
        <p:txBody>
          <a:bodyPr/>
          <a:lstStyle/>
          <a:p>
            <a:pPr eaLnBrk="1" hangingPunct="1"/>
            <a:r>
              <a:rPr lang="en-US" sz="2800" smtClean="0"/>
              <a:t>Tentukan konvers, invers, dan kontraposisi dari:  “Jika Amir mempunyai mobil, maka ia orang kaya” </a:t>
            </a:r>
          </a:p>
          <a:p>
            <a:pPr eaLnBrk="1" hangingPunct="1"/>
            <a:r>
              <a:rPr lang="en-US" sz="2800" u="sng" smtClean="0"/>
              <a:t>Penyelesaian</a:t>
            </a:r>
            <a:r>
              <a:rPr lang="en-US" sz="2800" smtClean="0"/>
              <a:t>: </a:t>
            </a:r>
          </a:p>
          <a:p>
            <a:pPr eaLnBrk="1" hangingPunct="1"/>
            <a:r>
              <a:rPr lang="en-US" smtClean="0"/>
              <a:t>Konvers	  : Jika Amir orang kaya, maka ia mempunyai mobil</a:t>
            </a:r>
          </a:p>
          <a:p>
            <a:pPr eaLnBrk="1" hangingPunct="1"/>
            <a:r>
              <a:rPr lang="en-US" smtClean="0"/>
              <a:t>Invers	: Jika  Amir tidak mempunyai mobil, maka ia bukan   orang kaya</a:t>
            </a:r>
          </a:p>
          <a:p>
            <a:pPr eaLnBrk="1" hangingPunct="1"/>
            <a:r>
              <a:rPr lang="en-US" smtClean="0"/>
              <a:t>Kontraposisi: Jika Amir bukan orang kaya, maka ia ia tidak  mempunyai mobil		          </a:t>
            </a:r>
          </a:p>
          <a:p>
            <a:pPr eaLnBrk="1" hangingPunct="1"/>
            <a:endParaRPr lang="en-US" smtClean="0"/>
          </a:p>
        </p:txBody>
      </p:sp>
      <p:sp>
        <p:nvSpPr>
          <p:cNvPr id="8499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DD03A79-20CA-4BC7-B039-AC55CD30D2DE}"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fontAlgn="auto" hangingPunct="1">
              <a:spcAft>
                <a:spcPts val="0"/>
              </a:spcAft>
              <a:defRPr/>
            </a:pPr>
            <a:r>
              <a:rPr lang="en-US" smtClean="0"/>
              <a:t>Bikondisional (Bi-implikasi)</a:t>
            </a:r>
          </a:p>
        </p:txBody>
      </p:sp>
      <p:sp>
        <p:nvSpPr>
          <p:cNvPr id="86019" name="Content Placeholder 2"/>
          <p:cNvSpPr>
            <a:spLocks noGrp="1"/>
          </p:cNvSpPr>
          <p:nvPr>
            <p:ph sz="quarter" idx="1"/>
          </p:nvPr>
        </p:nvSpPr>
        <p:spPr>
          <a:xfrm>
            <a:off x="457200" y="1600200"/>
            <a:ext cx="7467600" cy="4873625"/>
          </a:xfrm>
        </p:spPr>
        <p:txBody>
          <a:bodyPr/>
          <a:lstStyle/>
          <a:p>
            <a:pPr eaLnBrk="1" hangingPunct="1"/>
            <a:r>
              <a:rPr lang="en-US" sz="2800" smtClean="0"/>
              <a:t>Bentuk proposisi: “</a:t>
            </a:r>
            <a:r>
              <a:rPr lang="en-US" sz="2800" i="1" smtClean="0"/>
              <a:t>p</a:t>
            </a:r>
            <a:r>
              <a:rPr lang="en-US" sz="2800" smtClean="0"/>
              <a:t> jika dan hanya jika </a:t>
            </a:r>
            <a:r>
              <a:rPr lang="en-US" sz="2800" i="1" smtClean="0"/>
              <a:t>q</a:t>
            </a:r>
            <a:r>
              <a:rPr lang="en-US" sz="2800" smtClean="0"/>
              <a:t>”</a:t>
            </a:r>
            <a:endParaRPr lang="en-US" sz="2800" b="1" smtClean="0"/>
          </a:p>
          <a:p>
            <a:pPr eaLnBrk="1" hangingPunct="1"/>
            <a:r>
              <a:rPr lang="en-US" sz="2800" smtClean="0"/>
              <a:t>Notasi: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p>
          <a:p>
            <a:pPr eaLnBrk="1" hangingPunct="1">
              <a:buFont typeface="Arial" charset="0"/>
              <a:buNone/>
            </a:pPr>
            <a:endParaRPr lang="en-US" sz="2800" b="1" smtClean="0"/>
          </a:p>
          <a:p>
            <a:pPr eaLnBrk="1" hangingPunct="1">
              <a:buFont typeface="Arial" charset="0"/>
              <a:buNone/>
            </a:pPr>
            <a:endParaRPr lang="en-US" sz="2800" b="1" smtClean="0"/>
          </a:p>
          <a:p>
            <a:pPr eaLnBrk="1" hangingPunct="1"/>
            <a:endParaRPr lang="en-US" sz="2800" i="1" smtClean="0"/>
          </a:p>
          <a:p>
            <a:pPr eaLnBrk="1" hangingPunct="1"/>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a:t>
            </a:r>
            <a:endParaRPr lang="en-US" sz="2800" b="1" smtClean="0"/>
          </a:p>
          <a:p>
            <a:pPr eaLnBrk="1" hangingPunct="1">
              <a:buFont typeface="Arial" charset="0"/>
              <a:buNone/>
            </a:pPr>
            <a:endParaRPr lang="en-US" smtClean="0"/>
          </a:p>
        </p:txBody>
      </p:sp>
      <p:sp>
        <p:nvSpPr>
          <p:cNvPr id="8602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C894F36F-EF6F-4792-8C6B-AA647BF41A04}" type="slidenum">
              <a:rPr lang="en-US" smtClean="0"/>
              <a:pPr/>
              <a:t>21</a:t>
            </a:fld>
            <a:endParaRPr lang="en-US" smtClean="0"/>
          </a:p>
        </p:txBody>
      </p:sp>
      <p:pic>
        <p:nvPicPr>
          <p:cNvPr id="86021" name="Picture 2"/>
          <p:cNvPicPr>
            <a:picLocks noChangeAspect="1" noChangeArrowheads="1"/>
          </p:cNvPicPr>
          <p:nvPr/>
        </p:nvPicPr>
        <p:blipFill>
          <a:blip r:embed="rId2"/>
          <a:srcRect/>
          <a:stretch>
            <a:fillRect/>
          </a:stretch>
        </p:blipFill>
        <p:spPr bwMode="auto">
          <a:xfrm>
            <a:off x="3452813" y="2614613"/>
            <a:ext cx="2238375" cy="1628775"/>
          </a:xfrm>
          <a:prstGeom prst="rect">
            <a:avLst/>
          </a:prstGeom>
          <a:noFill/>
          <a:ln w="9525">
            <a:noFill/>
            <a:miter lim="800000"/>
            <a:headEnd/>
            <a:tailEnd/>
          </a:ln>
        </p:spPr>
      </p:pic>
      <p:pic>
        <p:nvPicPr>
          <p:cNvPr id="86022" name="Picture 3"/>
          <p:cNvPicPr>
            <a:picLocks noChangeAspect="1" noChangeArrowheads="1"/>
          </p:cNvPicPr>
          <p:nvPr/>
        </p:nvPicPr>
        <p:blipFill>
          <a:blip r:embed="rId3"/>
          <a:srcRect/>
          <a:stretch>
            <a:fillRect/>
          </a:stretch>
        </p:blipFill>
        <p:spPr bwMode="auto">
          <a:xfrm>
            <a:off x="1541463" y="4687888"/>
            <a:ext cx="5524500" cy="15525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fontAlgn="auto" hangingPunct="1">
              <a:spcAft>
                <a:spcPts val="0"/>
              </a:spcAft>
              <a:defRPr/>
            </a:pPr>
            <a:r>
              <a:rPr lang="en-US" smtClean="0"/>
              <a:t>Ekspresi bikondisional </a:t>
            </a:r>
            <a:r>
              <a:rPr lang="en-US" i="1" smtClean="0"/>
              <a:t>p</a:t>
            </a:r>
            <a:r>
              <a:rPr lang="en-US" smtClean="0"/>
              <a:t> </a:t>
            </a:r>
            <a:r>
              <a:rPr lang="en-US" smtClean="0">
                <a:sym typeface="Symbol" pitchFamily="18" charset="2"/>
              </a:rPr>
              <a:t></a:t>
            </a:r>
            <a:r>
              <a:rPr lang="en-US" smtClean="0"/>
              <a:t> </a:t>
            </a:r>
            <a:r>
              <a:rPr lang="en-US" i="1" smtClean="0"/>
              <a:t>q</a:t>
            </a:r>
            <a:r>
              <a:rPr lang="en-US" smtClean="0"/>
              <a:t>:</a:t>
            </a:r>
          </a:p>
        </p:txBody>
      </p:sp>
      <p:sp>
        <p:nvSpPr>
          <p:cNvPr id="87043" name="Content Placeholder 2"/>
          <p:cNvSpPr>
            <a:spLocks noGrp="1"/>
          </p:cNvSpPr>
          <p:nvPr>
            <p:ph sz="quarter" idx="1"/>
          </p:nvPr>
        </p:nvSpPr>
        <p:spPr>
          <a:xfrm>
            <a:off x="457200" y="1600200"/>
            <a:ext cx="7467600" cy="4873625"/>
          </a:xfrm>
        </p:spPr>
        <p:txBody>
          <a:bodyPr/>
          <a:lstStyle/>
          <a:p>
            <a:pPr eaLnBrk="1" hangingPunct="1"/>
            <a:r>
              <a:rPr lang="en-US" i="1" smtClean="0"/>
              <a:t>p</a:t>
            </a:r>
            <a:r>
              <a:rPr lang="en-US" smtClean="0"/>
              <a:t> jika dan hanya jika </a:t>
            </a:r>
            <a:r>
              <a:rPr lang="en-US" i="1" smtClean="0"/>
              <a:t>q</a:t>
            </a:r>
            <a:r>
              <a:rPr lang="en-US" smtClean="0"/>
              <a:t>.		</a:t>
            </a:r>
          </a:p>
          <a:p>
            <a:pPr eaLnBrk="1" hangingPunct="1"/>
            <a:r>
              <a:rPr lang="en-US" i="1" smtClean="0"/>
              <a:t>p</a:t>
            </a:r>
            <a:r>
              <a:rPr lang="en-US" smtClean="0"/>
              <a:t> adalah syarat perlu dan cukup untuk </a:t>
            </a:r>
            <a:r>
              <a:rPr lang="en-US" i="1" smtClean="0"/>
              <a:t>q</a:t>
            </a:r>
            <a:r>
              <a:rPr lang="en-US" smtClean="0"/>
              <a:t>.</a:t>
            </a:r>
          </a:p>
          <a:p>
            <a:pPr eaLnBrk="1" hangingPunct="1"/>
            <a:r>
              <a:rPr lang="en-US" smtClean="0"/>
              <a:t>Jika </a:t>
            </a:r>
            <a:r>
              <a:rPr lang="en-US" i="1" smtClean="0"/>
              <a:t>p</a:t>
            </a:r>
            <a:r>
              <a:rPr lang="en-US" smtClean="0"/>
              <a:t> maka </a:t>
            </a:r>
            <a:r>
              <a:rPr lang="en-US" i="1" smtClean="0"/>
              <a:t>q</a:t>
            </a:r>
            <a:r>
              <a:rPr lang="en-US" smtClean="0"/>
              <a:t>, dan sebaliknya.</a:t>
            </a:r>
          </a:p>
          <a:p>
            <a:pPr eaLnBrk="1" hangingPunct="1"/>
            <a:r>
              <a:rPr lang="en-US" i="1" smtClean="0"/>
              <a:t>p  iff</a:t>
            </a:r>
            <a:r>
              <a:rPr lang="en-US" smtClean="0"/>
              <a:t>  </a:t>
            </a:r>
            <a:r>
              <a:rPr lang="en-US" i="1" smtClean="0"/>
              <a:t>q</a:t>
            </a:r>
            <a:endParaRPr lang="en-US" smtClean="0"/>
          </a:p>
          <a:p>
            <a:pPr eaLnBrk="1" hangingPunct="1"/>
            <a:endParaRPr lang="en-US" smtClean="0"/>
          </a:p>
        </p:txBody>
      </p:sp>
      <p:sp>
        <p:nvSpPr>
          <p:cNvPr id="8704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BC7ABD-80E7-4A96-AE1B-551F669F70BD}"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fontAlgn="auto" hangingPunct="1">
              <a:spcAft>
                <a:spcPts val="0"/>
              </a:spcAft>
              <a:defRPr/>
            </a:pPr>
            <a:r>
              <a:rPr lang="en-US" smtClean="0"/>
              <a:t>Contoh :</a:t>
            </a:r>
          </a:p>
        </p:txBody>
      </p:sp>
      <p:sp>
        <p:nvSpPr>
          <p:cNvPr id="88067" name="Content Placeholder 2"/>
          <p:cNvSpPr>
            <a:spLocks noGrp="1"/>
          </p:cNvSpPr>
          <p:nvPr>
            <p:ph sz="quarter" idx="1"/>
          </p:nvPr>
        </p:nvSpPr>
        <p:spPr>
          <a:xfrm>
            <a:off x="457200" y="1600200"/>
            <a:ext cx="7467600" cy="4873625"/>
          </a:xfrm>
        </p:spPr>
        <p:txBody>
          <a:bodyPr/>
          <a:lstStyle/>
          <a:p>
            <a:pPr eaLnBrk="1" hangingPunct="1"/>
            <a:r>
              <a:rPr lang="en-US" smtClean="0"/>
              <a:t>Proposisi majemuk berikut adalah bi-implikasi:</a:t>
            </a:r>
          </a:p>
          <a:p>
            <a:pPr lvl="1" eaLnBrk="1" hangingPunct="1"/>
            <a:r>
              <a:rPr lang="en-US" smtClean="0"/>
              <a:t> 1 + 1 = 2 jika dan hanya jika 2 + 2 = 4.</a:t>
            </a:r>
          </a:p>
          <a:p>
            <a:pPr lvl="1" eaLnBrk="1" hangingPunct="1"/>
            <a:r>
              <a:rPr lang="en-US" smtClean="0"/>
              <a:t>Syarat cukup dan syarat perlu agar hari hujan adalah kelembaban udara tinggi. </a:t>
            </a:r>
          </a:p>
          <a:p>
            <a:pPr lvl="1" eaLnBrk="1" hangingPunct="1"/>
            <a:r>
              <a:rPr lang="en-US" smtClean="0"/>
              <a:t>Jika anda orang kaya maka anda mempunyai banyak uang, dan sebaliknya.</a:t>
            </a:r>
          </a:p>
          <a:p>
            <a:pPr lvl="1" eaLnBrk="1" hangingPunct="1"/>
            <a:r>
              <a:rPr lang="en-US" smtClean="0"/>
              <a:t>Bandung terletak di Jawa Barat </a:t>
            </a:r>
            <a:r>
              <a:rPr lang="en-US" i="1" smtClean="0"/>
              <a:t>iff</a:t>
            </a:r>
            <a:r>
              <a:rPr lang="en-US" smtClean="0"/>
              <a:t>  Jawa Barat adalah sebuah propinsi di Indonesia.</a:t>
            </a:r>
          </a:p>
        </p:txBody>
      </p:sp>
      <p:sp>
        <p:nvSpPr>
          <p:cNvPr id="8806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3C2BAF23-D0D7-4552-9B2D-CA22807D775C}"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fontAlgn="auto" hangingPunct="1">
              <a:spcAft>
                <a:spcPts val="0"/>
              </a:spcAft>
              <a:defRPr/>
            </a:pPr>
            <a:endParaRPr lang="en-US" smtClean="0"/>
          </a:p>
        </p:txBody>
      </p:sp>
      <p:sp>
        <p:nvSpPr>
          <p:cNvPr id="89091" name="Content Placeholder 2"/>
          <p:cNvSpPr>
            <a:spLocks noGrp="1"/>
          </p:cNvSpPr>
          <p:nvPr>
            <p:ph sz="quarter" idx="1"/>
          </p:nvPr>
        </p:nvSpPr>
        <p:spPr>
          <a:xfrm>
            <a:off x="457200" y="1600200"/>
            <a:ext cx="7467600" cy="4873625"/>
          </a:xfrm>
        </p:spPr>
        <p:txBody>
          <a:bodyPr/>
          <a:lstStyle/>
          <a:p>
            <a:pPr eaLnBrk="1" hangingPunct="1"/>
            <a:r>
              <a:rPr lang="en-US" smtClean="0"/>
              <a:t>Tuliskan setiap proposisi berikut ke dalam bentuk “</a:t>
            </a:r>
            <a:r>
              <a:rPr lang="en-US" i="1" smtClean="0"/>
              <a:t>p</a:t>
            </a:r>
            <a:r>
              <a:rPr lang="en-US" smtClean="0"/>
              <a:t> jika dan hanya jika </a:t>
            </a:r>
            <a:r>
              <a:rPr lang="en-US" i="1" smtClean="0"/>
              <a:t>q</a:t>
            </a:r>
            <a:r>
              <a:rPr lang="en-US" smtClean="0"/>
              <a:t>”:</a:t>
            </a:r>
          </a:p>
          <a:p>
            <a:pPr marL="971550" lvl="1" indent="-514350" eaLnBrk="1" hangingPunct="1"/>
            <a:r>
              <a:rPr lang="en-US" smtClean="0"/>
              <a:t>Anda naik jabatan jika anda punya koneksi, dan anda punya koneksi jika anda naik jabatan.</a:t>
            </a:r>
          </a:p>
          <a:p>
            <a:pPr marL="971550" lvl="1" indent="-514350" eaLnBrk="1" hangingPunct="1">
              <a:buFont typeface="Arial" charset="0"/>
              <a:buNone/>
            </a:pPr>
            <a:r>
              <a:rPr lang="en-US" smtClean="0"/>
              <a:t>Penyelesaian:</a:t>
            </a:r>
          </a:p>
          <a:p>
            <a:pPr marL="971550" lvl="1" indent="-514350" eaLnBrk="1" hangingPunct="1"/>
            <a:r>
              <a:rPr lang="en-US" smtClean="0"/>
              <a:t>Anda naik jabatan jika dan hanya jika anda punya koneksi.</a:t>
            </a:r>
          </a:p>
          <a:p>
            <a:pPr marL="971550" lvl="1" indent="-514350" eaLnBrk="1" hangingPunct="1">
              <a:buFont typeface="Arial" charset="0"/>
              <a:buNone/>
            </a:pPr>
            <a:endParaRPr lang="en-US" smtClean="0"/>
          </a:p>
          <a:p>
            <a:pPr eaLnBrk="1" hangingPunct="1">
              <a:buFont typeface="Arial" charset="0"/>
              <a:buNone/>
            </a:pPr>
            <a:endParaRPr lang="en-US" smtClean="0"/>
          </a:p>
        </p:txBody>
      </p:sp>
      <p:sp>
        <p:nvSpPr>
          <p:cNvPr id="8909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4C281DE-EDBB-4961-9E92-32CF6CC8C762}"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fontAlgn="auto" hangingPunct="1">
              <a:spcAft>
                <a:spcPts val="0"/>
              </a:spcAft>
              <a:defRPr/>
            </a:pPr>
            <a:endParaRPr lang="en-US" smtClean="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en-US" dirty="0" err="1" smtClean="0"/>
              <a:t>Tuliskan</a:t>
            </a:r>
            <a:r>
              <a:rPr lang="en-US" dirty="0" smtClean="0"/>
              <a:t> </a:t>
            </a:r>
            <a:r>
              <a:rPr lang="en-US" dirty="0" err="1" smtClean="0"/>
              <a:t>setiap</a:t>
            </a:r>
            <a:r>
              <a:rPr lang="en-US" dirty="0" smtClean="0"/>
              <a:t> </a:t>
            </a:r>
            <a:r>
              <a:rPr lang="en-US" dirty="0" err="1" smtClean="0"/>
              <a:t>proposisi</a:t>
            </a:r>
            <a:r>
              <a:rPr lang="en-US" dirty="0" smtClean="0"/>
              <a:t> </a:t>
            </a:r>
            <a:r>
              <a:rPr lang="en-US" dirty="0" err="1" smtClean="0"/>
              <a:t>berikut</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a:t>
            </a:r>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a:t>
            </a:r>
          </a:p>
          <a:p>
            <a:pPr marL="640080" lvl="1" indent="-274320" eaLnBrk="1" fontAlgn="auto" hangingPunct="1">
              <a:spcAft>
                <a:spcPts val="0"/>
              </a:spcAft>
              <a:buFont typeface="Wingdings 2"/>
              <a:buChar char=""/>
              <a:defRPr/>
            </a:pPr>
            <a:r>
              <a:rPr lang="en-US" dirty="0" err="1" smtClean="0"/>
              <a:t>Syarat</a:t>
            </a:r>
            <a:r>
              <a:rPr lang="en-US" dirty="0" smtClean="0"/>
              <a:t> </a:t>
            </a:r>
            <a:r>
              <a:rPr lang="en-US" dirty="0" err="1" smtClean="0"/>
              <a:t>cukup</a:t>
            </a:r>
            <a:r>
              <a:rPr lang="en-US" dirty="0" smtClean="0"/>
              <a:t> </a:t>
            </a:r>
            <a:r>
              <a:rPr lang="en-US" dirty="0" err="1" smtClean="0"/>
              <a:t>dan</a:t>
            </a:r>
            <a:r>
              <a:rPr lang="en-US" dirty="0" smtClean="0"/>
              <a:t> </a:t>
            </a:r>
            <a:r>
              <a:rPr lang="en-US" dirty="0" err="1" smtClean="0"/>
              <a:t>perlu</a:t>
            </a:r>
            <a:r>
              <a:rPr lang="en-US" dirty="0" smtClean="0"/>
              <a:t> agar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 </a:t>
            </a:r>
            <a:r>
              <a:rPr lang="en-US" dirty="0" err="1" smtClean="0"/>
              <a:t>adalah</a:t>
            </a:r>
            <a:r>
              <a:rPr lang="en-US" dirty="0" smtClean="0"/>
              <a:t> </a:t>
            </a: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a:t>
            </a:r>
            <a:endParaRPr lang="en-US" sz="1200" dirty="0" smtClean="0"/>
          </a:p>
          <a:p>
            <a:pPr marL="971550" lvl="1" indent="-514350" eaLnBrk="1" fontAlgn="auto" hangingPunct="1">
              <a:spcAft>
                <a:spcPts val="0"/>
              </a:spcAft>
              <a:buFont typeface="Arial" charset="0"/>
              <a:buNone/>
              <a:defRPr/>
            </a:pPr>
            <a:r>
              <a:rPr lang="en-US" dirty="0" err="1" smtClean="0"/>
              <a:t>Penyelesaian</a:t>
            </a:r>
            <a:r>
              <a:rPr lang="en-US" dirty="0" smtClean="0"/>
              <a:t>:</a:t>
            </a:r>
          </a:p>
          <a:p>
            <a:pPr marL="971550" lvl="1" indent="-514350" eaLnBrk="1" fontAlgn="auto" hangingPunct="1">
              <a:spcAft>
                <a:spcPts val="0"/>
              </a:spcAft>
              <a:buFont typeface="Wingdings 2"/>
              <a:buChar char=""/>
              <a:defRPr/>
            </a:pP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 </a:t>
            </a:r>
            <a:r>
              <a:rPr lang="en-US" dirty="0" err="1" smtClean="0"/>
              <a:t>adalah</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dan</a:t>
            </a:r>
            <a:r>
              <a:rPr lang="en-US" dirty="0" smtClean="0"/>
              <a:t> </a:t>
            </a:r>
            <a:r>
              <a:rPr lang="en-US" dirty="0" err="1" smtClean="0"/>
              <a:t>cukup</a:t>
            </a:r>
            <a:r>
              <a:rPr lang="en-US" dirty="0" smtClean="0"/>
              <a:t> </a:t>
            </a:r>
            <a:r>
              <a:rPr lang="en-US" dirty="0" err="1" smtClean="0"/>
              <a:t>untuk</a:t>
            </a:r>
            <a:r>
              <a:rPr lang="en-US" dirty="0" smtClean="0"/>
              <a:t>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a:t>
            </a:r>
          </a:p>
          <a:p>
            <a:pPr marL="274320" indent="-274320" eaLnBrk="1" fontAlgn="auto" hangingPunct="1">
              <a:spcAft>
                <a:spcPts val="0"/>
              </a:spcAft>
              <a:buFont typeface="Arial" charset="0"/>
              <a:buNone/>
              <a:defRPr/>
            </a:pPr>
            <a:endParaRPr lang="en-US" dirty="0"/>
          </a:p>
        </p:txBody>
      </p:sp>
      <p:sp>
        <p:nvSpPr>
          <p:cNvPr id="9011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469C159-6710-49AF-A53D-C3C58EF75F56}"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fontAlgn="auto" hangingPunct="1">
              <a:spcAft>
                <a:spcPts val="0"/>
              </a:spcAft>
              <a:defRPr/>
            </a:pPr>
            <a:r>
              <a:rPr lang="en-US" smtClean="0"/>
              <a:t>Inferensi</a:t>
            </a:r>
          </a:p>
        </p:txBody>
      </p:sp>
      <p:sp>
        <p:nvSpPr>
          <p:cNvPr id="91139" name="Content Placeholder 2"/>
          <p:cNvSpPr>
            <a:spLocks noGrp="1"/>
          </p:cNvSpPr>
          <p:nvPr>
            <p:ph sz="quarter" idx="1"/>
          </p:nvPr>
        </p:nvSpPr>
        <p:spPr>
          <a:xfrm>
            <a:off x="457200" y="1600200"/>
            <a:ext cx="7467600" cy="4873625"/>
          </a:xfrm>
        </p:spPr>
        <p:txBody>
          <a:bodyPr/>
          <a:lstStyle/>
          <a:p>
            <a:pPr eaLnBrk="1" hangingPunct="1"/>
            <a:r>
              <a:rPr lang="en-US" smtClean="0"/>
              <a:t>Penarikan kesimpulan dari beberapa proposisi</a:t>
            </a:r>
          </a:p>
          <a:p>
            <a:pPr eaLnBrk="1" hangingPunct="1"/>
            <a:r>
              <a:rPr lang="en-US" smtClean="0"/>
              <a:t>Kaidah :</a:t>
            </a:r>
          </a:p>
          <a:p>
            <a:pPr lvl="1" eaLnBrk="1" hangingPunct="1"/>
            <a:r>
              <a:rPr lang="en-US" smtClean="0"/>
              <a:t>Modus Ponen</a:t>
            </a:r>
          </a:p>
          <a:p>
            <a:pPr lvl="1" eaLnBrk="1" hangingPunct="1"/>
            <a:r>
              <a:rPr lang="en-US" smtClean="0"/>
              <a:t>Modus Tollen</a:t>
            </a:r>
          </a:p>
          <a:p>
            <a:pPr lvl="1" eaLnBrk="1" hangingPunct="1"/>
            <a:r>
              <a:rPr lang="en-US" smtClean="0"/>
              <a:t>Silogisme Hipotesis</a:t>
            </a:r>
          </a:p>
          <a:p>
            <a:pPr lvl="1" eaLnBrk="1" hangingPunct="1"/>
            <a:r>
              <a:rPr lang="en-US" smtClean="0"/>
              <a:t>Silogisme Disjungtif</a:t>
            </a:r>
          </a:p>
          <a:p>
            <a:pPr lvl="1" eaLnBrk="1" hangingPunct="1"/>
            <a:r>
              <a:rPr lang="en-US" smtClean="0"/>
              <a:t>Simplifikasi</a:t>
            </a:r>
          </a:p>
          <a:p>
            <a:pPr lvl="1" eaLnBrk="1" hangingPunct="1"/>
            <a:r>
              <a:rPr lang="en-US" smtClean="0"/>
              <a:t>Konjungsi</a:t>
            </a:r>
          </a:p>
        </p:txBody>
      </p:sp>
      <p:sp>
        <p:nvSpPr>
          <p:cNvPr id="9114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F9F6EF1-7B9C-4967-B164-C44D0335A5DB}"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(1)</a:t>
            </a:r>
          </a:p>
        </p:txBody>
      </p:sp>
      <p:sp>
        <p:nvSpPr>
          <p:cNvPr id="9216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 </a:t>
            </a:r>
            <a:r>
              <a:rPr lang="en-US" i="1" smtClean="0">
                <a:cs typeface="Courier New" pitchFamily="49" charset="0"/>
              </a:rPr>
              <a:t>(p</a:t>
            </a:r>
            <a:r>
              <a:rPr lang="en-US" i="1" smtClean="0">
                <a:cs typeface="Courier New" pitchFamily="49" charset="0"/>
                <a:sym typeface="Wingdings" pitchFamily="2" charset="2"/>
              </a:rPr>
              <a:t>q))q)</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r>
              <a:rPr lang="en-US" sz="2800" smtClean="0">
                <a:sym typeface="Wingdings" pitchFamily="2" charset="2"/>
              </a:rPr>
              <a:t>Modus ponen menyatakan bahwa jika hipotesis p dan dan implikasi p q benar maka konklusi q benar</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216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519F535-5917-4933-9984-8831D4978EB7}" type="slidenum">
              <a:rPr lang="en-US" smtClean="0"/>
              <a:pPr/>
              <a:t>27</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16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21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2171"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1213" y="4451350"/>
            <a:ext cx="533400" cy="552450"/>
          </a:xfrm>
          <a:prstGeom prst="rect">
            <a:avLst/>
          </a:prstGeom>
          <a:noFill/>
          <a:ln w="9525">
            <a:noFill/>
            <a:miter lim="800000"/>
            <a:headEnd/>
            <a:tailEnd/>
          </a:ln>
        </p:spPr>
      </p:pic>
      <p:sp>
        <p:nvSpPr>
          <p:cNvPr id="92172"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(2)</a:t>
            </a:r>
            <a:endParaRPr lang="en-US" dirty="0"/>
          </a:p>
        </p:txBody>
      </p:sp>
      <p:sp>
        <p:nvSpPr>
          <p:cNvPr id="93187"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25 habis dibagi 5, maka 25 bilangan ganjil” dan hipotesis “25 habis dibagi 5” keduanya benar maka menurut modus ponen :</a:t>
            </a:r>
          </a:p>
          <a:p>
            <a:pPr eaLnBrk="1" hangingPunct="1">
              <a:buFont typeface="Wingdings" pitchFamily="2" charset="2"/>
              <a:buNone/>
            </a:pPr>
            <a:r>
              <a:rPr lang="en-US" smtClean="0"/>
              <a:t>	“jika 25 habis dibagi 5, maka 25 bilangan ganjil dan hipotesis 25 habis dibagi 5. Oleh karena itu 25 adalah bilangan ganjil”</a:t>
            </a:r>
          </a:p>
          <a:p>
            <a:pPr algn="just" eaLnBrk="1" hangingPunct="1">
              <a:buFont typeface="Wingdings" pitchFamily="2" charset="2"/>
              <a:buNone/>
            </a:pPr>
            <a:r>
              <a:rPr lang="en-US" smtClean="0"/>
              <a:t>	adalah benar. </a:t>
            </a:r>
          </a:p>
          <a:p>
            <a:pPr eaLnBrk="1" hangingPunct="1">
              <a:buFont typeface="Wingdings" pitchFamily="2" charset="2"/>
              <a:buNone/>
            </a:pPr>
            <a:endParaRPr lang="en-US" smtClean="0"/>
          </a:p>
        </p:txBody>
      </p:sp>
      <p:sp>
        <p:nvSpPr>
          <p:cNvPr id="9318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AB36DA0-A2A6-4FD3-878B-F75B2E4CC3BB}"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(1)</a:t>
            </a:r>
          </a:p>
        </p:txBody>
      </p:sp>
      <p:sp>
        <p:nvSpPr>
          <p:cNvPr id="9421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(~q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q)) ~p)</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421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2A43C35-3F33-4452-8D98-7964730135E8}" type="slidenum">
              <a:rPr lang="en-US" smtClean="0"/>
              <a:pPr/>
              <a:t>29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21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1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42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8363" y="4410075"/>
            <a:ext cx="819150" cy="552450"/>
          </a:xfrm>
          <a:prstGeom prst="rect">
            <a:avLst/>
          </a:prstGeom>
          <a:noFill/>
          <a:ln w="9525">
            <a:noFill/>
            <a:miter lim="800000"/>
            <a:headEnd/>
            <a:tailEnd/>
          </a:ln>
        </p:spPr>
      </p:pic>
      <p:sp>
        <p:nvSpPr>
          <p:cNvPr id="942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sz="quarter" idx="1"/>
          </p:nvPr>
        </p:nvSpPr>
        <p:spPr/>
        <p:txBody>
          <a:bodyPr/>
          <a:lstStyle/>
          <a:p>
            <a:pPr marL="0" indent="0"/>
            <a:r>
              <a:rPr lang="en-CA" i="1" dirty="0" err="1" smtClean="0"/>
              <a:t>Rinaldi</a:t>
            </a:r>
            <a:r>
              <a:rPr lang="en-CA" i="1" dirty="0" smtClean="0"/>
              <a:t> </a:t>
            </a:r>
            <a:r>
              <a:rPr lang="en-CA" i="1" dirty="0" err="1" smtClean="0"/>
              <a:t>Munir</a:t>
            </a:r>
            <a:r>
              <a:rPr lang="en-CA" b="1" i="1" dirty="0" smtClean="0"/>
              <a:t>, </a:t>
            </a:r>
            <a:r>
              <a:rPr lang="en-CA" b="1" i="1" dirty="0" err="1" smtClean="0"/>
              <a:t>Matematika</a:t>
            </a:r>
            <a:r>
              <a:rPr lang="en-CA" b="1" i="1" dirty="0" smtClean="0"/>
              <a:t> </a:t>
            </a:r>
            <a:r>
              <a:rPr lang="en-CA" b="1" i="1" dirty="0" err="1" smtClean="0"/>
              <a:t>Diskrit</a:t>
            </a:r>
            <a:endParaRPr lang="en-CA" dirty="0" smtClean="0"/>
          </a:p>
          <a:p>
            <a:r>
              <a:rPr lang="en-CA" i="1" dirty="0" smtClean="0"/>
              <a:t>Kenneth H. Rosen, </a:t>
            </a:r>
            <a:r>
              <a:rPr lang="en-CA" b="1" i="1" dirty="0" smtClean="0"/>
              <a:t>Discrete Mathematics and its Applications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(2)</a:t>
            </a:r>
            <a:endParaRPr lang="en-US" dirty="0"/>
          </a:p>
        </p:txBody>
      </p:sp>
      <p:sp>
        <p:nvSpPr>
          <p:cNvPr id="95235"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n bilangan genap, maka 2n bernilai genap” dan hipotesis “2n bernilai genap” keduanya benar. Maka menurut modus tollen :</a:t>
            </a:r>
          </a:p>
          <a:p>
            <a:pPr eaLnBrk="1" hangingPunct="1">
              <a:buFont typeface="Wingdings" pitchFamily="2" charset="2"/>
              <a:buNone/>
            </a:pPr>
            <a:r>
              <a:rPr lang="en-US" smtClean="0"/>
              <a:t>	“jika n bilangan genap, maka 2n bernilai genap dan 2n bernilai ganjil. Oleh karena itu n bukan bilangan genap”</a:t>
            </a:r>
          </a:p>
          <a:p>
            <a:pPr eaLnBrk="1" hangingPunct="1">
              <a:buFont typeface="Wingdings" pitchFamily="2" charset="2"/>
              <a:buNone/>
            </a:pPr>
            <a:r>
              <a:rPr lang="en-US" smtClean="0"/>
              <a:t>	adalah benar.</a:t>
            </a:r>
          </a:p>
        </p:txBody>
      </p:sp>
      <p:sp>
        <p:nvSpPr>
          <p:cNvPr id="9523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4EE7A9-72C7-4DD9-B8F2-7770137BAB78}"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(1)</a:t>
            </a:r>
          </a:p>
        </p:txBody>
      </p:sp>
      <p:sp>
        <p:nvSpPr>
          <p:cNvPr id="96259"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q)</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r)) (pr)</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  r</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626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ACF88FE-363D-4931-A9F1-493965994A54}" type="slidenum">
              <a:rPr lang="en-US" smtClean="0"/>
              <a:pPr/>
              <a:t>31</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26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5"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7"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7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7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62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1850" y="4487863"/>
            <a:ext cx="1038225" cy="5524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(2)</a:t>
            </a:r>
            <a:endParaRPr lang="en-US" dirty="0"/>
          </a:p>
        </p:txBody>
      </p:sp>
      <p:sp>
        <p:nvSpPr>
          <p:cNvPr id="97283" name="Content Placeholder 2"/>
          <p:cNvSpPr>
            <a:spLocks noGrp="1"/>
          </p:cNvSpPr>
          <p:nvPr>
            <p:ph sz="quarter" idx="1"/>
          </p:nvPr>
        </p:nvSpPr>
        <p:spPr>
          <a:xfrm>
            <a:off x="457200" y="1600200"/>
            <a:ext cx="7467600" cy="4873625"/>
          </a:xfrm>
        </p:spPr>
        <p:txBody>
          <a:bodyPr/>
          <a:lstStyle/>
          <a:p>
            <a:pPr algn="just" eaLnBrk="1" hangingPunct="1"/>
            <a:r>
              <a:rPr lang="en-US" smtClean="0"/>
              <a:t>Misalkan implikasi “jika saya masuk informatika maka saya belajar logika matematika” dan implikasi “jika saya belajar logika matematika maka saya belajar algoritma. Oleh karena itu jika saya masuk informatika maka saya belajar algoritma” adalah benar menurut silogisme hipotesis.</a:t>
            </a:r>
          </a:p>
        </p:txBody>
      </p:sp>
      <p:sp>
        <p:nvSpPr>
          <p:cNvPr id="9728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2087136-EAD6-4754-8C59-520861723F96}"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p>
        </p:txBody>
      </p:sp>
      <p:sp>
        <p:nvSpPr>
          <p:cNvPr id="98307"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 q</a:t>
            </a:r>
            <a:endParaRPr lang="en-US" i="1" smtClean="0"/>
          </a:p>
          <a:p>
            <a:pPr eaLnBrk="1" hangingPunct="1"/>
            <a:r>
              <a:rPr lang="en-US" smtClean="0"/>
              <a:t>Kaidah :</a:t>
            </a:r>
          </a:p>
          <a:p>
            <a:pPr eaLnBrk="1" hangingPunct="1">
              <a:buFont typeface="Wingdings" pitchFamily="2" charset="2"/>
              <a:buNone/>
            </a:pPr>
            <a:r>
              <a:rPr lang="en-US" smtClean="0"/>
              <a:t>	p </a:t>
            </a:r>
            <a:r>
              <a:rPr lang="en-US" smtClean="0">
                <a:sym typeface="Symbol" pitchFamily="18" charset="2"/>
              </a:rPr>
              <a:t></a:t>
            </a:r>
            <a:r>
              <a:rPr lang="en-US" smtClean="0"/>
              <a:t> q</a:t>
            </a:r>
            <a:endParaRPr lang="en-US" smtClean="0">
              <a:sym typeface="Wingdings" pitchFamily="2" charset="2"/>
            </a:endParaRP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830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A18AFB9-DE55-4F8E-A479-9B6B9466777E}" type="slidenum">
              <a:rPr lang="en-US" smtClean="0"/>
              <a:pPr/>
              <a:t>33</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31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3"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5"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83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519613"/>
            <a:ext cx="619125" cy="552450"/>
          </a:xfrm>
          <a:prstGeom prst="rect">
            <a:avLst/>
          </a:prstGeom>
          <a:noFill/>
          <a:ln w="9525">
            <a:noFill/>
            <a:miter lim="800000"/>
            <a:headEnd/>
            <a:tailEnd/>
          </a:ln>
        </p:spPr>
      </p:pic>
      <p:sp>
        <p:nvSpPr>
          <p:cNvPr id="983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endParaRPr lang="en-US" dirty="0"/>
          </a:p>
        </p:txBody>
      </p:sp>
      <p:sp>
        <p:nvSpPr>
          <p:cNvPr id="99331" name="Content Placeholder 2"/>
          <p:cNvSpPr>
            <a:spLocks noGrp="1"/>
          </p:cNvSpPr>
          <p:nvPr>
            <p:ph sz="quarter" idx="1"/>
          </p:nvPr>
        </p:nvSpPr>
        <p:spPr>
          <a:xfrm>
            <a:off x="457200" y="1600200"/>
            <a:ext cx="7467600" cy="4873625"/>
          </a:xfrm>
        </p:spPr>
        <p:txBody>
          <a:bodyPr/>
          <a:lstStyle/>
          <a:p>
            <a:pPr eaLnBrk="1" hangingPunct="1"/>
            <a:r>
              <a:rPr lang="en-US" smtClean="0"/>
              <a:t>“Saya akan meneruskan kuliah atau saya akan menikah tahun depan. Saya tidak akan meneruskan kuliah. Oleh karena itu saya akan menikah tahun depan” adalah benar menurut silogisme disjungtif.</a:t>
            </a:r>
          </a:p>
        </p:txBody>
      </p:sp>
      <p:sp>
        <p:nvSpPr>
          <p:cNvPr id="9933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B47EEDB-54A1-4EB0-9A33-238083DD1257}" type="slidenum">
              <a:rPr lang="en-US" smtClean="0"/>
              <a:pPr/>
              <a:t>34</a:t>
            </a:fld>
            <a:endParaRPr lang="en-US" smtClean="0"/>
          </a:p>
        </p:txBody>
      </p:sp>
      <p:sp>
        <p:nvSpPr>
          <p:cNvPr id="993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9334"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(1)</a:t>
            </a:r>
          </a:p>
        </p:txBody>
      </p:sp>
      <p:sp>
        <p:nvSpPr>
          <p:cNvPr id="100355"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a:t>
            </a:r>
            <a:r>
              <a:rPr lang="en-US" i="1" smtClean="0">
                <a:cs typeface="Courier New" pitchFamily="49" charset="0"/>
                <a:sym typeface="Wingdings" pitchFamily="2" charset="2"/>
              </a:rPr>
              <a:t>) p</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 </a:t>
            </a:r>
            <a:r>
              <a:rPr lang="en-US" i="1" smtClean="0">
                <a:sym typeface="Symbol" pitchFamily="18" charset="2"/>
              </a:rPr>
              <a:t></a:t>
            </a:r>
            <a:r>
              <a:rPr lang="en-US" i="1" smtClean="0"/>
              <a:t>  q</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035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7D5C13D-DFDC-483B-B918-08515E20CF93}" type="slidenum">
              <a:rPr lang="en-US" smtClean="0"/>
              <a:pPr/>
              <a:t>35</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35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5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1"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3"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5"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037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037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0263" y="4049713"/>
            <a:ext cx="638175" cy="552450"/>
          </a:xfrm>
          <a:prstGeom prst="rect">
            <a:avLst/>
          </a:prstGeom>
          <a:noFill/>
          <a:ln w="9525">
            <a:noFill/>
            <a:miter lim="800000"/>
            <a:headEnd/>
            <a:tailEnd/>
          </a:ln>
        </p:spPr>
      </p:pic>
      <p:sp>
        <p:nvSpPr>
          <p:cNvPr id="100373"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(2)</a:t>
            </a:r>
          </a:p>
        </p:txBody>
      </p:sp>
      <p:sp>
        <p:nvSpPr>
          <p:cNvPr id="101379" name="Content Placeholder 2"/>
          <p:cNvSpPr>
            <a:spLocks noGrp="1"/>
          </p:cNvSpPr>
          <p:nvPr>
            <p:ph sz="quarter" idx="1"/>
          </p:nvPr>
        </p:nvSpPr>
        <p:spPr>
          <a:xfrm>
            <a:off x="457200" y="1600200"/>
            <a:ext cx="8229600" cy="4640263"/>
          </a:xfrm>
        </p:spPr>
        <p:txBody>
          <a:bodyPr/>
          <a:lstStyle/>
          <a:p>
            <a:pPr algn="just" eaLnBrk="1" hangingPunct="1"/>
            <a:r>
              <a:rPr lang="en-US" smtClean="0">
                <a:sym typeface="Wingdings" pitchFamily="2" charset="2"/>
              </a:rPr>
              <a:t> “icha adalah mahasiswa Unpad dan Unikom. Oleh karena itu icha adalah mahasiswa Unpad” adalah benar menurut Simplifikasi</a:t>
            </a:r>
          </a:p>
          <a:p>
            <a:pPr eaLnBrk="1" hangingPunct="1"/>
            <a:r>
              <a:rPr lang="en-US" smtClean="0">
                <a:sym typeface="Wingdings" pitchFamily="2" charset="2"/>
              </a:rPr>
              <a:t>Atau </a:t>
            </a:r>
          </a:p>
          <a:p>
            <a:pPr eaLnBrk="1" hangingPunct="1">
              <a:buFont typeface="Wingdings" pitchFamily="2" charset="2"/>
              <a:buNone/>
            </a:pPr>
            <a:r>
              <a:rPr lang="en-US" smtClean="0">
                <a:sym typeface="Wingdings" pitchFamily="2" charset="2"/>
              </a:rPr>
              <a:t>	“icha adalah mahasiswa Unpad dan Unikom. Oleh karena itu icha adalah mahasiswa Unikom” </a:t>
            </a:r>
          </a:p>
          <a:p>
            <a:pPr eaLnBrk="1" hangingPunct="1">
              <a:buFont typeface="Arial" charset="0"/>
              <a:buNone/>
            </a:pPr>
            <a:endParaRPr lang="en-US" smtClean="0"/>
          </a:p>
        </p:txBody>
      </p:sp>
      <p:sp>
        <p:nvSpPr>
          <p:cNvPr id="10138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E7681B1D-5995-4909-8694-73DF20E413A9}" type="slidenum">
              <a:rPr lang="en-US" smtClean="0"/>
              <a:pPr/>
              <a:t>36</a:t>
            </a:fld>
            <a:endParaRPr lang="en-US" smtClean="0"/>
          </a:p>
        </p:txBody>
      </p:sp>
      <p:sp>
        <p:nvSpPr>
          <p:cNvPr id="10138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2"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4"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5"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6"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8"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139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5"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(1)</a:t>
            </a:r>
          </a:p>
        </p:txBody>
      </p:sp>
      <p:sp>
        <p:nvSpPr>
          <p:cNvPr id="10240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cs typeface="Courier New" pitchFamily="49" charset="0"/>
                <a:sym typeface="Wingdings" pitchFamily="2" charset="2"/>
              </a:rPr>
              <a:t> </a:t>
            </a:r>
            <a:r>
              <a:rPr lang="en-US" i="1" smtClean="0"/>
              <a:t>(p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240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86774A5-6A64-4C76-AD21-CC5666C8594E}" type="slidenum">
              <a:rPr lang="en-US" smtClean="0"/>
              <a:pPr/>
              <a:t>37</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40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1"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41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20"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2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242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4863" y="4049713"/>
            <a:ext cx="1247775" cy="552450"/>
          </a:xfrm>
          <a:prstGeom prst="rect">
            <a:avLst/>
          </a:prstGeom>
          <a:noFill/>
          <a:ln w="9525">
            <a:noFill/>
            <a:miter lim="800000"/>
            <a:headEnd/>
            <a:tailEnd/>
          </a:ln>
        </p:spPr>
      </p:pic>
      <p:sp>
        <p:nvSpPr>
          <p:cNvPr id="10242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(2)</a:t>
            </a:r>
            <a:endParaRPr lang="en-US" dirty="0"/>
          </a:p>
        </p:txBody>
      </p:sp>
      <p:sp>
        <p:nvSpPr>
          <p:cNvPr id="103427" name="Content Placeholder 2"/>
          <p:cNvSpPr>
            <a:spLocks noGrp="1"/>
          </p:cNvSpPr>
          <p:nvPr>
            <p:ph sz="quarter" idx="1"/>
          </p:nvPr>
        </p:nvSpPr>
        <p:spPr>
          <a:xfrm>
            <a:off x="457200" y="1600200"/>
            <a:ext cx="7467600" cy="4873625"/>
          </a:xfrm>
        </p:spPr>
        <p:txBody>
          <a:bodyPr/>
          <a:lstStyle/>
          <a:p>
            <a:pPr algn="just" eaLnBrk="1" hangingPunct="1">
              <a:buFont typeface="Wingdings" pitchFamily="2" charset="2"/>
              <a:buNone/>
            </a:pPr>
            <a:r>
              <a:rPr lang="en-US" smtClean="0"/>
              <a:t>	“Icha mengambil kuliah logika matematika. Oleh karena itu icha mengambil kuliah logika matematika atau algoritma”  adalah benar menurut pemjulahan.</a:t>
            </a:r>
          </a:p>
        </p:txBody>
      </p:sp>
      <p:sp>
        <p:nvSpPr>
          <p:cNvPr id="10342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ADB20CE-F98E-4F31-9C4F-B44159CDF887}"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(1)</a:t>
            </a:r>
          </a:p>
        </p:txBody>
      </p:sp>
      <p:sp>
        <p:nvSpPr>
          <p:cNvPr id="10445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a:t>
            </a:r>
            <a:endParaRPr lang="en-US" i="1" smtClean="0"/>
          </a:p>
          <a:p>
            <a:pPr eaLnBrk="1" hangingPunct="1"/>
            <a:r>
              <a:rPr lang="en-US" smtClean="0"/>
              <a:t>Kaidah :</a:t>
            </a:r>
          </a:p>
          <a:p>
            <a:pPr eaLnBrk="1" hangingPunct="1">
              <a:buFont typeface="Arial" charset="0"/>
              <a:buNone/>
            </a:pPr>
            <a:r>
              <a:rPr lang="en-US" smtClean="0"/>
              <a:t>	p </a:t>
            </a:r>
            <a:endParaRPr lang="en-US" smtClean="0">
              <a:sym typeface="Wingdings" pitchFamily="2" charset="2"/>
            </a:endParaRPr>
          </a:p>
          <a:p>
            <a:pPr eaLnBrk="1" hangingPunct="1">
              <a:buFont typeface="Arial" charset="0"/>
              <a:buNone/>
            </a:pPr>
            <a:r>
              <a:rPr lang="en-US" smtClean="0">
                <a:sym typeface="Wingdings" pitchFamily="2" charset="2"/>
              </a:rPr>
              <a:t>    q </a:t>
            </a:r>
          </a:p>
          <a:p>
            <a:pPr eaLnBrk="1" hangingPunct="1">
              <a:buFont typeface="Arial" charset="0"/>
              <a:buNone/>
            </a:pPr>
            <a:r>
              <a:rPr lang="en-US" i="1" smtClean="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endParaRPr lang="en-US" smtClean="0">
              <a:sym typeface="Wingdings" pitchFamily="2" charset="2"/>
            </a:endParaRP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10445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B0875458-55C9-44D4-B8C8-84F91F76AA40}" type="slidenum">
              <a:rPr lang="en-US" smtClean="0"/>
              <a:pPr/>
              <a:t>39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45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5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1"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4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629150"/>
            <a:ext cx="409575" cy="552450"/>
          </a:xfrm>
          <a:prstGeom prst="rect">
            <a:avLst/>
          </a:prstGeom>
          <a:noFill/>
          <a:ln w="9525">
            <a:noFill/>
            <a:miter lim="800000"/>
            <a:headEnd/>
            <a:tailEnd/>
          </a:ln>
        </p:spPr>
      </p:pic>
      <p:sp>
        <p:nvSpPr>
          <p:cNvPr id="104466"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Mengapa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matematika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diskrit</a:t>
            </a:r>
            <a:r>
              <a:rPr lang="en-US" sz="4000" dirty="0" smtClean="0">
                <a:solidFill>
                  <a:schemeClr val="tx1"/>
                </a:solidFill>
                <a:latin typeface="Times New Roman" pitchFamily="18" charset="0"/>
              </a:rPr>
              <a:t> ?</a:t>
            </a:r>
            <a:endParaRPr lang="en-US" sz="4000" dirty="0"/>
          </a:p>
        </p:txBody>
      </p:sp>
      <p:sp>
        <p:nvSpPr>
          <p:cNvPr id="3" name="Content Placeholder 2"/>
          <p:cNvSpPr>
            <a:spLocks noGrp="1"/>
          </p:cNvSpPr>
          <p:nvPr>
            <p:ph sz="quarter" idx="1"/>
          </p:nvPr>
        </p:nvSpPr>
        <p:spPr/>
        <p:txBody>
          <a:bodyPr/>
          <a:lstStyle/>
          <a:p>
            <a:pPr marL="571500" indent="-571500"/>
            <a:r>
              <a:rPr lang="en-US" sz="2800" dirty="0" err="1" smtClean="0">
                <a:latin typeface="Times New Roman" pitchFamily="18" charset="0"/>
              </a:rPr>
              <a:t>Komputer</a:t>
            </a:r>
            <a:r>
              <a:rPr lang="en-US" sz="2800" dirty="0" smtClean="0">
                <a:latin typeface="Times New Roman" pitchFamily="18" charset="0"/>
              </a:rPr>
              <a:t> (</a:t>
            </a:r>
            <a:r>
              <a:rPr lang="en-US" sz="2800" dirty="0" err="1" smtClean="0">
                <a:latin typeface="Times New Roman" pitchFamily="18" charset="0"/>
              </a:rPr>
              <a:t>dijital</a:t>
            </a:r>
            <a:r>
              <a:rPr lang="en-US" sz="2800" dirty="0" smtClean="0">
                <a:latin typeface="Times New Roman" pitchFamily="18" charset="0"/>
              </a:rPr>
              <a:t>) </a:t>
            </a:r>
            <a:r>
              <a:rPr lang="en-US" sz="2800" dirty="0" err="1" smtClean="0">
                <a:latin typeface="Times New Roman" pitchFamily="18" charset="0"/>
              </a:rPr>
              <a:t>beroperasi</a:t>
            </a:r>
            <a:r>
              <a:rPr lang="en-US" sz="2800" dirty="0" smtClean="0">
                <a:latin typeface="Times New Roman" pitchFamily="18" charset="0"/>
              </a:rPr>
              <a:t> </a:t>
            </a:r>
            <a:r>
              <a:rPr lang="en-US" sz="2800" dirty="0" err="1" smtClean="0">
                <a:latin typeface="Times New Roman" pitchFamily="18" charset="0"/>
              </a:rPr>
              <a:t>secara</a:t>
            </a:r>
            <a:r>
              <a:rPr lang="en-US" sz="2800" dirty="0" smtClean="0">
                <a:latin typeface="Times New Roman" pitchFamily="18" charset="0"/>
              </a:rPr>
              <a:t> </a:t>
            </a:r>
            <a:r>
              <a:rPr lang="en-US" sz="2800" dirty="0" err="1" smtClean="0">
                <a:latin typeface="Times New Roman" pitchFamily="18" charset="0"/>
              </a:rPr>
              <a:t>diskrit</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unit </a:t>
            </a:r>
            <a:r>
              <a:rPr lang="en-US" sz="2800" dirty="0" err="1" smtClean="0">
                <a:latin typeface="Times New Roman" pitchFamily="18" charset="0"/>
              </a:rPr>
              <a:t>terkecil</a:t>
            </a:r>
            <a:r>
              <a:rPr lang="en-US" sz="2800" dirty="0" smtClean="0">
                <a:latin typeface="Times New Roman" pitchFamily="18" charset="0"/>
              </a:rPr>
              <a:t> </a:t>
            </a:r>
            <a:r>
              <a:rPr lang="en-US" sz="2800" dirty="0" err="1" smtClean="0">
                <a:latin typeface="Times New Roman" pitchFamily="18" charset="0"/>
              </a:rPr>
              <a:t>yg</a:t>
            </a:r>
            <a:r>
              <a:rPr lang="en-US" sz="2800" dirty="0" smtClean="0">
                <a:latin typeface="Times New Roman" pitchFamily="18" charset="0"/>
              </a:rPr>
              <a:t> </a:t>
            </a:r>
            <a:r>
              <a:rPr lang="en-US" sz="2800" dirty="0" err="1" smtClean="0">
                <a:latin typeface="Times New Roman" pitchFamily="18" charset="0"/>
              </a:rPr>
              <a:t>disebut</a:t>
            </a:r>
            <a:r>
              <a:rPr lang="en-US" sz="2800" dirty="0" smtClean="0">
                <a:latin typeface="Times New Roman" pitchFamily="18" charset="0"/>
              </a:rPr>
              <a:t> bit.</a:t>
            </a:r>
          </a:p>
          <a:p>
            <a:pPr marL="571500" indent="-571500"/>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demikian</a:t>
            </a:r>
            <a:r>
              <a:rPr lang="en-US" sz="2800" dirty="0" smtClean="0">
                <a:latin typeface="Times New Roman" pitchFamily="18" charset="0"/>
              </a:rPr>
              <a:t>, </a:t>
            </a:r>
            <a:r>
              <a:rPr lang="en-US" sz="2800" dirty="0" err="1" smtClean="0">
                <a:latin typeface="Times New Roman" pitchFamily="18" charset="0"/>
              </a:rPr>
              <a:t>baik</a:t>
            </a:r>
            <a:endParaRPr lang="en-US" sz="2800" dirty="0" smtClean="0">
              <a:latin typeface="Times New Roman" pitchFamily="18" charset="0"/>
            </a:endParaRPr>
          </a:p>
          <a:p>
            <a:pPr marL="966788" lvl="1" indent="-495300"/>
            <a:r>
              <a:rPr lang="en-US" sz="2800" dirty="0" err="1" smtClean="0">
                <a:latin typeface="Times New Roman" pitchFamily="18" charset="0"/>
              </a:rPr>
              <a:t>Struktur</a:t>
            </a:r>
            <a:r>
              <a:rPr lang="en-US" sz="2800" dirty="0" smtClean="0">
                <a:latin typeface="Times New Roman" pitchFamily="18" charset="0"/>
              </a:rPr>
              <a:t> (</a:t>
            </a:r>
            <a:r>
              <a:rPr lang="en-US" sz="2800" dirty="0" err="1" smtClean="0">
                <a:latin typeface="Times New Roman" pitchFamily="18" charset="0"/>
              </a:rPr>
              <a:t>rangkaian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juga</a:t>
            </a:r>
            <a:endParaRPr lang="en-US" sz="2800" dirty="0" smtClean="0">
              <a:latin typeface="Times New Roman" pitchFamily="18" charset="0"/>
            </a:endParaRPr>
          </a:p>
          <a:p>
            <a:pPr marL="966788" lvl="1" indent="-495300"/>
            <a:r>
              <a:rPr lang="en-US" sz="2800" dirty="0" err="1" smtClean="0">
                <a:latin typeface="Times New Roman" pitchFamily="18" charset="0"/>
              </a:rPr>
              <a:t>Operasi</a:t>
            </a:r>
            <a:r>
              <a:rPr lang="en-US" sz="2800" dirty="0" smtClean="0">
                <a:latin typeface="Times New Roman" pitchFamily="18" charset="0"/>
              </a:rPr>
              <a:t> (</a:t>
            </a:r>
            <a:r>
              <a:rPr lang="en-US" sz="2800" dirty="0" err="1" smtClean="0">
                <a:latin typeface="Times New Roman" pitchFamily="18" charset="0"/>
              </a:rPr>
              <a:t>eksekusi</a:t>
            </a:r>
            <a:r>
              <a:rPr lang="en-US" sz="2800" dirty="0" smtClean="0">
                <a:latin typeface="Times New Roman" pitchFamily="18" charset="0"/>
              </a:rPr>
              <a:t> </a:t>
            </a:r>
            <a:r>
              <a:rPr lang="en-US" sz="2800" dirty="0" err="1" smtClean="0">
                <a:latin typeface="Times New Roman" pitchFamily="18" charset="0"/>
              </a:rPr>
              <a:t>algoritma</a:t>
            </a:r>
            <a:r>
              <a:rPr lang="en-US" sz="2800" dirty="0" smtClean="0">
                <a:latin typeface="Times New Roman" pitchFamily="18" charset="0"/>
              </a:rPr>
              <a:t>)</a:t>
            </a:r>
          </a:p>
          <a:p>
            <a:pPr marL="966788" lvl="1" indent="-495300">
              <a:buNone/>
            </a:pP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dijelaskan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matematika</a:t>
            </a:r>
            <a:r>
              <a:rPr lang="en-US" sz="2800" dirty="0" smtClean="0">
                <a:latin typeface="Times New Roman" pitchFamily="18" charset="0"/>
              </a:rPr>
              <a:t> </a:t>
            </a:r>
            <a:r>
              <a:rPr lang="en-US" sz="2800" dirty="0" err="1" smtClean="0">
                <a:latin typeface="Times New Roman" pitchFamily="18" charset="0"/>
              </a:rPr>
              <a:t>diskrit</a:t>
            </a:r>
            <a:endParaRPr lang="en-US" sz="2800" dirty="0" smtClean="0">
              <a:latin typeface="Times New Roman" pitchFamily="18"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(2)</a:t>
            </a:r>
            <a:endParaRPr lang="en-US" dirty="0"/>
          </a:p>
        </p:txBody>
      </p:sp>
      <p:sp>
        <p:nvSpPr>
          <p:cNvPr id="105475" name="Content Placeholder 2"/>
          <p:cNvSpPr>
            <a:spLocks noGrp="1"/>
          </p:cNvSpPr>
          <p:nvPr>
            <p:ph sz="quarter" idx="1"/>
          </p:nvPr>
        </p:nvSpPr>
        <p:spPr>
          <a:xfrm>
            <a:off x="457200" y="1600200"/>
            <a:ext cx="7467600" cy="4873625"/>
          </a:xfrm>
        </p:spPr>
        <p:txBody>
          <a:bodyPr/>
          <a:lstStyle/>
          <a:p>
            <a:pPr eaLnBrk="1" hangingPunct="1"/>
            <a:r>
              <a:rPr lang="en-US" smtClean="0"/>
              <a:t>“Icha mengambil kuliah logika matematika. Icha mengulang kuliah algoritma. Oleh karena itu icha mengambil kuliah logika matematika dan algoritma”  adalah benar menurut konjungsi.</a:t>
            </a:r>
          </a:p>
          <a:p>
            <a:pPr eaLnBrk="1" hangingPunct="1"/>
            <a:endParaRPr lang="en-US" smtClean="0"/>
          </a:p>
        </p:txBody>
      </p:sp>
      <p:sp>
        <p:nvSpPr>
          <p:cNvPr id="10547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12AF662-B7B5-4757-8C36-C81D9F77DABA}"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(1)</a:t>
            </a:r>
            <a:endParaRPr lang="en-US" dirty="0"/>
          </a:p>
        </p:txBody>
      </p:sp>
      <p:sp>
        <p:nvSpPr>
          <p:cNvPr id="106499" name="Content Placeholder 2"/>
          <p:cNvSpPr>
            <a:spLocks noGrp="1"/>
          </p:cNvSpPr>
          <p:nvPr>
            <p:ph sz="quarter" idx="1"/>
          </p:nvPr>
        </p:nvSpPr>
        <p:spPr>
          <a:xfrm>
            <a:off x="457200" y="1600200"/>
            <a:ext cx="7467600" cy="4873625"/>
          </a:xfrm>
        </p:spPr>
        <p:txBody>
          <a:bodyPr/>
          <a:lstStyle/>
          <a:p>
            <a:pPr eaLnBrk="1" hangingPunct="1"/>
            <a:r>
              <a:rPr lang="en-US" smtClean="0"/>
              <a:t>Suatu deret proposisi yang dituliskan sebagai </a:t>
            </a:r>
          </a:p>
          <a:p>
            <a:pPr eaLnBrk="1" hangingPunct="1">
              <a:buFont typeface="Wingdings" pitchFamily="2" charset="2"/>
              <a:buNone/>
            </a:pPr>
            <a:r>
              <a:rPr lang="en-US" smtClean="0"/>
              <a:t>	</a:t>
            </a:r>
            <a:r>
              <a:rPr lang="en-US" i="1" smtClean="0"/>
              <a:t>p1</a:t>
            </a:r>
          </a:p>
          <a:p>
            <a:pPr eaLnBrk="1" hangingPunct="1">
              <a:buFont typeface="Wingdings" pitchFamily="2" charset="2"/>
              <a:buNone/>
            </a:pPr>
            <a:r>
              <a:rPr lang="en-US" i="1" smtClean="0"/>
              <a:t>	p2</a:t>
            </a:r>
          </a:p>
          <a:p>
            <a:pPr eaLnBrk="1" hangingPunct="1">
              <a:buFont typeface="Wingdings" pitchFamily="2" charset="2"/>
              <a:buNone/>
            </a:pPr>
            <a:r>
              <a:rPr lang="en-US" i="1" smtClean="0"/>
              <a:t>	…</a:t>
            </a:r>
          </a:p>
          <a:p>
            <a:pPr eaLnBrk="1" hangingPunct="1">
              <a:buFont typeface="Wingdings" pitchFamily="2" charset="2"/>
              <a:buNone/>
            </a:pPr>
            <a:r>
              <a:rPr lang="en-US" i="1" smtClean="0"/>
              <a:t>	pn</a:t>
            </a:r>
          </a:p>
          <a:p>
            <a:pPr eaLnBrk="1" hangingPunct="1">
              <a:buFont typeface="Wingdings" pitchFamily="2" charset="2"/>
              <a:buNone/>
            </a:pPr>
            <a:r>
              <a:rPr lang="en-US" smtClean="0"/>
              <a:t>             dimana </a:t>
            </a:r>
            <a:r>
              <a:rPr lang="en-US" i="1" smtClean="0"/>
              <a:t>p1, p2, …, pn </a:t>
            </a:r>
            <a:r>
              <a:rPr lang="en-US" smtClean="0"/>
              <a:t>disebut hipotesis.</a:t>
            </a:r>
          </a:p>
          <a:p>
            <a:pPr eaLnBrk="1" hangingPunct="1">
              <a:buFont typeface="Wingdings" pitchFamily="2" charset="2"/>
              <a:buNone/>
            </a:pPr>
            <a:r>
              <a:rPr lang="en-US" smtClean="0"/>
              <a:t> </a:t>
            </a:r>
          </a:p>
        </p:txBody>
      </p:sp>
      <p:sp>
        <p:nvSpPr>
          <p:cNvPr id="10650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7141565-841B-4771-94DB-2FD5F18623C9}" type="slidenum">
              <a:rPr lang="en-US" smtClean="0"/>
              <a:pPr/>
              <a:t>41</a:t>
            </a:fld>
            <a:endParaRPr lang="en-US" smtClean="0"/>
          </a:p>
        </p:txBody>
      </p:sp>
      <p:cxnSp>
        <p:nvCxnSpPr>
          <p:cNvPr id="6" name="Straight Connector 5"/>
          <p:cNvCxnSpPr/>
          <p:nvPr/>
        </p:nvCxnSpPr>
        <p:spPr>
          <a:xfrm>
            <a:off x="847725" y="4560888"/>
            <a:ext cx="6572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650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650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4388" y="4483100"/>
            <a:ext cx="581025" cy="552450"/>
          </a:xfrm>
          <a:prstGeom prst="rect">
            <a:avLst/>
          </a:prstGeom>
          <a:noFill/>
          <a:ln w="9525">
            <a:noFill/>
            <a:miter lim="800000"/>
            <a:headEnd/>
            <a:tailEnd/>
          </a:ln>
        </p:spPr>
      </p:pic>
      <p:sp>
        <p:nvSpPr>
          <p:cNvPr id="106504" name="Rectangle 3"/>
          <p:cNvSpPr>
            <a:spLocks noChangeArrowheads="1"/>
          </p:cNvSpPr>
          <p:nvPr/>
        </p:nvSpPr>
        <p:spPr bwMode="auto">
          <a:xfrm>
            <a:off x="0" y="1009650"/>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(2)</a:t>
            </a:r>
            <a:endParaRPr lang="en-US" dirty="0"/>
          </a:p>
        </p:txBody>
      </p:sp>
      <p:sp>
        <p:nvSpPr>
          <p:cNvPr id="107523" name="Content Placeholder 2"/>
          <p:cNvSpPr>
            <a:spLocks noGrp="1"/>
          </p:cNvSpPr>
          <p:nvPr>
            <p:ph sz="quarter" idx="1"/>
          </p:nvPr>
        </p:nvSpPr>
        <p:spPr>
          <a:xfrm>
            <a:off x="457200" y="1600200"/>
            <a:ext cx="7467600" cy="4873625"/>
          </a:xfrm>
        </p:spPr>
        <p:txBody>
          <a:bodyPr/>
          <a:lstStyle/>
          <a:p>
            <a:pPr eaLnBrk="1" hangingPunct="1"/>
            <a:r>
              <a:rPr lang="en-US" smtClean="0"/>
              <a:t>Sebuah argumen dikatakah sahih jika konklusi benar bilamana semua hipotesisnya benar; sebaliknya argumen dikatakan palsu (fallacy atau invalid)</a:t>
            </a:r>
          </a:p>
          <a:p>
            <a:pPr eaLnBrk="1" hangingPunct="1"/>
            <a:r>
              <a:rPr lang="en-US" smtClean="0"/>
              <a:t>Untuk menyatakan apakah argumen sahih maka dapat diperlihatkan bahwa implikasi adalah benar (yaitu sebuah tautologi).</a:t>
            </a:r>
          </a:p>
        </p:txBody>
      </p:sp>
      <p:sp>
        <p:nvSpPr>
          <p:cNvPr id="10752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EC1E800-B696-4AE9-B5A2-10BC6F93F06F}" type="slidenum">
              <a:rPr lang="en-US" smtClean="0"/>
              <a:pPr/>
              <a:t>42</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rPr>
              <a:t>Perangkat</a:t>
            </a:r>
            <a:r>
              <a:rPr lang="en-US" sz="4000" dirty="0" smtClean="0">
                <a:solidFill>
                  <a:schemeClr val="tx1"/>
                </a:solidFill>
              </a:rPr>
              <a:t> </a:t>
            </a:r>
            <a:r>
              <a:rPr lang="en-US" sz="4000" dirty="0" err="1" smtClean="0">
                <a:solidFill>
                  <a:schemeClr val="tx1"/>
                </a:solidFill>
              </a:rPr>
              <a:t>Matematika</a:t>
            </a:r>
            <a:endParaRPr lang="en-US" sz="4000" dirty="0"/>
          </a:p>
        </p:txBody>
      </p:sp>
      <p:sp>
        <p:nvSpPr>
          <p:cNvPr id="3" name="Content Placeholder 2"/>
          <p:cNvSpPr>
            <a:spLocks noGrp="1"/>
          </p:cNvSpPr>
          <p:nvPr>
            <p:ph sz="quarter" idx="1"/>
          </p:nvPr>
        </p:nvSpPr>
        <p:spPr/>
        <p:txBody>
          <a:bodyPr/>
          <a:lstStyle/>
          <a:p>
            <a:pPr marL="231775" indent="-231775"/>
            <a:r>
              <a:rPr lang="en-US" sz="2800" i="1" dirty="0" err="1" smtClean="0"/>
              <a:t>Perangkat</a:t>
            </a:r>
            <a:r>
              <a:rPr lang="en-US" sz="2800" i="1" dirty="0" smtClean="0"/>
              <a:t> </a:t>
            </a:r>
            <a:r>
              <a:rPr lang="en-US" sz="2800" dirty="0" smtClean="0"/>
              <a:t>yang </a:t>
            </a:r>
            <a:r>
              <a:rPr lang="en-US" sz="2800" dirty="0" err="1" smtClean="0"/>
              <a:t>berguna</a:t>
            </a:r>
            <a:r>
              <a:rPr lang="en-US" sz="2800" dirty="0" smtClean="0"/>
              <a:t> </a:t>
            </a:r>
            <a:r>
              <a:rPr lang="en-US" sz="2800" dirty="0" err="1" smtClean="0"/>
              <a:t>dalam</a:t>
            </a:r>
            <a:r>
              <a:rPr lang="en-US" sz="2800" dirty="0" smtClean="0"/>
              <a:t> </a:t>
            </a:r>
            <a:r>
              <a:rPr lang="en-US" sz="2800" dirty="0" err="1" smtClean="0"/>
              <a:t>matematika</a:t>
            </a:r>
            <a:r>
              <a:rPr lang="en-US" sz="2800" dirty="0" smtClean="0"/>
              <a:t> </a:t>
            </a:r>
            <a:r>
              <a:rPr lang="en-US" sz="2800" dirty="0" err="1" smtClean="0"/>
              <a:t>diskrit</a:t>
            </a:r>
            <a:r>
              <a:rPr lang="en-US" sz="2800" dirty="0" smtClean="0"/>
              <a:t>:</a:t>
            </a:r>
          </a:p>
          <a:p>
            <a:pPr marL="597535" lvl="1" indent="-231775">
              <a:buFontTx/>
              <a:buChar char="•"/>
            </a:pPr>
            <a:r>
              <a:rPr lang="en-US" sz="2800" dirty="0" err="1" smtClean="0"/>
              <a:t>Logika</a:t>
            </a:r>
            <a:r>
              <a:rPr lang="en-US" sz="2800" dirty="0" smtClean="0"/>
              <a:t> </a:t>
            </a:r>
            <a:r>
              <a:rPr lang="en-US" sz="2800" dirty="0" err="1" smtClean="0"/>
              <a:t>Matematika</a:t>
            </a:r>
            <a:r>
              <a:rPr lang="en-US" sz="2800" dirty="0" smtClean="0"/>
              <a:t> (Logic)</a:t>
            </a:r>
          </a:p>
          <a:p>
            <a:pPr marL="597535" lvl="1" indent="-231775">
              <a:buFontTx/>
              <a:buChar char="•"/>
            </a:pPr>
            <a:r>
              <a:rPr lang="en-US" sz="2800" dirty="0" err="1" smtClean="0"/>
              <a:t>Teori</a:t>
            </a:r>
            <a:r>
              <a:rPr lang="en-US" sz="2800" dirty="0" smtClean="0"/>
              <a:t> </a:t>
            </a:r>
            <a:r>
              <a:rPr lang="en-US" sz="2800" dirty="0" err="1" smtClean="0"/>
              <a:t>Himpunan</a:t>
            </a:r>
            <a:r>
              <a:rPr lang="en-US" sz="2800" dirty="0" smtClean="0"/>
              <a:t> (Set Theory)</a:t>
            </a:r>
          </a:p>
          <a:p>
            <a:pPr marL="597535" lvl="1" indent="-231775">
              <a:buFontTx/>
              <a:buChar char="•"/>
            </a:pPr>
            <a:r>
              <a:rPr lang="en-US" sz="2800" dirty="0" err="1" smtClean="0"/>
              <a:t>Fungsi</a:t>
            </a:r>
            <a:r>
              <a:rPr lang="en-US" sz="2800" dirty="0" smtClean="0"/>
              <a:t> (Functions)</a:t>
            </a:r>
          </a:p>
          <a:p>
            <a:pPr marL="597535" lvl="1" indent="-231775">
              <a:buFontTx/>
              <a:buChar char="•"/>
            </a:pPr>
            <a:r>
              <a:rPr lang="en-US" sz="2800" dirty="0" err="1" smtClean="0"/>
              <a:t>Deretan</a:t>
            </a:r>
            <a:r>
              <a:rPr lang="en-US" sz="2800" dirty="0" smtClean="0"/>
              <a:t> (Sequences)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Logika</a:t>
            </a:r>
            <a:endParaRPr lang="en-US" sz="4000" dirty="0"/>
          </a:p>
        </p:txBody>
      </p:sp>
      <p:sp>
        <p:nvSpPr>
          <p:cNvPr id="3" name="Content Placeholder 2"/>
          <p:cNvSpPr>
            <a:spLocks noGrp="1"/>
          </p:cNvSpPr>
          <p:nvPr>
            <p:ph sz="quarter" idx="1"/>
          </p:nvPr>
        </p:nvSpPr>
        <p:spPr/>
        <p:txBody>
          <a:bodyPr>
            <a:normAutofit lnSpcReduction="10000"/>
          </a:bodyPr>
          <a:lstStyle/>
          <a:p>
            <a:pPr marL="571500" indent="-571500">
              <a:lnSpc>
                <a:spcPct val="80000"/>
              </a:lnSpc>
            </a:pPr>
            <a:r>
              <a:rPr lang="en-US" dirty="0" err="1" smtClean="0"/>
              <a:t>Untuk</a:t>
            </a:r>
            <a:r>
              <a:rPr lang="en-US" dirty="0" smtClean="0"/>
              <a:t> </a:t>
            </a:r>
            <a:r>
              <a:rPr lang="en-US" dirty="0" err="1" smtClean="0"/>
              <a:t>melakukan</a:t>
            </a:r>
            <a:r>
              <a:rPr lang="en-US" dirty="0" smtClean="0"/>
              <a:t> </a:t>
            </a:r>
            <a:r>
              <a:rPr lang="en-US" dirty="0" err="1" smtClean="0"/>
              <a:t>penalaran</a:t>
            </a:r>
            <a:r>
              <a:rPr lang="en-US" dirty="0" smtClean="0"/>
              <a:t> </a:t>
            </a:r>
            <a:r>
              <a:rPr lang="en-US" dirty="0" err="1" smtClean="0"/>
              <a:t>matematika</a:t>
            </a:r>
            <a:endParaRPr lang="en-US" dirty="0" smtClean="0"/>
          </a:p>
          <a:p>
            <a:pPr marL="571500" indent="-571500">
              <a:lnSpc>
                <a:spcPct val="80000"/>
              </a:lnSpc>
              <a:spcAft>
                <a:spcPct val="80000"/>
              </a:spcAft>
            </a:pPr>
            <a:r>
              <a:rPr lang="en-US" dirty="0" err="1" smtClean="0"/>
              <a:t>Digunakan</a:t>
            </a:r>
            <a:r>
              <a:rPr lang="en-US" dirty="0" smtClean="0"/>
              <a:t> </a:t>
            </a:r>
            <a:r>
              <a:rPr lang="en-US" dirty="0" err="1" smtClean="0"/>
              <a:t>dalam</a:t>
            </a:r>
            <a:r>
              <a:rPr lang="en-US" dirty="0" smtClean="0"/>
              <a:t> </a:t>
            </a:r>
            <a:r>
              <a:rPr lang="en-US" dirty="0" err="1" smtClean="0"/>
              <a:t>mendesain</a:t>
            </a:r>
            <a:r>
              <a:rPr lang="en-US" dirty="0" smtClean="0"/>
              <a:t> </a:t>
            </a:r>
            <a:r>
              <a:rPr lang="en-US" dirty="0" err="1" smtClean="0"/>
              <a:t>rangkaian</a:t>
            </a:r>
            <a:r>
              <a:rPr lang="en-US" dirty="0" smtClean="0"/>
              <a:t> </a:t>
            </a:r>
            <a:r>
              <a:rPr lang="en-US" dirty="0" err="1" smtClean="0"/>
              <a:t>elektronik</a:t>
            </a:r>
            <a:r>
              <a:rPr lang="en-US" dirty="0" smtClean="0"/>
              <a:t>.</a:t>
            </a:r>
          </a:p>
          <a:p>
            <a:pPr marL="571500" indent="-571500">
              <a:lnSpc>
                <a:spcPct val="80000"/>
              </a:lnSpc>
            </a:pPr>
            <a:r>
              <a:rPr lang="en-US" dirty="0" err="1" smtClean="0"/>
              <a:t>Logika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didasarkan</a:t>
            </a:r>
            <a:r>
              <a:rPr lang="en-US" dirty="0" smtClean="0"/>
              <a:t> </a:t>
            </a:r>
            <a:r>
              <a:rPr lang="en-US" dirty="0" err="1" smtClean="0"/>
              <a:t>pada</a:t>
            </a:r>
            <a:r>
              <a:rPr lang="en-US" dirty="0" smtClean="0"/>
              <a:t> </a:t>
            </a:r>
            <a:r>
              <a:rPr lang="en-US" b="1" dirty="0" err="1" smtClean="0"/>
              <a:t>proposisi</a:t>
            </a:r>
            <a:r>
              <a:rPr lang="en-US" b="1" dirty="0" smtClean="0"/>
              <a:t>.</a:t>
            </a:r>
          </a:p>
          <a:p>
            <a:pPr marL="571500" indent="-571500">
              <a:lnSpc>
                <a:spcPct val="80000"/>
              </a:lnSpc>
            </a:pPr>
            <a:r>
              <a:rPr lang="en-US" dirty="0" err="1" smtClean="0"/>
              <a:t>Proposisi</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deklaratif</a:t>
            </a:r>
            <a:r>
              <a:rPr lang="en-US" dirty="0" smtClean="0"/>
              <a:t> </a:t>
            </a:r>
            <a:r>
              <a:rPr lang="en-US" dirty="0" err="1" smtClean="0"/>
              <a:t>atau</a:t>
            </a:r>
            <a:r>
              <a:rPr lang="en-US" dirty="0" smtClean="0"/>
              <a:t> </a:t>
            </a:r>
            <a:r>
              <a:rPr lang="en-US" dirty="0" err="1" smtClean="0"/>
              <a:t>pernyataan</a:t>
            </a:r>
            <a:r>
              <a:rPr lang="en-US" dirty="0" smtClean="0"/>
              <a:t> yang </a:t>
            </a:r>
            <a:r>
              <a:rPr lang="en-US" dirty="0" err="1" smtClean="0"/>
              <a:t>bernilai</a:t>
            </a:r>
            <a:r>
              <a:rPr lang="en-US" dirty="0" smtClean="0"/>
              <a:t> </a:t>
            </a:r>
            <a:r>
              <a:rPr lang="en-US" b="1" dirty="0" err="1" smtClean="0"/>
              <a:t>benar</a:t>
            </a:r>
            <a:r>
              <a:rPr lang="en-US" b="1" dirty="0" smtClean="0"/>
              <a:t> </a:t>
            </a:r>
            <a:r>
              <a:rPr lang="en-US" dirty="0" smtClean="0"/>
              <a:t>(true/T)</a:t>
            </a:r>
            <a:r>
              <a:rPr lang="en-US" b="1" dirty="0" smtClean="0"/>
              <a:t> </a:t>
            </a:r>
            <a:r>
              <a:rPr lang="en-US" dirty="0" err="1" smtClean="0"/>
              <a:t>atau</a:t>
            </a:r>
            <a:r>
              <a:rPr lang="en-US" dirty="0" smtClean="0"/>
              <a:t> </a:t>
            </a:r>
            <a:r>
              <a:rPr lang="en-US" b="1" dirty="0" err="1" smtClean="0"/>
              <a:t>salah</a:t>
            </a:r>
            <a:r>
              <a:rPr lang="en-US" dirty="0" smtClean="0"/>
              <a:t> (false/F) </a:t>
            </a:r>
            <a:r>
              <a:rPr lang="en-US" dirty="0" err="1" smtClean="0"/>
              <a:t>tetapi</a:t>
            </a:r>
            <a:r>
              <a:rPr lang="en-US" dirty="0" smtClean="0"/>
              <a:t> </a:t>
            </a:r>
            <a:r>
              <a:rPr lang="en-US" dirty="0" err="1" smtClean="0"/>
              <a:t>tidak</a:t>
            </a:r>
            <a:r>
              <a:rPr lang="en-US" dirty="0" smtClean="0"/>
              <a:t> </a:t>
            </a:r>
            <a:r>
              <a:rPr lang="en-US" dirty="0" err="1" smtClean="0"/>
              <a:t>sekaligus</a:t>
            </a:r>
            <a:r>
              <a:rPr lang="en-US" dirty="0" smtClean="0"/>
              <a:t> </a:t>
            </a:r>
            <a:r>
              <a:rPr lang="en-US" dirty="0" err="1" smtClean="0"/>
              <a:t>keduanya</a:t>
            </a:r>
            <a:r>
              <a:rPr lang="en-US" dirty="0" smtClean="0"/>
              <a:t>.</a:t>
            </a:r>
          </a:p>
          <a:p>
            <a:pPr marL="571500" indent="-571500">
              <a:lnSpc>
                <a:spcPct val="80000"/>
              </a:lnSpc>
              <a:spcAft>
                <a:spcPct val="80000"/>
              </a:spcAft>
            </a:pPr>
            <a:r>
              <a:rPr lang="en-US" dirty="0" smtClean="0"/>
              <a:t>Kita </a:t>
            </a:r>
            <a:r>
              <a:rPr lang="en-US" dirty="0" err="1" smtClean="0"/>
              <a:t>katakan</a:t>
            </a:r>
            <a:r>
              <a:rPr lang="en-US" dirty="0" smtClean="0"/>
              <a:t> </a:t>
            </a:r>
            <a:r>
              <a:rPr lang="en-US" dirty="0" err="1" smtClean="0"/>
              <a:t>bahwa</a:t>
            </a:r>
            <a:r>
              <a:rPr lang="en-US" dirty="0" smtClean="0"/>
              <a:t> </a:t>
            </a:r>
            <a:r>
              <a:rPr lang="en-US" b="1" dirty="0" err="1" smtClean="0"/>
              <a:t>nilai</a:t>
            </a:r>
            <a:r>
              <a:rPr lang="en-US" b="1" dirty="0" smtClean="0"/>
              <a:t> </a:t>
            </a:r>
            <a:r>
              <a:rPr lang="en-US" b="1" dirty="0" err="1" smtClean="0"/>
              <a:t>kebenaran</a:t>
            </a:r>
            <a:r>
              <a:rPr lang="en-US" b="1" dirty="0" smtClean="0"/>
              <a:t> </a:t>
            </a:r>
            <a:r>
              <a:rPr lang="en-US" dirty="0" smtClean="0"/>
              <a:t>(truth value)</a:t>
            </a:r>
            <a:r>
              <a:rPr lang="en-US" b="1" dirty="0" smtClean="0"/>
              <a:t> </a:t>
            </a:r>
            <a:r>
              <a:rPr lang="en-US" dirty="0" err="1" smtClean="0"/>
              <a:t>dari</a:t>
            </a:r>
            <a:r>
              <a:rPr lang="en-US" dirty="0" smtClean="0"/>
              <a:t> </a:t>
            </a:r>
            <a:r>
              <a:rPr lang="en-US" dirty="0" err="1" smtClean="0"/>
              <a:t>sebuah</a:t>
            </a:r>
            <a:r>
              <a:rPr lang="en-US" dirty="0" smtClean="0"/>
              <a:t> </a:t>
            </a:r>
            <a:r>
              <a:rPr lang="en-US" dirty="0" err="1" smtClean="0"/>
              <a:t>proposisi</a:t>
            </a:r>
            <a:r>
              <a:rPr lang="en-US" dirty="0" smtClean="0"/>
              <a:t> </a:t>
            </a:r>
            <a:r>
              <a:rPr lang="en-US" dirty="0" err="1" smtClean="0"/>
              <a:t>adalah</a:t>
            </a:r>
            <a:r>
              <a:rPr lang="en-US" dirty="0" smtClean="0"/>
              <a:t> </a:t>
            </a:r>
            <a:r>
              <a:rPr lang="en-US" b="1" dirty="0" err="1" smtClean="0"/>
              <a:t>benar</a:t>
            </a:r>
            <a:r>
              <a:rPr lang="en-US" dirty="0" smtClean="0"/>
              <a:t> </a:t>
            </a:r>
            <a:r>
              <a:rPr lang="en-US" dirty="0" err="1" smtClean="0"/>
              <a:t>atau</a:t>
            </a:r>
            <a:r>
              <a:rPr lang="en-US" dirty="0" smtClean="0"/>
              <a:t> </a:t>
            </a:r>
            <a:r>
              <a:rPr lang="en-US" b="1" dirty="0" err="1" smtClean="0"/>
              <a:t>salah</a:t>
            </a:r>
            <a:r>
              <a:rPr lang="en-US" dirty="0" smtClean="0"/>
              <a:t>.</a:t>
            </a:r>
          </a:p>
          <a:p>
            <a:pPr marL="571500" indent="-571500">
              <a:lnSpc>
                <a:spcPct val="80000"/>
              </a:lnSpc>
            </a:pPr>
            <a:r>
              <a:rPr lang="en-US" dirty="0" err="1" smtClean="0"/>
              <a:t>Dalam</a:t>
            </a:r>
            <a:r>
              <a:rPr lang="en-US" dirty="0" smtClean="0"/>
              <a:t> </a:t>
            </a:r>
            <a:r>
              <a:rPr lang="en-US" dirty="0" err="1" smtClean="0"/>
              <a:t>rangkaian</a:t>
            </a:r>
            <a:r>
              <a:rPr lang="en-US" dirty="0" smtClean="0"/>
              <a:t> </a:t>
            </a:r>
            <a:r>
              <a:rPr lang="en-US" dirty="0" err="1" smtClean="0"/>
              <a:t>dijital</a:t>
            </a:r>
            <a:r>
              <a:rPr lang="en-US" dirty="0" smtClean="0"/>
              <a:t>, </a:t>
            </a:r>
            <a:r>
              <a:rPr lang="en-US" dirty="0" err="1" smtClean="0"/>
              <a:t>nilai</a:t>
            </a:r>
            <a:r>
              <a:rPr lang="en-US" dirty="0" smtClean="0"/>
              <a:t> </a:t>
            </a:r>
            <a:r>
              <a:rPr lang="en-US" dirty="0" err="1" smtClean="0"/>
              <a:t>ini</a:t>
            </a:r>
            <a:r>
              <a:rPr lang="en-US" dirty="0" smtClean="0"/>
              <a:t> </a:t>
            </a:r>
            <a:r>
              <a:rPr lang="en-US" dirty="0" err="1" smtClean="0"/>
              <a:t>dinyatakan</a:t>
            </a:r>
            <a:r>
              <a:rPr lang="en-US" dirty="0" smtClean="0"/>
              <a:t> </a:t>
            </a:r>
            <a:r>
              <a:rPr lang="en-US" dirty="0" err="1" smtClean="0"/>
              <a:t>sebagai</a:t>
            </a:r>
            <a:r>
              <a:rPr lang="en-US" dirty="0" smtClean="0"/>
              <a:t> </a:t>
            </a:r>
            <a:r>
              <a:rPr lang="en-US" b="1" dirty="0" smtClean="0"/>
              <a:t>1</a:t>
            </a:r>
            <a:r>
              <a:rPr lang="en-US" dirty="0" smtClean="0"/>
              <a:t> </a:t>
            </a:r>
            <a:r>
              <a:rPr lang="en-US" dirty="0" err="1" smtClean="0"/>
              <a:t>dan</a:t>
            </a:r>
            <a:r>
              <a:rPr lang="en-US" dirty="0" smtClean="0"/>
              <a:t> </a:t>
            </a:r>
            <a:r>
              <a:rPr lang="en-US" b="1" dirty="0" smtClean="0"/>
              <a:t>0</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normAutofit fontScale="92500" lnSpcReduction="10000"/>
          </a:bodyPr>
          <a:lstStyle/>
          <a:p>
            <a:pPr algn="ctr">
              <a:buNone/>
            </a:pPr>
            <a:r>
              <a:rPr lang="en-US" sz="2800" dirty="0" smtClean="0">
                <a:latin typeface="Times New Roman" pitchFamily="18" charset="0"/>
              </a:rPr>
              <a:t>“6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bilangan</a:t>
            </a:r>
            <a:r>
              <a:rPr lang="en-US" sz="2800" dirty="0" smtClean="0">
                <a:latin typeface="Times New Roman" pitchFamily="18" charset="0"/>
              </a:rPr>
              <a:t> </a:t>
            </a:r>
            <a:r>
              <a:rPr lang="en-US" sz="2800" dirty="0" err="1" smtClean="0">
                <a:latin typeface="Times New Roman" pitchFamily="18" charset="0"/>
              </a:rPr>
              <a:t>genap</a:t>
            </a:r>
            <a:r>
              <a:rPr lang="en-US" sz="2800" dirty="0" smtClean="0">
                <a:latin typeface="Times New Roman" pitchFamily="18" charset="0"/>
              </a:rPr>
              <a:t>”</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Benar</a:t>
            </a:r>
            <a:endParaRPr lang="en-US" sz="2800" dirty="0" smtClean="0">
              <a:latin typeface="Times New Roman" pitchFamily="18" charset="0"/>
            </a:endParaRPr>
          </a:p>
          <a:p>
            <a:pPr algn="ctr">
              <a:buNone/>
            </a:pPr>
            <a:endParaRPr lang="en-US" sz="2800" dirty="0" smtClean="0">
              <a:latin typeface="Times New Roman" pitchFamily="18" charset="0"/>
            </a:endParaRPr>
          </a:p>
          <a:p>
            <a:pPr algn="ctr">
              <a:buNone/>
            </a:pPr>
            <a:r>
              <a:rPr lang="en-US" sz="2800" dirty="0" smtClean="0">
                <a:latin typeface="Times New Roman" pitchFamily="18" charset="0"/>
              </a:rPr>
              <a:t>“ </a:t>
            </a:r>
            <a:r>
              <a:rPr lang="en-US" sz="2800" dirty="0" err="1" smtClean="0">
                <a:latin typeface="Times New Roman" pitchFamily="18" charset="0"/>
              </a:rPr>
              <a:t>Ibukota</a:t>
            </a:r>
            <a:r>
              <a:rPr lang="en-US" sz="2800" dirty="0" smtClean="0">
                <a:latin typeface="Times New Roman" pitchFamily="18" charset="0"/>
              </a:rPr>
              <a:t> </a:t>
            </a:r>
            <a:r>
              <a:rPr lang="en-US" sz="2800" dirty="0" err="1" smtClean="0">
                <a:latin typeface="Times New Roman" pitchFamily="18" charset="0"/>
              </a:rPr>
              <a:t>propinsi</a:t>
            </a:r>
            <a:r>
              <a:rPr lang="en-US" sz="2800" dirty="0" smtClean="0">
                <a:latin typeface="Times New Roman" pitchFamily="18" charset="0"/>
              </a:rPr>
              <a:t> </a:t>
            </a:r>
            <a:r>
              <a:rPr lang="en-US" sz="2800" dirty="0" err="1" smtClean="0">
                <a:latin typeface="Times New Roman" pitchFamily="18" charset="0"/>
              </a:rPr>
              <a:t>Jawa</a:t>
            </a:r>
            <a:r>
              <a:rPr lang="en-US" sz="2800" dirty="0" smtClean="0">
                <a:latin typeface="Times New Roman" pitchFamily="18" charset="0"/>
              </a:rPr>
              <a:t> Barat </a:t>
            </a:r>
            <a:r>
              <a:rPr lang="en-US" sz="2800" dirty="0" err="1" smtClean="0">
                <a:latin typeface="Times New Roman" pitchFamily="18" charset="0"/>
              </a:rPr>
              <a:t>adalah</a:t>
            </a:r>
            <a:r>
              <a:rPr lang="en-US" sz="2800" dirty="0" smtClean="0">
                <a:latin typeface="Times New Roman" pitchFamily="18" charset="0"/>
              </a:rPr>
              <a:t> Semarang “</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Salah</a:t>
            </a:r>
            <a:endParaRPr lang="en-US" sz="2800" dirty="0" smtClean="0">
              <a:latin typeface="Times New Roman" pitchFamily="18" charset="0"/>
            </a:endParaRPr>
          </a:p>
          <a:p>
            <a:pPr algn="ctr">
              <a:buNone/>
            </a:pPr>
            <a:endParaRPr lang="en-US" dirty="0" smtClean="0">
              <a:latin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fontScale="92500" lnSpcReduction="20000"/>
          </a:bodyPr>
          <a:lstStyle/>
          <a:p>
            <a:pPr algn="ctr">
              <a:buNone/>
            </a:pPr>
            <a:r>
              <a:rPr lang="en-US" sz="2800" dirty="0" smtClean="0">
                <a:latin typeface="Times New Roman" pitchFamily="18" charset="0"/>
              </a:rPr>
              <a:t>“ </a:t>
            </a:r>
            <a:r>
              <a:rPr lang="en-US" sz="2800" dirty="0" err="1" smtClean="0">
                <a:latin typeface="Times New Roman" pitchFamily="18" charset="0"/>
              </a:rPr>
              <a:t>Serahkan</a:t>
            </a:r>
            <a:r>
              <a:rPr lang="en-US" sz="2800" dirty="0" smtClean="0">
                <a:latin typeface="Times New Roman" pitchFamily="18" charset="0"/>
              </a:rPr>
              <a:t> </a:t>
            </a:r>
            <a:r>
              <a:rPr lang="en-US" sz="2800" dirty="0" err="1" smtClean="0">
                <a:latin typeface="Times New Roman" pitchFamily="18" charset="0"/>
              </a:rPr>
              <a:t>uangmu</a:t>
            </a:r>
            <a:r>
              <a:rPr lang="en-US" sz="2800" dirty="0" smtClean="0">
                <a:latin typeface="Times New Roman" pitchFamily="18" charset="0"/>
              </a:rPr>
              <a:t> </a:t>
            </a:r>
            <a:r>
              <a:rPr lang="en-US" sz="2800" dirty="0" err="1" smtClean="0">
                <a:latin typeface="Times New Roman" pitchFamily="18" charset="0"/>
              </a:rPr>
              <a:t>sekarang</a:t>
            </a:r>
            <a:r>
              <a:rPr lang="en-US" sz="2800" dirty="0" smtClean="0">
                <a:latin typeface="Times New Roman" pitchFamily="18" charset="0"/>
              </a:rPr>
              <a:t> !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permintaan</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pernyataanlah</a:t>
            </a:r>
            <a:r>
              <a:rPr lang="en-US" sz="2800" dirty="0" smtClean="0">
                <a:latin typeface="Times New Roman" pitchFamily="18" charset="0"/>
              </a:rPr>
              <a:t> yang </a:t>
            </a:r>
            <a:r>
              <a:rPr lang="en-US" sz="2800" dirty="0" err="1" smtClean="0">
                <a:latin typeface="Times New Roman" pitchFamily="18" charset="0"/>
              </a:rPr>
              <a:t>bisa</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proposisi</a:t>
            </a:r>
            <a:endParaRPr lang="en-US" sz="2800" dirty="0" smtClean="0">
              <a:latin typeface="Times New Roman" pitchFamily="18" charset="0"/>
            </a:endParaRPr>
          </a:p>
          <a:p>
            <a:pPr algn="ctr">
              <a:buNone/>
            </a:pPr>
            <a:r>
              <a:rPr lang="en-US" sz="2800" dirty="0" smtClean="0">
                <a:latin typeface="Times New Roman" pitchFamily="18" charset="0"/>
              </a:rPr>
              <a:t>“ X &gt; 3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a:t>
            </a:r>
            <a:r>
              <a:rPr lang="en-US" sz="2800" dirty="0" err="1" smtClean="0">
                <a:latin typeface="Times New Roman" pitchFamily="18" charset="0"/>
              </a:rPr>
              <a:t>bergantung</a:t>
            </a:r>
            <a:r>
              <a:rPr lang="en-US" sz="2800" dirty="0" smtClean="0">
                <a:latin typeface="Times New Roman" pitchFamily="18" charset="0"/>
              </a:rPr>
              <a:t> </a:t>
            </a:r>
            <a:r>
              <a:rPr lang="en-US" sz="2800" dirty="0" err="1" smtClean="0">
                <a:latin typeface="Times New Roman" pitchFamily="18" charset="0"/>
              </a:rPr>
              <a:t>pada</a:t>
            </a:r>
            <a:r>
              <a:rPr lang="en-US" sz="2800" dirty="0" smtClean="0">
                <a:latin typeface="Times New Roman" pitchFamily="18" charset="0"/>
              </a:rPr>
              <a:t> y, </a:t>
            </a:r>
            <a:r>
              <a:rPr lang="en-US" sz="2800" dirty="0" err="1" smtClean="0">
                <a:latin typeface="Times New Roman" pitchFamily="18" charset="0"/>
              </a:rPr>
              <a:t>tapi</a:t>
            </a:r>
            <a:r>
              <a:rPr lang="en-US" sz="2800" dirty="0" smtClean="0">
                <a:latin typeface="Times New Roman" pitchFamily="18" charset="0"/>
              </a:rPr>
              <a:t> </a:t>
            </a:r>
            <a:r>
              <a:rPr lang="en-US" sz="2800" dirty="0" err="1" smtClean="0">
                <a:latin typeface="Times New Roman" pitchFamily="18" charset="0"/>
              </a:rPr>
              <a:t>nilainya</a:t>
            </a:r>
            <a:r>
              <a:rPr lang="en-US" sz="2800" dirty="0" smtClean="0">
                <a:latin typeface="Times New Roman" pitchFamily="18" charset="0"/>
              </a:rPr>
              <a:t> </a:t>
            </a:r>
            <a:r>
              <a:rPr lang="en-US" sz="2800" dirty="0" err="1" smtClean="0">
                <a:latin typeface="Times New Roman" pitchFamily="18" charset="0"/>
              </a:rPr>
              <a:t>belum</a:t>
            </a:r>
            <a:r>
              <a:rPr lang="en-US" sz="2800" dirty="0" smtClean="0">
                <a:latin typeface="Times New Roman" pitchFamily="18" charset="0"/>
              </a:rPr>
              <a:t> </a:t>
            </a:r>
            <a:r>
              <a:rPr lang="en-US" sz="2800" dirty="0" err="1" smtClean="0">
                <a:latin typeface="Times New Roman" pitchFamily="18" charset="0"/>
              </a:rPr>
              <a:t>ditentukan</a:t>
            </a:r>
            <a:r>
              <a:rPr lang="en-US" sz="2800" dirty="0" smtClean="0">
                <a:latin typeface="Times New Roman" pitchFamily="18" charset="0"/>
              </a:rPr>
              <a:t>.</a:t>
            </a:r>
          </a:p>
          <a:p>
            <a:pPr marL="571500" indent="-571500" algn="just">
              <a:buNone/>
            </a:pP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jenis</a:t>
            </a:r>
            <a:r>
              <a:rPr lang="en-US" sz="2800" dirty="0" smtClean="0">
                <a:latin typeface="Times New Roman" pitchFamily="18" charset="0"/>
              </a:rPr>
              <a:t> </a:t>
            </a:r>
            <a:r>
              <a:rPr lang="en-US" sz="2800" dirty="0" err="1" smtClean="0">
                <a:latin typeface="Times New Roman" pitchFamily="18" charset="0"/>
              </a:rPr>
              <a:t>ini</a:t>
            </a:r>
            <a:r>
              <a:rPr lang="en-US" sz="2800" dirty="0" smtClean="0">
                <a:latin typeface="Times New Roman" pitchFamily="18" charset="0"/>
              </a:rPr>
              <a:t> </a:t>
            </a:r>
            <a:r>
              <a:rPr lang="en-US" sz="2800" dirty="0" err="1" smtClean="0">
                <a:latin typeface="Times New Roman" pitchFamily="18" charset="0"/>
              </a:rPr>
              <a:t>kitas</a:t>
            </a:r>
            <a:r>
              <a:rPr lang="en-US" sz="2800" dirty="0" smtClean="0">
                <a:latin typeface="Times New Roman" pitchFamily="18" charset="0"/>
              </a:rPr>
              <a:t> </a:t>
            </a:r>
            <a:r>
              <a:rPr lang="en-US" sz="2800" dirty="0" err="1" smtClean="0">
                <a:latin typeface="Times New Roman" pitchFamily="18" charset="0"/>
              </a:rPr>
              <a:t>ebut</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b="1" dirty="0" err="1" smtClean="0">
                <a:latin typeface="Times New Roman" pitchFamily="18" charset="0"/>
              </a:rPr>
              <a:t>fungsi</a:t>
            </a:r>
            <a:r>
              <a:rPr lang="en-US" sz="2800" b="1" dirty="0" smtClean="0">
                <a:latin typeface="Times New Roman" pitchFamily="18" charset="0"/>
              </a:rPr>
              <a:t> </a:t>
            </a:r>
            <a:r>
              <a:rPr lang="en-US" sz="2800" b="1"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atau</a:t>
            </a:r>
            <a:r>
              <a:rPr lang="en-US" sz="2800" dirty="0" smtClean="0">
                <a:latin typeface="Times New Roman" pitchFamily="18" charset="0"/>
              </a:rPr>
              <a:t> </a:t>
            </a:r>
            <a:r>
              <a:rPr lang="en-US" sz="2800" b="1" dirty="0" err="1" smtClean="0">
                <a:latin typeface="Times New Roman" pitchFamily="18" charset="0"/>
              </a:rPr>
              <a:t>kalimat</a:t>
            </a:r>
            <a:r>
              <a:rPr lang="en-US" sz="2800" b="1" dirty="0" smtClean="0">
                <a:latin typeface="Times New Roman" pitchFamily="18" charset="0"/>
              </a:rPr>
              <a:t> </a:t>
            </a:r>
            <a:r>
              <a:rPr lang="en-US" sz="2800" b="1" dirty="0" err="1" smtClean="0">
                <a:latin typeface="Times New Roman" pitchFamily="18" charset="0"/>
              </a:rPr>
              <a:t>terbuka</a:t>
            </a:r>
            <a:r>
              <a:rPr lang="en-US" sz="2800" dirty="0" smtClean="0">
                <a:latin typeface="Times New Roman" pitchFamily="18" charset="0"/>
              </a:rPr>
              <a:t>.</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Mengkombinasikan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Proposisi</a:t>
            </a:r>
            <a:endParaRPr lang="en-US" sz="4000" dirty="0"/>
          </a:p>
        </p:txBody>
      </p:sp>
      <p:sp>
        <p:nvSpPr>
          <p:cNvPr id="3" name="Content Placeholder 2"/>
          <p:cNvSpPr>
            <a:spLocks noGrp="1"/>
          </p:cNvSpPr>
          <p:nvPr>
            <p:ph sz="quarter" idx="1"/>
          </p:nvPr>
        </p:nvSpPr>
        <p:spPr/>
        <p:txBody>
          <a:bodyPr/>
          <a:lstStyle/>
          <a:p>
            <a:pPr marL="571500" indent="-571500" algn="just"/>
            <a:r>
              <a:rPr lang="en-US" sz="2800" dirty="0" err="1" smtClean="0">
                <a:latin typeface="Times New Roman" pitchFamily="18" charset="0"/>
              </a:rPr>
              <a:t>Menggabungkan</a:t>
            </a:r>
            <a:r>
              <a:rPr lang="en-US" sz="2800" dirty="0" smtClean="0">
                <a:latin typeface="Times New Roman" pitchFamily="18" charset="0"/>
              </a:rPr>
              <a:t> </a:t>
            </a:r>
            <a:r>
              <a:rPr lang="en-US" sz="2800" dirty="0" err="1" smtClean="0">
                <a:latin typeface="Times New Roman" pitchFamily="18" charset="0"/>
              </a:rPr>
              <a:t>beberapa</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gabungan</a:t>
            </a:r>
            <a:r>
              <a:rPr lang="en-US" sz="2800" dirty="0" smtClean="0">
                <a:latin typeface="Times New Roman" pitchFamily="18" charset="0"/>
              </a:rPr>
              <a:t>.</a:t>
            </a:r>
          </a:p>
          <a:p>
            <a:pPr marL="571500" indent="-571500" algn="just"/>
            <a:r>
              <a:rPr lang="en-US" sz="2800" dirty="0" err="1" smtClean="0">
                <a:latin typeface="Times New Roman" pitchFamily="18" charset="0"/>
              </a:rPr>
              <a:t>Diformalisasikan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melambangkan</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dirty="0" err="1" smtClean="0">
                <a:latin typeface="Times New Roman" pitchFamily="18" charset="0"/>
              </a:rPr>
              <a:t>huruf-huruf</a:t>
            </a:r>
            <a:r>
              <a:rPr lang="en-US" sz="2800" dirty="0" smtClean="0">
                <a:latin typeface="Times New Roman" pitchFamily="18" charset="0"/>
              </a:rPr>
              <a:t> </a:t>
            </a:r>
            <a:r>
              <a:rPr lang="en-US" sz="2800" dirty="0" err="1" smtClean="0">
                <a:latin typeface="Times New Roman" pitchFamily="18" charset="0"/>
              </a:rPr>
              <a:t>seperti</a:t>
            </a:r>
            <a:r>
              <a:rPr lang="en-US" sz="2800" dirty="0" smtClean="0">
                <a:latin typeface="Times New Roman" pitchFamily="18" charset="0"/>
              </a:rPr>
              <a:t> p, q, r, s,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menggunakan</a:t>
            </a:r>
            <a:r>
              <a:rPr lang="en-US" sz="2800" dirty="0" smtClean="0">
                <a:latin typeface="Times New Roman" pitchFamily="18" charset="0"/>
              </a:rPr>
              <a:t> operator-operator </a:t>
            </a:r>
            <a:r>
              <a:rPr lang="en-US" sz="2800" dirty="0" err="1" smtClean="0">
                <a:latin typeface="Times New Roman" pitchFamily="18" charset="0"/>
              </a:rPr>
              <a:t>logika</a:t>
            </a:r>
            <a:r>
              <a:rPr lang="en-US" sz="2800" dirty="0" smtClean="0">
                <a:latin typeface="Times New Roman" pitchFamily="18" charset="0"/>
              </a:rPr>
              <a:t>.  </a:t>
            </a:r>
          </a:p>
          <a:p>
            <a:pPr marL="571500" indent="-571500" algn="just">
              <a:spcBef>
                <a:spcPct val="25000"/>
              </a:spcBef>
            </a:pPr>
            <a:r>
              <a:rPr lang="en-US" sz="2800" dirty="0" smtClean="0">
                <a:latin typeface="Times New Roman" pitchFamily="18" charset="0"/>
              </a:rPr>
              <a:t>Operator </a:t>
            </a:r>
            <a:r>
              <a:rPr lang="en-US" sz="2800" dirty="0" err="1" smtClean="0">
                <a:latin typeface="Times New Roman" pitchFamily="18" charset="0"/>
              </a:rPr>
              <a:t>logika</a:t>
            </a:r>
            <a:r>
              <a:rPr lang="en-US" sz="2800" dirty="0" smtClean="0">
                <a:latin typeface="Times New Roman" pitchFamily="18" charset="0"/>
              </a:rPr>
              <a:t> : </a:t>
            </a:r>
          </a:p>
          <a:p>
            <a:pPr marL="571500" indent="-571500" algn="just">
              <a:spcBef>
                <a:spcPct val="25000"/>
              </a:spcBef>
              <a:buNone/>
            </a:pPr>
            <a:r>
              <a:rPr lang="en-US" sz="2800" dirty="0" smtClean="0">
                <a:latin typeface="Times New Roman" pitchFamily="18" charset="0"/>
              </a:rPr>
              <a:t>	</a:t>
            </a:r>
            <a:r>
              <a:rPr lang="en-US" sz="2800" dirty="0" err="1" smtClean="0">
                <a:latin typeface="Times New Roman" pitchFamily="18" charset="0"/>
              </a:rPr>
              <a:t>Negasi</a:t>
            </a:r>
            <a:r>
              <a:rPr lang="en-US" sz="2800" dirty="0" smtClean="0">
                <a:latin typeface="Times New Roman" pitchFamily="18" charset="0"/>
              </a:rPr>
              <a:t> (NOT), </a:t>
            </a:r>
            <a:r>
              <a:rPr lang="en-US" sz="2800" dirty="0" err="1" smtClean="0">
                <a:latin typeface="Times New Roman" pitchFamily="18" charset="0"/>
              </a:rPr>
              <a:t>Konjungsi</a:t>
            </a:r>
            <a:r>
              <a:rPr lang="en-US" sz="2800" dirty="0" smtClean="0">
                <a:latin typeface="Times New Roman" pitchFamily="18" charset="0"/>
              </a:rPr>
              <a:t> (AND), </a:t>
            </a:r>
            <a:r>
              <a:rPr lang="en-US" sz="2800" dirty="0" err="1" smtClean="0">
                <a:latin typeface="Times New Roman" pitchFamily="18" charset="0"/>
              </a:rPr>
              <a:t>Disjungsi</a:t>
            </a:r>
            <a:r>
              <a:rPr lang="en-US" sz="2800" dirty="0" smtClean="0">
                <a:latin typeface="Times New Roman" pitchFamily="18" charset="0"/>
              </a:rPr>
              <a:t> (OR), </a:t>
            </a:r>
            <a:r>
              <a:rPr lang="en-US" sz="2800" dirty="0" err="1" smtClean="0">
                <a:latin typeface="Times New Roman" pitchFamily="18" charset="0"/>
              </a:rPr>
              <a:t>Eksklusif</a:t>
            </a:r>
            <a:r>
              <a:rPr lang="en-US" sz="2800" dirty="0" smtClean="0">
                <a:latin typeface="Times New Roman" pitchFamily="18" charset="0"/>
              </a:rPr>
              <a:t> OR 	(XOR),  </a:t>
            </a:r>
            <a:r>
              <a:rPr lang="en-US" sz="2800" dirty="0" err="1" smtClean="0">
                <a:latin typeface="Times New Roman" pitchFamily="18" charset="0"/>
              </a:rPr>
              <a:t>Implikasi</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 </a:t>
            </a:r>
            <a:r>
              <a:rPr lang="en-US" sz="2800" dirty="0" err="1" smtClean="0">
                <a:latin typeface="Times New Roman" pitchFamily="18" charset="0"/>
              </a:rPr>
              <a:t>maka</a:t>
            </a:r>
            <a:r>
              <a:rPr lang="en-US" sz="2800" dirty="0" smtClean="0">
                <a:latin typeface="Times New Roman" pitchFamily="18" charset="0"/>
              </a:rPr>
              <a:t>), </a:t>
            </a:r>
            <a:r>
              <a:rPr lang="en-US" sz="2800" dirty="0" err="1" smtClean="0">
                <a:latin typeface="Times New Roman" pitchFamily="18" charset="0"/>
              </a:rPr>
              <a:t>Bikondisional</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TotalTime>
  <Words>1225</Words>
  <Application>Microsoft Office PowerPoint</Application>
  <PresentationFormat>On-screen Show (4:3)</PresentationFormat>
  <Paragraphs>346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Oriel</vt:lpstr>
      <vt:lpstr>Matematika Diskrit</vt:lpstr>
      <vt:lpstr>Silabus Kuliah</vt:lpstr>
      <vt:lpstr>Referensi</vt:lpstr>
      <vt:lpstr>Mengapa matematika diskrit ?</vt:lpstr>
      <vt:lpstr>Perangkat Matematika</vt:lpstr>
      <vt:lpstr>Logika</vt:lpstr>
      <vt:lpstr>Pernyataan / Proposisi (1)</vt:lpstr>
      <vt:lpstr>Pernyataan / Proposisi (2)</vt:lpstr>
      <vt:lpstr>Mengkombinasikan Proposisi</vt:lpstr>
      <vt:lpstr>Negasi (NOT)</vt:lpstr>
      <vt:lpstr>Konjungsi (AND)</vt:lpstr>
      <vt:lpstr>Disjungsi (OR)</vt:lpstr>
      <vt:lpstr>Eksklusif Or (XOR)</vt:lpstr>
      <vt:lpstr>Implikasi (jika - maka)</vt:lpstr>
      <vt:lpstr>Bikondisional  (jika dan hanya jika)</vt:lpstr>
      <vt:lpstr>Pernyataan dan Operasi</vt:lpstr>
      <vt:lpstr>Tautologi dan Kontradiksi (1)</vt:lpstr>
      <vt:lpstr>Tautologi dan Kontradiksi (2)</vt:lpstr>
      <vt:lpstr>Varian Proposisi Bersyarat</vt:lpstr>
      <vt:lpstr>Contoh :</vt:lpstr>
      <vt:lpstr>Bikondisional (Bi-implikasi)</vt:lpstr>
      <vt:lpstr>Ekspresi bikondisional p  q:</vt:lpstr>
      <vt:lpstr>Contoh :</vt:lpstr>
      <vt:lpstr>Slide 24</vt:lpstr>
      <vt:lpstr>Slide 25</vt:lpstr>
      <vt:lpstr>Inferensi</vt:lpstr>
      <vt:lpstr>Modus Ponen (1)</vt:lpstr>
      <vt:lpstr>Modus Ponen (2)</vt:lpstr>
      <vt:lpstr>Modus Tollen (1)</vt:lpstr>
      <vt:lpstr>Modus Tollen (2)</vt:lpstr>
      <vt:lpstr>Silogisme Hipotesis (1)</vt:lpstr>
      <vt:lpstr>Silogisme Hipotesis (2)</vt:lpstr>
      <vt:lpstr>Silogisme Disjungtif (1)</vt:lpstr>
      <vt:lpstr>Silogisme Disjungtif (1)</vt:lpstr>
      <vt:lpstr>Simplifikasi (1)</vt:lpstr>
      <vt:lpstr>Simplifikasi (2)</vt:lpstr>
      <vt:lpstr>Penjumlahan (1)</vt:lpstr>
      <vt:lpstr>Penjumlahan (2)</vt:lpstr>
      <vt:lpstr>Konjungsi (1)</vt:lpstr>
      <vt:lpstr>Konjungsi (2)</vt:lpstr>
      <vt:lpstr>Argumen (1)</vt:lpstr>
      <vt:lpstr>Argumen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Sri Nurhayati</dc:creator>
  <cp:lastModifiedBy>Sri Nurhayati</cp:lastModifiedBy>
  <cp:revision>10</cp:revision>
  <dcterms:created xsi:type="dcterms:W3CDTF">2010-01-12T12:47:25Z</dcterms:created>
  <dcterms:modified xsi:type="dcterms:W3CDTF">2010-02-15T02:30:05Z</dcterms:modified>
</cp:coreProperties>
</file>