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6" r:id="rId23"/>
    <p:sldId id="277" r:id="rId24"/>
    <p:sldId id="278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53C2FA-AED4-4B64-AD2C-9B14E815D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B2E6A3-3453-434F-8239-A79599AFEE5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53C2FA-AED4-4B64-AD2C-9B14E815DA0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Array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Sri </a:t>
            </a:r>
            <a:r>
              <a:rPr lang="en-US" dirty="0" err="1" smtClean="0"/>
              <a:t>Nurhayati</a:t>
            </a:r>
            <a:r>
              <a:rPr lang="en-US" dirty="0" smtClean="0"/>
              <a:t>, MT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44196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tambah_array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data[],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if (*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{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data[*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]=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*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+=1;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}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else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{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("Array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Penambahan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gagal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\n");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}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371600"/>
            <a:ext cx="4191000" cy="24079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Pemanggilan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a[5];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=0;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tambah_array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(a,&amp;bd,3);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tambah_array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(a,&amp;bd,5);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view_array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a,bd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);//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data array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752600"/>
          </a:xfrm>
        </p:spPr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data </a:t>
            </a:r>
            <a:r>
              <a:rPr lang="en-US" b="1" dirty="0" err="1" smtClean="0"/>
              <a:t>ke</a:t>
            </a:r>
            <a:r>
              <a:rPr lang="en-US" b="1" dirty="0" smtClean="0"/>
              <a:t> array</a:t>
            </a:r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menyisipkan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pergeseran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berikutnya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048000"/>
          <a:ext cx="4591366" cy="716280"/>
        </p:xfrm>
        <a:graphic>
          <a:graphicData uri="http://schemas.openxmlformats.org/drawingml/2006/table">
            <a:tbl>
              <a:tblPr/>
              <a:tblGrid>
                <a:gridCol w="670999"/>
                <a:gridCol w="738031"/>
                <a:gridCol w="738031"/>
                <a:gridCol w="738031"/>
                <a:gridCol w="738031"/>
                <a:gridCol w="968243"/>
              </a:tblGrid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data[0]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data[1]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data[2]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data[3]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data[4]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banyakdata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038600"/>
            <a:ext cx="4953000" cy="214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array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850392" lvl="1" indent="-457200" algn="just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lanjutkan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berakhir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dibatalkan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50392" lvl="1" indent="-457200" algn="just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range array,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kerjakan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range array,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dibatalkan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50392" lvl="1" indent="-457200" algn="just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pergeseran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menurun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data[i+1]=data[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menurun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  </a:t>
            </a:r>
          </a:p>
          <a:p>
            <a:pPr marL="850392" lvl="1" indent="-457200" algn="just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]. (data[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850392" lvl="1" indent="-457200" algn="just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ditambah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752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data </a:t>
            </a:r>
            <a:r>
              <a:rPr lang="en-US" b="1" dirty="0" err="1" smtClean="0"/>
              <a:t>dari</a:t>
            </a:r>
            <a:r>
              <a:rPr lang="en-US" b="1" dirty="0" smtClean="0"/>
              <a:t> array</a:t>
            </a:r>
            <a:endParaRPr lang="en-US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000" dirty="0" err="1" smtClean="0"/>
              <a:t>Penghapusan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dari</a:t>
            </a:r>
            <a:r>
              <a:rPr lang="en-US" sz="2000" dirty="0" smtClean="0"/>
              <a:t> array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menghilangkan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dalam</a:t>
            </a:r>
            <a:r>
              <a:rPr lang="en-US" sz="2000" dirty="0" smtClean="0"/>
              <a:t> array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.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penghapusan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mengakibatkan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pergeseran</a:t>
            </a:r>
            <a:r>
              <a:rPr lang="en-US" sz="2000" dirty="0" smtClean="0"/>
              <a:t> data. 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819400"/>
          <a:ext cx="4343399" cy="609600"/>
        </p:xfrm>
        <a:graphic>
          <a:graphicData uri="http://schemas.openxmlformats.org/drawingml/2006/table">
            <a:tbl>
              <a:tblPr/>
              <a:tblGrid>
                <a:gridCol w="634760"/>
                <a:gridCol w="698172"/>
                <a:gridCol w="698172"/>
                <a:gridCol w="698172"/>
                <a:gridCol w="698172"/>
                <a:gridCol w="915951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data[0]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data[1]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data[2]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data[3]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data[4]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banyakdata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86200"/>
            <a:ext cx="5943600" cy="222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penghapusan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kosong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&gt;0),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lanjutkan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kosong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penghapusan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dibatalkan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penghapusan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range array,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kerjakan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penghapusan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range array,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penghapusan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dibatalkan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hapus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terakhir-1,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pemindahan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agar data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ke-i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berikutnya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i+1).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Sederhananya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pemindahan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]=data[i+1];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pergeseran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dikurangi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data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dihapus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50392" lvl="1" indent="-457200">
              <a:buFont typeface="+mj-lt"/>
              <a:buAutoNum type="alphaL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Pencarian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17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Sequential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Sentinel</a:t>
            </a:r>
          </a:p>
          <a:p>
            <a:pPr lvl="2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pengisian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sentinel (data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Menelusuri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membandingkannya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2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Kekurangan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sentinel.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5486400"/>
          <a:ext cx="3124200" cy="381000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410200" y="4800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Untuk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Sentinel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>
            <a:stCxn id="27649" idx="1"/>
          </p:cNvCxnSpPr>
          <p:nvPr/>
        </p:nvCxnSpPr>
        <p:spPr>
          <a:xfrm rot="10800000" flipV="1">
            <a:off x="4343400" y="5029200"/>
            <a:ext cx="1066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42672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cari_sekuensial_sentinel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data[],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=0;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data[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//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pengisian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sentinel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while(data[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]!=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//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{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++;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}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if(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 return i+1;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else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 return </a:t>
            </a:r>
            <a:r>
              <a:rPr lang="en-US" dirty="0" smtClean="0"/>
              <a:t>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67200" y="990600"/>
            <a:ext cx="4572000" cy="40934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Pemanggilan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a[6]={10,22,34,42,55,0};//0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sentinel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=5;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clrscr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view_array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a,bd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("\n");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cari_sekuensial_sentinel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(a,bd,34);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!=0)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i-FI" sz="2000" dirty="0">
                <a:latin typeface="Times New Roman" pitchFamily="18" charset="0"/>
                <a:cs typeface="Times New Roman" pitchFamily="18" charset="0"/>
              </a:rPr>
              <a:t>printf("Data ditemukan di posisis : %d\n",posisi);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("Data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\n");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Tanpa</a:t>
            </a:r>
            <a:r>
              <a:rPr lang="en-US" dirty="0" smtClean="0"/>
              <a:t> Sentinel</a:t>
            </a:r>
          </a:p>
          <a:p>
            <a:pPr lvl="1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Pencarian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menelurusi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membandingkannya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Pencarian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berhenti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penelurusan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010412" lvl="2" indent="-342900">
              <a:buFont typeface="+mj-lt"/>
              <a:buAutoNum type="alphaLcPeriod"/>
            </a:pPr>
            <a:r>
              <a:rPr lang="en-US" sz="1500" dirty="0" err="1" smtClean="0"/>
              <a:t>Inisialisasi</a:t>
            </a:r>
            <a:r>
              <a:rPr lang="en-US" sz="1500" dirty="0" smtClean="0"/>
              <a:t> </a:t>
            </a:r>
            <a:r>
              <a:rPr lang="en-US" sz="1500" dirty="0" err="1" smtClean="0"/>
              <a:t>variabel</a:t>
            </a:r>
            <a:r>
              <a:rPr lang="en-US" sz="1500" dirty="0" smtClean="0"/>
              <a:t> </a:t>
            </a:r>
            <a:r>
              <a:rPr lang="en-US" sz="1500" b="1" i="1" dirty="0" err="1" smtClean="0"/>
              <a:t>ditemukan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false</a:t>
            </a:r>
          </a:p>
          <a:p>
            <a:pPr marL="1010412" lvl="2" indent="-342900">
              <a:buFont typeface="+mj-lt"/>
              <a:buAutoNum type="alphaLcPeriod"/>
            </a:pPr>
            <a:r>
              <a:rPr lang="en-US" sz="1500" dirty="0" err="1" smtClean="0"/>
              <a:t>Lakukan</a:t>
            </a:r>
            <a:r>
              <a:rPr lang="en-US" sz="1500" dirty="0" smtClean="0"/>
              <a:t> </a:t>
            </a:r>
            <a:r>
              <a:rPr lang="en-US" sz="1500" dirty="0" err="1" smtClean="0"/>
              <a:t>perulangan</a:t>
            </a:r>
            <a:r>
              <a:rPr lang="en-US" sz="1500" dirty="0" smtClean="0"/>
              <a:t> </a:t>
            </a:r>
            <a:r>
              <a:rPr lang="en-US" sz="1500" b="1" i="1" dirty="0" err="1" smtClean="0"/>
              <a:t>i</a:t>
            </a:r>
            <a:r>
              <a:rPr lang="en-US" sz="1500" dirty="0" smtClean="0"/>
              <a:t> </a:t>
            </a:r>
            <a:r>
              <a:rPr lang="en-US" sz="1500" dirty="0" err="1" smtClean="0"/>
              <a:t>dari</a:t>
            </a:r>
            <a:r>
              <a:rPr lang="en-US" sz="1500" dirty="0" smtClean="0"/>
              <a:t> 1 (data </a:t>
            </a:r>
            <a:r>
              <a:rPr lang="en-US" sz="1500" dirty="0" err="1" smtClean="0"/>
              <a:t>pertama</a:t>
            </a:r>
            <a:r>
              <a:rPr lang="en-US" sz="1500" dirty="0" smtClean="0"/>
              <a:t>) </a:t>
            </a:r>
            <a:r>
              <a:rPr lang="en-US" sz="1500" dirty="0" err="1" smtClean="0"/>
              <a:t>selama</a:t>
            </a:r>
            <a:r>
              <a:rPr lang="en-US" sz="1500" dirty="0" smtClean="0"/>
              <a:t> data </a:t>
            </a:r>
            <a:r>
              <a:rPr lang="en-US" sz="1500" dirty="0" err="1" smtClean="0"/>
              <a:t>ke-</a:t>
            </a:r>
            <a:r>
              <a:rPr lang="en-US" sz="1500" b="1" i="1" dirty="0" err="1" smtClean="0"/>
              <a:t>i</a:t>
            </a:r>
            <a:r>
              <a:rPr lang="en-US" sz="1500" dirty="0" smtClean="0"/>
              <a:t> </a:t>
            </a:r>
            <a:r>
              <a:rPr lang="en-US" sz="1500" dirty="0" err="1" smtClean="0"/>
              <a:t>tidak</a:t>
            </a:r>
            <a:r>
              <a:rPr lang="en-US" sz="1500" dirty="0" smtClean="0"/>
              <a:t> </a:t>
            </a:r>
            <a:r>
              <a:rPr lang="en-US" sz="1500" dirty="0" err="1" smtClean="0"/>
              <a:t>sama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data yang </a:t>
            </a:r>
            <a:r>
              <a:rPr lang="en-US" sz="1500" dirty="0" err="1" smtClean="0"/>
              <a:t>dicari</a:t>
            </a:r>
            <a:r>
              <a:rPr lang="en-US" sz="1500" dirty="0" smtClean="0"/>
              <a:t> (data </a:t>
            </a:r>
            <a:r>
              <a:rPr lang="en-US" sz="1500" dirty="0" err="1" smtClean="0"/>
              <a:t>belum</a:t>
            </a:r>
            <a:r>
              <a:rPr lang="en-US" sz="1500" dirty="0" smtClean="0"/>
              <a:t> </a:t>
            </a:r>
            <a:r>
              <a:rPr lang="en-US" sz="1500" dirty="0" err="1" smtClean="0"/>
              <a:t>ditemukan</a:t>
            </a:r>
            <a:r>
              <a:rPr lang="en-US" sz="1500" dirty="0" smtClean="0"/>
              <a:t>)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selama</a:t>
            </a:r>
            <a:r>
              <a:rPr lang="en-US" sz="1500" dirty="0" smtClean="0"/>
              <a:t> </a:t>
            </a:r>
            <a:r>
              <a:rPr lang="en-US" sz="1500" dirty="0" err="1" smtClean="0"/>
              <a:t>nilai</a:t>
            </a:r>
            <a:r>
              <a:rPr lang="en-US" sz="1500" dirty="0" smtClean="0"/>
              <a:t> </a:t>
            </a:r>
            <a:r>
              <a:rPr lang="en-US" sz="1500" b="1" i="1" dirty="0" err="1" smtClean="0"/>
              <a:t>i</a:t>
            </a:r>
            <a:r>
              <a:rPr lang="en-US" sz="1500" dirty="0" smtClean="0"/>
              <a:t> </a:t>
            </a:r>
            <a:r>
              <a:rPr lang="en-US" sz="1500" dirty="0" err="1" smtClean="0"/>
              <a:t>masih</a:t>
            </a:r>
            <a:r>
              <a:rPr lang="en-US" sz="1500" dirty="0" smtClean="0"/>
              <a:t> </a:t>
            </a:r>
            <a:r>
              <a:rPr lang="en-US" sz="1500" dirty="0" err="1" smtClean="0"/>
              <a:t>lebih</a:t>
            </a:r>
            <a:r>
              <a:rPr lang="en-US" sz="1500" dirty="0" smtClean="0"/>
              <a:t> </a:t>
            </a:r>
            <a:r>
              <a:rPr lang="en-US" sz="1500" dirty="0" err="1" smtClean="0"/>
              <a:t>kecil</a:t>
            </a:r>
            <a:r>
              <a:rPr lang="en-US" sz="1500" dirty="0" smtClean="0"/>
              <a:t> </a:t>
            </a:r>
            <a:r>
              <a:rPr lang="en-US" sz="1500" dirty="0" err="1" smtClean="0"/>
              <a:t>dari</a:t>
            </a:r>
            <a:r>
              <a:rPr lang="en-US" sz="1500" dirty="0" smtClean="0"/>
              <a:t> </a:t>
            </a:r>
            <a:r>
              <a:rPr lang="en-US" sz="1500" b="1" i="1" dirty="0" err="1" smtClean="0"/>
              <a:t>banyak</a:t>
            </a:r>
            <a:r>
              <a:rPr lang="en-US" sz="1500" b="1" i="1" dirty="0" smtClean="0"/>
              <a:t> data</a:t>
            </a:r>
            <a:r>
              <a:rPr lang="en-US" sz="1500" dirty="0" smtClean="0"/>
              <a:t>. </a:t>
            </a:r>
            <a:r>
              <a:rPr lang="en-US" sz="1500" dirty="0" err="1" smtClean="0"/>
              <a:t>Lakukan</a:t>
            </a:r>
            <a:r>
              <a:rPr lang="en-US" sz="1500" dirty="0" smtClean="0"/>
              <a:t> </a:t>
            </a:r>
            <a:r>
              <a:rPr lang="en-US" sz="1500" dirty="0" err="1" smtClean="0"/>
              <a:t>langkah</a:t>
            </a:r>
            <a:r>
              <a:rPr lang="en-US" sz="1500" dirty="0" smtClean="0"/>
              <a:t> c.</a:t>
            </a:r>
          </a:p>
          <a:p>
            <a:pPr marL="1010412" lvl="2" indent="-342900">
              <a:buFont typeface="+mj-lt"/>
              <a:buAutoNum type="alphaLcPeriod"/>
            </a:pPr>
            <a:r>
              <a:rPr lang="en-US" sz="1500" dirty="0" err="1" smtClean="0"/>
              <a:t>Jika</a:t>
            </a:r>
            <a:r>
              <a:rPr lang="en-US" sz="1500" dirty="0" smtClean="0"/>
              <a:t> data </a:t>
            </a:r>
            <a:r>
              <a:rPr lang="en-US" sz="1500" dirty="0" err="1" smtClean="0"/>
              <a:t>ke-</a:t>
            </a:r>
            <a:r>
              <a:rPr lang="en-US" sz="1500" b="1" i="1" dirty="0" err="1" smtClean="0"/>
              <a:t>i</a:t>
            </a:r>
            <a:r>
              <a:rPr lang="en-US" sz="1500" dirty="0" smtClean="0"/>
              <a:t> </a:t>
            </a:r>
            <a:r>
              <a:rPr lang="en-US" sz="1500" dirty="0" err="1" smtClean="0"/>
              <a:t>sama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data yang </a:t>
            </a:r>
            <a:r>
              <a:rPr lang="en-US" sz="1500" dirty="0" err="1" smtClean="0"/>
              <a:t>dicari</a:t>
            </a:r>
            <a:r>
              <a:rPr lang="en-US" sz="1500" dirty="0" smtClean="0"/>
              <a:t>, </a:t>
            </a:r>
            <a:r>
              <a:rPr lang="en-US" sz="1500" dirty="0" err="1" smtClean="0"/>
              <a:t>maka</a:t>
            </a:r>
            <a:r>
              <a:rPr lang="en-US" sz="1500" dirty="0" smtClean="0"/>
              <a:t> </a:t>
            </a:r>
            <a:r>
              <a:rPr lang="en-US" sz="1500" dirty="0" err="1" smtClean="0"/>
              <a:t>isi</a:t>
            </a:r>
            <a:r>
              <a:rPr lang="en-US" sz="1500" dirty="0" smtClean="0"/>
              <a:t> variable </a:t>
            </a:r>
            <a:r>
              <a:rPr lang="en-US" sz="1500" b="1" i="1" dirty="0" err="1" smtClean="0"/>
              <a:t>ditemukan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</a:t>
            </a:r>
            <a:r>
              <a:rPr lang="en-US" sz="1500" dirty="0" err="1" smtClean="0"/>
              <a:t>nilai</a:t>
            </a:r>
            <a:r>
              <a:rPr lang="en-US" sz="1500" dirty="0" smtClean="0"/>
              <a:t> true yang </a:t>
            </a:r>
            <a:r>
              <a:rPr lang="en-US" sz="1500" dirty="0" err="1" smtClean="0"/>
              <a:t>menandakan</a:t>
            </a:r>
            <a:r>
              <a:rPr lang="en-US" sz="1500" dirty="0" smtClean="0"/>
              <a:t> data </a:t>
            </a:r>
            <a:r>
              <a:rPr lang="en-US" sz="1500" dirty="0" err="1" smtClean="0"/>
              <a:t>telah</a:t>
            </a:r>
            <a:r>
              <a:rPr lang="en-US" sz="1500" dirty="0" smtClean="0"/>
              <a:t> </a:t>
            </a:r>
            <a:r>
              <a:rPr lang="en-US" sz="1500" dirty="0" err="1" smtClean="0"/>
              <a:t>ditemukan</a:t>
            </a:r>
            <a:r>
              <a:rPr lang="en-US" sz="1500" dirty="0" smtClean="0"/>
              <a:t>, </a:t>
            </a:r>
            <a:r>
              <a:rPr lang="en-US" sz="1500" dirty="0" err="1" smtClean="0"/>
              <a:t>tetapi</a:t>
            </a:r>
            <a:r>
              <a:rPr lang="en-US" sz="1500" dirty="0" smtClean="0"/>
              <a:t> </a:t>
            </a:r>
            <a:r>
              <a:rPr lang="en-US" sz="1500" dirty="0" err="1" smtClean="0"/>
              <a:t>jika</a:t>
            </a:r>
            <a:r>
              <a:rPr lang="en-US" sz="1500" dirty="0" smtClean="0"/>
              <a:t> </a:t>
            </a:r>
            <a:r>
              <a:rPr lang="en-US" sz="1500" dirty="0" err="1" smtClean="0"/>
              <a:t>tidak</a:t>
            </a:r>
            <a:r>
              <a:rPr lang="en-US" sz="1500" dirty="0" smtClean="0"/>
              <a:t> </a:t>
            </a:r>
            <a:r>
              <a:rPr lang="en-US" sz="1500" dirty="0" err="1" smtClean="0"/>
              <a:t>sama</a:t>
            </a:r>
            <a:r>
              <a:rPr lang="en-US" sz="1500" dirty="0" smtClean="0"/>
              <a:t> </a:t>
            </a:r>
            <a:r>
              <a:rPr lang="en-US" sz="1500" dirty="0" err="1" smtClean="0"/>
              <a:t>maka</a:t>
            </a:r>
            <a:r>
              <a:rPr lang="en-US" sz="1500" dirty="0" smtClean="0"/>
              <a:t> </a:t>
            </a:r>
            <a:r>
              <a:rPr lang="en-US" sz="1500" dirty="0" err="1" smtClean="0"/>
              <a:t>variabel</a:t>
            </a:r>
            <a:r>
              <a:rPr lang="en-US" sz="1500" dirty="0" smtClean="0"/>
              <a:t> </a:t>
            </a:r>
            <a:r>
              <a:rPr lang="en-US" sz="1500" b="1" i="1" dirty="0" err="1" smtClean="0"/>
              <a:t>i</a:t>
            </a:r>
            <a:r>
              <a:rPr lang="en-US" sz="1500" dirty="0" smtClean="0"/>
              <a:t> </a:t>
            </a:r>
            <a:r>
              <a:rPr lang="en-US" sz="1500" dirty="0" err="1" smtClean="0"/>
              <a:t>ditambah</a:t>
            </a:r>
            <a:r>
              <a:rPr lang="en-US" sz="1500" dirty="0" smtClean="0"/>
              <a:t> 1 </a:t>
            </a:r>
            <a:r>
              <a:rPr lang="en-US" sz="1500" dirty="0" err="1" smtClean="0"/>
              <a:t>untuk</a:t>
            </a:r>
            <a:r>
              <a:rPr lang="en-US" sz="1500" dirty="0" smtClean="0"/>
              <a:t> </a:t>
            </a:r>
            <a:r>
              <a:rPr lang="en-US" sz="1500" dirty="0" err="1" smtClean="0"/>
              <a:t>memeriksa</a:t>
            </a:r>
            <a:r>
              <a:rPr lang="en-US" sz="1500" dirty="0" smtClean="0"/>
              <a:t> data </a:t>
            </a:r>
            <a:r>
              <a:rPr lang="en-US" sz="1500" dirty="0" err="1" smtClean="0"/>
              <a:t>selanjutnya</a:t>
            </a:r>
            <a:r>
              <a:rPr lang="en-US" sz="1500" dirty="0" smtClean="0"/>
              <a:t>.</a:t>
            </a:r>
          </a:p>
          <a:p>
            <a:pPr marL="1010412" lvl="2" indent="-342900">
              <a:buFont typeface="+mj-lt"/>
              <a:buAutoNum type="alphaLcPeriod"/>
            </a:pPr>
            <a:r>
              <a:rPr lang="en-US" sz="1500" dirty="0" err="1" smtClean="0"/>
              <a:t>Setelah</a:t>
            </a:r>
            <a:r>
              <a:rPr lang="en-US" sz="1500" dirty="0" smtClean="0"/>
              <a:t> </a:t>
            </a:r>
            <a:r>
              <a:rPr lang="en-US" sz="1500" dirty="0" err="1" smtClean="0"/>
              <a:t>perulangan</a:t>
            </a:r>
            <a:r>
              <a:rPr lang="en-US" sz="1500" dirty="0" smtClean="0"/>
              <a:t> b s/d c </a:t>
            </a:r>
            <a:r>
              <a:rPr lang="en-US" sz="1500" dirty="0" err="1" smtClean="0"/>
              <a:t>selesai</a:t>
            </a:r>
            <a:r>
              <a:rPr lang="en-US" sz="1500" dirty="0" smtClean="0"/>
              <a:t>, </a:t>
            </a:r>
            <a:r>
              <a:rPr lang="en-US" sz="1500" dirty="0" err="1" smtClean="0"/>
              <a:t>maka</a:t>
            </a:r>
            <a:r>
              <a:rPr lang="en-US" sz="1500" dirty="0" smtClean="0"/>
              <a:t> </a:t>
            </a:r>
            <a:r>
              <a:rPr lang="en-US" sz="1500" dirty="0" err="1" smtClean="0"/>
              <a:t>jika</a:t>
            </a:r>
            <a:r>
              <a:rPr lang="en-US" sz="1500" dirty="0" smtClean="0"/>
              <a:t> </a:t>
            </a:r>
            <a:r>
              <a:rPr lang="en-US" sz="1500" dirty="0" err="1" smtClean="0"/>
              <a:t>variabel</a:t>
            </a:r>
            <a:r>
              <a:rPr lang="en-US" sz="1500" dirty="0" smtClean="0"/>
              <a:t> </a:t>
            </a:r>
            <a:r>
              <a:rPr lang="en-US" sz="1500" b="1" i="1" dirty="0" err="1" smtClean="0"/>
              <a:t>ditemukan</a:t>
            </a:r>
            <a:r>
              <a:rPr lang="en-US" sz="1500" dirty="0" smtClean="0"/>
              <a:t> </a:t>
            </a:r>
            <a:r>
              <a:rPr lang="en-US" sz="1500" dirty="0" err="1" smtClean="0"/>
              <a:t>mempunyai</a:t>
            </a:r>
            <a:r>
              <a:rPr lang="en-US" sz="1500" dirty="0" smtClean="0"/>
              <a:t> </a:t>
            </a:r>
            <a:r>
              <a:rPr lang="en-US" sz="1500" dirty="0" err="1" smtClean="0"/>
              <a:t>nilai</a:t>
            </a:r>
            <a:r>
              <a:rPr lang="en-US" sz="1500" dirty="0" smtClean="0"/>
              <a:t> true, </a:t>
            </a:r>
            <a:r>
              <a:rPr lang="en-US" sz="1500" dirty="0" err="1" smtClean="0"/>
              <a:t>berarti</a:t>
            </a:r>
            <a:r>
              <a:rPr lang="en-US" sz="1500" dirty="0" smtClean="0"/>
              <a:t> data yang </a:t>
            </a:r>
            <a:r>
              <a:rPr lang="en-US" sz="1500" dirty="0" err="1" smtClean="0"/>
              <a:t>dicari</a:t>
            </a:r>
            <a:r>
              <a:rPr lang="en-US" sz="1500" dirty="0" smtClean="0"/>
              <a:t> </a:t>
            </a:r>
            <a:r>
              <a:rPr lang="en-US" sz="1500" dirty="0" err="1" smtClean="0"/>
              <a:t>ada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posisi</a:t>
            </a:r>
            <a:r>
              <a:rPr lang="en-US" sz="1500" dirty="0" smtClean="0"/>
              <a:t> </a:t>
            </a:r>
            <a:r>
              <a:rPr lang="en-US" sz="1500" dirty="0" err="1" smtClean="0"/>
              <a:t>ke-</a:t>
            </a:r>
            <a:r>
              <a:rPr lang="en-US" sz="1500" b="1" i="1" dirty="0" err="1" smtClean="0"/>
              <a:t>i</a:t>
            </a:r>
            <a:r>
              <a:rPr lang="en-US" sz="1500" dirty="0" smtClean="0"/>
              <a:t>. </a:t>
            </a:r>
            <a:r>
              <a:rPr lang="en-US" sz="1500" dirty="0" err="1" smtClean="0"/>
              <a:t>Jika</a:t>
            </a:r>
            <a:r>
              <a:rPr lang="en-US" sz="1500" dirty="0" smtClean="0"/>
              <a:t> </a:t>
            </a:r>
            <a:r>
              <a:rPr lang="en-US" sz="1500" dirty="0" err="1" smtClean="0"/>
              <a:t>variabel</a:t>
            </a:r>
            <a:r>
              <a:rPr lang="en-US" sz="1500" dirty="0" smtClean="0"/>
              <a:t> </a:t>
            </a:r>
            <a:r>
              <a:rPr lang="en-US" sz="1500" b="1" i="1" dirty="0" err="1" smtClean="0"/>
              <a:t>ditemukan</a:t>
            </a:r>
            <a:r>
              <a:rPr lang="en-US" sz="1500" dirty="0" smtClean="0"/>
              <a:t> </a:t>
            </a:r>
            <a:r>
              <a:rPr lang="en-US" sz="1500" dirty="0" err="1" smtClean="0"/>
              <a:t>mempunyai</a:t>
            </a:r>
            <a:r>
              <a:rPr lang="en-US" sz="1500" dirty="0" smtClean="0"/>
              <a:t> </a:t>
            </a:r>
            <a:r>
              <a:rPr lang="en-US" sz="1500" dirty="0" err="1" smtClean="0"/>
              <a:t>nilai</a:t>
            </a:r>
            <a:r>
              <a:rPr lang="en-US" sz="1500" dirty="0" smtClean="0"/>
              <a:t> false, </a:t>
            </a:r>
            <a:r>
              <a:rPr lang="en-US" sz="1500" dirty="0" err="1" smtClean="0"/>
              <a:t>berarti</a:t>
            </a:r>
            <a:r>
              <a:rPr lang="en-US" sz="1500" dirty="0" smtClean="0"/>
              <a:t> data yang </a:t>
            </a:r>
            <a:r>
              <a:rPr lang="en-US" sz="1500" dirty="0" err="1" smtClean="0"/>
              <a:t>dicari</a:t>
            </a:r>
            <a:r>
              <a:rPr lang="en-US" sz="1500" dirty="0" smtClean="0"/>
              <a:t> </a:t>
            </a:r>
            <a:r>
              <a:rPr lang="en-US" sz="1500" dirty="0" err="1" smtClean="0"/>
              <a:t>tidak</a:t>
            </a:r>
            <a:r>
              <a:rPr lang="en-US" sz="1500" dirty="0" smtClean="0"/>
              <a:t> </a:t>
            </a:r>
            <a:r>
              <a:rPr lang="en-US" sz="1500" dirty="0" err="1" smtClean="0"/>
              <a:t>ditemukan</a:t>
            </a:r>
            <a:r>
              <a:rPr lang="en-US" sz="1500" dirty="0" smtClean="0"/>
              <a:t>.</a:t>
            </a:r>
          </a:p>
          <a:p>
            <a:pPr lvl="1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b. Binary Search</a:t>
            </a:r>
          </a:p>
          <a:p>
            <a:pPr lvl="1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data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binary  :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smtClean="0"/>
              <a:t>Data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1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N</a:t>
            </a:r>
          </a:p>
          <a:p>
            <a:pPr marL="850392" lvl="1" indent="-457200">
              <a:buFont typeface="+mj-lt"/>
              <a:buAutoNum type="alphaLcPeriod"/>
            </a:pPr>
            <a:r>
              <a:rPr lang="it-IT" dirty="0" smtClean="0"/>
              <a:t>Kemudian cari posisi data tengah dengan rumus (posisi awal +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) / 2</a:t>
            </a:r>
          </a:p>
          <a:p>
            <a:pPr marL="850392" lvl="1" indent="-457200">
              <a:buFont typeface="+mj-lt"/>
              <a:buAutoNum type="alphaLcPeriod"/>
            </a:pPr>
            <a:r>
              <a:rPr lang="nn-NO" dirty="0" smtClean="0"/>
              <a:t>Kemudian data yang dicari dibandingkan dengan data yang di </a:t>
            </a:r>
            <a:r>
              <a:rPr lang="en-US" dirty="0" err="1" smtClean="0"/>
              <a:t>tengah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?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awaladalah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+ 1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– 1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199" y="1143000"/>
            <a:ext cx="7671665" cy="499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menyimpan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sekumpulan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bertipe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diakses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indeksnya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keterurutan misalnya integer atau karakter.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diketahui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dieksekusi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41960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Pengurutan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beripe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numerik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ataupun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Pengurutan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ascending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descending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turun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Pengurutan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(Sorting)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pengurutan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sebelumnya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disusun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tersusun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teratur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dirty="0" err="1" smtClean="0"/>
              <a:t>Pengurutan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Bubble Sort</a:t>
            </a:r>
          </a:p>
          <a:p>
            <a:pPr lvl="1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Membandingkan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berikutnya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ke-i+1). </a:t>
            </a:r>
          </a:p>
          <a:p>
            <a:pPr lvl="1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ke-i+1,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tukarkan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berhentinya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Bubble sort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berhenti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diperiksa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pertukaran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tercapai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perurutan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pengurutan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lambat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7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diurutkan</a:t>
            </a:r>
            <a:r>
              <a:rPr lang="en-US" dirty="0" smtClean="0"/>
              <a:t> 10 </a:t>
            </a:r>
            <a:r>
              <a:rPr lang="en-US" dirty="0" err="1" smtClean="0"/>
              <a:t>nilai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1998" y="1524000"/>
          <a:ext cx="6553206" cy="487680"/>
        </p:xfrm>
        <a:graphic>
          <a:graphicData uri="http://schemas.openxmlformats.org/drawingml/2006/table">
            <a:tbl>
              <a:tblPr/>
              <a:tblGrid>
                <a:gridCol w="595746"/>
                <a:gridCol w="595746"/>
                <a:gridCol w="595746"/>
                <a:gridCol w="595746"/>
                <a:gridCol w="595746"/>
                <a:gridCol w="595746"/>
                <a:gridCol w="595746"/>
                <a:gridCol w="595746"/>
                <a:gridCol w="595746"/>
                <a:gridCol w="595746"/>
                <a:gridCol w="595746"/>
              </a:tblGrid>
              <a:tr h="4876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Array: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5715000"/>
            <a:ext cx="8229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Catatan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: data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diarsir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terurut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2743200"/>
          <a:ext cx="5690555" cy="2895600"/>
        </p:xfrm>
        <a:graphic>
          <a:graphicData uri="http://schemas.openxmlformats.org/drawingml/2006/table">
            <a:tbl>
              <a:tblPr/>
              <a:tblGrid>
                <a:gridCol w="601015"/>
                <a:gridCol w="508954"/>
                <a:gridCol w="508954"/>
                <a:gridCol w="508954"/>
                <a:gridCol w="508954"/>
                <a:gridCol w="508954"/>
                <a:gridCol w="508954"/>
                <a:gridCol w="508954"/>
                <a:gridCol w="508954"/>
                <a:gridCol w="508954"/>
                <a:gridCol w="508954"/>
              </a:tblGrid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Awal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bubble sort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1"/>
            <a:r>
              <a:rPr lang="fi-FI" dirty="0" smtClean="0"/>
              <a:t>Lakukan perulangan untuk </a:t>
            </a:r>
            <a:r>
              <a:rPr lang="fi-FI" b="1" i="1" dirty="0" smtClean="0"/>
              <a:t>i</a:t>
            </a:r>
            <a:r>
              <a:rPr lang="fi-FI" dirty="0" smtClean="0"/>
              <a:t> dimulai dari 1 sampai N-1, lakukan proses b.</a:t>
            </a:r>
            <a:endParaRPr lang="en-US" dirty="0" smtClean="0"/>
          </a:p>
          <a:p>
            <a:pPr lvl="1"/>
            <a:r>
              <a:rPr lang="fi-FI" dirty="0" smtClean="0"/>
              <a:t>Lakukan perulangan j dimulai dari 1 sampai N-1, lakukan perbandingan antara data ke-j dengan data ke-(j+1). </a:t>
            </a:r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-j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-(j+1),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tukarkan</a:t>
            </a:r>
            <a:r>
              <a:rPr lang="en-US" dirty="0" smtClean="0"/>
              <a:t> </a:t>
            </a:r>
            <a:r>
              <a:rPr lang="en-US" dirty="0" err="1" smtClean="0"/>
              <a:t>datanya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smtClean="0"/>
              <a:t>Selection Sort</a:t>
            </a:r>
          </a:p>
          <a:p>
            <a:pPr lvl="1" algn="just"/>
            <a:r>
              <a:rPr lang="en-US" dirty="0" err="1" smtClean="0"/>
              <a:t>Algoritma</a:t>
            </a:r>
            <a:r>
              <a:rPr lang="en-US" dirty="0" smtClean="0"/>
              <a:t> selection sort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. </a:t>
            </a:r>
          </a:p>
          <a:p>
            <a:pPr lvl="1" algn="just"/>
            <a:r>
              <a:rPr lang="en-US" dirty="0" smtClean="0"/>
              <a:t>Data paling </a:t>
            </a:r>
            <a:r>
              <a:rPr lang="en-US" dirty="0" err="1" smtClean="0"/>
              <a:t>kiri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 </a:t>
            </a:r>
          </a:p>
          <a:p>
            <a:pPr lvl="1" algn="just"/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pembandingan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pengubahan</a:t>
            </a:r>
            <a:r>
              <a:rPr lang="en-US" dirty="0" smtClean="0"/>
              <a:t>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dilakukan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indeks</a:t>
            </a:r>
            <a:r>
              <a:rPr lang="en-US" b="1" dirty="0" smtClean="0"/>
              <a:t> </a:t>
            </a:r>
            <a:r>
              <a:rPr lang="en-US" dirty="0" err="1" smtClean="0"/>
              <a:t>pembanding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pertukaran</a:t>
            </a:r>
            <a:r>
              <a:rPr lang="en-US" dirty="0" smtClean="0"/>
              <a:t> data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/>
              <a:t>akhir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.</a:t>
            </a:r>
          </a:p>
          <a:p>
            <a:pPr lvl="1" algn="just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bubble sort,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N-1 kali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295400"/>
          <a:ext cx="5029195" cy="457200"/>
        </p:xfrm>
        <a:graphic>
          <a:graphicData uri="http://schemas.openxmlformats.org/drawingml/2006/table">
            <a:tbl>
              <a:tblPr/>
              <a:tblGrid>
                <a:gridCol w="531165"/>
                <a:gridCol w="449803"/>
                <a:gridCol w="449803"/>
                <a:gridCol w="449803"/>
                <a:gridCol w="449803"/>
                <a:gridCol w="449803"/>
                <a:gridCol w="449803"/>
                <a:gridCol w="449803"/>
                <a:gridCol w="449803"/>
                <a:gridCol w="449803"/>
                <a:gridCol w="449803"/>
              </a:tblGrid>
              <a:tr h="4572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Awal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83820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885891"/>
            <a:ext cx="7620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 :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index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terkecil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data ke-1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disimpan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ke-1. Dari data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didapatkan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terkecil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index ke-10.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Tukarkan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data ke-1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indek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597" y="3337560"/>
          <a:ext cx="5995356" cy="396240"/>
        </p:xfrm>
        <a:graphic>
          <a:graphicData uri="http://schemas.openxmlformats.org/drawingml/2006/table">
            <a:tbl>
              <a:tblPr/>
              <a:tblGrid>
                <a:gridCol w="633206"/>
                <a:gridCol w="536215"/>
                <a:gridCol w="536215"/>
                <a:gridCol w="536215"/>
                <a:gridCol w="536215"/>
                <a:gridCol w="536215"/>
                <a:gridCol w="536215"/>
                <a:gridCol w="536215"/>
                <a:gridCol w="536215"/>
                <a:gridCol w="536215"/>
                <a:gridCol w="536215"/>
              </a:tblGrid>
              <a:tr h="3962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394329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4572000"/>
          <a:ext cx="5486403" cy="457200"/>
        </p:xfrm>
        <a:graphic>
          <a:graphicData uri="http://schemas.openxmlformats.org/drawingml/2006/table">
            <a:tbl>
              <a:tblPr/>
              <a:tblGrid>
                <a:gridCol w="579453"/>
                <a:gridCol w="490695"/>
                <a:gridCol w="490695"/>
                <a:gridCol w="490695"/>
                <a:gridCol w="490695"/>
                <a:gridCol w="490695"/>
                <a:gridCol w="490695"/>
                <a:gridCol w="490695"/>
                <a:gridCol w="490695"/>
                <a:gridCol w="490695"/>
                <a:gridCol w="490695"/>
              </a:tblGrid>
              <a:tr h="4572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447800"/>
          </a:xfrm>
        </p:spPr>
        <p:txBody>
          <a:bodyPr/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 :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/>
              <a:t>Cari</a:t>
            </a:r>
            <a:r>
              <a:rPr lang="en-US" sz="1800" dirty="0" smtClean="0"/>
              <a:t> index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terkecil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data ke-2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data </a:t>
            </a:r>
            <a:r>
              <a:rPr lang="en-US" sz="1800" dirty="0" err="1" smtClean="0"/>
              <a:t>terakhir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disimpan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posisi-2. Dari data </a:t>
            </a:r>
            <a:r>
              <a:rPr lang="en-US" sz="1800" dirty="0" err="1" smtClean="0"/>
              <a:t>sebelumnya</a:t>
            </a:r>
            <a:r>
              <a:rPr lang="en-US" sz="1800" dirty="0" smtClean="0"/>
              <a:t> </a:t>
            </a:r>
            <a:r>
              <a:rPr lang="en-US" sz="1800" dirty="0" err="1" smtClean="0"/>
              <a:t>didapatkan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data </a:t>
            </a:r>
            <a:r>
              <a:rPr lang="en-US" sz="1800" dirty="0" err="1" smtClean="0"/>
              <a:t>terkecil</a:t>
            </a:r>
            <a:r>
              <a:rPr lang="en-US" sz="1800" dirty="0" smtClean="0"/>
              <a:t> </a:t>
            </a:r>
            <a:r>
              <a:rPr lang="en-US" sz="1800" dirty="0" err="1" smtClean="0"/>
              <a:t>berada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index ke-5. </a:t>
            </a:r>
            <a:r>
              <a:rPr lang="en-US" sz="1800" dirty="0" err="1" smtClean="0"/>
              <a:t>Tukarkan</a:t>
            </a:r>
            <a:r>
              <a:rPr lang="en-US" sz="1800" dirty="0" smtClean="0"/>
              <a:t> </a:t>
            </a:r>
            <a:r>
              <a:rPr lang="en-US" sz="1800" dirty="0" err="1" smtClean="0"/>
              <a:t>isi</a:t>
            </a:r>
            <a:r>
              <a:rPr lang="en-US" sz="1800" dirty="0" smtClean="0"/>
              <a:t> data ke-2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data index ke-5.</a:t>
            </a:r>
          </a:p>
          <a:p>
            <a:pPr algn="just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438400"/>
          <a:ext cx="5486403" cy="533400"/>
        </p:xfrm>
        <a:graphic>
          <a:graphicData uri="http://schemas.openxmlformats.org/drawingml/2006/table">
            <a:tbl>
              <a:tblPr/>
              <a:tblGrid>
                <a:gridCol w="579453"/>
                <a:gridCol w="412761"/>
                <a:gridCol w="568629"/>
                <a:gridCol w="490695"/>
                <a:gridCol w="490695"/>
                <a:gridCol w="490695"/>
                <a:gridCol w="490695"/>
                <a:gridCol w="490695"/>
                <a:gridCol w="490695"/>
                <a:gridCol w="490695"/>
                <a:gridCol w="490695"/>
              </a:tblGrid>
              <a:tr h="5334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320040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3962400"/>
          <a:ext cx="5080951" cy="548640"/>
        </p:xfrm>
        <a:graphic>
          <a:graphicData uri="http://schemas.openxmlformats.org/drawingml/2006/table">
            <a:tbl>
              <a:tblPr/>
              <a:tblGrid>
                <a:gridCol w="536631"/>
                <a:gridCol w="454432"/>
                <a:gridCol w="454432"/>
                <a:gridCol w="454432"/>
                <a:gridCol w="454432"/>
                <a:gridCol w="454432"/>
                <a:gridCol w="454432"/>
                <a:gridCol w="454432"/>
                <a:gridCol w="454432"/>
                <a:gridCol w="454432"/>
                <a:gridCol w="454432"/>
              </a:tblGrid>
              <a:tr h="5486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487680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seterusnya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terurut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b="1" i="1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sampai</a:t>
            </a:r>
            <a:r>
              <a:rPr lang="en-US" dirty="0" smtClean="0"/>
              <a:t> N-1,dimana 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data.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b.</a:t>
            </a:r>
          </a:p>
          <a:p>
            <a:pPr lvl="1"/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index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range data 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-N,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r>
              <a:rPr lang="en-US" dirty="0" smtClean="0"/>
              <a:t> index </a:t>
            </a:r>
            <a:r>
              <a:rPr lang="en-US" dirty="0" err="1" smtClean="0"/>
              <a:t>posisinya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idxterkecil</a:t>
            </a:r>
            <a:r>
              <a:rPr lang="en-US" dirty="0" smtClean="0"/>
              <a:t>. </a:t>
            </a:r>
            <a:r>
              <a:rPr lang="en-US" dirty="0" err="1" smtClean="0"/>
              <a:t>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c.</a:t>
            </a:r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ke-indexterkecil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tukarkan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ke-indexterkecil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7452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Pascal 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Data:array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[1..10] of integer;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4" y="3352800"/>
          <a:ext cx="5943598" cy="609600"/>
        </p:xfrm>
        <a:graphic>
          <a:graphicData uri="http://schemas.openxmlformats.org/drawingml/2006/table">
            <a:tbl>
              <a:tblPr/>
              <a:tblGrid>
                <a:gridCol w="1268858"/>
                <a:gridCol w="467474"/>
                <a:gridCol w="467474"/>
                <a:gridCol w="467474"/>
                <a:gridCol w="467474"/>
                <a:gridCol w="467474"/>
                <a:gridCol w="467474"/>
                <a:gridCol w="467474"/>
                <a:gridCol w="467474"/>
                <a:gridCol w="467474"/>
                <a:gridCol w="467474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Elemen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 Indeks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3962400"/>
            <a:ext cx="8229600" cy="18745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Data[10]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66800" y="5105400"/>
          <a:ext cx="5867400" cy="685800"/>
        </p:xfrm>
        <a:graphic>
          <a:graphicData uri="http://schemas.openxmlformats.org/drawingml/2006/table">
            <a:tbl>
              <a:tblPr/>
              <a:tblGrid>
                <a:gridCol w="1252590"/>
                <a:gridCol w="461481"/>
                <a:gridCol w="461481"/>
                <a:gridCol w="461481"/>
                <a:gridCol w="461481"/>
                <a:gridCol w="461481"/>
                <a:gridCol w="461481"/>
                <a:gridCol w="461481"/>
                <a:gridCol w="461481"/>
                <a:gridCol w="461481"/>
                <a:gridCol w="461481"/>
              </a:tblGrid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Elemen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 Indeks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Akses</a:t>
            </a:r>
            <a:r>
              <a:rPr lang="en-US" dirty="0" smtClean="0"/>
              <a:t> Data Array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indexnya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C: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Data[0]=5;  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Data[1]=7;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3340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</a:t>
            </a:r>
          </a:p>
          <a:p>
            <a:pPr lvl="1" algn="just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data[5]={1,4,5,6,7};</a:t>
            </a:r>
          </a:p>
          <a:p>
            <a:pPr lvl="1" algn="just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p,i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; //p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pointer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p=data;</a:t>
            </a:r>
          </a:p>
          <a:p>
            <a:pPr lvl="1" algn="just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=data[2];</a:t>
            </a:r>
          </a:p>
          <a:p>
            <a:pPr lvl="1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*p=50; //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identik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data[0]=50</a:t>
            </a:r>
          </a:p>
          <a:p>
            <a:pPr lvl="1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*(p+1)=15;  //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identik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data[1]=15</a:t>
            </a:r>
          </a:p>
          <a:p>
            <a:pPr lvl="1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*(p+2)=*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p+data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[1];  //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identik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data[2]=data[2]+data[1];</a:t>
            </a:r>
          </a:p>
          <a:p>
            <a:pPr lvl="1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p++; //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ditambah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1 (p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berikutnya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(“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“,*p);//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data[1]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50</a:t>
            </a:r>
          </a:p>
          <a:p>
            <a:pPr lvl="1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p=p+2; //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ditambah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2(p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berikutnya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(“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“,*p);//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data[3]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6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Menampilkan</a:t>
            </a:r>
            <a:r>
              <a:rPr lang="en-US" b="1" dirty="0" smtClean="0"/>
              <a:t> data array</a:t>
            </a:r>
            <a:endParaRPr lang="en-US" dirty="0" smtClean="0"/>
          </a:p>
          <a:p>
            <a:pPr lvl="1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menampilakan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data, </a:t>
            </a:r>
          </a:p>
          <a:p>
            <a:pPr lvl="1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perulangan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1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data[5]={1,5,8,9,8};</a:t>
            </a:r>
          </a:p>
          <a:p>
            <a:pPr lvl="1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=5;</a:t>
            </a:r>
          </a:p>
          <a:p>
            <a:pPr lvl="1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=0;i&lt;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banyakdata;i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++)</a:t>
            </a:r>
          </a:p>
          <a:p>
            <a:pPr lvl="1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1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("data[%d]: %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n",i,data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]);</a:t>
            </a:r>
          </a:p>
          <a:p>
            <a:pPr lvl="1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1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181600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pointer</a:t>
            </a:r>
          </a:p>
          <a:p>
            <a:pPr lvl="1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,*p;</a:t>
            </a:r>
          </a:p>
          <a:p>
            <a:pPr lvl="1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data[5]={1,5,8,9,8};</a:t>
            </a:r>
          </a:p>
          <a:p>
            <a:pPr lvl="1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=5;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p=data;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=0;i&lt;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banyakdata;i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++)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("data[%d]: %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n",i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,*(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p+i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));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46482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void </a:t>
            </a:r>
            <a:r>
              <a:rPr lang="en-US" dirty="0" err="1" smtClean="0"/>
              <a:t>view_array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data[],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banyakdata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     for(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banyakdata;i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     {</a:t>
            </a:r>
          </a:p>
          <a:p>
            <a:pPr>
              <a:buNone/>
            </a:pPr>
            <a:r>
              <a:rPr lang="en-US" dirty="0" smtClean="0"/>
              <a:t>	         </a:t>
            </a:r>
            <a:r>
              <a:rPr lang="en-US" dirty="0" err="1" smtClean="0"/>
              <a:t>printf</a:t>
            </a:r>
            <a:r>
              <a:rPr lang="en-US" dirty="0" smtClean="0"/>
              <a:t>("%4d ",data[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     }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void </a:t>
            </a:r>
            <a:r>
              <a:rPr lang="en-US" dirty="0" err="1" smtClean="0"/>
              <a:t>view_array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data,int</a:t>
            </a:r>
            <a:r>
              <a:rPr lang="en-US" dirty="0" smtClean="0"/>
              <a:t> </a:t>
            </a:r>
            <a:r>
              <a:rPr lang="en-US" dirty="0" err="1" smtClean="0"/>
              <a:t>banyakdata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     for(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banyakdata;i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     {</a:t>
            </a:r>
          </a:p>
          <a:p>
            <a:pPr>
              <a:buNone/>
            </a:pPr>
            <a:r>
              <a:rPr lang="en-US" dirty="0" smtClean="0"/>
              <a:t>	         </a:t>
            </a:r>
            <a:r>
              <a:rPr lang="en-US" dirty="0" err="1" smtClean="0"/>
              <a:t>printf</a:t>
            </a:r>
            <a:r>
              <a:rPr lang="en-US" dirty="0" smtClean="0"/>
              <a:t>("%4d ",*(</a:t>
            </a:r>
            <a:r>
              <a:rPr lang="en-US" dirty="0" err="1" smtClean="0"/>
              <a:t>data+i</a:t>
            </a:r>
            <a:r>
              <a:rPr lang="en-US" dirty="0" smtClean="0"/>
              <a:t>));</a:t>
            </a:r>
          </a:p>
          <a:p>
            <a:pPr>
              <a:buNone/>
            </a:pPr>
            <a:r>
              <a:rPr lang="en-US" dirty="0" smtClean="0"/>
              <a:t>	     }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05400" y="914400"/>
            <a:ext cx="3733800" cy="2895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Pemanggilan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a[5]={2,5,6,7,8};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=5;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("3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 ");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view_array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(a,3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("\n");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 ");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view_array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a,banyakdata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600200"/>
          </a:xfrm>
        </p:spPr>
        <p:txBody>
          <a:bodyPr/>
          <a:lstStyle/>
          <a:p>
            <a:r>
              <a:rPr lang="en-US" b="1" dirty="0" err="1" smtClean="0"/>
              <a:t>Penambahan</a:t>
            </a:r>
            <a:r>
              <a:rPr lang="en-US" b="1" dirty="0" smtClean="0"/>
              <a:t> data </a:t>
            </a:r>
            <a:r>
              <a:rPr lang="en-US" b="1" dirty="0" err="1" smtClean="0"/>
              <a:t>ke</a:t>
            </a:r>
            <a:r>
              <a:rPr lang="en-US" b="1" dirty="0" smtClean="0"/>
              <a:t> array</a:t>
            </a:r>
            <a:endParaRPr lang="en-US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Penambahan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menambahkan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array.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667000"/>
          <a:ext cx="5029200" cy="1066800"/>
        </p:xfrm>
        <a:graphic>
          <a:graphicData uri="http://schemas.openxmlformats.org/drawingml/2006/table">
            <a:tbl>
              <a:tblPr/>
              <a:tblGrid>
                <a:gridCol w="734985"/>
                <a:gridCol w="808410"/>
                <a:gridCol w="808410"/>
                <a:gridCol w="808410"/>
                <a:gridCol w="808410"/>
                <a:gridCol w="1060575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data[0]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data[1]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data[2]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data[3]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data[4]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banyakdata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4114800"/>
          <a:ext cx="1066800" cy="7620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</a:rPr>
                        <a:t>baru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38201" y="5257800"/>
          <a:ext cx="5181601" cy="685800"/>
        </p:xfrm>
        <a:graphic>
          <a:graphicData uri="http://schemas.openxmlformats.org/drawingml/2006/table">
            <a:tbl>
              <a:tblPr/>
              <a:tblGrid>
                <a:gridCol w="754255"/>
                <a:gridCol w="829604"/>
                <a:gridCol w="829604"/>
                <a:gridCol w="829604"/>
                <a:gridCol w="829604"/>
                <a:gridCol w="1108930"/>
              </a:tblGrid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data[0]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data[1]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data[2]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data[3]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data[4]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banyakdata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981200" y="46482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</TotalTime>
  <Words>1712</Words>
  <Application>Microsoft Office PowerPoint</Application>
  <PresentationFormat>On-screen Show (4:3)</PresentationFormat>
  <Paragraphs>468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Review Array</vt:lpstr>
      <vt:lpstr>Array</vt:lpstr>
      <vt:lpstr>Deklarasi Array</vt:lpstr>
      <vt:lpstr>Operasi Array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Pencarian Data</vt:lpstr>
      <vt:lpstr>Slide 16</vt:lpstr>
      <vt:lpstr>Slide 17</vt:lpstr>
      <vt:lpstr>Slide 18</vt:lpstr>
      <vt:lpstr>Slide 19</vt:lpstr>
      <vt:lpstr>Pengurutan Data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Array</dc:title>
  <dc:creator>Slamet</dc:creator>
  <cp:lastModifiedBy>Slamet</cp:lastModifiedBy>
  <cp:revision>26</cp:revision>
  <dcterms:created xsi:type="dcterms:W3CDTF">2011-02-22T01:26:51Z</dcterms:created>
  <dcterms:modified xsi:type="dcterms:W3CDTF">2011-02-28T07:53:34Z</dcterms:modified>
</cp:coreProperties>
</file>