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8BB4-7AE0-4239-86A2-3C8537A92D4C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52A3-3C92-4879-8AF2-5F05DFCCD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8BB4-7AE0-4239-86A2-3C8537A92D4C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52A3-3C92-4879-8AF2-5F05DFCCD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8BB4-7AE0-4239-86A2-3C8537A92D4C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52A3-3C92-4879-8AF2-5F05DFCCD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8BB4-7AE0-4239-86A2-3C8537A92D4C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52A3-3C92-4879-8AF2-5F05DFCCD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8BB4-7AE0-4239-86A2-3C8537A92D4C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52A3-3C92-4879-8AF2-5F05DFCCD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8BB4-7AE0-4239-86A2-3C8537A92D4C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52A3-3C92-4879-8AF2-5F05DFCCD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8BB4-7AE0-4239-86A2-3C8537A92D4C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52A3-3C92-4879-8AF2-5F05DFCCD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8BB4-7AE0-4239-86A2-3C8537A92D4C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52A3-3C92-4879-8AF2-5F05DFCCD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8BB4-7AE0-4239-86A2-3C8537A92D4C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52A3-3C92-4879-8AF2-5F05DFCCD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8BB4-7AE0-4239-86A2-3C8537A92D4C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52A3-3C92-4879-8AF2-5F05DFCCD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8BB4-7AE0-4239-86A2-3C8537A92D4C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52A3-3C92-4879-8AF2-5F05DFCCD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18BB4-7AE0-4239-86A2-3C8537A92D4C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552A3-3C92-4879-8AF2-5F05DFCCD8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71570"/>
          </a:xfrm>
        </p:spPr>
        <p:txBody>
          <a:bodyPr/>
          <a:lstStyle/>
          <a:p>
            <a:r>
              <a:rPr lang="en-US" dirty="0" smtClean="0"/>
              <a:t>PERKREDITAN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1857364"/>
            <a:ext cx="7500990" cy="428628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 err="1"/>
              <a:t>Pengertian</a:t>
            </a:r>
            <a:r>
              <a:rPr lang="en-US" b="1" dirty="0"/>
              <a:t> </a:t>
            </a:r>
            <a:r>
              <a:rPr lang="en-US" b="1" dirty="0" err="1"/>
              <a:t>Kredit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Menurut</a:t>
            </a:r>
            <a:r>
              <a:rPr lang="en-US" b="1" dirty="0"/>
              <a:t> </a:t>
            </a:r>
            <a:r>
              <a:rPr lang="en-US" b="1" dirty="0" err="1"/>
              <a:t>asal</a:t>
            </a:r>
            <a:r>
              <a:rPr lang="en-US" b="1" dirty="0"/>
              <a:t> </a:t>
            </a:r>
            <a:r>
              <a:rPr lang="en-US" b="1" dirty="0" err="1"/>
              <a:t>mula</a:t>
            </a:r>
            <a:r>
              <a:rPr lang="en-US" b="1" dirty="0"/>
              <a:t> </a:t>
            </a:r>
            <a:r>
              <a:rPr lang="en-US" b="1" dirty="0" err="1"/>
              <a:t>kata</a:t>
            </a:r>
            <a:r>
              <a:rPr lang="en-US" b="1" dirty="0"/>
              <a:t> “</a:t>
            </a:r>
            <a:r>
              <a:rPr lang="en-US" b="1" dirty="0" err="1"/>
              <a:t>kredit</a:t>
            </a:r>
            <a:r>
              <a:rPr lang="en-US" b="1" dirty="0"/>
              <a:t>”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kata</a:t>
            </a:r>
            <a:r>
              <a:rPr lang="en-US" b="1" dirty="0"/>
              <a:t> </a:t>
            </a:r>
            <a:r>
              <a:rPr lang="en-US" b="1" dirty="0" err="1"/>
              <a:t>Credere</a:t>
            </a:r>
            <a:r>
              <a:rPr lang="en-US" b="1" dirty="0"/>
              <a:t> yang </a:t>
            </a:r>
            <a:r>
              <a:rPr lang="en-US" b="1" dirty="0" err="1"/>
              <a:t>artinya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kepercayaan</a:t>
            </a:r>
            <a:r>
              <a:rPr lang="en-US" b="1" dirty="0"/>
              <a:t>, </a:t>
            </a:r>
            <a:r>
              <a:rPr lang="en-US" b="1" dirty="0" err="1"/>
              <a:t>maksudnya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apabila</a:t>
            </a:r>
            <a:r>
              <a:rPr lang="en-US" b="1" dirty="0"/>
              <a:t> </a:t>
            </a:r>
            <a:r>
              <a:rPr lang="en-US" b="1" dirty="0" err="1"/>
              <a:t>seseorang</a:t>
            </a:r>
            <a:r>
              <a:rPr lang="en-US" b="1" dirty="0"/>
              <a:t> </a:t>
            </a:r>
            <a:r>
              <a:rPr lang="en-US" b="1" dirty="0" err="1"/>
              <a:t>memperoleh</a:t>
            </a:r>
            <a:r>
              <a:rPr lang="en-US" b="1" dirty="0"/>
              <a:t> </a:t>
            </a:r>
            <a:r>
              <a:rPr lang="en-US" b="1" dirty="0" err="1"/>
              <a:t>kredit</a:t>
            </a:r>
            <a:r>
              <a:rPr lang="en-US" b="1" dirty="0"/>
              <a:t> </a:t>
            </a:r>
            <a:r>
              <a:rPr lang="en-US" b="1" dirty="0" err="1"/>
              <a:t>maka</a:t>
            </a:r>
            <a:r>
              <a:rPr lang="en-US" b="1" dirty="0"/>
              <a:t> </a:t>
            </a:r>
            <a:r>
              <a:rPr lang="en-US" b="1" dirty="0" err="1"/>
              <a:t>berarti</a:t>
            </a:r>
            <a:r>
              <a:rPr lang="en-US" b="1" dirty="0"/>
              <a:t> </a:t>
            </a:r>
            <a:r>
              <a:rPr lang="en-US" b="1" dirty="0" err="1"/>
              <a:t>mereka</a:t>
            </a:r>
            <a:r>
              <a:rPr lang="en-US" b="1" dirty="0"/>
              <a:t> </a:t>
            </a:r>
            <a:r>
              <a:rPr lang="en-US" b="1" dirty="0" err="1"/>
              <a:t>memperolah</a:t>
            </a:r>
            <a:r>
              <a:rPr lang="en-US" b="1" dirty="0"/>
              <a:t> </a:t>
            </a:r>
            <a:r>
              <a:rPr lang="en-US" b="1" dirty="0" err="1"/>
              <a:t>kepercayaan</a:t>
            </a:r>
            <a:r>
              <a:rPr lang="en-US" b="1" dirty="0"/>
              <a:t>. </a:t>
            </a:r>
            <a:r>
              <a:rPr lang="en-US" b="1" dirty="0" err="1"/>
              <a:t>Sedangkan</a:t>
            </a:r>
            <a:r>
              <a:rPr lang="en-US" b="1" dirty="0"/>
              <a:t> </a:t>
            </a:r>
            <a:r>
              <a:rPr lang="en-US" b="1" dirty="0" err="1"/>
              <a:t>bagi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pemberi</a:t>
            </a:r>
            <a:r>
              <a:rPr lang="en-US" b="1" dirty="0"/>
              <a:t> </a:t>
            </a:r>
            <a:r>
              <a:rPr lang="en-US" b="1" dirty="0" err="1"/>
              <a:t>kredit</a:t>
            </a:r>
            <a:r>
              <a:rPr lang="en-US" b="1" dirty="0"/>
              <a:t> </a:t>
            </a:r>
            <a:r>
              <a:rPr lang="en-US" b="1" dirty="0" err="1"/>
              <a:t>artinya</a:t>
            </a:r>
            <a:r>
              <a:rPr lang="en-US" b="1" dirty="0"/>
              <a:t> </a:t>
            </a:r>
            <a:r>
              <a:rPr lang="en-US" b="1" dirty="0" err="1"/>
              <a:t>memberikan</a:t>
            </a:r>
            <a:r>
              <a:rPr lang="en-US" b="1" dirty="0"/>
              <a:t> </a:t>
            </a:r>
            <a:r>
              <a:rPr lang="en-US" b="1" dirty="0" err="1"/>
              <a:t>kepercayaan</a:t>
            </a:r>
            <a:r>
              <a:rPr lang="en-US" b="1" dirty="0"/>
              <a:t> </a:t>
            </a:r>
            <a:r>
              <a:rPr lang="en-US" b="1" dirty="0" err="1"/>
              <a:t>kepada</a:t>
            </a:r>
            <a:r>
              <a:rPr lang="en-US" b="1" dirty="0"/>
              <a:t> </a:t>
            </a:r>
            <a:r>
              <a:rPr lang="en-US" b="1" dirty="0" err="1"/>
              <a:t>seseorang</a:t>
            </a:r>
            <a:r>
              <a:rPr lang="en-US" b="1" dirty="0"/>
              <a:t> </a:t>
            </a:r>
            <a:r>
              <a:rPr lang="en-US" b="1" dirty="0" err="1"/>
              <a:t>bahwa</a:t>
            </a:r>
            <a:r>
              <a:rPr lang="en-US" b="1" dirty="0"/>
              <a:t> </a:t>
            </a:r>
            <a:r>
              <a:rPr lang="en-US" b="1" dirty="0" err="1"/>
              <a:t>uang</a:t>
            </a:r>
            <a:r>
              <a:rPr lang="en-US" b="1" dirty="0"/>
              <a:t> yang </a:t>
            </a:r>
            <a:r>
              <a:rPr lang="en-US" b="1" dirty="0" err="1"/>
              <a:t>dipinjamkan</a:t>
            </a:r>
            <a:r>
              <a:rPr lang="en-US" b="1" dirty="0"/>
              <a:t> </a:t>
            </a:r>
            <a:r>
              <a:rPr lang="en-US" b="1" dirty="0" err="1"/>
              <a:t>pasti</a:t>
            </a:r>
            <a:r>
              <a:rPr lang="en-US" b="1" dirty="0"/>
              <a:t> </a:t>
            </a:r>
            <a:r>
              <a:rPr lang="en-US" b="1" dirty="0" err="1"/>
              <a:t>kembali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857232"/>
            <a:ext cx="7643866" cy="5500726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7030A0"/>
                </a:solidFill>
              </a:rPr>
              <a:t>ad.1. </a:t>
            </a:r>
            <a:r>
              <a:rPr lang="en-US" b="1" dirty="0" err="1">
                <a:solidFill>
                  <a:srgbClr val="7030A0"/>
                </a:solidFill>
              </a:rPr>
              <a:t>Menurut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jangka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waktunya</a:t>
            </a: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 err="1">
                <a:solidFill>
                  <a:srgbClr val="7030A0"/>
                </a:solidFill>
              </a:rPr>
              <a:t>Menurut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jangka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waktunya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kredit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dapat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digolongkan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ke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dalam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beberapa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klasifikasi</a:t>
            </a:r>
            <a:r>
              <a:rPr lang="en-US" b="1" dirty="0">
                <a:solidFill>
                  <a:srgbClr val="7030A0"/>
                </a:solidFill>
              </a:rPr>
              <a:t>, </a:t>
            </a:r>
            <a:r>
              <a:rPr lang="en-US" b="1" dirty="0" err="1">
                <a:solidFill>
                  <a:srgbClr val="7030A0"/>
                </a:solidFill>
              </a:rPr>
              <a:t>antara</a:t>
            </a:r>
            <a:r>
              <a:rPr lang="en-US" b="1" dirty="0">
                <a:solidFill>
                  <a:srgbClr val="7030A0"/>
                </a:solidFill>
              </a:rPr>
              <a:t> lain :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a. </a:t>
            </a:r>
            <a:r>
              <a:rPr lang="en-US" b="1" dirty="0" err="1">
                <a:solidFill>
                  <a:srgbClr val="7030A0"/>
                </a:solidFill>
              </a:rPr>
              <a:t>Kredit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Jangka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Pendek</a:t>
            </a:r>
            <a:r>
              <a:rPr lang="en-US" b="1" dirty="0">
                <a:solidFill>
                  <a:srgbClr val="7030A0"/>
                </a:solidFill>
              </a:rPr>
              <a:t> ( Short-term loan )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 err="1">
                <a:solidFill>
                  <a:srgbClr val="7030A0"/>
                </a:solidFill>
              </a:rPr>
              <a:t>Kredit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jangka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pendek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dapat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di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urutkan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dalam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tiga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kelompok</a:t>
            </a:r>
            <a:r>
              <a:rPr lang="en-US" b="1" dirty="0">
                <a:solidFill>
                  <a:srgbClr val="7030A0"/>
                </a:solidFill>
              </a:rPr>
              <a:t>, </a:t>
            </a:r>
            <a:r>
              <a:rPr lang="en-US" b="1" dirty="0" err="1">
                <a:solidFill>
                  <a:srgbClr val="7030A0"/>
                </a:solidFill>
              </a:rPr>
              <a:t>antara</a:t>
            </a:r>
            <a:r>
              <a:rPr lang="en-US" b="1" dirty="0">
                <a:solidFill>
                  <a:srgbClr val="7030A0"/>
                </a:solidFill>
              </a:rPr>
              <a:t> lain : (1)</a:t>
            </a:r>
            <a:r>
              <a:rPr lang="en-US" b="1" dirty="0" err="1">
                <a:solidFill>
                  <a:srgbClr val="7030A0"/>
                </a:solidFill>
              </a:rPr>
              <a:t>Kredit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dagang</a:t>
            </a:r>
            <a:r>
              <a:rPr lang="en-US" b="1" dirty="0">
                <a:solidFill>
                  <a:srgbClr val="7030A0"/>
                </a:solidFill>
              </a:rPr>
              <a:t> (trade credit) </a:t>
            </a:r>
            <a:r>
              <a:rPr lang="en-US" b="1" dirty="0" err="1">
                <a:solidFill>
                  <a:srgbClr val="7030A0"/>
                </a:solidFill>
              </a:rPr>
              <a:t>antar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perusahaan</a:t>
            </a:r>
            <a:r>
              <a:rPr lang="en-US" b="1" dirty="0">
                <a:solidFill>
                  <a:srgbClr val="7030A0"/>
                </a:solidFill>
              </a:rPr>
              <a:t>, (2)</a:t>
            </a:r>
            <a:r>
              <a:rPr lang="en-US" b="1" dirty="0" err="1">
                <a:solidFill>
                  <a:srgbClr val="7030A0"/>
                </a:solidFill>
              </a:rPr>
              <a:t>Pinjaman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dari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suatu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perusahaan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dagang</a:t>
            </a:r>
            <a:r>
              <a:rPr lang="en-US" b="1" dirty="0">
                <a:solidFill>
                  <a:srgbClr val="7030A0"/>
                </a:solidFill>
              </a:rPr>
              <a:t>, (3)</a:t>
            </a:r>
            <a:r>
              <a:rPr lang="en-US" b="1" dirty="0" err="1">
                <a:solidFill>
                  <a:srgbClr val="7030A0"/>
                </a:solidFill>
              </a:rPr>
              <a:t>Surat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dagang</a:t>
            </a:r>
            <a:r>
              <a:rPr lang="en-US" b="1" dirty="0">
                <a:solidFill>
                  <a:srgbClr val="7030A0"/>
                </a:solidFill>
              </a:rPr>
              <a:t>.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1071546"/>
            <a:ext cx="7429552" cy="5000660"/>
          </a:xfrm>
        </p:spPr>
        <p:txBody>
          <a:bodyPr/>
          <a:lstStyle/>
          <a:p>
            <a:pPr algn="l"/>
            <a:r>
              <a:rPr lang="en-US" b="1" dirty="0"/>
              <a:t>b. </a:t>
            </a:r>
            <a:r>
              <a:rPr lang="en-US" b="1" dirty="0" err="1"/>
              <a:t>Kredit</a:t>
            </a:r>
            <a:r>
              <a:rPr lang="en-US" b="1" dirty="0"/>
              <a:t> </a:t>
            </a:r>
            <a:r>
              <a:rPr lang="en-US" b="1" dirty="0" err="1"/>
              <a:t>jangka</a:t>
            </a:r>
            <a:r>
              <a:rPr lang="en-US" b="1" dirty="0"/>
              <a:t> </a:t>
            </a:r>
            <a:r>
              <a:rPr lang="en-US" b="1" dirty="0" err="1"/>
              <a:t>menengah</a:t>
            </a:r>
            <a:r>
              <a:rPr lang="en-US" b="1" dirty="0"/>
              <a:t> (Medium-term loan)</a:t>
            </a:r>
            <a:br>
              <a:rPr lang="en-US" b="1" dirty="0"/>
            </a:br>
            <a:r>
              <a:rPr lang="en-US" b="1" dirty="0" err="1"/>
              <a:t>Yaitu</a:t>
            </a:r>
            <a:r>
              <a:rPr lang="en-US" b="1" dirty="0"/>
              <a:t> </a:t>
            </a:r>
            <a:r>
              <a:rPr lang="en-US" b="1" dirty="0" err="1"/>
              <a:t>kredit</a:t>
            </a:r>
            <a:r>
              <a:rPr lang="en-US" b="1" dirty="0"/>
              <a:t> yang </a:t>
            </a:r>
            <a:r>
              <a:rPr lang="en-US" b="1" dirty="0" err="1"/>
              <a:t>jangka</a:t>
            </a:r>
            <a:r>
              <a:rPr lang="en-US" b="1" dirty="0"/>
              <a:t> </a:t>
            </a:r>
            <a:r>
              <a:rPr lang="en-US" b="1" dirty="0" err="1"/>
              <a:t>waktu</a:t>
            </a:r>
            <a:r>
              <a:rPr lang="en-US" b="1" dirty="0"/>
              <a:t> </a:t>
            </a:r>
            <a:r>
              <a:rPr lang="en-US" b="1" dirty="0" err="1"/>
              <a:t>pengembaliannya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dirty="0" err="1"/>
              <a:t>sampai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tiga</a:t>
            </a:r>
            <a:r>
              <a:rPr lang="en-US" b="1" dirty="0"/>
              <a:t> </a:t>
            </a:r>
            <a:r>
              <a:rPr lang="en-US" b="1" dirty="0" err="1"/>
              <a:t>tahun</a:t>
            </a:r>
            <a:r>
              <a:rPr lang="en-US" b="1" dirty="0"/>
              <a:t>. </a:t>
            </a:r>
            <a:r>
              <a:rPr lang="en-US" b="1" dirty="0" err="1"/>
              <a:t>Biasanya</a:t>
            </a:r>
            <a:r>
              <a:rPr lang="en-US" b="1" dirty="0"/>
              <a:t> </a:t>
            </a:r>
            <a:r>
              <a:rPr lang="en-US" b="1" dirty="0" err="1"/>
              <a:t>kredit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menambah</a:t>
            </a:r>
            <a:r>
              <a:rPr lang="en-US" b="1" dirty="0"/>
              <a:t> modal </a:t>
            </a:r>
            <a:r>
              <a:rPr lang="en-US" b="1" dirty="0" err="1"/>
              <a:t>kerja</a:t>
            </a:r>
            <a:r>
              <a:rPr lang="en-US" b="1" dirty="0"/>
              <a:t>, </a:t>
            </a:r>
            <a:r>
              <a:rPr lang="en-US" b="1" dirty="0" err="1"/>
              <a:t>misalnya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membiayai</a:t>
            </a:r>
            <a:r>
              <a:rPr lang="en-US" b="1" dirty="0"/>
              <a:t> </a:t>
            </a:r>
            <a:r>
              <a:rPr lang="en-US" b="1" dirty="0" err="1"/>
              <a:t>pengadaan</a:t>
            </a:r>
            <a:r>
              <a:rPr lang="en-US" b="1" dirty="0"/>
              <a:t> </a:t>
            </a:r>
            <a:r>
              <a:rPr lang="en-US" b="1" dirty="0" err="1"/>
              <a:t>bahan</a:t>
            </a:r>
            <a:r>
              <a:rPr lang="en-US" b="1" dirty="0"/>
              <a:t> </a:t>
            </a:r>
            <a:r>
              <a:rPr lang="en-US" b="1" dirty="0" err="1"/>
              <a:t>baku</a:t>
            </a:r>
            <a:r>
              <a:rPr lang="en-US" b="1" dirty="0"/>
              <a:t>. </a:t>
            </a:r>
            <a:r>
              <a:rPr lang="en-US" b="1" dirty="0" err="1"/>
              <a:t>Kredit</a:t>
            </a:r>
            <a:r>
              <a:rPr lang="en-US" b="1" dirty="0"/>
              <a:t> </a:t>
            </a:r>
            <a:r>
              <a:rPr lang="en-US" b="1" dirty="0" err="1"/>
              <a:t>jangka</a:t>
            </a:r>
            <a:r>
              <a:rPr lang="en-US" b="1" dirty="0"/>
              <a:t> </a:t>
            </a:r>
            <a:r>
              <a:rPr lang="en-US" b="1" dirty="0" err="1"/>
              <a:t>menengah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pula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bentuk</a:t>
            </a:r>
            <a:r>
              <a:rPr lang="en-US" b="1" dirty="0"/>
              <a:t> </a:t>
            </a:r>
            <a:r>
              <a:rPr lang="en-US" b="1" dirty="0" err="1"/>
              <a:t>kredit</a:t>
            </a:r>
            <a:r>
              <a:rPr lang="en-US" b="1" dirty="0"/>
              <a:t> </a:t>
            </a:r>
            <a:r>
              <a:rPr lang="en-US" b="1" dirty="0" err="1"/>
              <a:t>investasi</a:t>
            </a:r>
            <a:r>
              <a:rPr lang="en-US" b="1" dirty="0"/>
              <a:t>.</a:t>
            </a:r>
            <a:br>
              <a:rPr lang="en-US" b="1" dirty="0"/>
            </a:b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714356"/>
            <a:ext cx="8143932" cy="542928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7030A0"/>
                </a:solidFill>
              </a:rPr>
              <a:t>c. </a:t>
            </a:r>
            <a:r>
              <a:rPr lang="en-US" dirty="0" err="1">
                <a:solidFill>
                  <a:srgbClr val="7030A0"/>
                </a:solidFill>
              </a:rPr>
              <a:t>Kredit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jangka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panjang</a:t>
            </a:r>
            <a:r>
              <a:rPr lang="en-US" dirty="0">
                <a:solidFill>
                  <a:srgbClr val="7030A0"/>
                </a:solidFill>
              </a:rPr>
              <a:t> (Long-term loan)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 err="1">
                <a:solidFill>
                  <a:srgbClr val="7030A0"/>
                </a:solidFill>
              </a:rPr>
              <a:t>Yaitu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kredit</a:t>
            </a:r>
            <a:r>
              <a:rPr lang="en-US" dirty="0">
                <a:solidFill>
                  <a:srgbClr val="7030A0"/>
                </a:solidFill>
              </a:rPr>
              <a:t> yang </a:t>
            </a:r>
            <a:r>
              <a:rPr lang="en-US" dirty="0" err="1">
                <a:solidFill>
                  <a:srgbClr val="7030A0"/>
                </a:solidFill>
              </a:rPr>
              <a:t>jangka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waktu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pengembaliannya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melebihi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tiga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tahun</a:t>
            </a:r>
            <a:r>
              <a:rPr lang="en-US" dirty="0">
                <a:solidFill>
                  <a:srgbClr val="7030A0"/>
                </a:solidFill>
              </a:rPr>
              <a:t>. </a:t>
            </a:r>
            <a:r>
              <a:rPr lang="en-US" dirty="0" err="1">
                <a:solidFill>
                  <a:srgbClr val="7030A0"/>
                </a:solidFill>
              </a:rPr>
              <a:t>Misalnya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kredit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investasi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untuk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membiayai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suatu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proyek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				</a:t>
            </a:r>
            <a:r>
              <a:rPr lang="en-US" dirty="0" err="1" smtClean="0">
                <a:solidFill>
                  <a:srgbClr val="7030A0"/>
                </a:solidFill>
              </a:rPr>
              <a:t>dan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perluasan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usaha</a:t>
            </a:r>
            <a:r>
              <a:rPr lang="en-US" dirty="0">
                <a:solidFill>
                  <a:srgbClr val="7030A0"/>
                </a:solidFill>
              </a:rPr>
              <a:t>.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571480"/>
            <a:ext cx="7715304" cy="5357850"/>
          </a:xfrm>
        </p:spPr>
        <p:txBody>
          <a:bodyPr>
            <a:noAutofit/>
          </a:bodyPr>
          <a:lstStyle/>
          <a:p>
            <a:pPr algn="l"/>
            <a:r>
              <a:rPr lang="en-US" dirty="0" err="1">
                <a:solidFill>
                  <a:srgbClr val="002060"/>
                </a:solidFill>
              </a:rPr>
              <a:t>Menurut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jaminannya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 err="1">
                <a:solidFill>
                  <a:srgbClr val="002060"/>
                </a:solidFill>
              </a:rPr>
              <a:t>Menurut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jaminannya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kredit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dapat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diklasifikasikan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menjadi</a:t>
            </a:r>
            <a:r>
              <a:rPr lang="en-US" dirty="0">
                <a:solidFill>
                  <a:srgbClr val="002060"/>
                </a:solidFill>
              </a:rPr>
              <a:t> :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a. </a:t>
            </a:r>
            <a:r>
              <a:rPr lang="en-US" dirty="0" err="1">
                <a:solidFill>
                  <a:srgbClr val="002060"/>
                </a:solidFill>
              </a:rPr>
              <a:t>Kredit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dengan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jaminan</a:t>
            </a:r>
            <a:r>
              <a:rPr lang="en-US" dirty="0">
                <a:solidFill>
                  <a:srgbClr val="002060"/>
                </a:solidFill>
              </a:rPr>
              <a:t> (Secured Loan)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 err="1">
                <a:solidFill>
                  <a:srgbClr val="002060"/>
                </a:solidFill>
              </a:rPr>
              <a:t>Yaitu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kredit</a:t>
            </a:r>
            <a:r>
              <a:rPr lang="en-US" dirty="0">
                <a:solidFill>
                  <a:srgbClr val="002060"/>
                </a:solidFill>
              </a:rPr>
              <a:t> yang </a:t>
            </a:r>
            <a:r>
              <a:rPr lang="en-US" dirty="0" err="1">
                <a:solidFill>
                  <a:srgbClr val="002060"/>
                </a:solidFill>
              </a:rPr>
              <a:t>disertai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penyerahan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barang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jaminan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oleh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nasabah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Jenis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barang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jaminan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tersebut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sangat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tergantung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pada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jenis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kredit</a:t>
            </a:r>
            <a:r>
              <a:rPr lang="en-US" dirty="0">
                <a:solidFill>
                  <a:srgbClr val="002060"/>
                </a:solidFill>
              </a:rPr>
              <a:t> yang </a:t>
            </a:r>
            <a:r>
              <a:rPr lang="en-US" dirty="0" err="1">
                <a:solidFill>
                  <a:srgbClr val="002060"/>
                </a:solidFill>
              </a:rPr>
              <a:t>diberikan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Misalnya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kredit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komersial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untuk</a:t>
            </a:r>
            <a:r>
              <a:rPr lang="en-US" dirty="0">
                <a:solidFill>
                  <a:srgbClr val="002060"/>
                </a:solidFill>
              </a:rPr>
              <a:t> modal </a:t>
            </a:r>
            <a:r>
              <a:rPr lang="en-US" dirty="0" err="1">
                <a:solidFill>
                  <a:srgbClr val="002060"/>
                </a:solidFill>
              </a:rPr>
              <a:t>kerja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jaminannya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dapat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berupa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persediaan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Kredit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untuk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pembelian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mobil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atau</a:t>
            </a:r>
            <a:r>
              <a:rPr lang="en-US" dirty="0">
                <a:solidFill>
                  <a:srgbClr val="002060"/>
                </a:solidFill>
              </a:rPr>
              <a:t> motor, </a:t>
            </a:r>
            <a:r>
              <a:rPr lang="en-US" dirty="0" err="1">
                <a:solidFill>
                  <a:srgbClr val="002060"/>
                </a:solidFill>
              </a:rPr>
              <a:t>jaminannya</a:t>
            </a:r>
            <a:r>
              <a:rPr lang="en-US" dirty="0">
                <a:solidFill>
                  <a:srgbClr val="002060"/>
                </a:solidFill>
              </a:rPr>
              <a:t> BPKB </a:t>
            </a:r>
            <a:r>
              <a:rPr lang="en-US" dirty="0" err="1">
                <a:solidFill>
                  <a:srgbClr val="002060"/>
                </a:solidFill>
              </a:rPr>
              <a:t>mobil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atau</a:t>
            </a:r>
            <a:r>
              <a:rPr lang="en-US" dirty="0">
                <a:solidFill>
                  <a:srgbClr val="002060"/>
                </a:solidFill>
              </a:rPr>
              <a:t> motor </a:t>
            </a:r>
            <a:r>
              <a:rPr lang="en-US" dirty="0" err="1">
                <a:solidFill>
                  <a:srgbClr val="002060"/>
                </a:solidFill>
              </a:rPr>
              <a:t>tersebut</a:t>
            </a:r>
            <a:r>
              <a:rPr lang="en-US" dirty="0">
                <a:solidFill>
                  <a:srgbClr val="002060"/>
                </a:solidFill>
              </a:rPr>
              <a:t>.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785794"/>
            <a:ext cx="7429552" cy="507209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b</a:t>
            </a:r>
            <a:r>
              <a:rPr lang="en-US" sz="3500" dirty="0">
                <a:solidFill>
                  <a:srgbClr val="7030A0"/>
                </a:solidFill>
              </a:rPr>
              <a:t>. </a:t>
            </a:r>
            <a:r>
              <a:rPr lang="en-US" sz="3500" dirty="0" err="1">
                <a:solidFill>
                  <a:srgbClr val="7030A0"/>
                </a:solidFill>
              </a:rPr>
              <a:t>Kredit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tanpa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jaminan</a:t>
            </a:r>
            <a:r>
              <a:rPr lang="en-US" sz="3500" dirty="0">
                <a:solidFill>
                  <a:srgbClr val="7030A0"/>
                </a:solidFill>
              </a:rPr>
              <a:t> (Unsecured Loan)</a:t>
            </a:r>
            <a:br>
              <a:rPr lang="en-US" sz="3500" dirty="0">
                <a:solidFill>
                  <a:srgbClr val="7030A0"/>
                </a:solidFill>
              </a:rPr>
            </a:br>
            <a:r>
              <a:rPr lang="en-US" sz="3500" dirty="0" err="1">
                <a:solidFill>
                  <a:srgbClr val="7030A0"/>
                </a:solidFill>
              </a:rPr>
              <a:t>Yaitu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kredit</a:t>
            </a:r>
            <a:r>
              <a:rPr lang="en-US" sz="3500" dirty="0">
                <a:solidFill>
                  <a:srgbClr val="7030A0"/>
                </a:solidFill>
              </a:rPr>
              <a:t> yang </a:t>
            </a:r>
            <a:r>
              <a:rPr lang="en-US" sz="3500" dirty="0" err="1">
                <a:solidFill>
                  <a:srgbClr val="7030A0"/>
                </a:solidFill>
              </a:rPr>
              <a:t>tidak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disertai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penyerahan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barang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jaminan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dari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nasabah</a:t>
            </a:r>
            <a:r>
              <a:rPr lang="en-US" sz="3500" dirty="0">
                <a:solidFill>
                  <a:srgbClr val="7030A0"/>
                </a:solidFill>
              </a:rPr>
              <a:t>. </a:t>
            </a:r>
            <a:r>
              <a:rPr lang="en-US" sz="3500" dirty="0" err="1">
                <a:solidFill>
                  <a:srgbClr val="7030A0"/>
                </a:solidFill>
              </a:rPr>
              <a:t>Jenis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kredit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ini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tidak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menggunakan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jaminan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dalam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bentuk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fisik</a:t>
            </a:r>
            <a:r>
              <a:rPr lang="en-US" sz="3500" dirty="0">
                <a:solidFill>
                  <a:srgbClr val="7030A0"/>
                </a:solidFill>
              </a:rPr>
              <a:t>, </a:t>
            </a:r>
            <a:r>
              <a:rPr lang="en-US" sz="3500" dirty="0" err="1">
                <a:solidFill>
                  <a:srgbClr val="7030A0"/>
                </a:solidFill>
              </a:rPr>
              <a:t>tetapi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dalam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bentuk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bonafiditas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dan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prospek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usaha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nasabah</a:t>
            </a:r>
            <a:r>
              <a:rPr lang="en-US" sz="3500" dirty="0">
                <a:solidFill>
                  <a:srgbClr val="7030A0"/>
                </a:solidFill>
              </a:rPr>
              <a:t> yang </a:t>
            </a:r>
            <a:r>
              <a:rPr lang="en-US" sz="3500" dirty="0" err="1">
                <a:solidFill>
                  <a:srgbClr val="7030A0"/>
                </a:solidFill>
              </a:rPr>
              <a:t>bersangkutan</a:t>
            </a:r>
            <a:r>
              <a:rPr lang="en-US" sz="3500" dirty="0">
                <a:solidFill>
                  <a:srgbClr val="7030A0"/>
                </a:solidFill>
              </a:rPr>
              <a:t>. </a:t>
            </a:r>
            <a:r>
              <a:rPr lang="en-US" sz="3500" dirty="0" err="1">
                <a:solidFill>
                  <a:srgbClr val="7030A0"/>
                </a:solidFill>
              </a:rPr>
              <a:t>Pemberian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kredit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tanpa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jaminan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ini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dilakukan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sepanjang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prinsip-prinsip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penilaian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kredit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lainnya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telah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terpenuhi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menurut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analisis</a:t>
            </a:r>
            <a:r>
              <a:rPr lang="en-US" sz="35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kredit</a:t>
            </a:r>
            <a:r>
              <a:rPr lang="en-US" sz="3500" dirty="0">
                <a:solidFill>
                  <a:srgbClr val="7030A0"/>
                </a:solidFill>
              </a:rPr>
              <a:t>.</a:t>
            </a:r>
            <a:br>
              <a:rPr lang="en-US" sz="3500" dirty="0">
                <a:solidFill>
                  <a:srgbClr val="7030A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tujuannya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8" y="1571612"/>
            <a:ext cx="7215238" cy="464347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 err="1"/>
              <a:t>Menurut</a:t>
            </a:r>
            <a:r>
              <a:rPr lang="en-US" b="1" dirty="0"/>
              <a:t> </a:t>
            </a:r>
            <a:r>
              <a:rPr lang="en-US" b="1" dirty="0" err="1"/>
              <a:t>tujuannya</a:t>
            </a:r>
            <a:r>
              <a:rPr lang="en-US" b="1" dirty="0"/>
              <a:t> </a:t>
            </a:r>
            <a:r>
              <a:rPr lang="en-US" b="1" dirty="0" err="1"/>
              <a:t>kredit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diklasifikasikan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:</a:t>
            </a:r>
            <a:br>
              <a:rPr lang="en-US" b="1" dirty="0"/>
            </a:br>
            <a:r>
              <a:rPr lang="en-US" b="1" dirty="0"/>
              <a:t>a. </a:t>
            </a:r>
            <a:r>
              <a:rPr lang="en-US" b="1" dirty="0" err="1"/>
              <a:t>Kredit</a:t>
            </a:r>
            <a:r>
              <a:rPr lang="en-US" b="1" dirty="0"/>
              <a:t> </a:t>
            </a:r>
            <a:r>
              <a:rPr lang="en-US" b="1" dirty="0" err="1"/>
              <a:t>Komersial</a:t>
            </a:r>
            <a:r>
              <a:rPr lang="en-US" b="1" dirty="0"/>
              <a:t> (Commercial Loan)</a:t>
            </a:r>
            <a:br>
              <a:rPr lang="en-US" b="1" dirty="0"/>
            </a:br>
            <a:r>
              <a:rPr lang="en-US" b="1" dirty="0" err="1"/>
              <a:t>Yaitu</a:t>
            </a:r>
            <a:r>
              <a:rPr lang="en-US" b="1" dirty="0"/>
              <a:t> </a:t>
            </a:r>
            <a:r>
              <a:rPr lang="en-US" b="1" dirty="0" err="1"/>
              <a:t>kredit</a:t>
            </a:r>
            <a:r>
              <a:rPr lang="en-US" b="1" dirty="0"/>
              <a:t> yang </a:t>
            </a:r>
            <a:r>
              <a:rPr lang="en-US" b="1" dirty="0" err="1"/>
              <a:t>diberikan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memperlancar</a:t>
            </a:r>
            <a:r>
              <a:rPr lang="en-US" b="1" dirty="0"/>
              <a:t> </a:t>
            </a:r>
            <a:r>
              <a:rPr lang="en-US" b="1" dirty="0" err="1"/>
              <a:t>kegiatan</a:t>
            </a:r>
            <a:r>
              <a:rPr lang="en-US" b="1" dirty="0"/>
              <a:t> </a:t>
            </a:r>
            <a:r>
              <a:rPr lang="en-US" b="1" dirty="0" err="1"/>
              <a:t>usaha</a:t>
            </a:r>
            <a:r>
              <a:rPr lang="en-US" b="1" dirty="0"/>
              <a:t> </a:t>
            </a:r>
            <a:r>
              <a:rPr lang="en-US" b="1" dirty="0" err="1"/>
              <a:t>nasabah</a:t>
            </a:r>
            <a:r>
              <a:rPr lang="en-US" b="1" dirty="0"/>
              <a:t> </a:t>
            </a:r>
            <a:r>
              <a:rPr lang="en-US" b="1" dirty="0" err="1"/>
              <a:t>di</a:t>
            </a:r>
            <a:r>
              <a:rPr lang="en-US" b="1" dirty="0"/>
              <a:t> </a:t>
            </a:r>
            <a:r>
              <a:rPr lang="en-US" b="1" dirty="0" err="1"/>
              <a:t>bidang</a:t>
            </a:r>
            <a:r>
              <a:rPr lang="en-US" b="1" dirty="0"/>
              <a:t> </a:t>
            </a:r>
            <a:r>
              <a:rPr lang="en-US" b="1" dirty="0" err="1"/>
              <a:t>perdagangan</a:t>
            </a:r>
            <a:r>
              <a:rPr lang="en-US" b="1" dirty="0"/>
              <a:t>. </a:t>
            </a:r>
            <a:r>
              <a:rPr lang="en-US" b="1" dirty="0" err="1"/>
              <a:t>Kredit</a:t>
            </a:r>
            <a:r>
              <a:rPr lang="en-US" b="1" dirty="0"/>
              <a:t> </a:t>
            </a:r>
            <a:r>
              <a:rPr lang="en-US" b="1" dirty="0" err="1"/>
              <a:t>komersial</a:t>
            </a:r>
            <a:r>
              <a:rPr lang="en-US" b="1" dirty="0"/>
              <a:t> </a:t>
            </a:r>
            <a:r>
              <a:rPr lang="en-US" b="1" dirty="0" err="1"/>
              <a:t>antara</a:t>
            </a:r>
            <a:r>
              <a:rPr lang="en-US" b="1" dirty="0"/>
              <a:t> lain </a:t>
            </a:r>
            <a:r>
              <a:rPr lang="en-US" b="1" dirty="0" err="1"/>
              <a:t>meliputi</a:t>
            </a:r>
            <a:r>
              <a:rPr lang="en-US" b="1" dirty="0"/>
              <a:t> </a:t>
            </a:r>
            <a:r>
              <a:rPr lang="en-US" b="1" dirty="0" err="1"/>
              <a:t>kredit</a:t>
            </a:r>
            <a:r>
              <a:rPr lang="en-US" b="1" dirty="0"/>
              <a:t> </a:t>
            </a:r>
            <a:r>
              <a:rPr lang="en-US" b="1" dirty="0" err="1"/>
              <a:t>leveransir</a:t>
            </a:r>
            <a:r>
              <a:rPr lang="en-US" b="1" dirty="0"/>
              <a:t>, </a:t>
            </a:r>
            <a:r>
              <a:rPr lang="en-US" b="1" dirty="0" err="1"/>
              <a:t>kredit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usaha</a:t>
            </a:r>
            <a:r>
              <a:rPr lang="en-US" b="1" dirty="0"/>
              <a:t> </a:t>
            </a:r>
            <a:r>
              <a:rPr lang="en-US" b="1" dirty="0" err="1"/>
              <a:t>pertokoan</a:t>
            </a:r>
            <a:r>
              <a:rPr lang="en-US" b="1" dirty="0"/>
              <a:t>, </a:t>
            </a:r>
            <a:r>
              <a:rPr lang="en-US" b="1" dirty="0" err="1"/>
              <a:t>kredit</a:t>
            </a:r>
            <a:r>
              <a:rPr lang="en-US" b="1" dirty="0"/>
              <a:t> </a:t>
            </a:r>
            <a:r>
              <a:rPr lang="en-US" b="1" dirty="0" err="1"/>
              <a:t>ekspor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lain-lain.</a:t>
            </a:r>
            <a:br>
              <a:rPr lang="en-US" b="1" dirty="0"/>
            </a:b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571480"/>
            <a:ext cx="7500990" cy="578647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b="1" dirty="0"/>
              <a:t>b. </a:t>
            </a:r>
            <a:r>
              <a:rPr lang="en-US" b="1" dirty="0" err="1"/>
              <a:t>Kredit</a:t>
            </a:r>
            <a:r>
              <a:rPr lang="en-US" b="1" dirty="0"/>
              <a:t> </a:t>
            </a:r>
            <a:r>
              <a:rPr lang="en-US" b="1" dirty="0" err="1"/>
              <a:t>Konsumtif</a:t>
            </a:r>
            <a:r>
              <a:rPr lang="en-US" b="1" dirty="0"/>
              <a:t> (Consumer Loan)</a:t>
            </a:r>
            <a:br>
              <a:rPr lang="en-US" b="1" dirty="0"/>
            </a:br>
            <a:r>
              <a:rPr lang="en-US" b="1" dirty="0" err="1"/>
              <a:t>Yaitu</a:t>
            </a:r>
            <a:r>
              <a:rPr lang="en-US" b="1" dirty="0"/>
              <a:t> </a:t>
            </a:r>
            <a:r>
              <a:rPr lang="en-US" b="1" dirty="0" err="1"/>
              <a:t>kredit</a:t>
            </a:r>
            <a:r>
              <a:rPr lang="en-US" b="1" dirty="0"/>
              <a:t> yang </a:t>
            </a:r>
            <a:r>
              <a:rPr lang="en-US" b="1" dirty="0" err="1"/>
              <a:t>diberikan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perusahaan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memenuhi</a:t>
            </a:r>
            <a:r>
              <a:rPr lang="en-US" b="1" dirty="0"/>
              <a:t> </a:t>
            </a:r>
            <a:r>
              <a:rPr lang="en-US" b="1" dirty="0" err="1"/>
              <a:t>kebutuhan</a:t>
            </a:r>
            <a:r>
              <a:rPr lang="en-US" b="1" dirty="0"/>
              <a:t> </a:t>
            </a:r>
            <a:r>
              <a:rPr lang="en-US" b="1" dirty="0" err="1"/>
              <a:t>debitur</a:t>
            </a:r>
            <a:r>
              <a:rPr lang="en-US" b="1" dirty="0"/>
              <a:t> yang </a:t>
            </a:r>
            <a:r>
              <a:rPr lang="en-US" b="1" dirty="0" err="1"/>
              <a:t>bersifat</a:t>
            </a:r>
            <a:r>
              <a:rPr lang="en-US" b="1" dirty="0"/>
              <a:t> </a:t>
            </a:r>
            <a:r>
              <a:rPr lang="en-US" b="1" dirty="0" err="1"/>
              <a:t>konsumtif</a:t>
            </a:r>
            <a:r>
              <a:rPr lang="en-US" b="1" dirty="0"/>
              <a:t>. </a:t>
            </a:r>
            <a:r>
              <a:rPr lang="en-US" b="1" dirty="0" err="1"/>
              <a:t>Misalnya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membeli</a:t>
            </a:r>
            <a:r>
              <a:rPr lang="en-US" b="1" dirty="0"/>
              <a:t> </a:t>
            </a:r>
            <a:r>
              <a:rPr lang="en-US" b="1" dirty="0" err="1"/>
              <a:t>properti</a:t>
            </a:r>
            <a:r>
              <a:rPr lang="en-US" b="1" dirty="0"/>
              <a:t> (</a:t>
            </a:r>
            <a:r>
              <a:rPr lang="en-US" b="1" dirty="0" err="1"/>
              <a:t>rumah</a:t>
            </a:r>
            <a:r>
              <a:rPr lang="en-US" b="1" dirty="0"/>
              <a:t>), </a:t>
            </a:r>
            <a:r>
              <a:rPr lang="en-US" b="1" dirty="0" err="1"/>
              <a:t>mobil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motor, </a:t>
            </a:r>
            <a:r>
              <a:rPr lang="en-US" b="1" dirty="0" err="1"/>
              <a:t>barang</a:t>
            </a:r>
            <a:r>
              <a:rPr lang="en-US" b="1" dirty="0"/>
              <a:t> </a:t>
            </a:r>
            <a:r>
              <a:rPr lang="en-US" b="1" dirty="0" err="1"/>
              <a:t>elektronik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berbagai</a:t>
            </a:r>
            <a:r>
              <a:rPr lang="en-US" b="1" dirty="0"/>
              <a:t> </a:t>
            </a:r>
            <a:r>
              <a:rPr lang="en-US" b="1" dirty="0" err="1"/>
              <a:t>barang</a:t>
            </a:r>
            <a:r>
              <a:rPr lang="en-US" b="1" dirty="0"/>
              <a:t> </a:t>
            </a:r>
            <a:r>
              <a:rPr lang="en-US" b="1" dirty="0" err="1"/>
              <a:t>konsumsi</a:t>
            </a:r>
            <a:r>
              <a:rPr lang="en-US" b="1" dirty="0"/>
              <a:t> </a:t>
            </a:r>
            <a:r>
              <a:rPr lang="en-US" b="1" dirty="0" err="1"/>
              <a:t>lainnya</a:t>
            </a:r>
            <a:r>
              <a:rPr lang="en-US" b="1" dirty="0" smtClean="0"/>
              <a:t>.</a:t>
            </a:r>
          </a:p>
          <a:p>
            <a:pPr algn="l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c. </a:t>
            </a:r>
            <a:r>
              <a:rPr lang="en-US" b="1" dirty="0" err="1"/>
              <a:t>Kredit</a:t>
            </a:r>
            <a:r>
              <a:rPr lang="en-US" b="1" dirty="0"/>
              <a:t> </a:t>
            </a:r>
            <a:r>
              <a:rPr lang="en-US" b="1" dirty="0" err="1"/>
              <a:t>Produktif</a:t>
            </a:r>
            <a:r>
              <a:rPr lang="en-US" b="1" dirty="0"/>
              <a:t> (Productive Loan)</a:t>
            </a:r>
            <a:br>
              <a:rPr lang="en-US" b="1" dirty="0"/>
            </a:br>
            <a:r>
              <a:rPr lang="en-US" b="1" dirty="0" err="1"/>
              <a:t>Yaitu</a:t>
            </a:r>
            <a:r>
              <a:rPr lang="en-US" b="1" dirty="0"/>
              <a:t> </a:t>
            </a:r>
            <a:r>
              <a:rPr lang="en-US" b="1" dirty="0" err="1"/>
              <a:t>kredit</a:t>
            </a:r>
            <a:r>
              <a:rPr lang="en-US" b="1" dirty="0"/>
              <a:t> yang </a:t>
            </a:r>
            <a:r>
              <a:rPr lang="en-US" b="1" dirty="0" err="1"/>
              <a:t>diberikan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perusahaan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rangka</a:t>
            </a:r>
            <a:r>
              <a:rPr lang="en-US" b="1" dirty="0"/>
              <a:t> </a:t>
            </a:r>
            <a:r>
              <a:rPr lang="en-US" b="1" dirty="0" err="1"/>
              <a:t>membiayai</a:t>
            </a:r>
            <a:r>
              <a:rPr lang="en-US" b="1" dirty="0"/>
              <a:t> </a:t>
            </a:r>
            <a:r>
              <a:rPr lang="en-US" b="1" dirty="0" err="1"/>
              <a:t>kebutuhan</a:t>
            </a:r>
            <a:r>
              <a:rPr lang="en-US" b="1" dirty="0"/>
              <a:t> modal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b="1" dirty="0" err="1"/>
              <a:t>debitur</a:t>
            </a:r>
            <a:r>
              <a:rPr lang="en-US" b="1" dirty="0"/>
              <a:t> </a:t>
            </a:r>
            <a:r>
              <a:rPr lang="en-US" b="1" dirty="0" err="1"/>
              <a:t>sehingga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meemperlancar</a:t>
            </a:r>
            <a:r>
              <a:rPr lang="en-US" b="1" dirty="0"/>
              <a:t> </a:t>
            </a:r>
            <a:r>
              <a:rPr lang="en-US" b="1" dirty="0" err="1"/>
              <a:t>produksi</a:t>
            </a:r>
            <a:r>
              <a:rPr lang="en-US" b="1" dirty="0"/>
              <a:t>. </a:t>
            </a:r>
            <a:r>
              <a:rPr lang="en-US" b="1" dirty="0" err="1"/>
              <a:t>Misalnya</a:t>
            </a:r>
            <a:r>
              <a:rPr lang="en-US" b="1" dirty="0"/>
              <a:t> </a:t>
            </a:r>
            <a:r>
              <a:rPr lang="en-US" b="1" dirty="0" err="1"/>
              <a:t>kredit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pembelian</a:t>
            </a:r>
            <a:r>
              <a:rPr lang="en-US" b="1" dirty="0"/>
              <a:t> </a:t>
            </a:r>
            <a:r>
              <a:rPr lang="en-US" b="1" dirty="0" err="1"/>
              <a:t>bahan</a:t>
            </a:r>
            <a:r>
              <a:rPr lang="en-US" b="1" dirty="0"/>
              <a:t> </a:t>
            </a:r>
            <a:r>
              <a:rPr lang="en-US" b="1" dirty="0" err="1"/>
              <a:t>baku</a:t>
            </a:r>
            <a:r>
              <a:rPr lang="en-US" b="1" dirty="0"/>
              <a:t>, </a:t>
            </a:r>
            <a:r>
              <a:rPr lang="en-US" b="1" dirty="0" err="1"/>
              <a:t>pembayaran</a:t>
            </a:r>
            <a:r>
              <a:rPr lang="en-US" b="1" dirty="0"/>
              <a:t> </a:t>
            </a:r>
            <a:r>
              <a:rPr lang="en-US" b="1" dirty="0" err="1"/>
              <a:t>upah</a:t>
            </a:r>
            <a:r>
              <a:rPr lang="en-US" b="1" dirty="0"/>
              <a:t>, </a:t>
            </a:r>
            <a:r>
              <a:rPr lang="en-US" b="1" dirty="0" err="1"/>
              <a:t>biaya</a:t>
            </a:r>
            <a:r>
              <a:rPr lang="en-US" b="1" dirty="0"/>
              <a:t> </a:t>
            </a:r>
            <a:r>
              <a:rPr lang="en-US" b="1" dirty="0" err="1"/>
              <a:t>pengepakan</a:t>
            </a:r>
            <a:r>
              <a:rPr lang="en-US" b="1" dirty="0"/>
              <a:t>, </a:t>
            </a:r>
            <a:r>
              <a:rPr lang="en-US" b="1" dirty="0" err="1"/>
              <a:t>biaya</a:t>
            </a:r>
            <a:r>
              <a:rPr lang="en-US" b="1" dirty="0"/>
              <a:t> </a:t>
            </a:r>
            <a:r>
              <a:rPr lang="en-US" b="1" dirty="0" err="1"/>
              <a:t>pemasaran</a:t>
            </a:r>
            <a:r>
              <a:rPr lang="en-US" b="1" dirty="0"/>
              <a:t>, </a:t>
            </a:r>
            <a:r>
              <a:rPr lang="en-US" b="1" dirty="0" err="1"/>
              <a:t>biaya</a:t>
            </a:r>
            <a:r>
              <a:rPr lang="en-US" b="1" dirty="0"/>
              <a:t> </a:t>
            </a:r>
            <a:r>
              <a:rPr lang="en-US" b="1" dirty="0" err="1"/>
              <a:t>distribusi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lain-lain.</a:t>
            </a:r>
            <a:br>
              <a:rPr lang="en-US" b="1" dirty="0"/>
            </a:br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penggunaaannya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1857364"/>
            <a:ext cx="8143932" cy="457203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/>
              <a:t>Menurut</a:t>
            </a:r>
            <a:r>
              <a:rPr lang="en-US" b="1" dirty="0"/>
              <a:t> </a:t>
            </a:r>
            <a:r>
              <a:rPr lang="en-US" b="1" dirty="0" err="1"/>
              <a:t>penggunaannya</a:t>
            </a:r>
            <a:r>
              <a:rPr lang="en-US" b="1" dirty="0"/>
              <a:t> </a:t>
            </a:r>
            <a:r>
              <a:rPr lang="en-US" b="1" dirty="0" err="1"/>
              <a:t>kredit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digolongkan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:</a:t>
            </a:r>
            <a:br>
              <a:rPr lang="en-US" b="1" dirty="0"/>
            </a:br>
            <a:r>
              <a:rPr lang="en-US" b="1" dirty="0"/>
              <a:t>a. </a:t>
            </a:r>
            <a:r>
              <a:rPr lang="en-US" b="1" dirty="0" err="1"/>
              <a:t>Kredit</a:t>
            </a:r>
            <a:r>
              <a:rPr lang="en-US" b="1" dirty="0"/>
              <a:t> modal </a:t>
            </a:r>
            <a:r>
              <a:rPr lang="en-US" b="1" dirty="0" err="1"/>
              <a:t>kerja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Yaitu</a:t>
            </a:r>
            <a:r>
              <a:rPr lang="en-US" b="1" dirty="0"/>
              <a:t> </a:t>
            </a:r>
            <a:r>
              <a:rPr lang="en-US" b="1" dirty="0" err="1"/>
              <a:t>kredit</a:t>
            </a:r>
            <a:r>
              <a:rPr lang="en-US" b="1" dirty="0"/>
              <a:t> yang </a:t>
            </a:r>
            <a:r>
              <a:rPr lang="en-US" b="1" dirty="0" err="1"/>
              <a:t>diberikan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perusahaan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menambah</a:t>
            </a:r>
            <a:r>
              <a:rPr lang="en-US" b="1" dirty="0"/>
              <a:t> modal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b="1" dirty="0" err="1"/>
              <a:t>debitur</a:t>
            </a:r>
            <a:r>
              <a:rPr lang="en-US" b="1" dirty="0"/>
              <a:t>, </a:t>
            </a:r>
            <a:r>
              <a:rPr lang="en-US" b="1" dirty="0" err="1"/>
              <a:t>meliputi</a:t>
            </a:r>
            <a:r>
              <a:rPr lang="en-US" b="1" dirty="0"/>
              <a:t> modal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tujuan</a:t>
            </a:r>
            <a:r>
              <a:rPr lang="en-US" b="1" dirty="0"/>
              <a:t> </a:t>
            </a:r>
            <a:r>
              <a:rPr lang="en-US" b="1" dirty="0" err="1"/>
              <a:t>komersial</a:t>
            </a:r>
            <a:r>
              <a:rPr lang="en-US" b="1" dirty="0"/>
              <a:t>, </a:t>
            </a:r>
            <a:r>
              <a:rPr lang="en-US" b="1" dirty="0" err="1"/>
              <a:t>industri</a:t>
            </a:r>
            <a:r>
              <a:rPr lang="en-US" b="1" dirty="0"/>
              <a:t>, </a:t>
            </a:r>
            <a:r>
              <a:rPr lang="en-US" b="1" dirty="0" err="1"/>
              <a:t>kontraktor</a:t>
            </a:r>
            <a:r>
              <a:rPr lang="en-US" b="1" dirty="0"/>
              <a:t> </a:t>
            </a:r>
            <a:r>
              <a:rPr lang="en-US" b="1" dirty="0" err="1"/>
              <a:t>bangunan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lain-lain.</a:t>
            </a:r>
            <a:br>
              <a:rPr lang="en-US" b="1" dirty="0"/>
            </a:br>
            <a:r>
              <a:rPr lang="en-US" b="1" dirty="0"/>
              <a:t>b. </a:t>
            </a:r>
            <a:r>
              <a:rPr lang="en-US" b="1" dirty="0" err="1"/>
              <a:t>Kredit</a:t>
            </a:r>
            <a:r>
              <a:rPr lang="en-US" b="1" dirty="0"/>
              <a:t> </a:t>
            </a:r>
            <a:r>
              <a:rPr lang="en-US" b="1" dirty="0" err="1"/>
              <a:t>investasi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Yaitu</a:t>
            </a:r>
            <a:r>
              <a:rPr lang="en-US" b="1" dirty="0"/>
              <a:t> </a:t>
            </a:r>
            <a:r>
              <a:rPr lang="en-US" b="1" dirty="0" err="1"/>
              <a:t>kredit</a:t>
            </a:r>
            <a:r>
              <a:rPr lang="en-US" b="1" dirty="0"/>
              <a:t> yang </a:t>
            </a:r>
            <a:r>
              <a:rPr lang="en-US" b="1" dirty="0" err="1"/>
              <a:t>diberikan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perusahaan</a:t>
            </a:r>
            <a:r>
              <a:rPr lang="en-US" b="1" dirty="0"/>
              <a:t> </a:t>
            </a:r>
            <a:r>
              <a:rPr lang="en-US" b="1" dirty="0" err="1"/>
              <a:t>kepada</a:t>
            </a:r>
            <a:r>
              <a:rPr lang="en-US" b="1" dirty="0"/>
              <a:t> </a:t>
            </a:r>
            <a:r>
              <a:rPr lang="en-US" b="1" dirty="0" err="1"/>
              <a:t>perusahaan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digunakan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melakukan</a:t>
            </a:r>
            <a:r>
              <a:rPr lang="en-US" b="1" dirty="0"/>
              <a:t> </a:t>
            </a:r>
            <a:r>
              <a:rPr lang="en-US" b="1" dirty="0" err="1"/>
              <a:t>investasi</a:t>
            </a:r>
            <a:r>
              <a:rPr lang="en-US" b="1" dirty="0"/>
              <a:t> </a:t>
            </a:r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pembelian</a:t>
            </a:r>
            <a:r>
              <a:rPr lang="en-US" b="1" dirty="0"/>
              <a:t> </a:t>
            </a:r>
            <a:r>
              <a:rPr lang="en-US" b="1" dirty="0" err="1"/>
              <a:t>barang-barang</a:t>
            </a:r>
            <a:r>
              <a:rPr lang="en-US" b="1" dirty="0"/>
              <a:t> modal.</a:t>
            </a:r>
          </a:p>
          <a:p>
            <a:r>
              <a:rPr lang="en-US" b="1" dirty="0"/>
              <a:t> </a:t>
            </a:r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85794"/>
            <a:ext cx="7272366" cy="535785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err="1">
                <a:solidFill>
                  <a:srgbClr val="C00000"/>
                </a:solidFill>
              </a:rPr>
              <a:t>Pengertian</a:t>
            </a:r>
            <a:r>
              <a:rPr lang="en-US" dirty="0">
                <a:solidFill>
                  <a:srgbClr val="C00000"/>
                </a:solidFill>
              </a:rPr>
              <a:t> “</a:t>
            </a:r>
            <a:r>
              <a:rPr lang="en-US" dirty="0" err="1">
                <a:solidFill>
                  <a:srgbClr val="C00000"/>
                </a:solidFill>
              </a:rPr>
              <a:t>kredit</a:t>
            </a:r>
            <a:r>
              <a:rPr lang="en-US" dirty="0">
                <a:solidFill>
                  <a:srgbClr val="C00000"/>
                </a:solidFill>
              </a:rPr>
              <a:t>” </a:t>
            </a:r>
            <a:r>
              <a:rPr lang="en-US" dirty="0" err="1">
                <a:solidFill>
                  <a:srgbClr val="C00000"/>
                </a:solidFill>
              </a:rPr>
              <a:t>menurut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Undang-Undang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Perbankan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Nomor</a:t>
            </a:r>
            <a:r>
              <a:rPr lang="en-US" dirty="0">
                <a:solidFill>
                  <a:srgbClr val="C00000"/>
                </a:solidFill>
              </a:rPr>
              <a:t> 10 </a:t>
            </a:r>
            <a:r>
              <a:rPr lang="en-US" dirty="0" err="1">
                <a:solidFill>
                  <a:srgbClr val="C00000"/>
                </a:solidFill>
              </a:rPr>
              <a:t>tahun</a:t>
            </a:r>
            <a:r>
              <a:rPr lang="en-US" dirty="0">
                <a:solidFill>
                  <a:srgbClr val="C00000"/>
                </a:solidFill>
              </a:rPr>
              <a:t> 1998 </a:t>
            </a:r>
            <a:r>
              <a:rPr lang="en-US" dirty="0" err="1">
                <a:solidFill>
                  <a:srgbClr val="C00000"/>
                </a:solidFill>
              </a:rPr>
              <a:t>adalah</a:t>
            </a:r>
            <a:r>
              <a:rPr lang="en-US" dirty="0">
                <a:solidFill>
                  <a:srgbClr val="C00000"/>
                </a:solidFill>
              </a:rPr>
              <a:t> “</a:t>
            </a:r>
            <a:r>
              <a:rPr lang="en-US" dirty="0" err="1">
                <a:solidFill>
                  <a:srgbClr val="C00000"/>
                </a:solidFill>
              </a:rPr>
              <a:t>penyediaan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uang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atau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tagihan</a:t>
            </a:r>
            <a:r>
              <a:rPr lang="en-US" dirty="0">
                <a:solidFill>
                  <a:srgbClr val="C00000"/>
                </a:solidFill>
              </a:rPr>
              <a:t> yang </a:t>
            </a:r>
            <a:r>
              <a:rPr lang="en-US" dirty="0" err="1">
                <a:solidFill>
                  <a:srgbClr val="C00000"/>
                </a:solidFill>
              </a:rPr>
              <a:t>dapat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dipersamakan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dengan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itu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berdasarkan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persetujuan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atau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kesepakatan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pinjam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meminjam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antara</a:t>
            </a:r>
            <a:r>
              <a:rPr lang="en-US" dirty="0">
                <a:solidFill>
                  <a:srgbClr val="C00000"/>
                </a:solidFill>
              </a:rPr>
              <a:t> bank </a:t>
            </a:r>
            <a:r>
              <a:rPr lang="en-US" dirty="0" err="1">
                <a:solidFill>
                  <a:srgbClr val="C00000"/>
                </a:solidFill>
              </a:rPr>
              <a:t>dengan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pihak</a:t>
            </a:r>
            <a:r>
              <a:rPr lang="en-US" dirty="0">
                <a:solidFill>
                  <a:srgbClr val="C00000"/>
                </a:solidFill>
              </a:rPr>
              <a:t> lain yang </a:t>
            </a:r>
            <a:r>
              <a:rPr lang="en-US" dirty="0" err="1">
                <a:solidFill>
                  <a:srgbClr val="C00000"/>
                </a:solidFill>
              </a:rPr>
              <a:t>mewajibkan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pihak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peminjam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melunasi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utangnya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setelah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 err="1">
                <a:solidFill>
                  <a:srgbClr val="C00000"/>
                </a:solidFill>
              </a:rPr>
              <a:t>jangka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waktu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tertentu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dengan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pemberian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bunga</a:t>
            </a:r>
            <a:r>
              <a:rPr lang="en-US" dirty="0">
                <a:solidFill>
                  <a:srgbClr val="C00000"/>
                </a:solidFill>
              </a:rPr>
              <a:t>”.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714356"/>
            <a:ext cx="7643866" cy="5500726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1. </a:t>
            </a:r>
            <a:r>
              <a:rPr lang="en-US" b="1" dirty="0" err="1">
                <a:solidFill>
                  <a:srgbClr val="0070C0"/>
                </a:solidFill>
              </a:rPr>
              <a:t>Tujuan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pemberian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kredit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 err="1">
                <a:solidFill>
                  <a:srgbClr val="0070C0"/>
                </a:solidFill>
              </a:rPr>
              <a:t>Tujuan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pemberian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kredit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adalah</a:t>
            </a:r>
            <a:r>
              <a:rPr lang="en-US" b="1" dirty="0">
                <a:solidFill>
                  <a:srgbClr val="0070C0"/>
                </a:solidFill>
              </a:rPr>
              <a:t>: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a. </a:t>
            </a:r>
            <a:r>
              <a:rPr lang="en-US" b="1" dirty="0" err="1">
                <a:solidFill>
                  <a:srgbClr val="0070C0"/>
                </a:solidFill>
              </a:rPr>
              <a:t>Mencari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keuntungan</a:t>
            </a:r>
            <a:r>
              <a:rPr lang="en-US" b="1" dirty="0">
                <a:solidFill>
                  <a:srgbClr val="0070C0"/>
                </a:solidFill>
              </a:rPr>
              <a:t>; </a:t>
            </a:r>
            <a:r>
              <a:rPr lang="en-US" b="1" dirty="0" err="1">
                <a:solidFill>
                  <a:srgbClr val="0070C0"/>
                </a:solidFill>
              </a:rPr>
              <a:t>Pemberian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kredit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merupakan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upaya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untuk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memperoleh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hasil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dalam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bentuk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bunga</a:t>
            </a:r>
            <a:r>
              <a:rPr lang="en-US" b="1" dirty="0">
                <a:solidFill>
                  <a:srgbClr val="0070C0"/>
                </a:solidFill>
              </a:rPr>
              <a:t> yang </a:t>
            </a:r>
            <a:r>
              <a:rPr lang="en-US" b="1" dirty="0" err="1">
                <a:solidFill>
                  <a:srgbClr val="0070C0"/>
                </a:solidFill>
              </a:rPr>
              <a:t>diterima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oleh</a:t>
            </a:r>
            <a:r>
              <a:rPr lang="en-US" b="1" dirty="0">
                <a:solidFill>
                  <a:srgbClr val="0070C0"/>
                </a:solidFill>
              </a:rPr>
              <a:t> bank </a:t>
            </a:r>
            <a:r>
              <a:rPr lang="en-US" b="1" dirty="0" err="1">
                <a:solidFill>
                  <a:srgbClr val="0070C0"/>
                </a:solidFill>
              </a:rPr>
              <a:t>sebagai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balas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jasa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profi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kredit</a:t>
            </a:r>
            <a:r>
              <a:rPr lang="en-US" b="1" dirty="0">
                <a:solidFill>
                  <a:srgbClr val="0070C0"/>
                </a:solidFill>
              </a:rPr>
              <a:t> yang </a:t>
            </a:r>
            <a:r>
              <a:rPr lang="en-US" b="1" dirty="0" err="1">
                <a:solidFill>
                  <a:srgbClr val="0070C0"/>
                </a:solidFill>
              </a:rPr>
              <a:t>dibebankan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kepada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nasabah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dengan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harapan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nasabah</a:t>
            </a:r>
            <a:r>
              <a:rPr lang="en-US" b="1" dirty="0">
                <a:solidFill>
                  <a:srgbClr val="0070C0"/>
                </a:solidFill>
              </a:rPr>
              <a:t> yang </a:t>
            </a:r>
            <a:r>
              <a:rPr lang="en-US" b="1" dirty="0" err="1">
                <a:solidFill>
                  <a:srgbClr val="0070C0"/>
                </a:solidFill>
              </a:rPr>
              <a:t>memperoleh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kredit</a:t>
            </a:r>
            <a:r>
              <a:rPr lang="en-US" b="1" dirty="0">
                <a:solidFill>
                  <a:srgbClr val="0070C0"/>
                </a:solidFill>
              </a:rPr>
              <a:t> pun </a:t>
            </a:r>
            <a:r>
              <a:rPr lang="en-US" b="1" dirty="0" err="1">
                <a:solidFill>
                  <a:srgbClr val="0070C0"/>
                </a:solidFill>
              </a:rPr>
              <a:t>bertambah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maju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dalam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usahanya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r>
              <a:rPr lang="en-US" b="1" dirty="0" err="1">
                <a:solidFill>
                  <a:srgbClr val="0070C0"/>
                </a:solidFill>
              </a:rPr>
              <a:t>Keuntungan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nasabah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penting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untuk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kelangsungan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hidup</a:t>
            </a:r>
            <a:r>
              <a:rPr lang="en-US" b="1" dirty="0">
                <a:solidFill>
                  <a:srgbClr val="0070C0"/>
                </a:solidFill>
              </a:rPr>
              <a:t> bank </a:t>
            </a:r>
            <a:r>
              <a:rPr lang="en-US" b="1" dirty="0" err="1">
                <a:solidFill>
                  <a:srgbClr val="0070C0"/>
                </a:solidFill>
              </a:rPr>
              <a:t>dan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kemajuan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usaha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nasabah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1142984"/>
            <a:ext cx="7429552" cy="4643470"/>
          </a:xfrm>
        </p:spPr>
        <p:txBody>
          <a:bodyPr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</a:rPr>
              <a:t>Membantu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masyarakat</a:t>
            </a:r>
            <a:r>
              <a:rPr lang="en-US" b="1" dirty="0">
                <a:solidFill>
                  <a:schemeClr val="tx1"/>
                </a:solidFill>
              </a:rPr>
              <a:t>; </a:t>
            </a:r>
            <a:r>
              <a:rPr lang="en-US" b="1" dirty="0" err="1">
                <a:solidFill>
                  <a:schemeClr val="tx1"/>
                </a:solidFill>
              </a:rPr>
              <a:t>Semakin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berkembang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sektor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riil</a:t>
            </a:r>
            <a:r>
              <a:rPr lang="en-US" b="1" dirty="0">
                <a:solidFill>
                  <a:schemeClr val="tx1"/>
                </a:solidFill>
              </a:rPr>
              <a:t> yang </a:t>
            </a:r>
            <a:r>
              <a:rPr lang="en-US" b="1" dirty="0" err="1">
                <a:solidFill>
                  <a:schemeClr val="tx1"/>
                </a:solidFill>
              </a:rPr>
              <a:t>diusahakan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oleh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pengusaha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mikro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kecil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menengah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akan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menciptakan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kesempatan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kerja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bagi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masyarakat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sehingga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kesejahteraan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masyarakat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meningkat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8" y="1000108"/>
            <a:ext cx="7286676" cy="4638692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Di </a:t>
            </a:r>
            <a:r>
              <a:rPr lang="en-US" b="1" dirty="0" err="1">
                <a:solidFill>
                  <a:srgbClr val="C00000"/>
                </a:solidFill>
              </a:rPr>
              <a:t>dalam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pemberian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kredit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err="1">
                <a:solidFill>
                  <a:srgbClr val="C00000"/>
                </a:solidFill>
              </a:rPr>
              <a:t>terdapat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dua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pihak</a:t>
            </a:r>
            <a:r>
              <a:rPr lang="en-US" b="1" dirty="0">
                <a:solidFill>
                  <a:srgbClr val="C00000"/>
                </a:solidFill>
              </a:rPr>
              <a:t> yang </a:t>
            </a:r>
            <a:r>
              <a:rPr lang="en-US" b="1" dirty="0" err="1">
                <a:solidFill>
                  <a:srgbClr val="C00000"/>
                </a:solidFill>
              </a:rPr>
              <a:t>berkepentingan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langsung</a:t>
            </a:r>
            <a:r>
              <a:rPr lang="en-US" b="1" dirty="0">
                <a:solidFill>
                  <a:srgbClr val="C00000"/>
                </a:solidFill>
              </a:rPr>
              <a:t> :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-</a:t>
            </a:r>
            <a:r>
              <a:rPr lang="en-US" b="1" dirty="0" err="1">
                <a:solidFill>
                  <a:srgbClr val="C00000"/>
                </a:solidFill>
              </a:rPr>
              <a:t>pihak</a:t>
            </a:r>
            <a:r>
              <a:rPr lang="en-US" b="1" dirty="0">
                <a:solidFill>
                  <a:srgbClr val="C00000"/>
                </a:solidFill>
              </a:rPr>
              <a:t> yang </a:t>
            </a:r>
            <a:r>
              <a:rPr lang="en-US" b="1" dirty="0" err="1">
                <a:solidFill>
                  <a:srgbClr val="C00000"/>
                </a:solidFill>
              </a:rPr>
              <a:t>berlebihan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uang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err="1">
                <a:solidFill>
                  <a:srgbClr val="C00000"/>
                </a:solidFill>
              </a:rPr>
              <a:t>disebut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pemberian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kredit</a:t>
            </a:r>
            <a:r>
              <a:rPr lang="en-US" b="1" dirty="0">
                <a:solidFill>
                  <a:srgbClr val="C00000"/>
                </a:solidFill>
              </a:rPr>
              <a:t> (</a:t>
            </a:r>
            <a:r>
              <a:rPr lang="en-US" b="1" dirty="0" err="1">
                <a:solidFill>
                  <a:srgbClr val="C00000"/>
                </a:solidFill>
              </a:rPr>
              <a:t>kreditor</a:t>
            </a:r>
            <a:r>
              <a:rPr lang="en-US" b="1" dirty="0">
                <a:solidFill>
                  <a:srgbClr val="C00000"/>
                </a:solidFill>
              </a:rPr>
              <a:t>) </a:t>
            </a:r>
            <a:r>
              <a:rPr lang="en-US" b="1" dirty="0" err="1">
                <a:solidFill>
                  <a:srgbClr val="C00000"/>
                </a:solidFill>
              </a:rPr>
              <a:t>dan</a:t>
            </a: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-</a:t>
            </a:r>
            <a:r>
              <a:rPr lang="en-US" b="1" dirty="0" err="1">
                <a:solidFill>
                  <a:srgbClr val="C00000"/>
                </a:solidFill>
              </a:rPr>
              <a:t>pihak</a:t>
            </a:r>
            <a:r>
              <a:rPr lang="en-US" b="1" dirty="0">
                <a:solidFill>
                  <a:srgbClr val="C00000"/>
                </a:solidFill>
              </a:rPr>
              <a:t> yang </a:t>
            </a:r>
            <a:r>
              <a:rPr lang="en-US" b="1" dirty="0" err="1">
                <a:solidFill>
                  <a:srgbClr val="C00000"/>
                </a:solidFill>
              </a:rPr>
              <a:t>membutuhkan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uang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err="1">
                <a:solidFill>
                  <a:srgbClr val="C00000"/>
                </a:solidFill>
              </a:rPr>
              <a:t>disebut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penerima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kredit</a:t>
            </a:r>
            <a:r>
              <a:rPr lang="en-US" b="1" dirty="0">
                <a:solidFill>
                  <a:srgbClr val="C00000"/>
                </a:solidFill>
              </a:rPr>
              <a:t> (</a:t>
            </a:r>
            <a:r>
              <a:rPr lang="en-US" b="1" dirty="0" err="1">
                <a:solidFill>
                  <a:srgbClr val="C00000"/>
                </a:solidFill>
              </a:rPr>
              <a:t>kreditur</a:t>
            </a:r>
            <a:r>
              <a:rPr lang="en-US" b="1" dirty="0">
                <a:solidFill>
                  <a:srgbClr val="C00000"/>
                </a:solidFill>
              </a:rPr>
              <a:t>.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71570"/>
          </a:xfrm>
        </p:spPr>
        <p:txBody>
          <a:bodyPr/>
          <a:lstStyle/>
          <a:p>
            <a:pPr algn="l"/>
            <a:r>
              <a:rPr lang="en-US" dirty="0" smtClean="0"/>
              <a:t> </a:t>
            </a:r>
            <a:r>
              <a:rPr lang="en-US" dirty="0" err="1"/>
              <a:t>Unsur-unsur</a:t>
            </a:r>
            <a:r>
              <a:rPr lang="en-US" dirty="0"/>
              <a:t> </a:t>
            </a:r>
            <a:r>
              <a:rPr lang="en-US" dirty="0" err="1"/>
              <a:t>Kredit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2143116"/>
            <a:ext cx="7858180" cy="4143404"/>
          </a:xfrm>
        </p:spPr>
        <p:txBody>
          <a:bodyPr/>
          <a:lstStyle/>
          <a:p>
            <a:pPr algn="l"/>
            <a:r>
              <a:rPr lang="en-US" dirty="0" err="1"/>
              <a:t>Unsur-unsur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Thomas </a:t>
            </a:r>
            <a:r>
              <a:rPr lang="en-US" dirty="0" err="1"/>
              <a:t>Suyatno</a:t>
            </a:r>
            <a:r>
              <a:rPr lang="en-US" dirty="0"/>
              <a:t>, </a:t>
            </a:r>
            <a:r>
              <a:rPr lang="en-US" dirty="0" err="1"/>
              <a:t>dkk</a:t>
            </a:r>
            <a:r>
              <a:rPr lang="en-US" dirty="0"/>
              <a:t>. (1991;12) </a:t>
            </a:r>
            <a:r>
              <a:rPr lang="en-US" dirty="0" err="1"/>
              <a:t>antara</a:t>
            </a:r>
            <a:r>
              <a:rPr lang="en-US" dirty="0"/>
              <a:t> lain :</a:t>
            </a:r>
            <a:br>
              <a:rPr lang="en-US" dirty="0"/>
            </a:br>
            <a:r>
              <a:rPr lang="en-US" b="1" dirty="0">
                <a:solidFill>
                  <a:srgbClr val="92D050"/>
                </a:solidFill>
              </a:rPr>
              <a:t>1. </a:t>
            </a:r>
            <a:r>
              <a:rPr lang="en-US" b="1" dirty="0" err="1">
                <a:solidFill>
                  <a:srgbClr val="92D050"/>
                </a:solidFill>
              </a:rPr>
              <a:t>Kepercayaan</a:t>
            </a:r>
            <a:r>
              <a:rPr lang="en-US" b="1" dirty="0">
                <a:solidFill>
                  <a:srgbClr val="92D050"/>
                </a:solidFill>
              </a:rPr>
              <a:t/>
            </a:r>
            <a:br>
              <a:rPr lang="en-US" b="1" dirty="0">
                <a:solidFill>
                  <a:srgbClr val="92D050"/>
                </a:solidFill>
              </a:rPr>
            </a:br>
            <a:r>
              <a:rPr lang="en-US" b="1" dirty="0">
                <a:solidFill>
                  <a:srgbClr val="92D050"/>
                </a:solidFill>
              </a:rPr>
              <a:t>2. </a:t>
            </a:r>
            <a:r>
              <a:rPr lang="en-US" b="1" dirty="0" err="1">
                <a:solidFill>
                  <a:srgbClr val="92D050"/>
                </a:solidFill>
              </a:rPr>
              <a:t>Waktu</a:t>
            </a:r>
            <a:r>
              <a:rPr lang="en-US" b="1" dirty="0">
                <a:solidFill>
                  <a:srgbClr val="92D050"/>
                </a:solidFill>
              </a:rPr>
              <a:t/>
            </a:r>
            <a:br>
              <a:rPr lang="en-US" b="1" dirty="0">
                <a:solidFill>
                  <a:srgbClr val="92D050"/>
                </a:solidFill>
              </a:rPr>
            </a:br>
            <a:r>
              <a:rPr lang="en-US" b="1" dirty="0">
                <a:solidFill>
                  <a:srgbClr val="92D050"/>
                </a:solidFill>
              </a:rPr>
              <a:t>3. Degree of Risk</a:t>
            </a:r>
            <a:br>
              <a:rPr lang="en-US" b="1" dirty="0">
                <a:solidFill>
                  <a:srgbClr val="92D050"/>
                </a:solidFill>
              </a:rPr>
            </a:br>
            <a:r>
              <a:rPr lang="en-US" b="1" dirty="0">
                <a:solidFill>
                  <a:srgbClr val="92D050"/>
                </a:solidFill>
              </a:rPr>
              <a:t>4. </a:t>
            </a:r>
            <a:r>
              <a:rPr lang="en-US" b="1" dirty="0" err="1">
                <a:solidFill>
                  <a:srgbClr val="92D050"/>
                </a:solidFill>
              </a:rPr>
              <a:t>Prestasi</a:t>
            </a:r>
            <a:r>
              <a:rPr lang="en-US" b="1" dirty="0">
                <a:solidFill>
                  <a:srgbClr val="92D050"/>
                </a:solidFill>
              </a:rPr>
              <a:t/>
            </a:r>
            <a:br>
              <a:rPr lang="en-US" b="1" dirty="0">
                <a:solidFill>
                  <a:srgbClr val="92D050"/>
                </a:solidFill>
              </a:rPr>
            </a:br>
            <a:endParaRPr lang="en-US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7339"/>
            <a:ext cx="7772400" cy="1112835"/>
          </a:xfrm>
        </p:spPr>
        <p:txBody>
          <a:bodyPr>
            <a:noAutofit/>
          </a:bodyPr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1500174"/>
            <a:ext cx="8143932" cy="4138626"/>
          </a:xfrm>
        </p:spPr>
        <p:txBody>
          <a:bodyPr/>
          <a:lstStyle/>
          <a:p>
            <a:pPr algn="l"/>
            <a:r>
              <a:rPr lang="en-US" dirty="0" err="1">
                <a:solidFill>
                  <a:srgbClr val="0070C0"/>
                </a:solidFill>
              </a:rPr>
              <a:t>Adapun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fungsi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transaksi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kredit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dalam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kehidupan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perekonomian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menurut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Muchdarsyah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Sinungan</a:t>
            </a:r>
            <a:r>
              <a:rPr lang="en-US" dirty="0">
                <a:solidFill>
                  <a:srgbClr val="0070C0"/>
                </a:solidFill>
              </a:rPr>
              <a:t> (1991;5) </a:t>
            </a:r>
            <a:r>
              <a:rPr lang="en-US" dirty="0" err="1">
                <a:solidFill>
                  <a:srgbClr val="0070C0"/>
                </a:solidFill>
              </a:rPr>
              <a:t>adalah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sebagai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berikut</a:t>
            </a:r>
            <a:r>
              <a:rPr lang="en-US" dirty="0">
                <a:solidFill>
                  <a:srgbClr val="0070C0"/>
                </a:solidFill>
              </a:rPr>
              <a:t>: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1. </a:t>
            </a:r>
            <a:r>
              <a:rPr lang="en-US" dirty="0" err="1">
                <a:solidFill>
                  <a:srgbClr val="0070C0"/>
                </a:solidFill>
              </a:rPr>
              <a:t>Kredit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dapat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meningkatkan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utilitas</a:t>
            </a:r>
            <a:r>
              <a:rPr lang="en-US" dirty="0">
                <a:solidFill>
                  <a:srgbClr val="0070C0"/>
                </a:solidFill>
              </a:rPr>
              <a:t> (</a:t>
            </a:r>
            <a:r>
              <a:rPr lang="en-US" dirty="0" err="1">
                <a:solidFill>
                  <a:srgbClr val="0070C0"/>
                </a:solidFill>
              </a:rPr>
              <a:t>kegunaan</a:t>
            </a:r>
            <a:r>
              <a:rPr lang="en-US" dirty="0">
                <a:solidFill>
                  <a:srgbClr val="0070C0"/>
                </a:solidFill>
              </a:rPr>
              <a:t>) </a:t>
            </a:r>
            <a:r>
              <a:rPr lang="en-US" dirty="0" err="1">
                <a:solidFill>
                  <a:srgbClr val="0070C0"/>
                </a:solidFill>
              </a:rPr>
              <a:t>dari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uang</a:t>
            </a:r>
            <a:r>
              <a:rPr lang="en-US" dirty="0">
                <a:solidFill>
                  <a:srgbClr val="0070C0"/>
                </a:solidFill>
              </a:rPr>
              <a:t>.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642918"/>
            <a:ext cx="5786478" cy="5072098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2. </a:t>
            </a:r>
            <a:r>
              <a:rPr lang="en-US" dirty="0" err="1">
                <a:solidFill>
                  <a:schemeClr val="tx1"/>
                </a:solidFill>
              </a:rPr>
              <a:t>Kredit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meningkatkan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peredaran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lalu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lintas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uang</a:t>
            </a:r>
            <a:r>
              <a:rPr lang="en-US" dirty="0">
                <a:solidFill>
                  <a:schemeClr val="tx1"/>
                </a:solidFill>
              </a:rPr>
              <a:t>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3. </a:t>
            </a:r>
            <a:r>
              <a:rPr lang="en-US" dirty="0" err="1">
                <a:solidFill>
                  <a:schemeClr val="tx1"/>
                </a:solidFill>
              </a:rPr>
              <a:t>Kredit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meningkatkan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kegairahan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berusaha</a:t>
            </a:r>
            <a:r>
              <a:rPr lang="en-US" dirty="0">
                <a:solidFill>
                  <a:schemeClr val="tx1"/>
                </a:solidFill>
              </a:rPr>
              <a:t>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4. </a:t>
            </a:r>
            <a:r>
              <a:rPr lang="en-US" dirty="0" err="1">
                <a:solidFill>
                  <a:schemeClr val="tx1"/>
                </a:solidFill>
              </a:rPr>
              <a:t>Kredit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pengendali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stabilitas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moneter</a:t>
            </a:r>
            <a:r>
              <a:rPr lang="en-US" dirty="0">
                <a:solidFill>
                  <a:schemeClr val="tx1"/>
                </a:solidFill>
              </a:rPr>
              <a:t>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5. </a:t>
            </a:r>
            <a:r>
              <a:rPr lang="en-US" dirty="0" err="1">
                <a:solidFill>
                  <a:schemeClr val="tx1"/>
                </a:solidFill>
              </a:rPr>
              <a:t>Kredit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sarana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peningkatan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pendapatan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nasional</a:t>
            </a:r>
            <a:r>
              <a:rPr lang="en-US" dirty="0">
                <a:solidFill>
                  <a:schemeClr val="tx1"/>
                </a:solidFill>
              </a:rPr>
              <a:t>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128588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7415242" cy="4143404"/>
          </a:xfrm>
        </p:spPr>
        <p:txBody>
          <a:bodyPr>
            <a:no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</a:rPr>
              <a:t>Keberadaan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kredit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menurut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Muchdarsyah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Sinungan</a:t>
            </a:r>
            <a:r>
              <a:rPr lang="en-US" sz="3600" b="1" dirty="0">
                <a:solidFill>
                  <a:srgbClr val="002060"/>
                </a:solidFill>
              </a:rPr>
              <a:t> (1991;17) </a:t>
            </a:r>
            <a:r>
              <a:rPr lang="en-US" sz="3600" b="1" dirty="0" err="1">
                <a:solidFill>
                  <a:srgbClr val="002060"/>
                </a:solidFill>
              </a:rPr>
              <a:t>dapat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digolongkan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menurut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beberapa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klafikasi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antara</a:t>
            </a:r>
            <a:r>
              <a:rPr lang="en-US" sz="3600" b="1" dirty="0">
                <a:solidFill>
                  <a:srgbClr val="002060"/>
                </a:solidFill>
              </a:rPr>
              <a:t> lain :</a:t>
            </a: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>1. </a:t>
            </a:r>
            <a:r>
              <a:rPr lang="en-US" sz="3600" b="1" dirty="0" err="1">
                <a:solidFill>
                  <a:srgbClr val="002060"/>
                </a:solidFill>
              </a:rPr>
              <a:t>Menurut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jangka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waktunya</a:t>
            </a:r>
            <a:r>
              <a:rPr lang="en-US" sz="3600" b="1" dirty="0">
                <a:solidFill>
                  <a:srgbClr val="002060"/>
                </a:solidFill>
              </a:rPr>
              <a:t/>
            </a: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>2. </a:t>
            </a:r>
            <a:r>
              <a:rPr lang="en-US" sz="3600" b="1" dirty="0" err="1">
                <a:solidFill>
                  <a:srgbClr val="002060"/>
                </a:solidFill>
              </a:rPr>
              <a:t>Menurut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jaminannya</a:t>
            </a:r>
            <a:r>
              <a:rPr lang="en-US" sz="3600" b="1" dirty="0">
                <a:solidFill>
                  <a:srgbClr val="002060"/>
                </a:solidFill>
              </a:rPr>
              <a:t/>
            </a: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>3. </a:t>
            </a:r>
            <a:r>
              <a:rPr lang="en-US" sz="3600" b="1" dirty="0" err="1">
                <a:solidFill>
                  <a:srgbClr val="002060"/>
                </a:solidFill>
              </a:rPr>
              <a:t>Menurut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tujuannya</a:t>
            </a:r>
            <a:r>
              <a:rPr lang="en-US" sz="3600" b="1" dirty="0">
                <a:solidFill>
                  <a:srgbClr val="002060"/>
                </a:solidFill>
              </a:rPr>
              <a:t/>
            </a: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>4. </a:t>
            </a:r>
            <a:r>
              <a:rPr lang="en-US" sz="3600" b="1" dirty="0" err="1">
                <a:solidFill>
                  <a:srgbClr val="002060"/>
                </a:solidFill>
              </a:rPr>
              <a:t>Menurut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penggunaannya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  <a:br>
              <a:rPr lang="en-US" sz="3600" b="1" dirty="0">
                <a:solidFill>
                  <a:srgbClr val="002060"/>
                </a:solidFill>
              </a:rPr>
            </a:b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221</Words>
  <Application>Microsoft Office PowerPoint</Application>
  <PresentationFormat>On-screen Show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PERKREDITAN</vt:lpstr>
      <vt:lpstr>Slide 2</vt:lpstr>
      <vt:lpstr>Slide 3</vt:lpstr>
      <vt:lpstr>Slide 4</vt:lpstr>
      <vt:lpstr>Slide 5</vt:lpstr>
      <vt:lpstr> Unsur-unsur Kredit</vt:lpstr>
      <vt:lpstr>Fungsi Kredit </vt:lpstr>
      <vt:lpstr>Slide 8</vt:lpstr>
      <vt:lpstr>Klasifikasi Kredit </vt:lpstr>
      <vt:lpstr>Slide 10</vt:lpstr>
      <vt:lpstr>Slide 11</vt:lpstr>
      <vt:lpstr>Slide 12</vt:lpstr>
      <vt:lpstr>Slide 13</vt:lpstr>
      <vt:lpstr>Slide 14</vt:lpstr>
      <vt:lpstr>Menurut tujuannya </vt:lpstr>
      <vt:lpstr>Slide 16</vt:lpstr>
      <vt:lpstr>Menurut penggunaaannya 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PERKREDITAN</dc:title>
  <dc:creator>Valued Acer Customer</dc:creator>
  <cp:lastModifiedBy>Valued Acer Customer</cp:lastModifiedBy>
  <cp:revision>23</cp:revision>
  <dcterms:created xsi:type="dcterms:W3CDTF">2011-03-02T01:39:08Z</dcterms:created>
  <dcterms:modified xsi:type="dcterms:W3CDTF">2011-03-02T02:27:07Z</dcterms:modified>
</cp:coreProperties>
</file>