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D4D3A"/>
    <a:srgbClr val="233D2E"/>
    <a:srgbClr val="D6E8DD"/>
    <a:srgbClr val="20382A"/>
    <a:srgbClr val="437356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941" autoAdjust="0"/>
    <p:restoredTop sz="90929"/>
  </p:normalViewPr>
  <p:slideViewPr>
    <p:cSldViewPr>
      <p:cViewPr varScale="1">
        <p:scale>
          <a:sx n="70" d="100"/>
          <a:sy n="70" d="100"/>
        </p:scale>
        <p:origin x="-16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62AF66-1EB9-4B94-B0CC-3CFACFC34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4343400" cy="17526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4BC621-FAED-41C0-88CE-55092ABB8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5AA35-ACB0-4B73-BD41-FA20197116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0DED4-6233-45F8-A2AF-07869A445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95F60-1AE7-4DDC-94A0-7B87FFF6D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E1ED-16FD-4EC1-803F-D0F477790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5FD0B-9D13-4B8F-81D3-21B66D20E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EF58C-A19F-401B-B2FB-03B4C452A5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B77C-6233-4499-9EF1-55B0BFB19F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D28C3-19D2-4B53-B6FE-260059889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9F062-01B4-451A-974C-79678925B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BC44B-7B80-4823-946F-FCCA9A889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F187-6FA2-4641-8996-4A8B66AA8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6824682" cy="1143000"/>
          </a:xfrm>
        </p:spPr>
        <p:txBody>
          <a:bodyPr/>
          <a:lstStyle/>
          <a:p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Mengelola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Desain</a:t>
            </a:r>
            <a:r>
              <a:rPr lang="en-US" sz="44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4400" b="1" u="sng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Tabel</a:t>
            </a:r>
            <a:endParaRPr lang="en-US" sz="44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857892"/>
            <a:ext cx="6286544" cy="614370"/>
          </a:xfrm>
        </p:spPr>
        <p:txBody>
          <a:bodyPr/>
          <a:lstStyle/>
          <a:p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Adi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Rachmanto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, </a:t>
            </a:r>
            <a:r>
              <a:rPr lang="en-US" sz="2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S.Kom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 – UNIKOM - </a:t>
            </a:r>
            <a:r>
              <a:rPr lang="en-US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2011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5672" y="2843848"/>
            <a:ext cx="819657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strike="noStrike" kern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M </a:t>
            </a:r>
            <a:r>
              <a:rPr kumimoji="0" lang="en-US" sz="3200" i="0" strike="noStrike" kern="0" normalizeH="0" baseline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i</a:t>
            </a:r>
            <a:r>
              <a:rPr kumimoji="0" lang="en-US" sz="3200" i="0" strike="noStrike" kern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</a:t>
            </a:r>
            <a:r>
              <a:rPr kumimoji="0" lang="en-US" sz="3200" i="0" strike="noStrike" kern="0" normalizeH="0" baseline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c r o s o f t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 A c </a:t>
            </a:r>
            <a:r>
              <a:rPr kumimoji="0" lang="en-US" sz="3200" i="0" strike="noStrike" kern="0" normalizeH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c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e s </a:t>
            </a:r>
            <a:r>
              <a:rPr kumimoji="0" lang="en-US" sz="3200" i="0" strike="noStrike" kern="0" normalizeH="0" noProof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s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 2 0 </a:t>
            </a:r>
            <a:r>
              <a:rPr kumimoji="0" lang="en-US" sz="3200" i="0" strike="noStrike" kern="0" normalizeH="0" noProof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j-ea"/>
                <a:cs typeface="Times New Roman" pitchFamily="18" charset="0"/>
              </a:rPr>
              <a:t>07</a:t>
            </a:r>
            <a:endParaRPr kumimoji="0" lang="en-US" sz="3200" i="0" strike="noStrike" kern="0" normalizeH="0" baseline="0" noProof="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588" y="1115688"/>
            <a:ext cx="3857652" cy="450059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Maka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muncul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/ field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diatas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tadi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kita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Di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baris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baru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isi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Field Name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Rata_rata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  <a:latin typeface="Trebuchet MS" pitchFamily="34" charset="0"/>
              </a:rPr>
              <a:t>Data Type </a:t>
            </a:r>
            <a:r>
              <a:rPr lang="en-US" sz="28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800" dirty="0" smtClean="0">
                <a:solidFill>
                  <a:srgbClr val="C00000"/>
                </a:solidFill>
                <a:latin typeface="Trebuchet MS" pitchFamily="34" charset="0"/>
              </a:rPr>
              <a:t> yang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Number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12SaruYellowFog" pitchFamily="2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12SaruYellowFog" pitchFamily="2" charset="0"/>
              <a:ea typeface="+mj-ea"/>
              <a:cs typeface="+mj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9862" y="1159830"/>
            <a:ext cx="4000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429684" cy="78581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Field name 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panjang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dimasukkan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pilihan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propertinya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76" y="1074745"/>
          <a:ext cx="8715468" cy="52117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830981"/>
                <a:gridCol w="6884487"/>
              </a:tblGrid>
              <a:tr h="44896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PILIHAN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KETERANGAN</a:t>
                      </a:r>
                      <a:endParaRPr lang="en-US" sz="1050" b="1" u="non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Byte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0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255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4126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Decimal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10E28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28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bulat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-32,768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32,767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527694">
                <a:tc>
                  <a:txBody>
                    <a:bodyPr/>
                    <a:lstStyle/>
                    <a:p>
                      <a:pPr marL="17145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Long Integer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integer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-2,147,483,648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2,147,483,647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tidak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termasuk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05538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Single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7 digit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-3.402823E28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-1.401298E45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3.402823E38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  <a:tr h="1583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none" dirty="0">
                          <a:solidFill>
                            <a:srgbClr val="C00000"/>
                          </a:solidFill>
                          <a:effectLst/>
                        </a:rPr>
                        <a:t>Double</a:t>
                      </a:r>
                      <a:endParaRPr lang="en-US" sz="1200" b="1" u="none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0237" marR="60237" marT="0" marB="0" anchor="ctr"/>
                </a:tc>
                <a:tc>
                  <a:txBody>
                    <a:bodyPr/>
                    <a:lstStyle/>
                    <a:p>
                      <a:pPr marL="952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Memberikan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nyata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(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bilangan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mungkin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memiliki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pecahan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terkecil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)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ketelitian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15 digit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belakang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titik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decimal, yang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dimulai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dari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-1.72000069313486231E308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dengan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-4.94065645841247E-324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negatif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dan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1.7200069313486231E308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sampai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4.94065645841247E-324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untuk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nilai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u="none" dirty="0" err="1">
                          <a:latin typeface="Courier New" pitchFamily="49" charset="0"/>
                          <a:cs typeface="Courier New" pitchFamily="49" charset="0"/>
                        </a:rPr>
                        <a:t>positif</a:t>
                      </a:r>
                      <a:r>
                        <a:rPr lang="en-US" sz="1400" b="1" u="none" dirty="0"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lang="en-US" sz="1050" b="1" u="none" dirty="0"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0237" marR="602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Membuat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 Primary Key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172480" cy="4419616"/>
          </a:xfrm>
        </p:spPr>
        <p:txBody>
          <a:bodyPr/>
          <a:lstStyle/>
          <a:p>
            <a:pPr algn="just"/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Primary Key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adalah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tabel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field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unik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tidak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boleh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ada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nilai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data yang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sama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Ini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merupakan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kunci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dari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field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lainnya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2357430"/>
            <a:ext cx="4286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Arial" pitchFamily="34" charset="0"/>
              <a:buChar char="•"/>
            </a:pP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membuat</a:t>
            </a:r>
            <a:r>
              <a:rPr lang="en-US" dirty="0" smtClean="0">
                <a:cs typeface="Times New Roman" pitchFamily="18" charset="0"/>
              </a:rPr>
              <a:t> primary key </a:t>
            </a:r>
            <a:r>
              <a:rPr lang="en-US" dirty="0" err="1" smtClean="0">
                <a:cs typeface="Times New Roman" pitchFamily="18" charset="0"/>
              </a:rPr>
              <a:t>pada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tabel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– </a:t>
            </a:r>
            <a:r>
              <a:rPr lang="en-US" dirty="0" err="1" smtClean="0">
                <a:cs typeface="Times New Roman" pitchFamily="18" charset="0"/>
              </a:rPr>
              <a:t>langkah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sebagai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berikut</a:t>
            </a:r>
            <a:r>
              <a:rPr lang="en-US" dirty="0" smtClean="0">
                <a:cs typeface="Times New Roman" pitchFamily="18" charset="0"/>
              </a:rPr>
              <a:t> :</a:t>
            </a:r>
          </a:p>
          <a:p>
            <a:pPr marL="450850" indent="-355600" algn="just"/>
            <a:endParaRPr lang="en-US" dirty="0" smtClean="0"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kanan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pada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field yang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akan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dijadikan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primary key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kemudian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cs typeface="Times New Roman" pitchFamily="18" charset="0"/>
              </a:rPr>
              <a:t>klik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menu Primary Key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71678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456"/>
            <a:ext cx="8610600" cy="762000"/>
          </a:xfrm>
        </p:spPr>
        <p:txBody>
          <a:bodyPr/>
          <a:lstStyle/>
          <a:p>
            <a:pPr algn="ctr"/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Membuat</a:t>
            </a:r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 Primary Key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6" y="1000108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Atau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pilih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tabel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kemudian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klik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icon menu Primary Key</a:t>
            </a: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/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0850" indent="-355600" algn="just">
              <a:buFont typeface="Wingdings" pitchFamily="2" charset="2"/>
              <a:buChar char="ü"/>
            </a:pP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Selanjutnya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akan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terlihat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(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tanda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simbol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kunci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pada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field yang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dibuat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menjadi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primary key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tersebut</a:t>
            </a:r>
            <a:endParaRPr lang="en-US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000108"/>
            <a:ext cx="4314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>
          <a:xfrm>
            <a:off x="4925992" y="1036998"/>
            <a:ext cx="646140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7364" y="4071942"/>
            <a:ext cx="43609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456420" y="4483724"/>
            <a:ext cx="285752" cy="35719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Isikan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Jendela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DataSheet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View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data – data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sebagai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berikut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: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788" y="1238520"/>
            <a:ext cx="871540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L A T I H A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71546"/>
            <a:ext cx="7772400" cy="4491054"/>
          </a:xfrm>
        </p:spPr>
        <p:txBody>
          <a:bodyPr/>
          <a:lstStyle/>
          <a:p>
            <a:pPr algn="just"/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“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Pengajar</a:t>
            </a:r>
            <a:r>
              <a:rPr lang="en-US" sz="2800" dirty="0" smtClean="0">
                <a:solidFill>
                  <a:srgbClr val="FF0000"/>
                </a:solidFill>
              </a:rPr>
              <a:t>”</a:t>
            </a:r>
            <a:r>
              <a:rPr lang="en-US" sz="2800" dirty="0" smtClean="0"/>
              <a:t>,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data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tentukan</a:t>
            </a:r>
            <a:r>
              <a:rPr lang="en-US" sz="2800" dirty="0" smtClean="0"/>
              <a:t> type data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field.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r>
              <a:rPr lang="en-US" sz="2800" dirty="0" smtClean="0"/>
              <a:t> </a:t>
            </a:r>
            <a:r>
              <a:rPr lang="en-US" sz="2800" dirty="0" err="1" smtClean="0"/>
              <a:t>dibawah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540" y="2957086"/>
            <a:ext cx="8192409" cy="318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Mengurutkan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Data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4386266" cy="5000660"/>
          </a:xfrm>
        </p:spPr>
        <p:txBody>
          <a:bodyPr/>
          <a:lstStyle/>
          <a:p>
            <a:pPr lvl="0" algn="just"/>
            <a:r>
              <a:rPr lang="en-US" sz="2200" dirty="0" err="1" smtClean="0"/>
              <a:t>Mengurutkan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menampilkan</a:t>
            </a:r>
            <a:r>
              <a:rPr lang="en-US" sz="2200" dirty="0" smtClean="0"/>
              <a:t> data record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abjad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data record.</a:t>
            </a:r>
          </a:p>
          <a:p>
            <a:pPr algn="just"/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kanan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klik</a:t>
            </a:r>
            <a:r>
              <a:rPr lang="en-US" sz="2200" dirty="0" smtClean="0"/>
              <a:t> </a:t>
            </a:r>
            <a:r>
              <a:rPr lang="en-US" sz="2200" dirty="0" err="1" smtClean="0"/>
              <a:t>kiri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judul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tampilan</a:t>
            </a: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DataSheet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View</a:t>
            </a:r>
            <a:r>
              <a:rPr lang="en-US" sz="2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/>
              <a:t>kemudian</a:t>
            </a:r>
            <a:r>
              <a:rPr lang="en-US" sz="2200" dirty="0" smtClean="0"/>
              <a:t> </a:t>
            </a:r>
            <a:r>
              <a:rPr lang="en-US" sz="2200" dirty="0" err="1" smtClean="0"/>
              <a:t>kita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memilih</a:t>
            </a:r>
            <a:r>
              <a:rPr lang="en-US" sz="2200" dirty="0" smtClean="0"/>
              <a:t>,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diurutkan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urutan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menuju</a:t>
            </a:r>
            <a:r>
              <a:rPr lang="en-US" sz="2200" dirty="0" smtClean="0"/>
              <a:t> yang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sebaliknya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r="45090"/>
          <a:stretch>
            <a:fillRect/>
          </a:stretch>
        </p:blipFill>
        <p:spPr bwMode="auto">
          <a:xfrm>
            <a:off x="4799962" y="1173478"/>
            <a:ext cx="38576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Menyaring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Data (</a:t>
            </a:r>
            <a:r>
              <a:rPr lang="en-US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Filter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Menyaring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adalah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menampilkan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data-data record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berdasarkan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tertentu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Filter,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kita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dapat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membaca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dengan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mudah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karena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ditampilkan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hanya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data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sesuai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atau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yang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memenuhi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kriteria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Continuum Bold" pitchFamily="2" charset="0"/>
              </a:rPr>
              <a:t>penyaringan</a:t>
            </a:r>
            <a:r>
              <a:rPr lang="en-US" sz="3600" dirty="0" smtClean="0">
                <a:solidFill>
                  <a:srgbClr val="C00000"/>
                </a:solidFill>
                <a:latin typeface="Continuum Bold" pitchFamily="2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02" y="983768"/>
            <a:ext cx="7572428" cy="4267216"/>
          </a:xfrm>
        </p:spPr>
        <p:txBody>
          <a:bodyPr/>
          <a:lstStyle/>
          <a:p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membentuk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dari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objek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tabel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yang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sudah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ada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dua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cara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untuk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melakukannya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, </a:t>
            </a:r>
            <a:r>
              <a:rPr lang="en-US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yaitu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itchFamily="34" charset="0"/>
              </a:rPr>
              <a:t> :</a:t>
            </a:r>
          </a:p>
          <a:p>
            <a:pPr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Light ITC" pitchFamily="34" charset="0"/>
            </a:endParaRP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DataSheet</a:t>
            </a:r>
            <a:r>
              <a:rPr lang="en-US" sz="2600" b="1" dirty="0" smtClean="0">
                <a:latin typeface="Cambria" pitchFamily="18" charset="0"/>
              </a:rPr>
              <a:t>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 </a:t>
            </a:r>
            <a:r>
              <a:rPr lang="en-US" sz="2600" b="1" dirty="0" err="1" smtClean="0">
                <a:latin typeface="Cambria" pitchFamily="18" charset="0"/>
              </a:rPr>
              <a:t>terlebih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mengatur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600" b="1" dirty="0" err="1" smtClean="0">
                <a:latin typeface="Cambria" pitchFamily="18" charset="0"/>
              </a:rPr>
              <a:t>Melalui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jendela</a:t>
            </a:r>
            <a:r>
              <a:rPr lang="en-US" sz="2600" b="1" dirty="0" smtClean="0">
                <a:latin typeface="Cambria" pitchFamily="18" charset="0"/>
              </a:rPr>
              <a:t> Design View, </a:t>
            </a:r>
            <a:r>
              <a:rPr lang="en-US" sz="2600" b="1" dirty="0" err="1" smtClean="0">
                <a:latin typeface="Cambria" pitchFamily="18" charset="0"/>
              </a:rPr>
              <a:t>dimana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kita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dapat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membuat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struktur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tabel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dahulu</a:t>
            </a:r>
            <a:r>
              <a:rPr lang="en-US" sz="2600" b="1" dirty="0" smtClean="0">
                <a:latin typeface="Cambria" pitchFamily="18" charset="0"/>
              </a:rPr>
              <a:t>, </a:t>
            </a:r>
            <a:r>
              <a:rPr lang="en-US" sz="2600" b="1" dirty="0" err="1" smtClean="0">
                <a:latin typeface="Cambria" pitchFamily="18" charset="0"/>
              </a:rPr>
              <a:t>baru</a:t>
            </a:r>
            <a:r>
              <a:rPr lang="en-US" sz="2600" b="1" dirty="0" smtClean="0">
                <a:latin typeface="Cambria" pitchFamily="18" charset="0"/>
              </a:rPr>
              <a:t> </a:t>
            </a:r>
            <a:r>
              <a:rPr lang="en-US" sz="2600" b="1" dirty="0" err="1" smtClean="0">
                <a:latin typeface="Cambria" pitchFamily="18" charset="0"/>
              </a:rPr>
              <a:t>memasukkan</a:t>
            </a:r>
            <a:r>
              <a:rPr lang="en-US" sz="2600" b="1" dirty="0" smtClean="0">
                <a:latin typeface="Cambria" pitchFamily="18" charset="0"/>
              </a:rPr>
              <a:t> data input.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328" y="992856"/>
            <a:ext cx="7743852" cy="1624010"/>
          </a:xfrm>
        </p:spPr>
        <p:txBody>
          <a:bodyPr/>
          <a:lstStyle/>
          <a:p>
            <a:pPr algn="just"/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icon Design View, yang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ada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Tab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Home 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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sym typeface="Wingdings" pitchFamily="2" charset="2"/>
              </a:rPr>
              <a:t>Design View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menampilkan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jendela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 Design View</a:t>
            </a:r>
            <a:r>
              <a:rPr lang="en-US" sz="2400" b="1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9168" y="1900650"/>
            <a:ext cx="5574732" cy="36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457642" y="2476208"/>
            <a:ext cx="785818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5106"/>
            <a:ext cx="8324880" cy="762000"/>
          </a:xfrm>
        </p:spPr>
        <p:txBody>
          <a:bodyPr/>
          <a:lstStyle/>
          <a:p>
            <a:pPr algn="ctr"/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Jendela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Design View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4214842" cy="5000660"/>
          </a:xfrm>
        </p:spPr>
        <p:txBody>
          <a:bodyPr/>
          <a:lstStyle/>
          <a:p>
            <a:pPr algn="just"/>
            <a:r>
              <a:rPr lang="en-US" sz="2000" b="1" dirty="0" err="1" smtClean="0">
                <a:latin typeface="Arial Narrow" pitchFamily="34" charset="0"/>
              </a:rPr>
              <a:t>Dalam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jendela</a:t>
            </a:r>
            <a:r>
              <a:rPr lang="en-US" sz="2000" b="1" dirty="0" smtClean="0">
                <a:latin typeface="Arial Narrow" pitchFamily="34" charset="0"/>
              </a:rPr>
              <a:t> Design view </a:t>
            </a:r>
            <a:r>
              <a:rPr lang="en-US" sz="2000" b="1" dirty="0" err="1" smtClean="0">
                <a:latin typeface="Arial Narrow" pitchFamily="34" charset="0"/>
              </a:rPr>
              <a:t>terdapat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dua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buah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atau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</a:rPr>
              <a:t>panel. </a:t>
            </a:r>
            <a:r>
              <a:rPr lang="en-US" sz="2000" b="1" dirty="0" err="1" smtClean="0">
                <a:latin typeface="Arial Narrow" pitchFamily="34" charset="0"/>
              </a:rPr>
              <a:t>Bidang-bidang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tersebut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err="1" smtClean="0">
                <a:latin typeface="Arial Narrow" pitchFamily="34" charset="0"/>
              </a:rPr>
              <a:t>adalah</a:t>
            </a:r>
            <a:r>
              <a:rPr lang="en-US" sz="2000" b="1" dirty="0" smtClean="0">
                <a:latin typeface="Arial Narrow" pitchFamily="34" charset="0"/>
              </a:rPr>
              <a:t>:</a:t>
            </a:r>
          </a:p>
          <a:p>
            <a:pPr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kolom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Field Name, Data Type,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Description.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Panel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bagian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berisi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property field yang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aktif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  <a:p>
            <a:pPr lvl="0" algn="just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algn="just"/>
            <a:r>
              <a:rPr lang="en-US" sz="2000" dirty="0" smtClean="0">
                <a:latin typeface="Coolvetica" pitchFamily="2" charset="0"/>
              </a:rPr>
              <a:t>Kita </a:t>
            </a:r>
            <a:r>
              <a:rPr lang="en-US" sz="2000" dirty="0" err="1" smtClean="0">
                <a:latin typeface="Coolvetica" pitchFamily="2" charset="0"/>
              </a:rPr>
              <a:t>dapat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berpindah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antar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mengggunakan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tombol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b="1" dirty="0" smtClean="0">
                <a:latin typeface="Coolvetica" pitchFamily="2" charset="0"/>
              </a:rPr>
              <a:t>F6 </a:t>
            </a:r>
            <a:r>
              <a:rPr lang="en-US" sz="2000" dirty="0" err="1" smtClean="0">
                <a:latin typeface="Coolvetica" pitchFamily="2" charset="0"/>
              </a:rPr>
              <a:t>atau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dengan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mengklik</a:t>
            </a:r>
            <a:r>
              <a:rPr lang="en-US" sz="2000" dirty="0" smtClean="0">
                <a:latin typeface="Coolvetica" pitchFamily="2" charset="0"/>
              </a:rPr>
              <a:t> </a:t>
            </a:r>
            <a:r>
              <a:rPr lang="en-US" sz="2000" dirty="0" err="1" smtClean="0">
                <a:latin typeface="Coolvetica" pitchFamily="2" charset="0"/>
              </a:rPr>
              <a:t>bagian</a:t>
            </a:r>
            <a:r>
              <a:rPr lang="en-US" sz="2000" dirty="0" smtClean="0">
                <a:latin typeface="Coolvetica" pitchFamily="2" charset="0"/>
              </a:rPr>
              <a:t> pane </a:t>
            </a:r>
            <a:r>
              <a:rPr lang="en-US" sz="2000" dirty="0" err="1" smtClean="0">
                <a:latin typeface="Coolvetica" pitchFamily="2" charset="0"/>
              </a:rPr>
              <a:t>tersebut</a:t>
            </a:r>
            <a:r>
              <a:rPr lang="en-US" sz="2000" dirty="0" smtClean="0">
                <a:latin typeface="Coolvetica" pitchFamily="2" charset="0"/>
              </a:rPr>
              <a:t>.</a:t>
            </a:r>
          </a:p>
          <a:p>
            <a:pPr algn="just"/>
            <a:endParaRPr lang="en-US" sz="2000" dirty="0">
              <a:latin typeface="Arial Narrow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071546"/>
            <a:ext cx="4143404" cy="45720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12SaruYellowFog" pitchFamily="2" charset="0"/>
              </a:rPr>
              <a:t>FIELD NAME / NAMA FIELD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12SaruYellowFog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27404"/>
            <a:ext cx="4429156" cy="5401992"/>
          </a:xfrm>
          <a:ln w="38100">
            <a:solidFill>
              <a:srgbClr val="C00000"/>
            </a:solidFill>
            <a:prstDash val="sysDot"/>
          </a:ln>
        </p:spPr>
        <p:txBody>
          <a:bodyPr/>
          <a:lstStyle/>
          <a:p>
            <a:pPr marL="0" indent="0" algn="just">
              <a:buNone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kolom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Name,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memasukkan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nama-nama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Dalam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sebuah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tabel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tidak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boleh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memiliki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Panjang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nama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field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dapat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terdiri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dari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64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merupakan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kombinasi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antara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huruf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angka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spasi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dan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karakter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khusus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kecuali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titik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(.),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(!),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petik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atas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(‘),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serta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tanda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kurung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siku</a:t>
            </a:r>
            <a:r>
              <a:rPr lang="en-US" sz="2000" dirty="0" smtClean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([ ]).</a:t>
            </a:r>
          </a:p>
          <a:p>
            <a:pPr algn="just"/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000108"/>
            <a:ext cx="407196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4925992" y="1214422"/>
            <a:ext cx="1357322" cy="192882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Type Data yang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digunakan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di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</a:t>
            </a:r>
            <a:r>
              <a:rPr lang="en-US" sz="3200" dirty="0" err="1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Ms.Access</a:t>
            </a:r>
            <a:r>
              <a:rPr lang="en-US" sz="3200" dirty="0" smtClean="0">
                <a:ln>
                  <a:solidFill>
                    <a:schemeClr val="accent2"/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12SaruYellowFog" pitchFamily="2" charset="0"/>
              </a:rPr>
              <a:t> 2010</a:t>
            </a:r>
            <a:endParaRPr lang="en-US" sz="3200" dirty="0">
              <a:ln>
                <a:solidFill>
                  <a:schemeClr val="accent2"/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12SaruYellowFog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0140" y="1054700"/>
          <a:ext cx="8715435" cy="560075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643073"/>
                <a:gridCol w="7072362"/>
              </a:tblGrid>
              <a:tr h="354616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TIPE</a:t>
                      </a:r>
                      <a:r>
                        <a:rPr lang="en-US" sz="1100" b="1" u="dotted" noProof="0" dirty="0" smtClean="0">
                          <a:latin typeface="1979" pitchFamily="2" charset="0"/>
                        </a:rPr>
                        <a:t> data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100" b="1" u="dotted" noProof="0" dirty="0" smtClean="0">
                          <a:latin typeface="1979" pitchFamily="2" charset="0"/>
                        </a:rPr>
                        <a:t>KETERANGAN</a:t>
                      </a:r>
                      <a:endParaRPr lang="id-ID" sz="1000" b="1" u="dotted" noProof="0" dirty="0">
                        <a:latin typeface="1979" pitchFamily="2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>
                    <a:solidFill>
                      <a:schemeClr val="accent5"/>
                    </a:solidFill>
                  </a:tcPr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Text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teks sampai 255 karakter yang terdiri dari huruf, angka, dan simbol grafik.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7030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Memo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 data teks sampai 65,535 karakter yang terdiri dari huruf, bilangan, tanda baca, serta symbol grafik. Tipe data ini tidak dapat digunakan sebagai acuan untuk pengurutan data (indeks).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digit, tanda minus dan titik decimal. Tipe data number mempunyai 5 pilihan ukuran bilangan dan jumlah digit tertentu.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0586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Data / Time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78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tanggal dan waktu, serta nilai tahun yang dimulai tahun 100 sampai dengan tahun 9999.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4860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Currency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digit, tanda minus dan tanda titik decimal dengan tingkat ketepatan 15 digit decimal di sebelah kiri tanda titik decimal dan 4 digit di sebelah kanan tanda titik decimal.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2667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AutoNumber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nomor urut otomatis, yaitu berupa data angka mulai dari 1 dengan nilai selesai 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Yes/No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Tipe ini untuk menerima salah satu data dari dua nilai, yaitu Yes/No, True/False, atau On/Off.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OLE Object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objek grafik, spreadsheet, foto digital, rekaman suara, atau video yang dapat diambil dari program aplikasi lain. Ukuran maksimum adalah 1 gigabyte.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Hyperlink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teks yang berwarna dan bergaris bawah dan grafik serta tipe data ini berhubungan dengan jaringan.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35168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Attachment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menerima data yang berupa file gambar, spreadsheet, dokumen, grafik, dan tipe file lain.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  <a:tr h="527531">
                <a:tc>
                  <a:txBody>
                    <a:bodyPr/>
                    <a:lstStyle/>
                    <a:p>
                      <a:pPr marL="17145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b="1" u="none" noProof="0" dirty="0" smtClean="0"/>
                        <a:t>Lookup Wizard</a:t>
                      </a:r>
                      <a:endParaRPr lang="id-ID" sz="1050" b="1" u="none" noProof="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  <a:tc>
                  <a:txBody>
                    <a:bodyPr/>
                    <a:lstStyle/>
                    <a:p>
                      <a:pPr marL="17145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300" b="1" u="none" noProof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fornian FB" pitchFamily="18" charset="0"/>
                        </a:rPr>
                        <a:t>Untuk menampilkan satu dari beberapa tipe data yang ada dalam suatu daftar. Data tersebut dapat kita ambil dati tabel maupun query yang ada.</a:t>
                      </a:r>
                      <a:endParaRPr lang="id-ID" sz="1300" b="1" u="none" noProof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fornian FB" pitchFamily="18" charset="0"/>
                        <a:ea typeface="Calibri"/>
                        <a:cs typeface="Arial"/>
                      </a:endParaRPr>
                    </a:p>
                  </a:txBody>
                  <a:tcPr marL="43283" marR="4328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786454"/>
            <a:ext cx="7143800" cy="633402"/>
          </a:xfrm>
        </p:spPr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608" y="1122940"/>
            <a:ext cx="80684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736" y="125104"/>
            <a:ext cx="8286808" cy="762000"/>
          </a:xfrm>
        </p:spPr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M e n g h a p u s  F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i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 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mic Sans MS" pitchFamily="66" charset="0"/>
              </a:rPr>
              <a:t>e l d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0" y="1074744"/>
            <a:ext cx="4242138" cy="4980616"/>
          </a:xfrm>
        </p:spPr>
        <p:txBody>
          <a:bodyPr/>
          <a:lstStyle/>
          <a:p>
            <a:pPr algn="just"/>
            <a:r>
              <a:rPr lang="en-US" sz="2400" dirty="0" err="1" smtClean="0">
                <a:latin typeface="Trebuchet MS" pitchFamily="34" charset="0"/>
              </a:rPr>
              <a:t>Jika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kita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ingin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menghapus</a:t>
            </a:r>
            <a:r>
              <a:rPr lang="en-US" sz="2400" dirty="0" smtClean="0">
                <a:latin typeface="Trebuchet MS" pitchFamily="34" charset="0"/>
              </a:rPr>
              <a:t> field yang </a:t>
            </a:r>
            <a:r>
              <a:rPr lang="en-US" sz="2400" dirty="0" err="1" smtClean="0">
                <a:latin typeface="Trebuchet MS" pitchFamily="34" charset="0"/>
              </a:rPr>
              <a:t>sudah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dibuat</a:t>
            </a:r>
            <a:r>
              <a:rPr lang="en-US" sz="2400" dirty="0" smtClean="0">
                <a:latin typeface="Trebuchet MS" pitchFamily="34" charset="0"/>
              </a:rPr>
              <a:t>, </a:t>
            </a:r>
            <a:r>
              <a:rPr lang="en-US" sz="2400" dirty="0" err="1" smtClean="0">
                <a:latin typeface="Trebuchet MS" pitchFamily="34" charset="0"/>
              </a:rPr>
              <a:t>maka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dapat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melakukan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dengan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langkah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sebagai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err="1" smtClean="0">
                <a:latin typeface="Trebuchet MS" pitchFamily="34" charset="0"/>
              </a:rPr>
              <a:t>berikut</a:t>
            </a:r>
            <a:r>
              <a:rPr lang="en-US" sz="24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dihapus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4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Delete Rows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 r="43443"/>
          <a:stretch>
            <a:fillRect/>
          </a:stretch>
        </p:blipFill>
        <p:spPr bwMode="auto">
          <a:xfrm>
            <a:off x="4493310" y="1208026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1142984"/>
            <a:ext cx="3857652" cy="5000660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Trebuchet MS" pitchFamily="34" charset="0"/>
              </a:rPr>
              <a:t>Jika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kita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ingin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menyisipkan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suatu</a:t>
            </a:r>
            <a:r>
              <a:rPr lang="en-US" sz="2200" dirty="0" smtClean="0">
                <a:latin typeface="Trebuchet MS" pitchFamily="34" charset="0"/>
              </a:rPr>
              <a:t> field, </a:t>
            </a:r>
            <a:r>
              <a:rPr lang="en-US" sz="2200" dirty="0" err="1" smtClean="0">
                <a:latin typeface="Trebuchet MS" pitchFamily="34" charset="0"/>
              </a:rPr>
              <a:t>maka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dapat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melakukan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dengan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langkah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sebagai</a:t>
            </a:r>
            <a:r>
              <a:rPr lang="en-US" sz="2200" dirty="0" smtClean="0">
                <a:latin typeface="Trebuchet MS" pitchFamily="34" charset="0"/>
              </a:rPr>
              <a:t> </a:t>
            </a:r>
            <a:r>
              <a:rPr lang="en-US" sz="2200" dirty="0" err="1" smtClean="0">
                <a:latin typeface="Trebuchet MS" pitchFamily="34" charset="0"/>
              </a:rPr>
              <a:t>berikut</a:t>
            </a:r>
            <a:r>
              <a:rPr lang="en-US" sz="2200" dirty="0" smtClean="0">
                <a:latin typeface="Trebuchet MS" pitchFamily="34" charset="0"/>
              </a:rPr>
              <a:t>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Seleksi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satu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field yang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akan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disisipkan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dengan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cara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menempatkan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sisi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kiri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sampai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pointer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berubah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menjadi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tanda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panah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kemudian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klik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kanan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Trebuchet MS" pitchFamily="34" charset="0"/>
              </a:rPr>
              <a:t>pilih</a:t>
            </a:r>
            <a:r>
              <a:rPr lang="en-US" sz="2200" dirty="0" smtClean="0">
                <a:solidFill>
                  <a:srgbClr val="C00000"/>
                </a:solidFill>
                <a:latin typeface="Trebuchet MS" pitchFamily="34" charset="0"/>
              </a:rPr>
              <a:t> menu </a:t>
            </a:r>
            <a:r>
              <a:rPr 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Insert Rows</a:t>
            </a:r>
          </a:p>
          <a:p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85720" y="142852"/>
            <a:ext cx="828680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50" normalizeH="0" baseline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Menyisi</a:t>
            </a:r>
            <a:r>
              <a:rPr kumimoji="0" lang="en-US" sz="4400" b="1" i="0" u="none" strike="noStrike" kern="0" cap="none" spc="50" normalizeH="0" noProof="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pkan</a:t>
            </a:r>
            <a:r>
              <a:rPr kumimoji="0" lang="en-US" sz="4400" b="1" i="0" u="none" strike="noStrike" kern="0" cap="none" spc="50" normalizeH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Field</a:t>
            </a:r>
            <a:endParaRPr kumimoji="0" lang="en-US" sz="4400" b="1" i="0" u="none" strike="noStrike" kern="0" cap="none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385765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Ani4_clock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PPPAni4_clock_prnt</Template>
  <TotalTime>309</TotalTime>
  <Words>1055</Words>
  <Application>Microsoft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PPPAni4_clock_prnt</vt:lpstr>
      <vt:lpstr>Mengelola Desain Tabel</vt:lpstr>
      <vt:lpstr>Slide 2</vt:lpstr>
      <vt:lpstr>Slide 3</vt:lpstr>
      <vt:lpstr>Jendela Design View</vt:lpstr>
      <vt:lpstr>FIELD NAME / NAMA FIELD</vt:lpstr>
      <vt:lpstr>Type Data yang digunakan di Ms.Access 2010</vt:lpstr>
      <vt:lpstr>Slide 7</vt:lpstr>
      <vt:lpstr>M e n g h a p u s  F i e l d</vt:lpstr>
      <vt:lpstr>Slide 9</vt:lpstr>
      <vt:lpstr>Slide 10</vt:lpstr>
      <vt:lpstr>Slide 11</vt:lpstr>
      <vt:lpstr>Membuat Primary Key</vt:lpstr>
      <vt:lpstr>Membuat Primary Key</vt:lpstr>
      <vt:lpstr>Isikan di Jendela DataSheet View  data – data sebagai berikut :</vt:lpstr>
      <vt:lpstr>L A T I H A N</vt:lpstr>
      <vt:lpstr>Mengurutkan Data</vt:lpstr>
      <vt:lpstr>Menyaring Data (Filter)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AdiXP</dc:creator>
  <cp:lastModifiedBy>AdiXP</cp:lastModifiedBy>
  <cp:revision>36</cp:revision>
  <dcterms:created xsi:type="dcterms:W3CDTF">2010-10-06T03:36:05Z</dcterms:created>
  <dcterms:modified xsi:type="dcterms:W3CDTF">2011-03-02T15:29:57Z</dcterms:modified>
</cp:coreProperties>
</file>