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80" r:id="rId4"/>
    <p:sldId id="303" r:id="rId5"/>
    <p:sldId id="281" r:id="rId6"/>
    <p:sldId id="311" r:id="rId7"/>
    <p:sldId id="304" r:id="rId8"/>
    <p:sldId id="298" r:id="rId9"/>
    <p:sldId id="305" r:id="rId10"/>
    <p:sldId id="308" r:id="rId11"/>
    <p:sldId id="309" r:id="rId12"/>
    <p:sldId id="310" r:id="rId13"/>
    <p:sldId id="312" r:id="rId14"/>
    <p:sldId id="313" r:id="rId15"/>
    <p:sldId id="314" r:id="rId16"/>
    <p:sldId id="315" r:id="rId17"/>
    <p:sldId id="316" r:id="rId18"/>
    <p:sldId id="317" r:id="rId19"/>
    <p:sldId id="307" r:id="rId20"/>
    <p:sldId id="306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7" r:id="rId29"/>
    <p:sldId id="328" r:id="rId30"/>
    <p:sldId id="329" r:id="rId31"/>
    <p:sldId id="330" r:id="rId32"/>
    <p:sldId id="325" r:id="rId33"/>
    <p:sldId id="332" r:id="rId34"/>
    <p:sldId id="331" r:id="rId35"/>
    <p:sldId id="333" r:id="rId36"/>
    <p:sldId id="334" r:id="rId37"/>
    <p:sldId id="335" r:id="rId38"/>
    <p:sldId id="336" r:id="rId39"/>
    <p:sldId id="273" r:id="rId4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 userDrawn="1"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E5680CB-4A93-420F-9F0C-0F694699200F}" type="datetimeFigureOut">
              <a:rPr lang="id-ID" smtClean="0"/>
              <a:t>07/03/2011</a:t>
            </a:fld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F5968D0-19BB-4366-9ACF-83B3A2605938}" type="slidenum">
              <a:rPr lang="id-ID" smtClean="0"/>
              <a:t>‹#›</a:t>
            </a:fld>
            <a:endParaRPr lang="id-ID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80CB-4A93-420F-9F0C-0F694699200F}" type="datetimeFigureOut">
              <a:rPr lang="id-ID" smtClean="0"/>
              <a:t>07/03/2011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68D0-19BB-4366-9ACF-83B3A260593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80CB-4A93-420F-9F0C-0F694699200F}" type="datetimeFigureOut">
              <a:rPr lang="id-ID" smtClean="0"/>
              <a:t>07/03/2011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68D0-19BB-4366-9ACF-83B3A260593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80CB-4A93-420F-9F0C-0F694699200F}" type="datetimeFigureOut">
              <a:rPr lang="id-ID" smtClean="0"/>
              <a:t>07/03/2011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68D0-19BB-4366-9ACF-83B3A260593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80CB-4A93-420F-9F0C-0F694699200F}" type="datetimeFigureOut">
              <a:rPr lang="id-ID" smtClean="0"/>
              <a:t>07/03/2011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68D0-19BB-4366-9ACF-83B3A260593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80CB-4A93-420F-9F0C-0F694699200F}" type="datetimeFigureOut">
              <a:rPr lang="id-ID" smtClean="0"/>
              <a:t>07/03/2011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68D0-19BB-4366-9ACF-83B3A2605938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80CB-4A93-420F-9F0C-0F694699200F}" type="datetimeFigureOut">
              <a:rPr lang="id-ID" smtClean="0"/>
              <a:t>07/03/2011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68D0-19BB-4366-9ACF-83B3A260593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80CB-4A93-420F-9F0C-0F694699200F}" type="datetimeFigureOut">
              <a:rPr lang="id-ID" smtClean="0"/>
              <a:t>07/03/2011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68D0-19BB-4366-9ACF-83B3A260593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80CB-4A93-420F-9F0C-0F694699200F}" type="datetimeFigureOut">
              <a:rPr lang="id-ID" smtClean="0"/>
              <a:t>07/03/2011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68D0-19BB-4366-9ACF-83B3A260593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80CB-4A93-420F-9F0C-0F694699200F}" type="datetimeFigureOut">
              <a:rPr lang="id-ID" smtClean="0"/>
              <a:t>07/03/2011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68D0-19BB-4366-9ACF-83B3A2605938}" type="slidenum">
              <a:rPr lang="id-ID" smtClean="0"/>
              <a:t>‹#›</a:t>
            </a:fld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80CB-4A93-420F-9F0C-0F694699200F}" type="datetimeFigureOut">
              <a:rPr lang="id-ID" smtClean="0"/>
              <a:t>07/03/2011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68D0-19BB-4366-9ACF-83B3A260593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E5680CB-4A93-420F-9F0C-0F694699200F}" type="datetimeFigureOut">
              <a:rPr lang="id-ID" smtClean="0"/>
              <a:t>07/03/2011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F5968D0-19BB-4366-9ACF-83B3A2605938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16632"/>
            <a:ext cx="7596337" cy="1484783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Rekayasa Perangkat Lunak</a:t>
            </a:r>
            <a:br>
              <a:rPr lang="id-ID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Analisis Kebutuhan Perangkat Lunak</a:t>
            </a:r>
            <a:br>
              <a:rPr lang="id-ID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(Structured Oriented)</a:t>
            </a:r>
            <a:endParaRPr lang="id-ID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96" y="5136004"/>
            <a:ext cx="5896804" cy="1533356"/>
          </a:xfrm>
        </p:spPr>
        <p:txBody>
          <a:bodyPr>
            <a:normAutofit/>
          </a:bodyPr>
          <a:lstStyle/>
          <a:p>
            <a:endParaRPr lang="id-ID" dirty="0" smtClean="0">
              <a:solidFill>
                <a:schemeClr val="tx1"/>
              </a:solidFill>
            </a:endParaRPr>
          </a:p>
          <a:p>
            <a:r>
              <a:rPr lang="id-ID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id-ID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Teknik Informatika </a:t>
            </a:r>
          </a:p>
          <a:p>
            <a:r>
              <a:rPr lang="id-ID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d-ID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UNIKOM</a:t>
            </a:r>
            <a:endParaRPr lang="id-ID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D:\Gambar\logo\logo_uniko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5" y="5373216"/>
            <a:ext cx="1112912" cy="111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Gambar\buat slide\Abb_Projektmanagement_Engineering_17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3265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7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956" y="476672"/>
            <a:ext cx="7024744" cy="81716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Contoh Analisis Kebutuhan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Arc 4"/>
          <p:cNvSpPr>
            <a:spLocks/>
          </p:cNvSpPr>
          <p:nvPr/>
        </p:nvSpPr>
        <p:spPr bwMode="auto">
          <a:xfrm>
            <a:off x="4419600" y="2362200"/>
            <a:ext cx="3048000" cy="2057400"/>
          </a:xfrm>
          <a:custGeom>
            <a:avLst/>
            <a:gdLst>
              <a:gd name="T0" fmla="*/ 107526663 w 43200"/>
              <a:gd name="T1" fmla="*/ 0 h 43200"/>
              <a:gd name="T2" fmla="*/ 107232940 w 43200"/>
              <a:gd name="T3" fmla="*/ 0 h 43200"/>
              <a:gd name="T4" fmla="*/ 107526663 w 43200"/>
              <a:gd name="T5" fmla="*/ 48991832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693"/>
                  <a:pt x="9634" y="32"/>
                  <a:pt x="21541" y="0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693"/>
                  <a:pt x="9634" y="32"/>
                  <a:pt x="21541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chemeClr val="folHlink"/>
              </a:solidFill>
              <a:latin typeface="Times New Roman" pitchFamily="18" charset="0"/>
            </a:endParaRP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3505200" y="2432050"/>
            <a:ext cx="923925" cy="2208213"/>
            <a:chOff x="2448" y="1104"/>
            <a:chExt cx="582" cy="1391"/>
          </a:xfrm>
        </p:grpSpPr>
        <p:graphicFrame>
          <p:nvGraphicFramePr>
            <p:cNvPr id="9" name="Object 6"/>
            <p:cNvGraphicFramePr>
              <a:graphicFrameLocks noChangeAspect="1"/>
            </p:cNvGraphicFramePr>
            <p:nvPr/>
          </p:nvGraphicFramePr>
          <p:xfrm>
            <a:off x="2448" y="1104"/>
            <a:ext cx="582" cy="1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" name="VISIO" r:id="rId3" imgW="465120" imgH="1112760" progId="">
                    <p:embed/>
                  </p:oleObj>
                </mc:Choice>
                <mc:Fallback>
                  <p:oleObj name="VISIO" r:id="rId3" imgW="465120" imgH="1112760" progId="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1104"/>
                          <a:ext cx="582" cy="1391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496" y="2257"/>
              <a:ext cx="4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339966"/>
                  </a:solidFill>
                  <a:latin typeface="Arial Narrow" pitchFamily="34" charset="0"/>
                </a:rPr>
                <a:t>Kasir</a:t>
              </a: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1143000" y="2433638"/>
            <a:ext cx="1143000" cy="2214562"/>
            <a:chOff x="960" y="1105"/>
            <a:chExt cx="720" cy="1395"/>
          </a:xfrm>
        </p:grpSpPr>
        <p:graphicFrame>
          <p:nvGraphicFramePr>
            <p:cNvPr id="12" name="Object 9"/>
            <p:cNvGraphicFramePr>
              <a:graphicFrameLocks noChangeAspect="1"/>
            </p:cNvGraphicFramePr>
            <p:nvPr/>
          </p:nvGraphicFramePr>
          <p:xfrm>
            <a:off x="1008" y="1105"/>
            <a:ext cx="582" cy="13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" name="VISIO" r:id="rId5" imgW="465120" imgH="1112760" progId="">
                    <p:embed/>
                  </p:oleObj>
                </mc:Choice>
                <mc:Fallback>
                  <p:oleObj name="VISIO" r:id="rId5" imgW="465120" imgH="1112760" progId="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1105"/>
                          <a:ext cx="582" cy="139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960" y="2247"/>
              <a:ext cx="7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339966"/>
                  </a:solidFill>
                  <a:latin typeface="Arial Narrow" pitchFamily="34" charset="0"/>
                </a:rPr>
                <a:t>Pelanggan</a:t>
              </a:r>
            </a:p>
          </p:txBody>
        </p:sp>
      </p:grpSp>
      <p:graphicFrame>
        <p:nvGraphicFramePr>
          <p:cNvPr id="14" name="Object 11"/>
          <p:cNvGraphicFramePr>
            <a:graphicFrameLocks noChangeAspect="1"/>
          </p:cNvGraphicFramePr>
          <p:nvPr/>
        </p:nvGraphicFramePr>
        <p:xfrm>
          <a:off x="5429250" y="2843213"/>
          <a:ext cx="158115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Visio" r:id="rId6" imgW="1056600" imgH="847800" progId="">
                  <p:embed/>
                </p:oleObj>
              </mc:Choice>
              <mc:Fallback>
                <p:oleObj name="Visio" r:id="rId6" imgW="1056600" imgH="847800" progId="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2843213"/>
                        <a:ext cx="1581150" cy="12668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344738" y="3117850"/>
            <a:ext cx="91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>
            <a:off x="2344738" y="3575050"/>
            <a:ext cx="91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4584700" y="3117850"/>
            <a:ext cx="91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4584700" y="3575050"/>
            <a:ext cx="91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514600" y="2728913"/>
            <a:ext cx="22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3366CC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84213" y="4800600"/>
            <a:ext cx="27416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Trebuchet MS" pitchFamily="34" charset="0"/>
              </a:rPr>
              <a:t>1.	Menyerahkan barang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4724400" y="2720975"/>
            <a:ext cx="22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3366CC"/>
                </a:solidFill>
                <a:latin typeface="Trebuchet MS" pitchFamily="34" charset="0"/>
              </a:rPr>
              <a:t>2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3733800" y="4800600"/>
            <a:ext cx="2741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Trebuchet MS" pitchFamily="34" charset="0"/>
              </a:rPr>
              <a:t>2. Mencatat data penjualan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2895600" y="2720975"/>
            <a:ext cx="22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3366CC"/>
                </a:solidFill>
                <a:latin typeface="Trebuchet MS" pitchFamily="34" charset="0"/>
              </a:rPr>
              <a:t>3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685800" y="5114925"/>
            <a:ext cx="2741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Trebuchet MS" pitchFamily="34" charset="0"/>
              </a:rPr>
              <a:t>3.	Memberikan pembayaran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105400" y="2720975"/>
            <a:ext cx="22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3366CC"/>
                </a:solidFill>
                <a:latin typeface="Trebuchet MS" pitchFamily="34" charset="0"/>
              </a:rPr>
              <a:t>4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3733800" y="5105400"/>
            <a:ext cx="2741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Trebuchet MS" pitchFamily="34" charset="0"/>
              </a:rPr>
              <a:t>4. Mencatat data pembayaran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4953000" y="3711575"/>
            <a:ext cx="22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3366CC"/>
                </a:solidFill>
                <a:latin typeface="Trebuchet MS" pitchFamily="34" charset="0"/>
              </a:rPr>
              <a:t>5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3733800" y="5410200"/>
            <a:ext cx="2741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Trebuchet MS" pitchFamily="34" charset="0"/>
              </a:rPr>
              <a:t>5. Mencetak struk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667000" y="3727450"/>
            <a:ext cx="22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3366CC"/>
                </a:solidFill>
                <a:latin typeface="Trebuchet MS" pitchFamily="34" charset="0"/>
              </a:rPr>
              <a:t>6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685800" y="5715000"/>
            <a:ext cx="2741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Trebuchet MS" pitchFamily="34" charset="0"/>
              </a:rPr>
              <a:t>6.	Menerima struk, barang, dan kembalian</a:t>
            </a:r>
          </a:p>
        </p:txBody>
      </p:sp>
      <p:sp>
        <p:nvSpPr>
          <p:cNvPr id="31" name="AutoShape 28"/>
          <p:cNvSpPr>
            <a:spLocks noChangeArrowheads="1"/>
          </p:cNvSpPr>
          <p:nvPr/>
        </p:nvSpPr>
        <p:spPr bwMode="auto">
          <a:xfrm>
            <a:off x="6248400" y="1219200"/>
            <a:ext cx="2514600" cy="1066800"/>
          </a:xfrm>
          <a:prstGeom prst="wedgeRectCallout">
            <a:avLst>
              <a:gd name="adj1" fmla="val -47981"/>
              <a:gd name="adj2" fmla="val 104019"/>
            </a:avLst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114300" indent="-114300">
              <a:buClr>
                <a:srgbClr val="FF0066"/>
              </a:buClr>
              <a:buFontTx/>
              <a:buChar char="•"/>
            </a:pPr>
            <a:r>
              <a:rPr lang="en-US" sz="1400">
                <a:solidFill>
                  <a:srgbClr val="006600"/>
                </a:solidFill>
                <a:latin typeface="Trebuchet MS" pitchFamily="34" charset="0"/>
              </a:rPr>
              <a:t>Peruntukan PL: Kasir</a:t>
            </a:r>
          </a:p>
          <a:p>
            <a:pPr marL="114300" indent="-114300">
              <a:spcBef>
                <a:spcPct val="20000"/>
              </a:spcBef>
              <a:buClr>
                <a:srgbClr val="FF0066"/>
              </a:buClr>
              <a:buFontTx/>
              <a:buChar char="•"/>
            </a:pPr>
            <a:r>
              <a:rPr lang="en-US" sz="1400">
                <a:solidFill>
                  <a:srgbClr val="006600"/>
                </a:solidFill>
                <a:latin typeface="Trebuchet MS" pitchFamily="34" charset="0"/>
              </a:rPr>
              <a:t>Manfaat PL</a:t>
            </a:r>
          </a:p>
          <a:p>
            <a:pPr marL="114300" indent="-114300">
              <a:buClr>
                <a:srgbClr val="FF0066"/>
              </a:buClr>
            </a:pPr>
            <a:r>
              <a:rPr lang="en-US" sz="1400">
                <a:solidFill>
                  <a:srgbClr val="006600"/>
                </a:solidFill>
                <a:latin typeface="Trebuchet MS" pitchFamily="34" charset="0"/>
              </a:rPr>
              <a:t>	Membantu kasir mengolah data transaksi penjualan</a:t>
            </a:r>
          </a:p>
        </p:txBody>
      </p:sp>
      <p:sp>
        <p:nvSpPr>
          <p:cNvPr id="32" name="Oval 29"/>
          <p:cNvSpPr>
            <a:spLocks noChangeArrowheads="1"/>
          </p:cNvSpPr>
          <p:nvPr/>
        </p:nvSpPr>
        <p:spPr bwMode="auto">
          <a:xfrm>
            <a:off x="3429000" y="4572000"/>
            <a:ext cx="2819400" cy="1371600"/>
          </a:xfrm>
          <a:prstGeom prst="ellipse">
            <a:avLst/>
          </a:prstGeom>
          <a:noFill/>
          <a:ln w="28575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6553200" y="4876800"/>
            <a:ext cx="190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3366CC"/>
                </a:solidFill>
                <a:latin typeface="Trebuchet MS" pitchFamily="34" charset="0"/>
              </a:rPr>
              <a:t>proses penggunaan / interaksi PL dengan pemakai</a:t>
            </a:r>
          </a:p>
        </p:txBody>
      </p:sp>
    </p:spTree>
    <p:extLst>
      <p:ext uri="{BB962C8B-B14F-4D97-AF65-F5344CB8AC3E}">
        <p14:creationId xmlns:p14="http://schemas.microsoft.com/office/powerpoint/2010/main" val="392484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6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8000"/>
                            </p:stCondLst>
                            <p:childTnLst>
                              <p:par>
                                <p:cTn id="72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10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15" grpId="0" animBg="1"/>
      <p:bldP spid="16" grpId="0" animBg="1"/>
      <p:bldP spid="17" grpId="0" animBg="1"/>
      <p:bldP spid="18" grpId="0" animBg="1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0" grpId="0" autoUpdateAnimBg="0"/>
      <p:bldP spid="31" grpId="0" animBg="1"/>
      <p:bldP spid="32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415453"/>
            <a:ext cx="7024744" cy="81716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Contoh Analisis Kebutuhan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4" name="Group 70"/>
          <p:cNvGraphicFramePr>
            <a:graphicFrameLocks/>
          </p:cNvGraphicFramePr>
          <p:nvPr/>
        </p:nvGraphicFramePr>
        <p:xfrm>
          <a:off x="455613" y="1524000"/>
          <a:ext cx="8226425" cy="3352800"/>
        </p:xfrm>
        <a:graphic>
          <a:graphicData uri="http://schemas.openxmlformats.org/drawingml/2006/table">
            <a:tbl>
              <a:tblPr/>
              <a:tblGrid>
                <a:gridCol w="968375"/>
                <a:gridCol w="1852612"/>
                <a:gridCol w="5405438"/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No.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Kode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Deskripsi Kebutuhan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rebuchet MS" pitchFamily="34" charset="0"/>
                        </a:rPr>
                        <a:t>CR-100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rebuchet MS" pitchFamily="34" charset="0"/>
                        </a:rPr>
                        <a:t>Mencatat data transaksi penjualan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rebuchet MS" pitchFamily="34" charset="0"/>
                        </a:rPr>
                        <a:t>CR-200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rebuchet MS" pitchFamily="34" charset="0"/>
                        </a:rPr>
                        <a:t>Mencatat data transaksi pembayaran dan mencetak struk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rebuchet MS" pitchFamily="34" charset="0"/>
                        </a:rPr>
                        <a:t>CR-300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rebuchet MS" pitchFamily="34" charset="0"/>
                        </a:rPr>
                        <a:t>Update data barang (insert, edit, delete)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" name="Oval 66"/>
          <p:cNvSpPr>
            <a:spLocks noChangeArrowheads="1"/>
          </p:cNvSpPr>
          <p:nvPr/>
        </p:nvSpPr>
        <p:spPr bwMode="auto">
          <a:xfrm>
            <a:off x="3200400" y="3733800"/>
            <a:ext cx="5562600" cy="13716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AutoShape 67"/>
          <p:cNvSpPr>
            <a:spLocks noChangeArrowheads="1"/>
          </p:cNvSpPr>
          <p:nvPr/>
        </p:nvSpPr>
        <p:spPr bwMode="auto">
          <a:xfrm>
            <a:off x="1600200" y="5257800"/>
            <a:ext cx="3429000" cy="914400"/>
          </a:xfrm>
          <a:prstGeom prst="wedgeRectCallout">
            <a:avLst>
              <a:gd name="adj1" fmla="val 52361"/>
              <a:gd name="adj2" fmla="val -127778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600" i="1">
                <a:latin typeface="Trebuchet MS" pitchFamily="34" charset="0"/>
              </a:rPr>
              <a:t>Muncul sebagai kebutuhan karena data barang  dibutuhkan saat proses pencatatan data transaksi</a:t>
            </a:r>
          </a:p>
        </p:txBody>
      </p:sp>
    </p:spTree>
    <p:extLst>
      <p:ext uri="{BB962C8B-B14F-4D97-AF65-F5344CB8AC3E}">
        <p14:creationId xmlns:p14="http://schemas.microsoft.com/office/powerpoint/2010/main" val="302549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415453"/>
            <a:ext cx="7024744" cy="817160"/>
          </a:xfrm>
        </p:spPr>
        <p:txBody>
          <a:bodyPr/>
          <a:lstStyle/>
          <a:p>
            <a:r>
              <a:rPr lang="id-ID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Contoh Analisis Kebutuhan</a:t>
            </a:r>
            <a:endParaRPr lang="id-ID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Group 7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90959213"/>
              </p:ext>
            </p:extLst>
          </p:nvPr>
        </p:nvGraphicFramePr>
        <p:xfrm>
          <a:off x="609600" y="1988840"/>
          <a:ext cx="8001000" cy="3352801"/>
        </p:xfrm>
        <a:graphic>
          <a:graphicData uri="http://schemas.openxmlformats.org/drawingml/2006/table">
            <a:tbl>
              <a:tblPr/>
              <a:tblGrid>
                <a:gridCol w="762000"/>
                <a:gridCol w="1524000"/>
                <a:gridCol w="5715000"/>
              </a:tblGrid>
              <a:tr h="733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No.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Kode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Deskripsi Kebutuhan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UI-100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Tampilan GUI dalam bentuk window dengan ukuran sesuai isi, fix, dan resolusi 1024 x 768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UI-200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Menu pulldown yang dilengkapi dengan toolbar untuk save, search, print preview dan print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UI-300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dst.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7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52128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Analisis Sistem yang Sedang Berjalan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3568" y="2132856"/>
            <a:ext cx="7848872" cy="4032448"/>
          </a:xfrm>
        </p:spPr>
        <p:txBody>
          <a:bodyPr>
            <a:normAutofit/>
          </a:bodyPr>
          <a:lstStyle/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Analisis masalah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Prosedur Manual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Aliran Dokumen Manual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Aturan Bisnis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3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864096"/>
          </a:xfrm>
        </p:spPr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Analisis Masalah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916832"/>
            <a:ext cx="7848872" cy="4392488"/>
          </a:xfrm>
        </p:spPr>
        <p:txBody>
          <a:bodyPr>
            <a:normAutofit/>
          </a:bodyPr>
          <a:lstStyle/>
          <a:p>
            <a:pPr marL="68580" lvl="0" indent="0">
              <a:lnSpc>
                <a:spcPct val="200000"/>
              </a:lnSpc>
              <a:buClrTx/>
              <a:buNone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Mengumpulkan dan memilah-milah masalah-masalah yang merupakan inti dari ide pembangunan perangkat lunak.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19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864096"/>
          </a:xfrm>
        </p:spPr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Analisis Masalah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916832"/>
            <a:ext cx="7848872" cy="4392488"/>
          </a:xfrm>
        </p:spPr>
        <p:txBody>
          <a:bodyPr>
            <a:normAutofit/>
          </a:bodyPr>
          <a:lstStyle/>
          <a:p>
            <a:pPr marL="68580" lvl="0" indent="0">
              <a:lnSpc>
                <a:spcPct val="200000"/>
              </a:lnSpc>
              <a:buClrTx/>
              <a:buNone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Mengumpulkan dan memilah-milah masalah-masalah yang merupakan inti dari ide pembangunan perangkat lunak.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16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864096"/>
          </a:xfrm>
        </p:spPr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Prosedur Manual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7848872" cy="4536504"/>
          </a:xfrm>
        </p:spPr>
        <p:txBody>
          <a:bodyPr>
            <a:normAutofit/>
          </a:bodyPr>
          <a:lstStyle/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Menuliskan </a:t>
            </a:r>
            <a:r>
              <a:rPr lang="id-ID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skenario</a:t>
            </a:r>
            <a:r>
              <a:rPr lang="id-ID" sz="2800" dirty="0" smtClean="0">
                <a:latin typeface="Calibri" pitchFamily="34" charset="0"/>
                <a:cs typeface="Calibri" pitchFamily="34" charset="0"/>
              </a:rPr>
              <a:t> tentang prosedur-prosedur yang berlaku.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Manual </a:t>
            </a:r>
            <a:r>
              <a:rPr lang="id-ID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bukan berarti </a:t>
            </a:r>
            <a:r>
              <a:rPr lang="id-ID" sz="2800" dirty="0" smtClean="0">
                <a:latin typeface="Calibri" pitchFamily="34" charset="0"/>
                <a:cs typeface="Calibri" pitchFamily="34" charset="0"/>
              </a:rPr>
              <a:t>prosedur yang tidak menggunakan komputer sebagai alat bantu.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52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864096"/>
          </a:xfrm>
        </p:spPr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Aliran Dokumen Manual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7848872" cy="4536504"/>
          </a:xfrm>
        </p:spPr>
        <p:txBody>
          <a:bodyPr>
            <a:normAutofit fontScale="92500" lnSpcReduction="20000"/>
          </a:bodyPr>
          <a:lstStyle/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Dalam prosedur-prosedur yang sudah dituliskan terdapat dokumen-dokumen yang digunakan.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Dokumen tersebut “</a:t>
            </a:r>
            <a:r>
              <a:rPr lang="id-ID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mengalir</a:t>
            </a:r>
            <a:r>
              <a:rPr lang="id-ID" sz="2800" dirty="0" smtClean="0">
                <a:latin typeface="Calibri" pitchFamily="34" charset="0"/>
                <a:cs typeface="Calibri" pitchFamily="34" charset="0"/>
              </a:rPr>
              <a:t>” untuk menunjang suatu prosedur.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Aliran dokumen ini dimodelkan menggunakan </a:t>
            </a:r>
            <a:r>
              <a:rPr lang="id-ID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flowmap</a:t>
            </a:r>
            <a:r>
              <a:rPr lang="id-ID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75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864096"/>
          </a:xfrm>
        </p:spPr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Aturan Bisnis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7848872" cy="4536504"/>
          </a:xfrm>
        </p:spPr>
        <p:txBody>
          <a:bodyPr>
            <a:normAutofit/>
          </a:bodyPr>
          <a:lstStyle/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Aturan-aturan yang berlaku pada sistem yang sedang berjalan.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Contoh: denda akan dikenakan jika peminjaman buku lebih dari waktu yang ditentukan.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Tuliskan secara detil supaya tidak ambigu.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7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09"/>
          <a:stretch/>
        </p:blipFill>
        <p:spPr bwMode="auto">
          <a:xfrm>
            <a:off x="2555776" y="3068960"/>
            <a:ext cx="3363641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4005106" y="1189878"/>
            <a:ext cx="3828621" cy="186575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Comic Sans MS" pitchFamily="66" charset="0"/>
              </a:rPr>
              <a:t>Aliran dokumen pada sistem yang sedang berjalan???</a:t>
            </a:r>
            <a:endParaRPr lang="id-ID" sz="2000" dirty="0">
              <a:latin typeface="Comic Sans MS" pitchFamily="66" charset="0"/>
            </a:endParaRPr>
          </a:p>
          <a:p>
            <a:pPr algn="ctr"/>
            <a:endParaRPr lang="id-ID" dirty="0"/>
          </a:p>
        </p:txBody>
      </p:sp>
      <p:sp>
        <p:nvSpPr>
          <p:cNvPr id="12" name="Cloud Callout 11"/>
          <p:cNvSpPr/>
          <p:nvPr/>
        </p:nvSpPr>
        <p:spPr>
          <a:xfrm flipH="1">
            <a:off x="539552" y="908720"/>
            <a:ext cx="3240360" cy="186575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Comic Sans MS" pitchFamily="66" charset="0"/>
              </a:rPr>
              <a:t>Untuk menggambarkan model data?</a:t>
            </a:r>
            <a:endParaRPr lang="id-ID" sz="2000" dirty="0">
              <a:latin typeface="Comic Sans MS" pitchFamily="66" charset="0"/>
            </a:endParaRPr>
          </a:p>
          <a:p>
            <a:pPr algn="ctr"/>
            <a:endParaRPr lang="id-ID" dirty="0"/>
          </a:p>
        </p:txBody>
      </p:sp>
      <p:sp>
        <p:nvSpPr>
          <p:cNvPr id="13" name="Cloud Callout 12"/>
          <p:cNvSpPr/>
          <p:nvPr/>
        </p:nvSpPr>
        <p:spPr>
          <a:xfrm rot="2908203">
            <a:off x="5503305" y="3642870"/>
            <a:ext cx="3318467" cy="186575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Comic Sans MS" pitchFamily="66" charset="0"/>
              </a:rPr>
              <a:t>Untuk menggambarkan aliran data di setiap proses?</a:t>
            </a:r>
            <a:endParaRPr lang="id-ID" sz="2000" dirty="0">
              <a:latin typeface="Comic Sans MS" pitchFamily="66" charset="0"/>
            </a:endParaRPr>
          </a:p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9247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620688"/>
            <a:ext cx="5328592" cy="792088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Rekayasa Kebutuhan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824" y="1556792"/>
            <a:ext cx="5544616" cy="495104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sz="21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Kenapa butuh tahap analisis?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sz="21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Definisi analisis kebutuhan perangkat lunak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sz="21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Langkah-langkah analisis perangkat lunak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sz="21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Model pendekatan analisis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sz="21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Analisis sistem yang sedang berjalan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sz="21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Tools Pemodelan Untuk </a:t>
            </a:r>
            <a:r>
              <a:rPr lang="id-ID" sz="21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Analisis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sz="21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Data Modelling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sz="21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Data Flow Modelling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sz="21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Dokumen Kebutuhan (SKPL)</a:t>
            </a:r>
          </a:p>
          <a:p>
            <a:pPr marL="514350" indent="-514350">
              <a:lnSpc>
                <a:spcPct val="200000"/>
              </a:lnSpc>
              <a:buClrTx/>
              <a:buFont typeface="+mj-lt"/>
              <a:buAutoNum type="arabicPeriod"/>
            </a:pPr>
            <a:endParaRPr lang="id-ID" sz="21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304256" cy="6175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83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Tools Pemodelan untuk analisis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7848872" cy="4464496"/>
          </a:xfrm>
        </p:spPr>
        <p:txBody>
          <a:bodyPr>
            <a:normAutofit fontScale="92500"/>
          </a:bodyPr>
          <a:lstStyle/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Flowmap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ERD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Diagram konteks dan DFD</a:t>
            </a:r>
            <a:endParaRPr lang="id-ID" sz="2800" dirty="0" smtClean="0">
              <a:latin typeface="Calibri" pitchFamily="34" charset="0"/>
              <a:cs typeface="Calibri" pitchFamily="34" charset="0"/>
            </a:endParaRP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Spesifikasi Proses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Kamus data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32" y="2420888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71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Flowmap: Rules of Thumb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848872" cy="4680520"/>
          </a:xfrm>
        </p:spPr>
        <p:txBody>
          <a:bodyPr>
            <a:noAutofit/>
          </a:bodyPr>
          <a:lstStyle/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Memodelkan aliran dokumen</a:t>
            </a:r>
            <a:r>
              <a:rPr lang="id-ID" sz="2100" dirty="0">
                <a:latin typeface="Calibri" pitchFamily="34" charset="0"/>
                <a:cs typeface="Calibri" pitchFamily="34" charset="0"/>
              </a:rPr>
              <a:t> </a:t>
            </a:r>
            <a:r>
              <a:rPr lang="id-ID" sz="2100" dirty="0" smtClean="0">
                <a:latin typeface="Calibri" pitchFamily="34" charset="0"/>
                <a:cs typeface="Calibri" pitchFamily="34" charset="0"/>
              </a:rPr>
              <a:t>pada sistem yang sedang berjalan.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Bentuk dokumen bisa manual atau berupa file komputer.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Satu alur aliran dokumen terdiri dari input </a:t>
            </a:r>
            <a:r>
              <a:rPr lang="id-ID" sz="21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proses  output.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Apabila ada kondisi yang dikenakan alur pada poin 3 tetap diperhatikan</a:t>
            </a:r>
            <a:r>
              <a:rPr lang="id-ID" sz="21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Tidak boleh ada dokumen yang hilang dalam runtunan prosesnya.</a:t>
            </a:r>
            <a:endParaRPr lang="id-ID" sz="21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6652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Flowmap: 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Simbol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276231"/>
              </p:ext>
            </p:extLst>
          </p:nvPr>
        </p:nvGraphicFramePr>
        <p:xfrm>
          <a:off x="755576" y="1772816"/>
          <a:ext cx="7632847" cy="446449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543732"/>
                <a:gridCol w="1877241"/>
                <a:gridCol w="3211874"/>
              </a:tblGrid>
              <a:tr h="356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SIMBOL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NAMA SIMBOL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FUNGSI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Dokumen Manual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Menunjukkan dokumen sebagai masukan dan keluaran dalam proses manual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Proses Manual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Menunjukkan proses yang dilakukan tanpa bantuan komputer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Kondisi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Menunjukkan ada suatu kondisi yang harus diperiksa untuk melihat hasil keluaran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 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Arsip</a:t>
                      </a:r>
                      <a:endParaRPr lang="id-ID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Menggambarkan kumpulan </a:t>
                      </a:r>
                      <a:r>
                        <a:rPr lang="id-ID" sz="1600" dirty="0">
                          <a:effectLst/>
                        </a:rPr>
                        <a:t>dokumen-dokumen sejenis yang disimpan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752522"/>
              </p:ext>
            </p:extLst>
          </p:nvPr>
        </p:nvGraphicFramePr>
        <p:xfrm>
          <a:off x="1475656" y="3356992"/>
          <a:ext cx="9525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Visio" r:id="rId3" imgW="953161" imgH="593314" progId="Visio.Drawing.11">
                  <p:embed/>
                </p:oleObj>
              </mc:Choice>
              <mc:Fallback>
                <p:oleObj name="Visio" r:id="rId3" imgW="953161" imgH="593314" progId="Visio.Drawing.11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356992"/>
                        <a:ext cx="9525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028817"/>
              </p:ext>
            </p:extLst>
          </p:nvPr>
        </p:nvGraphicFramePr>
        <p:xfrm>
          <a:off x="1475656" y="2348880"/>
          <a:ext cx="9525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Visio" r:id="rId5" imgW="953161" imgH="593314" progId="Visio.Drawing.11">
                  <p:embed/>
                </p:oleObj>
              </mc:Choice>
              <mc:Fallback>
                <p:oleObj name="Visio" r:id="rId5" imgW="953161" imgH="593314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348880"/>
                        <a:ext cx="9525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04634"/>
              </p:ext>
            </p:extLst>
          </p:nvPr>
        </p:nvGraphicFramePr>
        <p:xfrm>
          <a:off x="1475656" y="4365104"/>
          <a:ext cx="9525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Visio" r:id="rId7" imgW="953161" imgH="593314" progId="Visio.Drawing.11">
                  <p:embed/>
                </p:oleObj>
              </mc:Choice>
              <mc:Fallback>
                <p:oleObj name="Visio" r:id="rId7" imgW="953161" imgH="593314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365104"/>
                        <a:ext cx="9525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041021"/>
              </p:ext>
            </p:extLst>
          </p:nvPr>
        </p:nvGraphicFramePr>
        <p:xfrm>
          <a:off x="1619672" y="5445224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Visio" r:id="rId9" imgW="606287" imgH="606271" progId="Visio.Drawing.11">
                  <p:embed/>
                </p:oleObj>
              </mc:Choice>
              <mc:Fallback>
                <p:oleObj name="Visio" r:id="rId9" imgW="606287" imgH="606271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5445224"/>
                        <a:ext cx="609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1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Flowmap: 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Simbol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267744"/>
              </p:ext>
            </p:extLst>
          </p:nvPr>
        </p:nvGraphicFramePr>
        <p:xfrm>
          <a:off x="755576" y="1772816"/>
          <a:ext cx="7632847" cy="4540927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543732"/>
                <a:gridCol w="1877241"/>
                <a:gridCol w="3211874"/>
              </a:tblGrid>
              <a:tr h="356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SIMBOL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NAMA SIMBOL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FUNGSI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Aliran Dokumen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Menunjukkan</a:t>
                      </a:r>
                      <a:r>
                        <a:rPr lang="id-ID" sz="1600" baseline="0" dirty="0" smtClean="0">
                          <a:effectLst/>
                        </a:rPr>
                        <a:t> aliran dokumen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Data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Menunjukkan </a:t>
                      </a:r>
                      <a:r>
                        <a:rPr lang="id-ID" sz="1600" dirty="0" smtClean="0">
                          <a:effectLst/>
                        </a:rPr>
                        <a:t>data untuk</a:t>
                      </a:r>
                      <a:r>
                        <a:rPr lang="id-ID" sz="1600" baseline="0" dirty="0" smtClean="0">
                          <a:effectLst/>
                        </a:rPr>
                        <a:t> membentuk dokumen komputerisasi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Proses terkomputerisasi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Menggambarkan prose yang dilakukan dengan bantuan komputer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File/Database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Menggambarkan penyimpanan</a:t>
                      </a:r>
                      <a:r>
                        <a:rPr lang="id-ID" sz="1600" baseline="0" dirty="0" smtClean="0">
                          <a:effectLst/>
                        </a:rPr>
                        <a:t> jika menggunakan prose terkomputerisasi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8604"/>
            <a:ext cx="16383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699" y="3429000"/>
            <a:ext cx="12001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11" y="4365104"/>
            <a:ext cx="9239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11" y="5445224"/>
            <a:ext cx="990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5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ERD: 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Rules of Thumb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848872" cy="4680520"/>
          </a:xfrm>
        </p:spPr>
        <p:txBody>
          <a:bodyPr>
            <a:noAutofit/>
          </a:bodyPr>
          <a:lstStyle/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Memodelkan </a:t>
            </a:r>
            <a:r>
              <a:rPr lang="id-ID" sz="2100" dirty="0" smtClean="0">
                <a:latin typeface="Calibri" pitchFamily="34" charset="0"/>
                <a:cs typeface="Calibri" pitchFamily="34" charset="0"/>
              </a:rPr>
              <a:t>data dalam bentuk </a:t>
            </a:r>
            <a:r>
              <a:rPr lang="id-ID" sz="2100" dirty="0" smtClean="0">
                <a:latin typeface="Calibri" pitchFamily="34" charset="0"/>
                <a:cs typeface="Calibri" pitchFamily="34" charset="0"/>
              </a:rPr>
              <a:t>entitas beserta relasi.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Kardinalitas/Modalitas yang diberikan akan mempengaruhi peletakkan dan pemberian atribut kunci untuk setiap relasi.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Entitas dan relasi yang memiliki kardinalitas many to many akan menggambarkan data store yang akan digunakan pada DFD.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Jangan mempergunakan agregasi dan genspec dengan tidak bijaksana.</a:t>
            </a:r>
          </a:p>
        </p:txBody>
      </p:sp>
    </p:spTree>
    <p:extLst>
      <p:ext uri="{BB962C8B-B14F-4D97-AF65-F5344CB8AC3E}">
        <p14:creationId xmlns:p14="http://schemas.microsoft.com/office/powerpoint/2010/main" val="288128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ERD: Simbol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710821"/>
              </p:ext>
            </p:extLst>
          </p:nvPr>
        </p:nvGraphicFramePr>
        <p:xfrm>
          <a:off x="755576" y="1772816"/>
          <a:ext cx="7632847" cy="446449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543732"/>
                <a:gridCol w="1877241"/>
                <a:gridCol w="3211874"/>
              </a:tblGrid>
              <a:tr h="356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SIMBOL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NAMA SIMBOL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FUNGSI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Entitas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Menggambarkan keberadaan sebuah entitas (entitas</a:t>
                      </a:r>
                      <a:r>
                        <a:rPr lang="id-ID" sz="1600" baseline="0" dirty="0" smtClean="0">
                          <a:effectLst/>
                        </a:rPr>
                        <a:t> kuat)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Atribut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Menggambarkan atribut yang dimiliki oleh suatu entitas atau relasi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Relasi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Menggambarkan keterhubungan</a:t>
                      </a:r>
                      <a:r>
                        <a:rPr lang="id-ID" sz="1600" baseline="0" dirty="0" smtClean="0">
                          <a:effectLst/>
                        </a:rPr>
                        <a:t> antar relasi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Garis Relasi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Menggambarkan hubungan</a:t>
                      </a:r>
                      <a:r>
                        <a:rPr lang="id-ID" sz="1600" baseline="0" dirty="0" smtClean="0">
                          <a:effectLst/>
                        </a:rPr>
                        <a:t> entitas dan relasi atau entitas dengan atribut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9239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3451123"/>
            <a:ext cx="9239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37112"/>
            <a:ext cx="9239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63" y="5661248"/>
            <a:ext cx="20669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89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ERD: Kardinalitas dan Modalitas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009340"/>
              </p:ext>
            </p:extLst>
          </p:nvPr>
        </p:nvGraphicFramePr>
        <p:xfrm>
          <a:off x="755576" y="1772816"/>
          <a:ext cx="7632848" cy="453650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672408"/>
                <a:gridCol w="3960440"/>
              </a:tblGrid>
              <a:tr h="362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KARDINALITAS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MODALITAS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43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effectLst/>
                        </a:rPr>
                        <a:t>1-1</a:t>
                      </a:r>
                      <a:r>
                        <a:rPr lang="id-ID" sz="1600" b="1" baseline="0" dirty="0" smtClean="0">
                          <a:effectLst/>
                        </a:rPr>
                        <a:t> (</a:t>
                      </a:r>
                      <a:r>
                        <a:rPr lang="id-ID" sz="1600" b="1" dirty="0" smtClean="0">
                          <a:effectLst/>
                        </a:rPr>
                        <a:t>ONE</a:t>
                      </a:r>
                      <a:r>
                        <a:rPr lang="id-ID" sz="1600" b="1" baseline="0" dirty="0" smtClean="0">
                          <a:effectLst/>
                        </a:rPr>
                        <a:t> TO ONE)</a:t>
                      </a:r>
                      <a:endParaRPr lang="id-ID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0..1 (OPTIONAL ONE)</a:t>
                      </a:r>
                      <a:endParaRPr lang="id-ID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43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</a:rPr>
                        <a:t> </a:t>
                      </a:r>
                      <a:endParaRPr lang="id-ID" sz="16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effectLst/>
                        </a:rPr>
                        <a:t>1-N (ONE TO MANY)</a:t>
                      </a:r>
                      <a:endParaRPr lang="id-ID" sz="16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</a:rPr>
                        <a:t> </a:t>
                      </a:r>
                      <a:endParaRPr lang="id-ID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0..N ATAU 1..N</a:t>
                      </a:r>
                      <a:r>
                        <a:rPr lang="id-ID" sz="1600" b="1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(OPTIONAL  MANY)</a:t>
                      </a:r>
                      <a:endParaRPr lang="id-ID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43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effectLst/>
                        </a:rPr>
                        <a:t>N-1 (MANY TO ONE)</a:t>
                      </a:r>
                      <a:endParaRPr lang="id-ID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id-ID" sz="1600" b="1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(MANDATORY ONE)</a:t>
                      </a:r>
                      <a:endParaRPr lang="id-ID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43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6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effectLst/>
                        </a:rPr>
                        <a:t>N-N (MANY TO MANY)</a:t>
                      </a:r>
                      <a:endParaRPr lang="id-ID" sz="16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effectLst/>
                        </a:rPr>
                        <a:t> </a:t>
                      </a:r>
                      <a:r>
                        <a:rPr lang="id-ID" sz="1600" b="1" dirty="0">
                          <a:effectLst/>
                        </a:rPr>
                        <a:t> </a:t>
                      </a:r>
                      <a:endParaRPr lang="id-ID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id-ID" sz="1600" b="1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(MANDATORY MANY)</a:t>
                      </a:r>
                      <a:endParaRPr lang="id-ID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93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Diagram Konteks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 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Rules of Thumb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848872" cy="4680520"/>
          </a:xfrm>
        </p:spPr>
        <p:txBody>
          <a:bodyPr>
            <a:noAutofit/>
          </a:bodyPr>
          <a:lstStyle/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Memodelkan aliran </a:t>
            </a:r>
            <a:r>
              <a:rPr lang="id-ID" sz="2100" dirty="0" smtClean="0">
                <a:latin typeface="Calibri" pitchFamily="34" charset="0"/>
                <a:cs typeface="Calibri" pitchFamily="34" charset="0"/>
              </a:rPr>
              <a:t>data dari entitas luar ke dalam sistem.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Sistem masih dianggap kesatuan yang utuh.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Entitas luar bisa berupa </a:t>
            </a:r>
            <a:r>
              <a:rPr lang="id-ID" sz="21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pengguna</a:t>
            </a:r>
            <a:r>
              <a:rPr lang="id-ID" sz="21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id-ID" sz="21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mesin</a:t>
            </a:r>
            <a:r>
              <a:rPr lang="id-ID" sz="2100" dirty="0" smtClean="0">
                <a:latin typeface="Calibri" pitchFamily="34" charset="0"/>
                <a:cs typeface="Calibri" pitchFamily="34" charset="0"/>
              </a:rPr>
              <a:t>, ataupun </a:t>
            </a:r>
            <a:r>
              <a:rPr lang="id-ID" sz="21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database</a:t>
            </a:r>
            <a:r>
              <a:rPr lang="id-ID" sz="2100" dirty="0" smtClean="0">
                <a:latin typeface="Calibri" pitchFamily="34" charset="0"/>
                <a:cs typeface="Calibri" pitchFamily="34" charset="0"/>
              </a:rPr>
              <a:t> yang berada di luar sistem tapi berhubungan dengan sistem.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Garis masuk dari entitas luar ke dalam sistem menggambarkan </a:t>
            </a:r>
            <a:r>
              <a:rPr lang="id-ID" sz="21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input</a:t>
            </a:r>
            <a:r>
              <a:rPr lang="id-ID" sz="2100" dirty="0" smtClean="0">
                <a:latin typeface="Calibri" pitchFamily="34" charset="0"/>
                <a:cs typeface="Calibri" pitchFamily="34" charset="0"/>
              </a:rPr>
              <a:t> sedangkan garis keluar dari sistem ke entitas luar menggambarkan </a:t>
            </a:r>
            <a:r>
              <a:rPr lang="id-ID" sz="21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output</a:t>
            </a:r>
            <a:r>
              <a:rPr lang="id-ID" sz="21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879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DFD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 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Rules of Thumb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848872" cy="4680520"/>
          </a:xfrm>
        </p:spPr>
        <p:txBody>
          <a:bodyPr>
            <a:noAutofit/>
          </a:bodyPr>
          <a:lstStyle/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Memodelkan proses beserta aliran data setiap prosesnya.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DFD merupakan breakdown dari diagram konteks.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Peletakan entitas luar harus konsisten supaya mudah dibaca.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Data store yang ada pada sistem dimunculkan.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Garis aliran data dari entitas luar ke dalam proses harus konsisten baik secara jumlah maupun penamaan.</a:t>
            </a:r>
          </a:p>
        </p:txBody>
      </p:sp>
    </p:spTree>
    <p:extLst>
      <p:ext uri="{BB962C8B-B14F-4D97-AF65-F5344CB8AC3E}">
        <p14:creationId xmlns:p14="http://schemas.microsoft.com/office/powerpoint/2010/main" val="362786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DFD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 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Rules of Thumb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848872" cy="4680520"/>
          </a:xfrm>
        </p:spPr>
        <p:txBody>
          <a:bodyPr>
            <a:noAutofit/>
          </a:bodyPr>
          <a:lstStyle/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 startAt="6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Proses di dalam DFD harus diberi penomoran yang jelas.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 startAt="6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DFD dimulai dari level 0 atau 1 (level 1 disarankan).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 startAt="6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Entitas luar tidak boleh berhubungan langsung dengan data store (harus melewati proses) begitu pun sebaliknya.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 startAt="6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Hubungan antara proses dan data store dan sebaliknya berupa data bukan informasi.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 startAt="6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DFD bisa dibreakdown sampai level yang “</a:t>
            </a:r>
            <a:r>
              <a:rPr lang="id-ID" sz="21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cukup</a:t>
            </a:r>
            <a:r>
              <a:rPr lang="id-ID" sz="2100" dirty="0" smtClean="0">
                <a:latin typeface="Calibri" pitchFamily="34" charset="0"/>
                <a:cs typeface="Calibri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79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6864" cy="720080"/>
          </a:xfrm>
        </p:spPr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Kenapa Butuh Tahap Analisis?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603270" y="1771972"/>
            <a:ext cx="3828621" cy="1865750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Comic Sans MS" pitchFamily="66" charset="0"/>
              </a:rPr>
              <a:t>Saya ingin kebutuhan ini dituliskan dengan benar dan terstruktur!!!</a:t>
            </a:r>
            <a:endParaRPr lang="id-ID" dirty="0">
              <a:latin typeface="Comic Sans MS" pitchFamily="66" charset="0"/>
            </a:endParaRPr>
          </a:p>
          <a:p>
            <a:pPr algn="ctr"/>
            <a:endParaRPr lang="id-ID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1972"/>
            <a:ext cx="3594100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21088"/>
            <a:ext cx="2232248" cy="206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04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DFD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 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Rules of Thumb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848872" cy="4680520"/>
          </a:xfrm>
        </p:spPr>
        <p:txBody>
          <a:bodyPr>
            <a:noAutofit/>
          </a:bodyPr>
          <a:lstStyle/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 startAt="11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DFD yang mempunyai level besar merupaka turunan dari DFD dengan level yang lebih kecil.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 startAt="11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Penomoran proses pada DFD level kecil akan mempengaruhi penomoran pada DFD level berikutnya.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 startAt="11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Konsistensi jumlah dan penamaan aliran data harap diperhatikan dari DFD level sebelumnya.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 startAt="11"/>
            </a:pPr>
            <a:r>
              <a:rPr lang="id-ID" sz="2100" dirty="0" smtClean="0">
                <a:latin typeface="Calibri" pitchFamily="34" charset="0"/>
                <a:cs typeface="Calibri" pitchFamily="34" charset="0"/>
              </a:rPr>
              <a:t>Tidak boleh membreakdown jika turunannya hanya satu proses.</a:t>
            </a:r>
          </a:p>
        </p:txBody>
      </p:sp>
    </p:spTree>
    <p:extLst>
      <p:ext uri="{BB962C8B-B14F-4D97-AF65-F5344CB8AC3E}">
        <p14:creationId xmlns:p14="http://schemas.microsoft.com/office/powerpoint/2010/main" val="33656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DFD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 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Rules of Thumb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5804" y="2204864"/>
            <a:ext cx="7848872" cy="3024336"/>
          </a:xfrm>
        </p:spPr>
        <p:txBody>
          <a:bodyPr>
            <a:noAutofit/>
          </a:bodyPr>
          <a:lstStyle/>
          <a:p>
            <a:pPr marL="68580" lvl="0" indent="0" algn="ctr">
              <a:lnSpc>
                <a:spcPct val="200000"/>
              </a:lnSpc>
              <a:buClrTx/>
              <a:buNone/>
            </a:pPr>
            <a:r>
              <a:rPr lang="id-I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CARI LAGI ATURAN PADA DFD!</a:t>
            </a:r>
          </a:p>
        </p:txBody>
      </p:sp>
    </p:spTree>
    <p:extLst>
      <p:ext uri="{BB962C8B-B14F-4D97-AF65-F5344CB8AC3E}">
        <p14:creationId xmlns:p14="http://schemas.microsoft.com/office/powerpoint/2010/main" val="42551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DFD dan Konteks: Simbol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498083"/>
              </p:ext>
            </p:extLst>
          </p:nvPr>
        </p:nvGraphicFramePr>
        <p:xfrm>
          <a:off x="755576" y="1772816"/>
          <a:ext cx="7632847" cy="446449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543732"/>
                <a:gridCol w="1877241"/>
                <a:gridCol w="3211874"/>
              </a:tblGrid>
              <a:tr h="356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SIMBOL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NAMA SIMBOL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FUNGSI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Entitas Luar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Menggambarkan entitas eksternal yang berhubungan dengan sistem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Sistem(konteks)/ Proses(DFD)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Menggambarkan</a:t>
                      </a:r>
                      <a:r>
                        <a:rPr lang="id-ID" sz="1600" baseline="0" dirty="0" smtClean="0">
                          <a:effectLst/>
                        </a:rPr>
                        <a:t> proses yang ada dalam suatu sistem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Aliran Data/Informasi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Menggambarkan</a:t>
                      </a:r>
                      <a:r>
                        <a:rPr lang="id-ID" sz="1600" baseline="0" dirty="0" smtClean="0">
                          <a:effectLst/>
                        </a:rPr>
                        <a:t> aliran data antar proses, data store dan entitas luar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Data Store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Menggambarkan tempat penyimpanan</a:t>
                      </a:r>
                      <a:r>
                        <a:rPr lang="id-ID" sz="1600" baseline="0" dirty="0" smtClean="0">
                          <a:effectLst/>
                        </a:rPr>
                        <a:t> data di dalam sistem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150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9239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2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18" y="3279497"/>
            <a:ext cx="821432" cy="82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84" y="4365104"/>
            <a:ext cx="16383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3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903" y="5517231"/>
            <a:ext cx="1049461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40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Spesifikasi Proses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 Rules of Thumb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848872" cy="4680520"/>
          </a:xfrm>
        </p:spPr>
        <p:txBody>
          <a:bodyPr>
            <a:noAutofit/>
          </a:bodyPr>
          <a:lstStyle/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200" dirty="0" smtClean="0">
                <a:latin typeface="Calibri" pitchFamily="34" charset="0"/>
                <a:cs typeface="Calibri" pitchFamily="34" charset="0"/>
              </a:rPr>
              <a:t>Tabel yang berisi keterangan atau deskripsi dari semua proses yang terdapat di DFD.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200" dirty="0" smtClean="0">
                <a:latin typeface="Calibri" pitchFamily="34" charset="0"/>
                <a:cs typeface="Calibri" pitchFamily="34" charset="0"/>
              </a:rPr>
              <a:t>Logika proses harus dituliskan secara jelas baik menggunakan </a:t>
            </a:r>
            <a:r>
              <a:rPr lang="id-ID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bahasa deskriptif </a:t>
            </a:r>
            <a:r>
              <a:rPr lang="id-ID" sz="2200" dirty="0" smtClean="0">
                <a:latin typeface="Calibri" pitchFamily="34" charset="0"/>
                <a:cs typeface="Calibri" pitchFamily="34" charset="0"/>
              </a:rPr>
              <a:t>atau </a:t>
            </a:r>
            <a:r>
              <a:rPr lang="id-ID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pseudo code </a:t>
            </a:r>
            <a:r>
              <a:rPr lang="id-ID" sz="2200" dirty="0" smtClean="0">
                <a:latin typeface="Calibri" pitchFamily="34" charset="0"/>
                <a:cs typeface="Calibri" pitchFamily="34" charset="0"/>
              </a:rPr>
              <a:t>(tidak boleh campuran).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200" dirty="0" smtClean="0">
                <a:latin typeface="Calibri" pitchFamily="34" charset="0"/>
                <a:cs typeface="Calibri" pitchFamily="34" charset="0"/>
              </a:rPr>
              <a:t>Perhatikan aksi dan reaksi sitem terhadap input dari pengguna.</a:t>
            </a:r>
          </a:p>
        </p:txBody>
      </p:sp>
    </p:spTree>
    <p:extLst>
      <p:ext uri="{BB962C8B-B14F-4D97-AF65-F5344CB8AC3E}">
        <p14:creationId xmlns:p14="http://schemas.microsoft.com/office/powerpoint/2010/main" val="1496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Spesifikasi Proses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 Format Tabel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892206"/>
              </p:ext>
            </p:extLst>
          </p:nvPr>
        </p:nvGraphicFramePr>
        <p:xfrm>
          <a:off x="1259632" y="1836345"/>
          <a:ext cx="6776820" cy="432883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56850"/>
                <a:gridCol w="2759985"/>
                <a:gridCol w="2759985"/>
              </a:tblGrid>
              <a:tr h="146182">
                <a:tc>
                  <a:txBody>
                    <a:bodyPr/>
                    <a:lstStyle/>
                    <a:p>
                      <a:pPr marL="17621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id-ID" sz="1800" b="1" dirty="0" smtClean="0">
                          <a:effectLst/>
                        </a:rPr>
                        <a:t>No</a:t>
                      </a:r>
                      <a:r>
                        <a:rPr lang="id-ID" sz="1800" b="1" baseline="0" dirty="0" smtClean="0">
                          <a:effectLst/>
                        </a:rPr>
                        <a:t> </a:t>
                      </a:r>
                      <a:r>
                        <a:rPr lang="id-ID" sz="1800" b="1" dirty="0" smtClean="0">
                          <a:effectLst/>
                        </a:rPr>
                        <a:t>Urut.</a:t>
                      </a:r>
                      <a:endParaRPr lang="id-ID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</a:rPr>
                        <a:t>Proses</a:t>
                      </a:r>
                      <a:endParaRPr lang="id-ID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</a:rPr>
                        <a:t>Keterangan</a:t>
                      </a:r>
                      <a:endParaRPr lang="id-ID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46182">
                <a:tc rowSpan="7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No. Proses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8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Nama Proses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54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Source (sumber)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id-ID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72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Input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id-ID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8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Output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8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Destination (tujuan)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418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Logika Proses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202" marR="572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28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Kamus Data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 Rules of Thumb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848872" cy="4680520"/>
          </a:xfrm>
        </p:spPr>
        <p:txBody>
          <a:bodyPr>
            <a:noAutofit/>
          </a:bodyPr>
          <a:lstStyle/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dirty="0" smtClean="0">
                <a:latin typeface="Calibri" pitchFamily="34" charset="0"/>
                <a:cs typeface="Calibri" pitchFamily="34" charset="0"/>
              </a:rPr>
              <a:t>Tabel yang berisi deskripsi dari data yang mengalir pada DFD.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dirty="0" smtClean="0">
                <a:latin typeface="Calibri" pitchFamily="34" charset="0"/>
                <a:cs typeface="Calibri" pitchFamily="34" charset="0"/>
              </a:rPr>
              <a:t>Penjelasan struktur data (berupa field) tiap data harus sama dengan yang sudah dimodelkan di ERD.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dirty="0" smtClean="0">
                <a:latin typeface="Calibri" pitchFamily="34" charset="0"/>
                <a:cs typeface="Calibri" pitchFamily="34" charset="0"/>
              </a:rPr>
              <a:t>Tipe data tiap struktur data harus digambarkan dengan sejelas mungkin agar input yang diberikan sesuai.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endParaRPr lang="id-ID" sz="22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28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Kamus Data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 Format Tabel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007018"/>
              </p:ext>
            </p:extLst>
          </p:nvPr>
        </p:nvGraphicFramePr>
        <p:xfrm>
          <a:off x="971600" y="2132856"/>
          <a:ext cx="7272808" cy="342640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736304"/>
                <a:gridCol w="4536504"/>
              </a:tblGrid>
              <a:tr h="1686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</a:rPr>
                        <a:t>Nama</a:t>
                      </a:r>
                      <a:endParaRPr lang="id-ID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46" marR="508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46" marR="50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</a:rPr>
                        <a:t>Where used / how used</a:t>
                      </a:r>
                      <a:endParaRPr lang="id-ID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46" marR="508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id-ID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46" marR="50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</a:rPr>
                        <a:t>Deskripsi</a:t>
                      </a:r>
                      <a:endParaRPr lang="id-ID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46" marR="508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46" marR="50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</a:rPr>
                        <a:t>Struktur Data</a:t>
                      </a:r>
                      <a:endParaRPr lang="id-ID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46" marR="508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46" marR="50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49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[Penjelasan per struktur data]</a:t>
                      </a:r>
                      <a:endParaRPr lang="id-ID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46" marR="508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46" marR="508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1425" y="2324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05192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Dokumen Spesifikasi Kebutuhan Perangkat Lunak (SKPL)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988840"/>
            <a:ext cx="7848872" cy="4392488"/>
          </a:xfrm>
        </p:spPr>
        <p:txBody>
          <a:bodyPr>
            <a:noAutofit/>
          </a:bodyPr>
          <a:lstStyle/>
          <a:p>
            <a:pPr marL="525780" lvl="0" indent="-45720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200" dirty="0" smtClean="0">
                <a:latin typeface="Calibri" pitchFamily="34" charset="0"/>
                <a:cs typeface="Calibri" pitchFamily="34" charset="0"/>
              </a:rPr>
              <a:t>Dokumen yang berisi kebutuhan perangkat lunak beserta model yang dipergunakan.</a:t>
            </a:r>
          </a:p>
          <a:p>
            <a:pPr marL="525780" lvl="0" indent="-45720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200" dirty="0" smtClean="0">
                <a:latin typeface="Calibri" pitchFamily="34" charset="0"/>
                <a:cs typeface="Calibri" pitchFamily="34" charset="0"/>
              </a:rPr>
              <a:t>Format dapat dilihat pada template yang diberikan.</a:t>
            </a:r>
          </a:p>
          <a:p>
            <a:pPr marL="525780" lvl="0" indent="-45720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200" dirty="0" smtClean="0">
                <a:latin typeface="Calibri" pitchFamily="34" charset="0"/>
                <a:cs typeface="Calibri" pitchFamily="34" charset="0"/>
              </a:rPr>
              <a:t>Jika ada revisi pada dokumen tersebut harus mendapatkan persetujuan.</a:t>
            </a:r>
          </a:p>
          <a:p>
            <a:pPr marL="525780" lvl="0" indent="-45720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200" dirty="0" smtClean="0">
                <a:latin typeface="Calibri" pitchFamily="34" charset="0"/>
                <a:cs typeface="Calibri" pitchFamily="34" charset="0"/>
              </a:rPr>
              <a:t>Dokumen ini akan diacu pada tahap SDLC selanjutnya.</a:t>
            </a:r>
          </a:p>
        </p:txBody>
      </p:sp>
    </p:spTree>
    <p:extLst>
      <p:ext uri="{BB962C8B-B14F-4D97-AF65-F5344CB8AC3E}">
        <p14:creationId xmlns:p14="http://schemas.microsoft.com/office/powerpoint/2010/main" val="192946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95736" y="764704"/>
            <a:ext cx="6264696" cy="5400600"/>
          </a:xfrm>
        </p:spPr>
        <p:txBody>
          <a:bodyPr>
            <a:noAutofit/>
          </a:bodyPr>
          <a:lstStyle/>
          <a:p>
            <a:pPr marL="68580" lvl="0" indent="0">
              <a:lnSpc>
                <a:spcPct val="200000"/>
              </a:lnSpc>
              <a:buClrTx/>
              <a:buNone/>
            </a:pPr>
            <a:r>
              <a:rPr lang="id-ID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MODELS ARE JUST TOOLS TO GIVE SIMPLE PICTURE OF SYSTEM. SO, THINK SIMPLE!!!</a:t>
            </a:r>
          </a:p>
          <a:p>
            <a:pPr marL="68580" lvl="0" indent="0">
              <a:lnSpc>
                <a:spcPct val="200000"/>
              </a:lnSpc>
              <a:buClrTx/>
              <a:buNone/>
            </a:pPr>
            <a:endParaRPr lang="id-ID" sz="2200" dirty="0">
              <a:latin typeface="Comic Sans MS" pitchFamily="66" charset="0"/>
              <a:cs typeface="Calibri" pitchFamily="34" charset="0"/>
            </a:endParaRPr>
          </a:p>
          <a:p>
            <a:pPr marL="68580" lvl="0" indent="0">
              <a:lnSpc>
                <a:spcPct val="200000"/>
              </a:lnSpc>
              <a:buClrTx/>
              <a:buNone/>
            </a:pPr>
            <a:r>
              <a:rPr lang="id-ID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SIMBOL PADA MODEL BOLEH BERBEDA ASALKAN KONSISTEN DAN ADA REFERENSINYA!</a:t>
            </a:r>
          </a:p>
          <a:p>
            <a:pPr marL="68580" lvl="0" indent="0">
              <a:lnSpc>
                <a:spcPct val="200000"/>
              </a:lnSpc>
              <a:buClrTx/>
              <a:buNone/>
            </a:pPr>
            <a:endParaRPr lang="id-ID" sz="22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 descr="D:\Gambar\buat slide\1NumberOneInCirc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Gambar\buat slide\2NumberTwoInCirc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09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80928"/>
            <a:ext cx="7024744" cy="792088"/>
          </a:xfrm>
        </p:spPr>
        <p:txBody>
          <a:bodyPr/>
          <a:lstStyle/>
          <a:p>
            <a:pPr algn="ctr"/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SELESAI...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4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6864" cy="720080"/>
          </a:xfrm>
        </p:spPr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Kenapa Butuh Tahap Analisis?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99592" y="3068960"/>
            <a:ext cx="2232248" cy="15121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Rekayasa Kebutuhan</a:t>
            </a:r>
            <a:endParaRPr lang="id-ID" dirty="0"/>
          </a:p>
        </p:txBody>
      </p:sp>
      <p:sp>
        <p:nvSpPr>
          <p:cNvPr id="8" name="Rounded Rectangle 7"/>
          <p:cNvSpPr/>
          <p:nvPr/>
        </p:nvSpPr>
        <p:spPr>
          <a:xfrm>
            <a:off x="6012160" y="3068960"/>
            <a:ext cx="2232248" cy="15121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Perancangan Sistem</a:t>
            </a:r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42686"/>
            <a:ext cx="295275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9221" y="4221088"/>
            <a:ext cx="3337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>
                <a:latin typeface="Cooper Black" pitchFamily="18" charset="0"/>
              </a:rPr>
              <a:t>I am ANALYSIS stage!!!</a:t>
            </a:r>
            <a:endParaRPr lang="id-ID" sz="28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6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60840" cy="108012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Definisi Analisis Kebutuhan Perangkat Lunak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2060848"/>
            <a:ext cx="7848872" cy="4464496"/>
          </a:xfrm>
        </p:spPr>
        <p:txBody>
          <a:bodyPr>
            <a:normAutofit/>
          </a:bodyPr>
          <a:lstStyle/>
          <a:p>
            <a:pPr marL="68580" indent="0">
              <a:lnSpc>
                <a:spcPct val="150000"/>
              </a:lnSpc>
              <a:buClrTx/>
              <a:buNone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Penguraian kebutuhan-kebutuhan yang utuh ke dalam bagian-bagian komponennya dengan maksud untuk mengidentifikasikan dan mengevaluasi permasalahan dan hambatan sehingga dapat diusulkan perbaikan.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22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60840" cy="108012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Definisi Analisis Kebutuhan Perangkat Lunak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8820" y="2348880"/>
            <a:ext cx="7848872" cy="2952328"/>
          </a:xfrm>
        </p:spPr>
        <p:txBody>
          <a:bodyPr>
            <a:normAutofit/>
          </a:bodyPr>
          <a:lstStyle/>
          <a:p>
            <a:pPr marL="68580" indent="0" algn="ctr">
              <a:lnSpc>
                <a:spcPct val="150000"/>
              </a:lnSpc>
              <a:buClrTx/>
              <a:buNone/>
            </a:pPr>
            <a:r>
              <a:rPr lang="id-I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FOCUS ON </a:t>
            </a:r>
            <a:r>
              <a:rPr lang="id-I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WHAT</a:t>
            </a:r>
            <a:r>
              <a:rPr lang="id-I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 NOT </a:t>
            </a:r>
            <a:r>
              <a:rPr lang="id-I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HOW</a:t>
            </a:r>
            <a:r>
              <a:rPr lang="id-I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!!!!</a:t>
            </a:r>
            <a:endParaRPr lang="id-ID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16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60840" cy="108012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Langkah-Langkah Analisis Perangkat Lunak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2060848"/>
            <a:ext cx="7848872" cy="4464496"/>
          </a:xfrm>
        </p:spPr>
        <p:txBody>
          <a:bodyPr>
            <a:normAutofit/>
          </a:bodyPr>
          <a:lstStyle/>
          <a:p>
            <a:pPr marL="58293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Identifikasi</a:t>
            </a:r>
          </a:p>
          <a:p>
            <a:pPr marL="58293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Pemahaman</a:t>
            </a:r>
          </a:p>
          <a:p>
            <a:pPr marL="58293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Analisis</a:t>
            </a:r>
          </a:p>
          <a:p>
            <a:pPr marL="58293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Pelaporan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49777"/>
            <a:ext cx="3481581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34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Model Pendekatan Analisis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7848872" cy="4464496"/>
          </a:xfrm>
        </p:spPr>
        <p:txBody>
          <a:bodyPr>
            <a:normAutofit/>
          </a:bodyPr>
          <a:lstStyle/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Structured Analysis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Object-oriented analysis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394" y="3645024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83568" y="1772816"/>
            <a:ext cx="4104456" cy="12961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911583" y="2601775"/>
            <a:ext cx="1296144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41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1716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Definisi Structured Analysis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7848872" cy="4464496"/>
          </a:xfrm>
        </p:spPr>
        <p:txBody>
          <a:bodyPr>
            <a:normAutofit fontScale="77500" lnSpcReduction="20000"/>
          </a:bodyPr>
          <a:lstStyle/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Considers </a:t>
            </a:r>
            <a:r>
              <a:rPr lang="id-ID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data</a:t>
            </a:r>
            <a:r>
              <a:rPr lang="id-ID" sz="2800" dirty="0" smtClean="0">
                <a:latin typeface="Calibri" pitchFamily="34" charset="0"/>
                <a:cs typeface="Calibri" pitchFamily="34" charset="0"/>
              </a:rPr>
              <a:t> and the </a:t>
            </a:r>
            <a:r>
              <a:rPr lang="id-ID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processes</a:t>
            </a:r>
            <a:r>
              <a:rPr lang="id-ID" sz="2800" dirty="0" smtClean="0">
                <a:latin typeface="Calibri" pitchFamily="34" charset="0"/>
                <a:cs typeface="Calibri" pitchFamily="34" charset="0"/>
              </a:rPr>
              <a:t> that transform the data as separate entities.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Data object </a:t>
            </a:r>
            <a:r>
              <a:rPr lang="id-ID" sz="2800" dirty="0" smtClean="0">
                <a:latin typeface="Calibri" pitchFamily="34" charset="0"/>
                <a:cs typeface="Calibri" pitchFamily="34" charset="0"/>
              </a:rPr>
              <a:t>are modeled in a way that defines their </a:t>
            </a:r>
            <a:r>
              <a:rPr lang="id-ID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attributes</a:t>
            </a:r>
            <a:r>
              <a:rPr lang="id-ID" sz="28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id-ID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relationships</a:t>
            </a:r>
            <a:r>
              <a:rPr lang="id-ID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582930" lvl="0" indent="-51435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 smtClean="0">
                <a:latin typeface="Calibri" pitchFamily="34" charset="0"/>
                <a:cs typeface="Calibri" pitchFamily="34" charset="0"/>
              </a:rPr>
              <a:t>Processes that manipulate data  objects are </a:t>
            </a:r>
            <a:r>
              <a:rPr lang="id-ID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modeled</a:t>
            </a:r>
            <a:r>
              <a:rPr lang="id-ID" sz="2800" dirty="0" smtClean="0">
                <a:latin typeface="Calibri" pitchFamily="34" charset="0"/>
                <a:cs typeface="Calibri" pitchFamily="34" charset="0"/>
              </a:rPr>
              <a:t> in a manner that show how they transform data as </a:t>
            </a:r>
            <a:r>
              <a:rPr lang="id-ID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data objects flow</a:t>
            </a:r>
            <a:r>
              <a:rPr lang="id-ID" sz="2800" dirty="0" smtClean="0">
                <a:latin typeface="Calibri" pitchFamily="34" charset="0"/>
                <a:cs typeface="Calibri" pitchFamily="34" charset="0"/>
              </a:rPr>
              <a:t> through the system.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38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biru</Template>
  <TotalTime>960</TotalTime>
  <Words>1294</Words>
  <Application>Microsoft Office PowerPoint</Application>
  <PresentationFormat>On-screen Show (4:3)</PresentationFormat>
  <Paragraphs>275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Austin</vt:lpstr>
      <vt:lpstr>VISIO</vt:lpstr>
      <vt:lpstr>Visio</vt:lpstr>
      <vt:lpstr>Microsoft Visio Drawing</vt:lpstr>
      <vt:lpstr>Rekayasa Perangkat Lunak Analisis Kebutuhan Perangkat Lunak (Structured Oriented)</vt:lpstr>
      <vt:lpstr>Rekayasa Kebutuhan</vt:lpstr>
      <vt:lpstr>Kenapa Butuh Tahap Analisis?</vt:lpstr>
      <vt:lpstr>Kenapa Butuh Tahap Analisis?</vt:lpstr>
      <vt:lpstr>Definisi Analisis Kebutuhan Perangkat Lunak</vt:lpstr>
      <vt:lpstr>Definisi Analisis Kebutuhan Perangkat Lunak</vt:lpstr>
      <vt:lpstr>Langkah-Langkah Analisis Perangkat Lunak</vt:lpstr>
      <vt:lpstr>Model Pendekatan Analisis</vt:lpstr>
      <vt:lpstr>Definisi Structured Analysis</vt:lpstr>
      <vt:lpstr>Contoh Analisis Kebutuhan</vt:lpstr>
      <vt:lpstr>Contoh Analisis Kebutuhan</vt:lpstr>
      <vt:lpstr>Contoh Analisis Kebutuhan</vt:lpstr>
      <vt:lpstr>Analisis Sistem yang Sedang Berjalan</vt:lpstr>
      <vt:lpstr>Analisis Masalah</vt:lpstr>
      <vt:lpstr>Analisis Masalah</vt:lpstr>
      <vt:lpstr>Prosedur Manual</vt:lpstr>
      <vt:lpstr>Aliran Dokumen Manual</vt:lpstr>
      <vt:lpstr>Aturan Bisnis</vt:lpstr>
      <vt:lpstr>PowerPoint Presentation</vt:lpstr>
      <vt:lpstr>Tools Pemodelan untuk analisis</vt:lpstr>
      <vt:lpstr>Flowmap: Rules of Thumb</vt:lpstr>
      <vt:lpstr>Flowmap: Simbol</vt:lpstr>
      <vt:lpstr>Flowmap: Simbol</vt:lpstr>
      <vt:lpstr>ERD: Rules of Thumb</vt:lpstr>
      <vt:lpstr>ERD: Simbol</vt:lpstr>
      <vt:lpstr>ERD: Kardinalitas dan Modalitas</vt:lpstr>
      <vt:lpstr>Diagram Konteks: Rules of Thumb</vt:lpstr>
      <vt:lpstr>DFD: Rules of Thumb</vt:lpstr>
      <vt:lpstr>DFD: Rules of Thumb</vt:lpstr>
      <vt:lpstr>DFD: Rules of Thumb</vt:lpstr>
      <vt:lpstr>DFD: Rules of Thumb</vt:lpstr>
      <vt:lpstr>DFD dan Konteks: Simbol</vt:lpstr>
      <vt:lpstr>Spesifikasi Proses: Rules of Thumb</vt:lpstr>
      <vt:lpstr>Spesifikasi Proses: Format Tabel</vt:lpstr>
      <vt:lpstr>Kamus Data: Rules of Thumb</vt:lpstr>
      <vt:lpstr>Kamus Data: Format Tabel</vt:lpstr>
      <vt:lpstr>Dokumen Spesifikasi Kebutuhan Perangkat Lunak (SKPL)</vt:lpstr>
      <vt:lpstr>PowerPoint Presentation</vt:lpstr>
      <vt:lpstr>SELESAI...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Rekayasa Perangkat Lunak</dc:title>
  <dc:creator>Adam MB</dc:creator>
  <cp:lastModifiedBy>Adam MB</cp:lastModifiedBy>
  <cp:revision>125</cp:revision>
  <dcterms:created xsi:type="dcterms:W3CDTF">2011-02-15T06:18:21Z</dcterms:created>
  <dcterms:modified xsi:type="dcterms:W3CDTF">2011-03-07T07:49:15Z</dcterms:modified>
</cp:coreProperties>
</file>