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2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381180-8607-41FE-9FD7-7290754C4414}" type="datetimeFigureOut">
              <a:rPr lang="en-US" smtClean="0"/>
              <a:pPr/>
              <a:t>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84882-9CB4-471E-BA49-3E729527E5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381180-8607-41FE-9FD7-7290754C4414}" type="datetimeFigureOut">
              <a:rPr lang="en-US" smtClean="0"/>
              <a:pPr/>
              <a:t>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84882-9CB4-471E-BA49-3E729527E5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381180-8607-41FE-9FD7-7290754C4414}" type="datetimeFigureOut">
              <a:rPr lang="en-US" smtClean="0"/>
              <a:pPr/>
              <a:t>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84882-9CB4-471E-BA49-3E729527E5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381180-8607-41FE-9FD7-7290754C4414}" type="datetimeFigureOut">
              <a:rPr lang="en-US" smtClean="0"/>
              <a:pPr/>
              <a:t>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84882-9CB4-471E-BA49-3E729527E5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381180-8607-41FE-9FD7-7290754C4414}" type="datetimeFigureOut">
              <a:rPr lang="en-US" smtClean="0"/>
              <a:pPr/>
              <a:t>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84882-9CB4-471E-BA49-3E729527E5A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381180-8607-41FE-9FD7-7290754C4414}" type="datetimeFigureOut">
              <a:rPr lang="en-US" smtClean="0"/>
              <a:pPr/>
              <a:t>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84882-9CB4-471E-BA49-3E729527E5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381180-8607-41FE-9FD7-7290754C4414}" type="datetimeFigureOut">
              <a:rPr lang="en-US" smtClean="0"/>
              <a:pPr/>
              <a:t>3/1/2011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884882-9CB4-471E-BA49-3E729527E5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381180-8607-41FE-9FD7-7290754C4414}" type="datetimeFigureOut">
              <a:rPr lang="en-US" smtClean="0"/>
              <a:pPr/>
              <a:t>3/1/2011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884882-9CB4-471E-BA49-3E729527E5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81180-8607-41FE-9FD7-7290754C4414}" type="datetimeFigureOut">
              <a:rPr lang="en-US" smtClean="0"/>
              <a:pPr/>
              <a:t>3/1/2011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884882-9CB4-471E-BA49-3E729527E5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381180-8607-41FE-9FD7-7290754C4414}" type="datetimeFigureOut">
              <a:rPr lang="en-US" smtClean="0"/>
              <a:pPr/>
              <a:t>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84882-9CB4-471E-BA49-3E729527E5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381180-8607-41FE-9FD7-7290754C4414}" type="datetimeFigureOut">
              <a:rPr lang="en-US" smtClean="0"/>
              <a:pPr/>
              <a:t>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84882-9CB4-471E-BA49-3E729527E5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81180-8607-41FE-9FD7-7290754C4414}" type="datetimeFigureOut">
              <a:rPr lang="en-US" smtClean="0"/>
              <a:pPr/>
              <a:t>3/1/2011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884882-9CB4-471E-BA49-3E729527E5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2"/>
            <a:ext cx="7772400" cy="1470025"/>
          </a:xfrm>
        </p:spPr>
        <p:txBody>
          <a:bodyPr/>
          <a:lstStyle/>
          <a:p>
            <a:r>
              <a:rPr lang="en-US" dirty="0" smtClean="0"/>
              <a:t>PENGERTIAN, ASAS DAN PRINSIP-PRINSIP KOPERASI</a:t>
            </a:r>
            <a:endParaRPr lang="en-US" dirty="0"/>
          </a:p>
        </p:txBody>
      </p:sp>
      <p:sp>
        <p:nvSpPr>
          <p:cNvPr id="3" name="Subtitle 2"/>
          <p:cNvSpPr>
            <a:spLocks noGrp="1"/>
          </p:cNvSpPr>
          <p:nvPr>
            <p:ph type="subTitle" idx="1"/>
          </p:nvPr>
        </p:nvSpPr>
        <p:spPr>
          <a:xfrm>
            <a:off x="428596" y="2000240"/>
            <a:ext cx="8286808" cy="4286280"/>
          </a:xfrm>
        </p:spPr>
        <p:txBody>
          <a:bodyPr>
            <a:normAutofit lnSpcReduction="10000"/>
          </a:bodyPr>
          <a:lstStyle/>
          <a:p>
            <a:pPr algn="just"/>
            <a:r>
              <a:rPr lang="en-US" dirty="0" smtClean="0">
                <a:solidFill>
                  <a:srgbClr val="002060"/>
                </a:solidFill>
              </a:rPr>
              <a:t>PENGERTIAN KOPERASI :</a:t>
            </a:r>
          </a:p>
          <a:p>
            <a:pPr algn="just"/>
            <a:r>
              <a:rPr lang="en-US" dirty="0" err="1" smtClean="0">
                <a:solidFill>
                  <a:srgbClr val="002060"/>
                </a:solidFill>
              </a:rPr>
              <a:t>Berasal</a:t>
            </a:r>
            <a:r>
              <a:rPr lang="en-US" dirty="0" smtClean="0">
                <a:solidFill>
                  <a:srgbClr val="002060"/>
                </a:solidFill>
              </a:rPr>
              <a:t> </a:t>
            </a:r>
            <a:r>
              <a:rPr lang="en-US" dirty="0" err="1" smtClean="0">
                <a:solidFill>
                  <a:srgbClr val="002060"/>
                </a:solidFill>
              </a:rPr>
              <a:t>dari</a:t>
            </a:r>
            <a:r>
              <a:rPr lang="en-US" dirty="0" smtClean="0">
                <a:solidFill>
                  <a:srgbClr val="002060"/>
                </a:solidFill>
              </a:rPr>
              <a:t> </a:t>
            </a:r>
            <a:r>
              <a:rPr lang="en-US" dirty="0" err="1" smtClean="0">
                <a:solidFill>
                  <a:srgbClr val="002060"/>
                </a:solidFill>
              </a:rPr>
              <a:t>bhs</a:t>
            </a:r>
            <a:r>
              <a:rPr lang="en-US" dirty="0" smtClean="0">
                <a:solidFill>
                  <a:srgbClr val="002060"/>
                </a:solidFill>
              </a:rPr>
              <a:t> </a:t>
            </a:r>
            <a:r>
              <a:rPr lang="en-US" dirty="0" err="1" smtClean="0">
                <a:solidFill>
                  <a:srgbClr val="002060"/>
                </a:solidFill>
              </a:rPr>
              <a:t>Inggris</a:t>
            </a:r>
            <a:r>
              <a:rPr lang="en-US" dirty="0" smtClean="0">
                <a:solidFill>
                  <a:srgbClr val="002060"/>
                </a:solidFill>
              </a:rPr>
              <a:t> </a:t>
            </a:r>
            <a:r>
              <a:rPr lang="en-US" i="1" dirty="0" smtClean="0">
                <a:solidFill>
                  <a:srgbClr val="002060"/>
                </a:solidFill>
              </a:rPr>
              <a:t>co-operation (</a:t>
            </a:r>
            <a:r>
              <a:rPr lang="en-US" dirty="0" err="1" smtClean="0">
                <a:solidFill>
                  <a:srgbClr val="002060"/>
                </a:solidFill>
              </a:rPr>
              <a:t>usaha</a:t>
            </a:r>
            <a:r>
              <a:rPr lang="en-US" dirty="0" smtClean="0">
                <a:solidFill>
                  <a:srgbClr val="002060"/>
                </a:solidFill>
              </a:rPr>
              <a:t> </a:t>
            </a:r>
            <a:r>
              <a:rPr lang="en-US" dirty="0" err="1" smtClean="0">
                <a:solidFill>
                  <a:srgbClr val="002060"/>
                </a:solidFill>
              </a:rPr>
              <a:t>bersama</a:t>
            </a:r>
            <a:r>
              <a:rPr lang="en-US" dirty="0" smtClean="0">
                <a:solidFill>
                  <a:srgbClr val="002060"/>
                </a:solidFill>
              </a:rPr>
              <a:t>).</a:t>
            </a:r>
          </a:p>
          <a:p>
            <a:pPr algn="just"/>
            <a:r>
              <a:rPr lang="en-US" dirty="0" smtClean="0">
                <a:solidFill>
                  <a:srgbClr val="002060"/>
                </a:solidFill>
              </a:rPr>
              <a:t>DEFINISI KOPERASI  :1.Muh.Hatta (1994)”</a:t>
            </a:r>
            <a:r>
              <a:rPr lang="en-US" dirty="0" err="1" smtClean="0">
                <a:solidFill>
                  <a:srgbClr val="002060"/>
                </a:solidFill>
              </a:rPr>
              <a:t>koperasi</a:t>
            </a:r>
            <a:r>
              <a:rPr lang="en-US" dirty="0" smtClean="0">
                <a:solidFill>
                  <a:srgbClr val="002060"/>
                </a:solidFill>
              </a:rPr>
              <a:t> </a:t>
            </a:r>
            <a:r>
              <a:rPr lang="en-US" dirty="0" err="1" smtClean="0">
                <a:solidFill>
                  <a:srgbClr val="002060"/>
                </a:solidFill>
              </a:rPr>
              <a:t>didirikan</a:t>
            </a:r>
            <a:r>
              <a:rPr lang="en-US" dirty="0" smtClean="0">
                <a:solidFill>
                  <a:srgbClr val="002060"/>
                </a:solidFill>
              </a:rPr>
              <a:t> </a:t>
            </a:r>
            <a:r>
              <a:rPr lang="en-US" dirty="0" err="1" smtClean="0">
                <a:solidFill>
                  <a:srgbClr val="002060"/>
                </a:solidFill>
              </a:rPr>
              <a:t>sbg</a:t>
            </a:r>
            <a:r>
              <a:rPr lang="en-US" dirty="0" smtClean="0">
                <a:solidFill>
                  <a:srgbClr val="002060"/>
                </a:solidFill>
              </a:rPr>
              <a:t> </a:t>
            </a:r>
            <a:r>
              <a:rPr lang="en-US" dirty="0" err="1" smtClean="0">
                <a:solidFill>
                  <a:srgbClr val="002060"/>
                </a:solidFill>
              </a:rPr>
              <a:t>persekutuan</a:t>
            </a:r>
            <a:r>
              <a:rPr lang="en-US" dirty="0" smtClean="0">
                <a:solidFill>
                  <a:srgbClr val="002060"/>
                </a:solidFill>
              </a:rPr>
              <a:t> </a:t>
            </a:r>
            <a:r>
              <a:rPr lang="en-US" dirty="0" err="1" smtClean="0">
                <a:solidFill>
                  <a:srgbClr val="002060"/>
                </a:solidFill>
              </a:rPr>
              <a:t>kaum</a:t>
            </a:r>
            <a:r>
              <a:rPr lang="en-US" dirty="0" smtClean="0">
                <a:solidFill>
                  <a:srgbClr val="002060"/>
                </a:solidFill>
              </a:rPr>
              <a:t> </a:t>
            </a:r>
            <a:r>
              <a:rPr lang="en-US" dirty="0" err="1" smtClean="0">
                <a:solidFill>
                  <a:srgbClr val="002060"/>
                </a:solidFill>
              </a:rPr>
              <a:t>lemah</a:t>
            </a:r>
            <a:r>
              <a:rPr lang="en-US" dirty="0" smtClean="0">
                <a:solidFill>
                  <a:srgbClr val="002060"/>
                </a:solidFill>
              </a:rPr>
              <a:t> </a:t>
            </a:r>
            <a:r>
              <a:rPr lang="en-US" dirty="0" err="1" smtClean="0">
                <a:solidFill>
                  <a:srgbClr val="002060"/>
                </a:solidFill>
              </a:rPr>
              <a:t>utk</a:t>
            </a:r>
            <a:r>
              <a:rPr lang="en-US" dirty="0" smtClean="0">
                <a:solidFill>
                  <a:srgbClr val="002060"/>
                </a:solidFill>
              </a:rPr>
              <a:t> </a:t>
            </a:r>
            <a:r>
              <a:rPr lang="en-US" dirty="0" err="1" smtClean="0">
                <a:solidFill>
                  <a:srgbClr val="002060"/>
                </a:solidFill>
              </a:rPr>
              <a:t>membela</a:t>
            </a:r>
            <a:r>
              <a:rPr lang="en-US" dirty="0" smtClean="0">
                <a:solidFill>
                  <a:srgbClr val="002060"/>
                </a:solidFill>
              </a:rPr>
              <a:t> </a:t>
            </a:r>
            <a:r>
              <a:rPr lang="en-US" dirty="0" err="1" smtClean="0">
                <a:solidFill>
                  <a:srgbClr val="002060"/>
                </a:solidFill>
              </a:rPr>
              <a:t>keperluan</a:t>
            </a:r>
            <a:r>
              <a:rPr lang="en-US" dirty="0" smtClean="0">
                <a:solidFill>
                  <a:srgbClr val="002060"/>
                </a:solidFill>
              </a:rPr>
              <a:t> hidupnya.utk </a:t>
            </a:r>
            <a:r>
              <a:rPr lang="en-US" dirty="0" err="1" smtClean="0">
                <a:solidFill>
                  <a:srgbClr val="002060"/>
                </a:solidFill>
              </a:rPr>
              <a:t>mencapainya</a:t>
            </a:r>
            <a:r>
              <a:rPr lang="en-US" dirty="0" smtClean="0">
                <a:solidFill>
                  <a:srgbClr val="002060"/>
                </a:solidFill>
              </a:rPr>
              <a:t> </a:t>
            </a:r>
            <a:r>
              <a:rPr lang="en-US" dirty="0" err="1" smtClean="0">
                <a:solidFill>
                  <a:srgbClr val="002060"/>
                </a:solidFill>
              </a:rPr>
              <a:t>dgn</a:t>
            </a:r>
            <a:r>
              <a:rPr lang="en-US" dirty="0" smtClean="0">
                <a:solidFill>
                  <a:srgbClr val="002060"/>
                </a:solidFill>
              </a:rPr>
              <a:t> </a:t>
            </a:r>
            <a:r>
              <a:rPr lang="en-US" dirty="0" err="1" smtClean="0">
                <a:solidFill>
                  <a:srgbClr val="002060"/>
                </a:solidFill>
              </a:rPr>
              <a:t>ongkos</a:t>
            </a:r>
            <a:r>
              <a:rPr lang="en-US" dirty="0" smtClean="0">
                <a:solidFill>
                  <a:srgbClr val="002060"/>
                </a:solidFill>
              </a:rPr>
              <a:t> semurah2nya,didahulukan </a:t>
            </a:r>
            <a:r>
              <a:rPr lang="en-US" dirty="0" err="1" smtClean="0">
                <a:solidFill>
                  <a:srgbClr val="002060"/>
                </a:solidFill>
              </a:rPr>
              <a:t>keperluan</a:t>
            </a:r>
            <a:r>
              <a:rPr lang="en-US" dirty="0" smtClean="0">
                <a:solidFill>
                  <a:srgbClr val="002060"/>
                </a:solidFill>
              </a:rPr>
              <a:t> </a:t>
            </a:r>
            <a:r>
              <a:rPr lang="en-US" dirty="0" err="1" smtClean="0">
                <a:solidFill>
                  <a:srgbClr val="002060"/>
                </a:solidFill>
              </a:rPr>
              <a:t>bersama,bukan</a:t>
            </a:r>
            <a:r>
              <a:rPr lang="en-US" dirty="0" smtClean="0">
                <a:solidFill>
                  <a:srgbClr val="002060"/>
                </a:solidFill>
              </a:rPr>
              <a:t> </a:t>
            </a:r>
            <a:r>
              <a:rPr lang="en-US" dirty="0" err="1" smtClean="0">
                <a:solidFill>
                  <a:srgbClr val="002060"/>
                </a:solidFill>
              </a:rPr>
              <a:t>keuntungan</a:t>
            </a:r>
            <a:r>
              <a:rPr lang="en-US" dirty="0" smtClean="0">
                <a:solidFill>
                  <a:srgbClr val="002060"/>
                </a:solidFill>
              </a:rPr>
              <a:t>.</a:t>
            </a:r>
            <a:endParaRPr lang="en-US"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14356"/>
            <a:ext cx="7772400" cy="500066"/>
          </a:xfrm>
        </p:spPr>
        <p:txBody>
          <a:bodyPr>
            <a:normAutofit fontScale="90000"/>
          </a:bodyPr>
          <a:lstStyle/>
          <a:p>
            <a:r>
              <a:rPr lang="de-DE" sz="2700" dirty="0" smtClean="0"/>
              <a:t>Secara umum, perbedaan karakteristik koperasi dengan badan usaha swasta yang lain adalah sebagai berikut</a:t>
            </a:r>
            <a:r>
              <a:rPr lang="de-DE" dirty="0" smtClean="0"/>
              <a:t>.</a:t>
            </a:r>
            <a:r>
              <a:rPr lang="en-US" dirty="0" smtClean="0"/>
              <a:t/>
            </a:r>
            <a:br>
              <a:rPr lang="en-US" dirty="0" smtClean="0"/>
            </a:br>
            <a:endParaRPr lang="en-US" dirty="0"/>
          </a:p>
        </p:txBody>
      </p:sp>
      <p:graphicFrame>
        <p:nvGraphicFramePr>
          <p:cNvPr id="5" name="Table 4"/>
          <p:cNvGraphicFramePr>
            <a:graphicFrameLocks noGrp="1"/>
          </p:cNvGraphicFramePr>
          <p:nvPr/>
        </p:nvGraphicFramePr>
        <p:xfrm>
          <a:off x="642910" y="1357299"/>
          <a:ext cx="8215370" cy="5293189"/>
        </p:xfrm>
        <a:graphic>
          <a:graphicData uri="http://schemas.openxmlformats.org/drawingml/2006/table">
            <a:tbl>
              <a:tblPr/>
              <a:tblGrid>
                <a:gridCol w="4108206"/>
                <a:gridCol w="4107164"/>
              </a:tblGrid>
              <a:tr h="368319">
                <a:tc>
                  <a:txBody>
                    <a:bodyPr/>
                    <a:lstStyle/>
                    <a:p>
                      <a:pPr algn="just">
                        <a:lnSpc>
                          <a:spcPct val="150000"/>
                        </a:lnSpc>
                        <a:spcAft>
                          <a:spcPts val="0"/>
                        </a:spcAft>
                        <a:tabLst>
                          <a:tab pos="228600" algn="l"/>
                        </a:tabLst>
                      </a:pPr>
                      <a:r>
                        <a:rPr lang="de-DE" sz="1800" dirty="0">
                          <a:latin typeface="Times New Roman"/>
                          <a:ea typeface="Times New Roman"/>
                        </a:rPr>
                        <a:t>                  </a:t>
                      </a:r>
                      <a:r>
                        <a:rPr lang="en-US" sz="1800" b="1" dirty="0">
                          <a:latin typeface="Times New Roman"/>
                          <a:ea typeface="Times New Roman"/>
                        </a:rPr>
                        <a:t>KOPERASI</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228600" algn="l"/>
                        </a:tabLst>
                      </a:pPr>
                      <a:r>
                        <a:rPr lang="en-US" sz="1800" dirty="0">
                          <a:latin typeface="Times New Roman"/>
                          <a:ea typeface="Times New Roman"/>
                        </a:rPr>
                        <a:t>       </a:t>
                      </a:r>
                      <a:r>
                        <a:rPr lang="en-US" sz="1800" b="1" dirty="0">
                          <a:latin typeface="Times New Roman"/>
                          <a:ea typeface="Times New Roman"/>
                        </a:rPr>
                        <a:t>BADAN USAHA SWASTA </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2340">
                <a:tc>
                  <a:txBody>
                    <a:bodyPr/>
                    <a:lstStyle/>
                    <a:p>
                      <a:pPr algn="just">
                        <a:lnSpc>
                          <a:spcPct val="150000"/>
                        </a:lnSpc>
                        <a:spcAft>
                          <a:spcPts val="0"/>
                        </a:spcAft>
                      </a:pPr>
                      <a:endParaRPr lang="en-US" sz="2000" dirty="0">
                        <a:latin typeface="Times New Roman"/>
                        <a:ea typeface="Times New Roman"/>
                      </a:endParaRPr>
                    </a:p>
                    <a:p>
                      <a:pPr marL="342900" lvl="0" indent="-342900" algn="just">
                        <a:lnSpc>
                          <a:spcPct val="150000"/>
                        </a:lnSpc>
                        <a:spcAft>
                          <a:spcPts val="0"/>
                        </a:spcAft>
                        <a:buFont typeface="+mj-lt"/>
                        <a:buAutoNum type="arabicPeriod"/>
                        <a:tabLst>
                          <a:tab pos="228600" algn="l"/>
                        </a:tabLst>
                      </a:pPr>
                      <a:r>
                        <a:rPr lang="de-DE" sz="2000" dirty="0">
                          <a:latin typeface="Times New Roman"/>
                          <a:ea typeface="Times New Roman"/>
                        </a:rPr>
                        <a:t>Lebih mengutamakan perkum-pulan orang-orang.</a:t>
                      </a:r>
                      <a:endParaRPr lang="en-US" sz="2000" dirty="0">
                        <a:latin typeface="Arial"/>
                        <a:ea typeface="Times New Roman"/>
                      </a:endParaRPr>
                    </a:p>
                    <a:p>
                      <a:pPr marL="342900" lvl="0" indent="-342900" algn="just">
                        <a:lnSpc>
                          <a:spcPct val="150000"/>
                        </a:lnSpc>
                        <a:spcAft>
                          <a:spcPts val="0"/>
                        </a:spcAft>
                        <a:buFont typeface="+mj-lt"/>
                        <a:buAutoNum type="arabicPeriod"/>
                      </a:pPr>
                      <a:r>
                        <a:rPr lang="de-DE" sz="2000" dirty="0">
                          <a:latin typeface="Times New Roman"/>
                          <a:ea typeface="Times New Roman"/>
                        </a:rPr>
                        <a:t>Tujuannya tidak semata-mata mencari laba, tetapi mengarah pada peningkatan kesejahteraan anggota maupun masyarakat.</a:t>
                      </a:r>
                      <a:endParaRPr lang="en-US" sz="2000" dirty="0">
                        <a:latin typeface="Arial"/>
                        <a:ea typeface="Times New Roman"/>
                      </a:endParaRPr>
                    </a:p>
                    <a:p>
                      <a:pPr marL="342900" lvl="0" indent="-342900" algn="just">
                        <a:lnSpc>
                          <a:spcPct val="115000"/>
                        </a:lnSpc>
                        <a:spcAft>
                          <a:spcPts val="0"/>
                        </a:spcAft>
                        <a:buFont typeface="+mj-lt"/>
                        <a:buAutoNum type="arabicPeriod"/>
                      </a:pPr>
                      <a:r>
                        <a:rPr lang="en-US" sz="2000" dirty="0" err="1">
                          <a:latin typeface="Times New Roman"/>
                          <a:ea typeface="Times New Roman"/>
                        </a:rPr>
                        <a:t>Pembagian</a:t>
                      </a:r>
                      <a:r>
                        <a:rPr lang="en-US" sz="2000" dirty="0">
                          <a:latin typeface="Times New Roman"/>
                          <a:ea typeface="Times New Roman"/>
                        </a:rPr>
                        <a:t> </a:t>
                      </a:r>
                      <a:r>
                        <a:rPr lang="en-US" sz="2000" dirty="0" err="1">
                          <a:latin typeface="Times New Roman"/>
                          <a:ea typeface="Times New Roman"/>
                        </a:rPr>
                        <a:t>laba</a:t>
                      </a:r>
                      <a:r>
                        <a:rPr lang="en-US" sz="2000" dirty="0">
                          <a:latin typeface="Times New Roman"/>
                          <a:ea typeface="Times New Roman"/>
                        </a:rPr>
                        <a:t> </a:t>
                      </a:r>
                      <a:r>
                        <a:rPr lang="en-US" sz="2000" dirty="0" err="1">
                          <a:latin typeface="Times New Roman"/>
                          <a:ea typeface="Times New Roman"/>
                        </a:rPr>
                        <a:t>didasarkan</a:t>
                      </a:r>
                      <a:r>
                        <a:rPr lang="en-US" sz="2000" dirty="0">
                          <a:latin typeface="Times New Roman"/>
                          <a:ea typeface="Times New Roman"/>
                        </a:rPr>
                        <a:t> </a:t>
                      </a:r>
                      <a:r>
                        <a:rPr lang="en-US" sz="2000" dirty="0" err="1">
                          <a:latin typeface="Times New Roman"/>
                          <a:ea typeface="Times New Roman"/>
                        </a:rPr>
                        <a:t>atas</a:t>
                      </a:r>
                      <a:r>
                        <a:rPr lang="en-US" sz="2000" dirty="0">
                          <a:latin typeface="Times New Roman"/>
                          <a:ea typeface="Times New Roman"/>
                        </a:rPr>
                        <a:t> </a:t>
                      </a:r>
                      <a:r>
                        <a:rPr lang="en-US" sz="2000" dirty="0" err="1">
                          <a:latin typeface="Times New Roman"/>
                          <a:ea typeface="Times New Roman"/>
                        </a:rPr>
                        <a:t>jasa</a:t>
                      </a:r>
                      <a:r>
                        <a:rPr lang="en-US" sz="2000" dirty="0">
                          <a:latin typeface="Times New Roman"/>
                          <a:ea typeface="Times New Roman"/>
                        </a:rPr>
                        <a:t> </a:t>
                      </a:r>
                      <a:r>
                        <a:rPr lang="en-US" sz="2000" dirty="0" err="1">
                          <a:latin typeface="Times New Roman"/>
                          <a:ea typeface="Times New Roman"/>
                        </a:rPr>
                        <a:t>partisipasi</a:t>
                      </a:r>
                      <a:r>
                        <a:rPr lang="en-US" sz="2000" dirty="0">
                          <a:latin typeface="Times New Roman"/>
                          <a:ea typeface="Times New Roman"/>
                        </a:rPr>
                        <a:t> </a:t>
                      </a:r>
                      <a:r>
                        <a:rPr lang="en-US" sz="2000" dirty="0" err="1">
                          <a:latin typeface="Times New Roman"/>
                          <a:ea typeface="Times New Roman"/>
                        </a:rPr>
                        <a:t>anggota</a:t>
                      </a:r>
                      <a:r>
                        <a:rPr lang="en-US" sz="2000" dirty="0">
                          <a:latin typeface="Times New Roman"/>
                          <a:ea typeface="Times New Roman"/>
                        </a:rPr>
                        <a:t>.</a:t>
                      </a:r>
                    </a:p>
                    <a:p>
                      <a:pPr marL="342900" lvl="0" indent="-342900" algn="just">
                        <a:lnSpc>
                          <a:spcPct val="115000"/>
                        </a:lnSpc>
                        <a:spcAft>
                          <a:spcPts val="0"/>
                        </a:spcAft>
                        <a:buFont typeface="+mj-lt"/>
                        <a:buAutoNum type="arabicPeriod"/>
                      </a:pPr>
                      <a:r>
                        <a:rPr lang="en-US" sz="2000" dirty="0">
                          <a:latin typeface="Times New Roman"/>
                          <a:ea typeface="Times New Roman"/>
                        </a:rPr>
                        <a:t>Di </a:t>
                      </a:r>
                      <a:r>
                        <a:rPr lang="en-US" sz="2000" dirty="0" err="1">
                          <a:latin typeface="Times New Roman"/>
                          <a:ea typeface="Times New Roman"/>
                        </a:rPr>
                        <a:t>dalam</a:t>
                      </a:r>
                      <a:r>
                        <a:rPr lang="en-US" sz="2000" dirty="0">
                          <a:latin typeface="Times New Roman"/>
                          <a:ea typeface="Times New Roman"/>
                        </a:rPr>
                        <a:t> </a:t>
                      </a:r>
                      <a:r>
                        <a:rPr lang="en-US" sz="2000" dirty="0" err="1">
                          <a:latin typeface="Times New Roman"/>
                          <a:ea typeface="Times New Roman"/>
                        </a:rPr>
                        <a:t>rapat</a:t>
                      </a:r>
                      <a:r>
                        <a:rPr lang="en-US" sz="2000" dirty="0">
                          <a:latin typeface="Times New Roman"/>
                          <a:ea typeface="Times New Roman"/>
                        </a:rPr>
                        <a:t> </a:t>
                      </a:r>
                      <a:r>
                        <a:rPr lang="en-US" sz="2000" dirty="0" err="1">
                          <a:latin typeface="Times New Roman"/>
                          <a:ea typeface="Times New Roman"/>
                        </a:rPr>
                        <a:t>puncak</a:t>
                      </a:r>
                      <a:r>
                        <a:rPr lang="en-US" sz="2000" dirty="0">
                          <a:latin typeface="Times New Roman"/>
                          <a:ea typeface="Times New Roman"/>
                        </a:rPr>
                        <a:t> </a:t>
                      </a:r>
                      <a:r>
                        <a:rPr lang="en-US" sz="2000" dirty="0" err="1">
                          <a:latin typeface="Times New Roman"/>
                          <a:ea typeface="Times New Roman"/>
                        </a:rPr>
                        <a:t>kekua-saan</a:t>
                      </a:r>
                      <a:r>
                        <a:rPr lang="en-US" sz="2000" dirty="0">
                          <a:latin typeface="Times New Roman"/>
                          <a:ea typeface="Times New Roman"/>
                        </a:rPr>
                        <a:t>, </a:t>
                      </a:r>
                      <a:r>
                        <a:rPr lang="en-US" sz="2000" dirty="0" err="1">
                          <a:latin typeface="Times New Roman"/>
                          <a:ea typeface="Times New Roman"/>
                        </a:rPr>
                        <a:t>setiap</a:t>
                      </a:r>
                      <a:r>
                        <a:rPr lang="en-US" sz="2000" dirty="0">
                          <a:latin typeface="Times New Roman"/>
                          <a:ea typeface="Times New Roman"/>
                        </a:rPr>
                        <a:t> </a:t>
                      </a:r>
                      <a:r>
                        <a:rPr lang="en-US" sz="2000" dirty="0" err="1">
                          <a:latin typeface="Times New Roman"/>
                          <a:ea typeface="Times New Roman"/>
                        </a:rPr>
                        <a:t>anggota</a:t>
                      </a:r>
                      <a:r>
                        <a:rPr lang="en-US" sz="2000" dirty="0">
                          <a:latin typeface="Times New Roman"/>
                          <a:ea typeface="Times New Roman"/>
                        </a:rPr>
                        <a:t> </a:t>
                      </a:r>
                      <a:r>
                        <a:rPr lang="en-US" sz="2000" dirty="0" err="1">
                          <a:latin typeface="Times New Roman"/>
                          <a:ea typeface="Times New Roman"/>
                        </a:rPr>
                        <a:t>memiliki</a:t>
                      </a:r>
                      <a:r>
                        <a:rPr lang="en-US" sz="2000" dirty="0">
                          <a:latin typeface="Times New Roman"/>
                          <a:ea typeface="Times New Roman"/>
                        </a:rPr>
                        <a:t> </a:t>
                      </a:r>
                      <a:r>
                        <a:rPr lang="en-US" sz="2000" dirty="0" err="1">
                          <a:latin typeface="Times New Roman"/>
                          <a:ea typeface="Times New Roman"/>
                        </a:rPr>
                        <a:t>hak</a:t>
                      </a:r>
                      <a:r>
                        <a:rPr lang="en-US" sz="2000" dirty="0">
                          <a:latin typeface="Times New Roman"/>
                          <a:ea typeface="Times New Roman"/>
                        </a:rPr>
                        <a:t> </a:t>
                      </a:r>
                      <a:r>
                        <a:rPr lang="en-US" sz="2000" dirty="0" err="1">
                          <a:latin typeface="Times New Roman"/>
                          <a:ea typeface="Times New Roman"/>
                        </a:rPr>
                        <a:t>suara</a:t>
                      </a:r>
                      <a:r>
                        <a:rPr lang="en-US" sz="2000" dirty="0">
                          <a:latin typeface="Times New Roman"/>
                          <a:ea typeface="Times New Roman"/>
                        </a:rPr>
                        <a:t> yang </a:t>
                      </a:r>
                      <a:r>
                        <a:rPr lang="en-US" sz="2000" dirty="0" err="1">
                          <a:latin typeface="Times New Roman"/>
                          <a:ea typeface="Times New Roman"/>
                        </a:rPr>
                        <a:t>sama</a:t>
                      </a:r>
                      <a:r>
                        <a:rPr lang="en-US" sz="2000" dirty="0">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228600" algn="l"/>
                        </a:tabLst>
                      </a:pPr>
                      <a:endParaRPr lang="en-US" sz="2000" dirty="0">
                        <a:latin typeface="Times New Roman"/>
                        <a:ea typeface="Times New Roman"/>
                      </a:endParaRPr>
                    </a:p>
                    <a:p>
                      <a:pPr marL="342900" lvl="0" indent="-342900" algn="just">
                        <a:lnSpc>
                          <a:spcPct val="150000"/>
                        </a:lnSpc>
                        <a:spcAft>
                          <a:spcPts val="0"/>
                        </a:spcAft>
                        <a:buFont typeface="+mj-lt"/>
                        <a:buAutoNum type="arabicPeriod"/>
                        <a:tabLst>
                          <a:tab pos="228600" algn="l"/>
                          <a:tab pos="271780" algn="l"/>
                        </a:tabLst>
                      </a:pPr>
                      <a:r>
                        <a:rPr lang="de-DE" sz="2000" dirty="0">
                          <a:latin typeface="Times New Roman"/>
                          <a:ea typeface="Times New Roman"/>
                        </a:rPr>
                        <a:t>Lebih mengutamakan perkum-pulan modal.</a:t>
                      </a:r>
                      <a:endParaRPr lang="en-US" sz="2000" dirty="0">
                        <a:latin typeface="Arial"/>
                        <a:ea typeface="Times New Roman"/>
                      </a:endParaRPr>
                    </a:p>
                    <a:p>
                      <a:pPr marL="342900" lvl="0" indent="-342900" algn="just">
                        <a:lnSpc>
                          <a:spcPct val="115000"/>
                        </a:lnSpc>
                        <a:spcAft>
                          <a:spcPts val="0"/>
                        </a:spcAft>
                        <a:buFont typeface="+mj-lt"/>
                        <a:buAutoNum type="arabicPeriod"/>
                        <a:tabLst>
                          <a:tab pos="228600" algn="l"/>
                          <a:tab pos="271780" algn="l"/>
                        </a:tabLst>
                      </a:pPr>
                      <a:r>
                        <a:rPr lang="de-DE" sz="2000" dirty="0">
                          <a:latin typeface="Times New Roman"/>
                          <a:ea typeface="Times New Roman"/>
                        </a:rPr>
                        <a:t>Tujuannya mencapai laba yang sebesar-besarnya.</a:t>
                      </a:r>
                      <a:endParaRPr lang="en-US" sz="2000" dirty="0">
                        <a:latin typeface="Times New Roman"/>
                        <a:ea typeface="Times New Roman"/>
                      </a:endParaRPr>
                    </a:p>
                    <a:p>
                      <a:pPr marL="342900" lvl="0" indent="-342900" algn="just">
                        <a:lnSpc>
                          <a:spcPct val="115000"/>
                        </a:lnSpc>
                        <a:spcAft>
                          <a:spcPts val="0"/>
                        </a:spcAft>
                        <a:buFont typeface="+mj-lt"/>
                        <a:buAutoNum type="arabicPeriod"/>
                        <a:tabLst>
                          <a:tab pos="228600" algn="l"/>
                          <a:tab pos="271780" algn="l"/>
                        </a:tabLst>
                      </a:pPr>
                      <a:r>
                        <a:rPr lang="pt-BR" sz="2000" dirty="0">
                          <a:latin typeface="Times New Roman"/>
                          <a:ea typeface="Times New Roman"/>
                        </a:rPr>
                        <a:t>Pembagian laba didasarkan atas banyaknya modal/ saham.</a:t>
                      </a:r>
                      <a:endParaRPr lang="en-US" sz="2000" dirty="0">
                        <a:latin typeface="Times New Roman"/>
                        <a:ea typeface="Times New Roman"/>
                      </a:endParaRPr>
                    </a:p>
                    <a:p>
                      <a:pPr marL="342900" lvl="0" indent="-342900" algn="just">
                        <a:lnSpc>
                          <a:spcPct val="115000"/>
                        </a:lnSpc>
                        <a:spcAft>
                          <a:spcPts val="0"/>
                        </a:spcAft>
                        <a:buFont typeface="+mj-lt"/>
                        <a:buAutoNum type="arabicPeriod"/>
                        <a:tabLst>
                          <a:tab pos="228600" algn="l"/>
                          <a:tab pos="271780" algn="l"/>
                        </a:tabLst>
                      </a:pPr>
                      <a:r>
                        <a:rPr lang="pt-BR" sz="2000" dirty="0">
                          <a:latin typeface="Times New Roman"/>
                          <a:ea typeface="Times New Roman"/>
                        </a:rPr>
                        <a:t>Di dalam rapat  puncak kekua-saan, setiap pemilik mempunyai hak suara sesuai dengan jumlah modal/ sahamnya</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14480" y="428605"/>
            <a:ext cx="5786478" cy="928694"/>
          </a:xfrm>
        </p:spPr>
        <p:txBody>
          <a:bodyPr/>
          <a:lstStyle/>
          <a:p>
            <a:r>
              <a:rPr lang="fi-FI" b="1" i="1" dirty="0" smtClean="0"/>
              <a:t>Prinsip Koperasi</a:t>
            </a:r>
            <a:endParaRPr lang="en-US" b="1" dirty="0"/>
          </a:p>
        </p:txBody>
      </p:sp>
      <p:sp>
        <p:nvSpPr>
          <p:cNvPr id="3" name="Subtitle 2"/>
          <p:cNvSpPr>
            <a:spLocks noGrp="1"/>
          </p:cNvSpPr>
          <p:nvPr>
            <p:ph type="subTitle" idx="1"/>
          </p:nvPr>
        </p:nvSpPr>
        <p:spPr>
          <a:xfrm>
            <a:off x="642910" y="1571612"/>
            <a:ext cx="7929618" cy="4786346"/>
          </a:xfrm>
        </p:spPr>
        <p:txBody>
          <a:bodyPr/>
          <a:lstStyle/>
          <a:p>
            <a:pPr algn="just"/>
            <a:r>
              <a:rPr lang="fi-FI" sz="3600" dirty="0" smtClean="0">
                <a:solidFill>
                  <a:schemeClr val="accent2">
                    <a:lumMod val="50000"/>
                  </a:schemeClr>
                </a:solidFill>
              </a:rPr>
              <a:t>Prinsip koperasi pada dasarnya merupakan landasan gerak koperasi, baik dalam pengelolaan organisasi maupun manajemen usahanya. Menurut UU No. 25 Tahun 1992 pasal 5, prinsip koperasi Indonesia meliputi lima aspek pokok, ditambah dengan dua aspek untuk pengembangan koperasi.</a:t>
            </a:r>
            <a:r>
              <a:rPr lang="fi-FI" sz="3600" dirty="0" smtClean="0"/>
              <a:t> </a:t>
            </a:r>
            <a:endParaRPr lang="en-US" sz="3600" dirty="0" smtClean="0"/>
          </a:p>
          <a:p>
            <a:pPr algn="just"/>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8604"/>
            <a:ext cx="7772400" cy="1000131"/>
          </a:xfrm>
        </p:spPr>
        <p:txBody>
          <a:bodyPr>
            <a:normAutofit fontScale="90000"/>
          </a:bodyPr>
          <a:lstStyle/>
          <a:p>
            <a:r>
              <a:rPr lang="en-US" dirty="0" err="1" smtClean="0"/>
              <a:t>Ke</a:t>
            </a:r>
            <a:r>
              <a:rPr lang="en-US" dirty="0" smtClean="0"/>
              <a:t> </a:t>
            </a:r>
            <a:r>
              <a:rPr lang="en-US" dirty="0" err="1" smtClean="0"/>
              <a:t>tujuh</a:t>
            </a:r>
            <a:r>
              <a:rPr lang="en-US" dirty="0" smtClean="0"/>
              <a:t> </a:t>
            </a:r>
            <a:r>
              <a:rPr lang="en-US" dirty="0" err="1" smtClean="0"/>
              <a:t>aspek</a:t>
            </a:r>
            <a:r>
              <a:rPr lang="en-US" dirty="0" smtClean="0"/>
              <a:t> </a:t>
            </a:r>
            <a:r>
              <a:rPr lang="en-US" dirty="0" err="1" smtClean="0"/>
              <a:t>prinsip</a:t>
            </a:r>
            <a:r>
              <a:rPr lang="en-US" dirty="0" smtClean="0"/>
              <a:t> </a:t>
            </a:r>
            <a:r>
              <a:rPr lang="en-US" dirty="0" err="1" smtClean="0"/>
              <a:t>koperasi</a:t>
            </a:r>
            <a:r>
              <a:rPr lang="en-US" dirty="0" smtClean="0"/>
              <a:t> </a:t>
            </a:r>
            <a:r>
              <a:rPr lang="en-US" dirty="0" err="1" smtClean="0"/>
              <a:t>tersebut</a:t>
            </a:r>
            <a:r>
              <a:rPr lang="en-US" dirty="0" smtClean="0"/>
              <a:t> </a:t>
            </a:r>
            <a:r>
              <a:rPr lang="en-US" dirty="0" err="1" smtClean="0"/>
              <a:t>adalah</a:t>
            </a:r>
            <a:r>
              <a:rPr lang="en-US" dirty="0" smtClean="0"/>
              <a:t>:</a:t>
            </a:r>
            <a:endParaRPr lang="en-US" dirty="0"/>
          </a:p>
        </p:txBody>
      </p:sp>
      <p:sp>
        <p:nvSpPr>
          <p:cNvPr id="3" name="Subtitle 2"/>
          <p:cNvSpPr>
            <a:spLocks noGrp="1"/>
          </p:cNvSpPr>
          <p:nvPr>
            <p:ph type="subTitle" idx="1"/>
          </p:nvPr>
        </p:nvSpPr>
        <p:spPr>
          <a:xfrm>
            <a:off x="571472" y="1857364"/>
            <a:ext cx="8143932" cy="4357718"/>
          </a:xfrm>
        </p:spPr>
        <p:txBody>
          <a:bodyPr>
            <a:normAutofit fontScale="92500" lnSpcReduction="10000"/>
          </a:bodyPr>
          <a:lstStyle/>
          <a:p>
            <a:pPr lvl="0"/>
            <a:r>
              <a:rPr lang="de-DE" b="1" i="1" dirty="0" smtClean="0"/>
              <a:t>1. Keanggotaan </a:t>
            </a:r>
            <a:r>
              <a:rPr lang="de-DE" b="1" i="1" dirty="0" smtClean="0"/>
              <a:t>koperasi bersifat sukarela dan terbuka.</a:t>
            </a:r>
            <a:endParaRPr lang="en-US" b="1" dirty="0" smtClean="0"/>
          </a:p>
          <a:p>
            <a:r>
              <a:rPr lang="de-DE" b="1" dirty="0" smtClean="0"/>
              <a:t>      Prinsip sukarela mengandung makna bahwa untuk menjadi anggota   koperasi harus didasari atas kesadaran, tanpa adanya unsur paksaan. Sementara itu prinsip terbuka mengandung makna bahwa setiap warga negara Indonesia yang memenuhi persyaratan berhak menjadi anggota koperasi selama mereka memiliki kepentingan ekonomi yang sama. </a:t>
            </a:r>
            <a:endParaRPr lang="en-US" b="1" dirty="0" smtClean="0"/>
          </a:p>
          <a:p>
            <a:pPr algn="just"/>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5786" y="1643050"/>
            <a:ext cx="7929618" cy="4714908"/>
          </a:xfrm>
        </p:spPr>
        <p:txBody>
          <a:bodyPr/>
          <a:lstStyle/>
          <a:p>
            <a:r>
              <a:rPr lang="de-DE" b="1" i="1" dirty="0" smtClean="0">
                <a:solidFill>
                  <a:srgbClr val="C00000"/>
                </a:solidFill>
              </a:rPr>
              <a:t>2) </a:t>
            </a:r>
            <a:r>
              <a:rPr lang="de-DE" b="1" i="1" dirty="0" smtClean="0">
                <a:solidFill>
                  <a:srgbClr val="C00000"/>
                </a:solidFill>
              </a:rPr>
              <a:t>Pengelolaan koperasi dilakukan secara demokratis.</a:t>
            </a:r>
            <a:endParaRPr lang="en-US" b="1" dirty="0" smtClean="0">
              <a:solidFill>
                <a:srgbClr val="C00000"/>
              </a:solidFill>
            </a:endParaRPr>
          </a:p>
          <a:p>
            <a:r>
              <a:rPr lang="de-DE" b="1" dirty="0" smtClean="0">
                <a:solidFill>
                  <a:srgbClr val="C00000"/>
                </a:solidFill>
              </a:rPr>
              <a:t>      Prinsip ini mengandung makna bahwa pengelolaan koperasi harus didasarkan atas kehendak anggota yang ditetapkan melalui rapat anggota, kemudian dilakukan oleh anggota melalui pengurus, dan ditujukan untuk kepentingan  (kesejahteraan) anggota. </a:t>
            </a:r>
            <a:endParaRPr lang="en-US" b="1" dirty="0" smtClean="0">
              <a:solidFill>
                <a:srgbClr val="C00000"/>
              </a:solidFill>
            </a:endParaRP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472" y="857232"/>
            <a:ext cx="6429420" cy="5357850"/>
          </a:xfrm>
        </p:spPr>
        <p:txBody>
          <a:bodyPr>
            <a:normAutofit fontScale="92500" lnSpcReduction="20000"/>
          </a:bodyPr>
          <a:lstStyle/>
          <a:p>
            <a:r>
              <a:rPr lang="de-DE" b="1" i="1" dirty="0" smtClean="0"/>
              <a:t>3) Pembagian sisa hasil usaha (SHU) dilakukan secara adil sebanding dengan besarnya jasa masing-masing anggota.</a:t>
            </a:r>
            <a:endParaRPr lang="en-US" b="1" dirty="0" smtClean="0"/>
          </a:p>
          <a:p>
            <a:r>
              <a:rPr lang="de-DE" b="1" dirty="0" smtClean="0"/>
              <a:t>      </a:t>
            </a:r>
            <a:r>
              <a:rPr lang="nb-NO" b="1" dirty="0" smtClean="0"/>
              <a:t>Koperasi harus menjunjung tinggi prinsip keadilan. Anggota yang banyak berjasa pada koperasi harus mendapatkan banyak bagian SHU, atau sebaliknya. Jasa anggota ini bisa diperhitungkan dari besarnya partisipasi anggota, baik dalam  pemupukan modal, maupun dalam pemanfaatan layanan usaha koperasi. </a:t>
            </a:r>
            <a:endParaRPr lang="en-US" b="1"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472" y="714356"/>
            <a:ext cx="7929618" cy="4924444"/>
          </a:xfrm>
        </p:spPr>
        <p:txBody>
          <a:bodyPr/>
          <a:lstStyle/>
          <a:p>
            <a:r>
              <a:rPr lang="nb-NO" b="1" i="1" dirty="0" smtClean="0"/>
              <a:t>4</a:t>
            </a:r>
            <a:r>
              <a:rPr lang="nb-NO" b="1" i="1" dirty="0" smtClean="0">
                <a:solidFill>
                  <a:srgbClr val="002060"/>
                </a:solidFill>
              </a:rPr>
              <a:t>) Pemberian balas jasa yang terbatas terhadap modal.</a:t>
            </a:r>
            <a:endParaRPr lang="en-US" b="1" dirty="0" smtClean="0">
              <a:solidFill>
                <a:srgbClr val="002060"/>
              </a:solidFill>
            </a:endParaRPr>
          </a:p>
          <a:p>
            <a:r>
              <a:rPr lang="nb-NO" b="1" dirty="0" smtClean="0">
                <a:solidFill>
                  <a:srgbClr val="002060"/>
                </a:solidFill>
              </a:rPr>
              <a:t>Di dalam koperasi ada pembatasan jasa (bunga) atas simpanan anggota/masyarakat maupun piutang koperasi pada anggota/masyarakat. Tolok ukur sebagai pedoman pembatasan jasa tersebut adalah suku bunga bank umum yang berlaku.</a:t>
            </a:r>
            <a:endParaRPr lang="en-US" b="1" dirty="0" smtClean="0">
              <a:solidFill>
                <a:srgbClr val="002060"/>
              </a:solidFill>
            </a:endParaRPr>
          </a:p>
          <a:p>
            <a:pPr algn="just"/>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714356"/>
            <a:ext cx="6143668" cy="5643602"/>
          </a:xfrm>
        </p:spPr>
        <p:txBody>
          <a:bodyPr>
            <a:normAutofit fontScale="92500" lnSpcReduction="10000"/>
          </a:bodyPr>
          <a:lstStyle/>
          <a:p>
            <a:pPr lvl="0"/>
            <a:r>
              <a:rPr lang="en-US" b="1" i="1" dirty="0" smtClean="0">
                <a:solidFill>
                  <a:srgbClr val="C00000"/>
                </a:solidFill>
              </a:rPr>
              <a:t>5)</a:t>
            </a:r>
            <a:r>
              <a:rPr lang="en-US" b="1" i="1" dirty="0" err="1" smtClean="0">
                <a:solidFill>
                  <a:srgbClr val="C00000"/>
                </a:solidFill>
              </a:rPr>
              <a:t>Kemandirian</a:t>
            </a:r>
            <a:endParaRPr lang="en-US" b="1" dirty="0" smtClean="0">
              <a:solidFill>
                <a:srgbClr val="C00000"/>
              </a:solidFill>
            </a:endParaRPr>
          </a:p>
          <a:p>
            <a:r>
              <a:rPr lang="en-US" b="1" dirty="0" err="1" smtClean="0">
                <a:solidFill>
                  <a:srgbClr val="C00000"/>
                </a:solidFill>
              </a:rPr>
              <a:t>Koperasi</a:t>
            </a:r>
            <a:r>
              <a:rPr lang="en-US" b="1" dirty="0" smtClean="0">
                <a:solidFill>
                  <a:srgbClr val="C00000"/>
                </a:solidFill>
              </a:rPr>
              <a:t> </a:t>
            </a:r>
            <a:r>
              <a:rPr lang="en-US" b="1" dirty="0" err="1" smtClean="0">
                <a:solidFill>
                  <a:srgbClr val="C00000"/>
                </a:solidFill>
              </a:rPr>
              <a:t>harus</a:t>
            </a:r>
            <a:r>
              <a:rPr lang="en-US" b="1" dirty="0" smtClean="0">
                <a:solidFill>
                  <a:srgbClr val="C00000"/>
                </a:solidFill>
              </a:rPr>
              <a:t> </a:t>
            </a:r>
            <a:r>
              <a:rPr lang="en-US" b="1" dirty="0" err="1" smtClean="0">
                <a:solidFill>
                  <a:srgbClr val="C00000"/>
                </a:solidFill>
              </a:rPr>
              <a:t>mampu</a:t>
            </a:r>
            <a:r>
              <a:rPr lang="en-US" b="1" dirty="0" smtClean="0">
                <a:solidFill>
                  <a:srgbClr val="C00000"/>
                </a:solidFill>
              </a:rPr>
              <a:t> </a:t>
            </a:r>
            <a:r>
              <a:rPr lang="en-US" b="1" dirty="0" err="1" smtClean="0">
                <a:solidFill>
                  <a:srgbClr val="C00000"/>
                </a:solidFill>
              </a:rPr>
              <a:t>hidup</a:t>
            </a:r>
            <a:r>
              <a:rPr lang="en-US" b="1" dirty="0" smtClean="0">
                <a:solidFill>
                  <a:srgbClr val="C00000"/>
                </a:solidFill>
              </a:rPr>
              <a:t> </a:t>
            </a:r>
            <a:r>
              <a:rPr lang="en-US" b="1" dirty="0" err="1" smtClean="0">
                <a:solidFill>
                  <a:srgbClr val="C00000"/>
                </a:solidFill>
              </a:rPr>
              <a:t>mandiri</a:t>
            </a:r>
            <a:r>
              <a:rPr lang="en-US" b="1" dirty="0" smtClean="0">
                <a:solidFill>
                  <a:srgbClr val="C00000"/>
                </a:solidFill>
              </a:rPr>
              <a:t>, </a:t>
            </a:r>
            <a:r>
              <a:rPr lang="en-US" b="1" dirty="0" err="1" smtClean="0">
                <a:solidFill>
                  <a:srgbClr val="C00000"/>
                </a:solidFill>
              </a:rPr>
              <a:t>baik</a:t>
            </a:r>
            <a:r>
              <a:rPr lang="en-US" b="1" dirty="0" smtClean="0">
                <a:solidFill>
                  <a:srgbClr val="C00000"/>
                </a:solidFill>
              </a:rPr>
              <a:t> </a:t>
            </a:r>
            <a:r>
              <a:rPr lang="en-US" b="1" dirty="0" err="1" smtClean="0">
                <a:solidFill>
                  <a:srgbClr val="C00000"/>
                </a:solidFill>
              </a:rPr>
              <a:t>dalam</a:t>
            </a:r>
            <a:r>
              <a:rPr lang="en-US" b="1" dirty="0" smtClean="0">
                <a:solidFill>
                  <a:srgbClr val="C00000"/>
                </a:solidFill>
              </a:rPr>
              <a:t> </a:t>
            </a:r>
            <a:r>
              <a:rPr lang="en-US" b="1" dirty="0" err="1" smtClean="0">
                <a:solidFill>
                  <a:srgbClr val="C00000"/>
                </a:solidFill>
              </a:rPr>
              <a:t>hal</a:t>
            </a:r>
            <a:r>
              <a:rPr lang="en-US" b="1" dirty="0" smtClean="0">
                <a:solidFill>
                  <a:srgbClr val="C00000"/>
                </a:solidFill>
              </a:rPr>
              <a:t> </a:t>
            </a:r>
            <a:r>
              <a:rPr lang="en-US" b="1" dirty="0" err="1" smtClean="0">
                <a:solidFill>
                  <a:srgbClr val="C00000"/>
                </a:solidFill>
              </a:rPr>
              <a:t>permodalan</a:t>
            </a:r>
            <a:r>
              <a:rPr lang="en-US" b="1" dirty="0" smtClean="0">
                <a:solidFill>
                  <a:srgbClr val="C00000"/>
                </a:solidFill>
              </a:rPr>
              <a:t>, </a:t>
            </a:r>
            <a:r>
              <a:rPr lang="en-US" b="1" dirty="0" err="1" smtClean="0">
                <a:solidFill>
                  <a:srgbClr val="C00000"/>
                </a:solidFill>
              </a:rPr>
              <a:t>maupun</a:t>
            </a:r>
            <a:r>
              <a:rPr lang="en-US" b="1" dirty="0" smtClean="0">
                <a:solidFill>
                  <a:srgbClr val="C00000"/>
                </a:solidFill>
              </a:rPr>
              <a:t> </a:t>
            </a:r>
            <a:r>
              <a:rPr lang="en-US" b="1" dirty="0" err="1" smtClean="0">
                <a:solidFill>
                  <a:srgbClr val="C00000"/>
                </a:solidFill>
              </a:rPr>
              <a:t>dalam</a:t>
            </a:r>
            <a:r>
              <a:rPr lang="en-US" b="1" dirty="0" smtClean="0">
                <a:solidFill>
                  <a:srgbClr val="C00000"/>
                </a:solidFill>
              </a:rPr>
              <a:t> </a:t>
            </a:r>
            <a:r>
              <a:rPr lang="en-US" b="1" dirty="0" err="1" smtClean="0">
                <a:solidFill>
                  <a:srgbClr val="C00000"/>
                </a:solidFill>
              </a:rPr>
              <a:t>pengelolaan</a:t>
            </a:r>
            <a:r>
              <a:rPr lang="en-US" b="1" dirty="0" smtClean="0">
                <a:solidFill>
                  <a:srgbClr val="C00000"/>
                </a:solidFill>
              </a:rPr>
              <a:t> </a:t>
            </a:r>
            <a:r>
              <a:rPr lang="en-US" b="1" dirty="0" err="1" smtClean="0">
                <a:solidFill>
                  <a:srgbClr val="C00000"/>
                </a:solidFill>
              </a:rPr>
              <a:t>organisasi</a:t>
            </a:r>
            <a:r>
              <a:rPr lang="en-US" b="1" dirty="0" smtClean="0">
                <a:solidFill>
                  <a:srgbClr val="C00000"/>
                </a:solidFill>
              </a:rPr>
              <a:t> </a:t>
            </a:r>
            <a:r>
              <a:rPr lang="en-US" b="1" dirty="0" err="1" smtClean="0">
                <a:solidFill>
                  <a:srgbClr val="C00000"/>
                </a:solidFill>
              </a:rPr>
              <a:t>dan</a:t>
            </a:r>
            <a:r>
              <a:rPr lang="en-US" b="1" dirty="0" smtClean="0">
                <a:solidFill>
                  <a:srgbClr val="C00000"/>
                </a:solidFill>
              </a:rPr>
              <a:t> </a:t>
            </a:r>
            <a:r>
              <a:rPr lang="en-US" b="1" dirty="0" err="1" smtClean="0">
                <a:solidFill>
                  <a:srgbClr val="C00000"/>
                </a:solidFill>
              </a:rPr>
              <a:t>usahanya</a:t>
            </a:r>
            <a:r>
              <a:rPr lang="en-US" b="1" dirty="0" smtClean="0">
                <a:solidFill>
                  <a:srgbClr val="C00000"/>
                </a:solidFill>
              </a:rPr>
              <a:t>, </a:t>
            </a:r>
            <a:r>
              <a:rPr lang="en-US" b="1" dirty="0" err="1" smtClean="0">
                <a:solidFill>
                  <a:srgbClr val="C00000"/>
                </a:solidFill>
              </a:rPr>
              <a:t>sehingga</a:t>
            </a:r>
            <a:r>
              <a:rPr lang="en-US" b="1" dirty="0" smtClean="0">
                <a:solidFill>
                  <a:srgbClr val="C00000"/>
                </a:solidFill>
              </a:rPr>
              <a:t> </a:t>
            </a:r>
            <a:r>
              <a:rPr lang="en-US" b="1" dirty="0" err="1" smtClean="0">
                <a:solidFill>
                  <a:srgbClr val="C00000"/>
                </a:solidFill>
              </a:rPr>
              <a:t>keberadaan</a:t>
            </a:r>
            <a:r>
              <a:rPr lang="en-US" b="1" dirty="0" smtClean="0">
                <a:solidFill>
                  <a:srgbClr val="C00000"/>
                </a:solidFill>
              </a:rPr>
              <a:t> </a:t>
            </a:r>
            <a:r>
              <a:rPr lang="en-US" b="1" dirty="0" err="1" smtClean="0">
                <a:solidFill>
                  <a:srgbClr val="C00000"/>
                </a:solidFill>
              </a:rPr>
              <a:t>koperasi</a:t>
            </a:r>
            <a:r>
              <a:rPr lang="en-US" b="1" dirty="0" smtClean="0">
                <a:solidFill>
                  <a:srgbClr val="C00000"/>
                </a:solidFill>
              </a:rPr>
              <a:t> </a:t>
            </a:r>
            <a:r>
              <a:rPr lang="en-US" b="1" dirty="0" err="1" smtClean="0">
                <a:solidFill>
                  <a:srgbClr val="C00000"/>
                </a:solidFill>
              </a:rPr>
              <a:t>benar-benar</a:t>
            </a:r>
            <a:r>
              <a:rPr lang="en-US" b="1" dirty="0" smtClean="0">
                <a:solidFill>
                  <a:srgbClr val="C00000"/>
                </a:solidFill>
              </a:rPr>
              <a:t> </a:t>
            </a:r>
            <a:r>
              <a:rPr lang="en-US" b="1" dirty="0" err="1" smtClean="0">
                <a:solidFill>
                  <a:srgbClr val="C00000"/>
                </a:solidFill>
              </a:rPr>
              <a:t>diakui</a:t>
            </a:r>
            <a:r>
              <a:rPr lang="en-US" b="1" dirty="0" smtClean="0">
                <a:solidFill>
                  <a:srgbClr val="C00000"/>
                </a:solidFill>
              </a:rPr>
              <a:t> </a:t>
            </a:r>
            <a:r>
              <a:rPr lang="en-US" b="1" dirty="0" err="1" smtClean="0">
                <a:solidFill>
                  <a:srgbClr val="C00000"/>
                </a:solidFill>
              </a:rPr>
              <a:t>dan</a:t>
            </a:r>
            <a:r>
              <a:rPr lang="en-US" b="1" dirty="0" smtClean="0">
                <a:solidFill>
                  <a:srgbClr val="C00000"/>
                </a:solidFill>
              </a:rPr>
              <a:t> </a:t>
            </a:r>
            <a:r>
              <a:rPr lang="en-US" b="1" dirty="0" err="1" smtClean="0">
                <a:solidFill>
                  <a:srgbClr val="C00000"/>
                </a:solidFill>
              </a:rPr>
              <a:t>diperhitungkan</a:t>
            </a:r>
            <a:r>
              <a:rPr lang="en-US" b="1" dirty="0" smtClean="0">
                <a:solidFill>
                  <a:srgbClr val="C00000"/>
                </a:solidFill>
              </a:rPr>
              <a:t> </a:t>
            </a:r>
            <a:r>
              <a:rPr lang="en-US" b="1" dirty="0" err="1" smtClean="0">
                <a:solidFill>
                  <a:srgbClr val="C00000"/>
                </a:solidFill>
              </a:rPr>
              <a:t>oleh</a:t>
            </a:r>
            <a:r>
              <a:rPr lang="en-US" b="1" dirty="0" smtClean="0">
                <a:solidFill>
                  <a:srgbClr val="C00000"/>
                </a:solidFill>
              </a:rPr>
              <a:t> </a:t>
            </a:r>
            <a:r>
              <a:rPr lang="en-US" b="1" dirty="0" err="1" smtClean="0">
                <a:solidFill>
                  <a:srgbClr val="C00000"/>
                </a:solidFill>
              </a:rPr>
              <a:t>dunia</a:t>
            </a:r>
            <a:r>
              <a:rPr lang="en-US" b="1" dirty="0" smtClean="0">
                <a:solidFill>
                  <a:srgbClr val="C00000"/>
                </a:solidFill>
              </a:rPr>
              <a:t> </a:t>
            </a:r>
            <a:r>
              <a:rPr lang="en-US" b="1" dirty="0" err="1" smtClean="0">
                <a:solidFill>
                  <a:srgbClr val="C00000"/>
                </a:solidFill>
              </a:rPr>
              <a:t>bisnis</a:t>
            </a:r>
            <a:r>
              <a:rPr lang="en-US" b="1" dirty="0" smtClean="0">
                <a:solidFill>
                  <a:srgbClr val="C00000"/>
                </a:solidFill>
              </a:rPr>
              <a:t> </a:t>
            </a:r>
            <a:r>
              <a:rPr lang="en-US" b="1" dirty="0" err="1" smtClean="0">
                <a:solidFill>
                  <a:srgbClr val="C00000"/>
                </a:solidFill>
              </a:rPr>
              <a:t>pada</a:t>
            </a:r>
            <a:r>
              <a:rPr lang="en-US" b="1" dirty="0" smtClean="0">
                <a:solidFill>
                  <a:srgbClr val="C00000"/>
                </a:solidFill>
              </a:rPr>
              <a:t> </a:t>
            </a:r>
            <a:r>
              <a:rPr lang="en-US" b="1" dirty="0" err="1" smtClean="0">
                <a:solidFill>
                  <a:srgbClr val="C00000"/>
                </a:solidFill>
              </a:rPr>
              <a:t>umumnya</a:t>
            </a:r>
            <a:r>
              <a:rPr lang="en-US" b="1" dirty="0" smtClean="0">
                <a:solidFill>
                  <a:srgbClr val="C00000"/>
                </a:solidFill>
              </a:rPr>
              <a:t>. </a:t>
            </a:r>
            <a:r>
              <a:rPr lang="en-US" b="1" dirty="0" err="1" smtClean="0">
                <a:solidFill>
                  <a:srgbClr val="C00000"/>
                </a:solidFill>
              </a:rPr>
              <a:t>Kelangsungan</a:t>
            </a:r>
            <a:r>
              <a:rPr lang="en-US" b="1" dirty="0" smtClean="0">
                <a:solidFill>
                  <a:srgbClr val="C00000"/>
                </a:solidFill>
              </a:rPr>
              <a:t> </a:t>
            </a:r>
            <a:r>
              <a:rPr lang="en-US" b="1" dirty="0" err="1" smtClean="0">
                <a:solidFill>
                  <a:srgbClr val="C00000"/>
                </a:solidFill>
              </a:rPr>
              <a:t>hidup</a:t>
            </a:r>
            <a:r>
              <a:rPr lang="en-US" b="1" dirty="0" smtClean="0">
                <a:solidFill>
                  <a:srgbClr val="C00000"/>
                </a:solidFill>
              </a:rPr>
              <a:t> </a:t>
            </a:r>
            <a:r>
              <a:rPr lang="en-US" b="1" dirty="0" err="1" smtClean="0">
                <a:solidFill>
                  <a:srgbClr val="C00000"/>
                </a:solidFill>
              </a:rPr>
              <a:t>koperasi</a:t>
            </a:r>
            <a:r>
              <a:rPr lang="en-US" b="1" dirty="0" smtClean="0">
                <a:solidFill>
                  <a:srgbClr val="C00000"/>
                </a:solidFill>
              </a:rPr>
              <a:t> </a:t>
            </a:r>
            <a:r>
              <a:rPr lang="en-US" b="1" dirty="0" err="1" smtClean="0">
                <a:solidFill>
                  <a:srgbClr val="C00000"/>
                </a:solidFill>
              </a:rPr>
              <a:t>harus</a:t>
            </a:r>
            <a:r>
              <a:rPr lang="en-US" b="1" dirty="0" smtClean="0">
                <a:solidFill>
                  <a:srgbClr val="C00000"/>
                </a:solidFill>
              </a:rPr>
              <a:t> </a:t>
            </a:r>
            <a:r>
              <a:rPr lang="en-US" b="1" dirty="0" err="1" smtClean="0">
                <a:solidFill>
                  <a:srgbClr val="C00000"/>
                </a:solidFill>
              </a:rPr>
              <a:t>tidak</a:t>
            </a:r>
            <a:r>
              <a:rPr lang="en-US" b="1" dirty="0" smtClean="0">
                <a:solidFill>
                  <a:srgbClr val="C00000"/>
                </a:solidFill>
              </a:rPr>
              <a:t> </a:t>
            </a:r>
            <a:r>
              <a:rPr lang="en-US" b="1" dirty="0" err="1" smtClean="0">
                <a:solidFill>
                  <a:srgbClr val="C00000"/>
                </a:solidFill>
              </a:rPr>
              <a:t>bergantung</a:t>
            </a:r>
            <a:r>
              <a:rPr lang="en-US" b="1" dirty="0" smtClean="0">
                <a:solidFill>
                  <a:srgbClr val="C00000"/>
                </a:solidFill>
              </a:rPr>
              <a:t> </a:t>
            </a:r>
            <a:r>
              <a:rPr lang="en-US" b="1" dirty="0" err="1" smtClean="0">
                <a:solidFill>
                  <a:srgbClr val="C00000"/>
                </a:solidFill>
              </a:rPr>
              <a:t>pada</a:t>
            </a:r>
            <a:r>
              <a:rPr lang="en-US" b="1" dirty="0" smtClean="0">
                <a:solidFill>
                  <a:srgbClr val="C00000"/>
                </a:solidFill>
              </a:rPr>
              <a:t> </a:t>
            </a:r>
            <a:r>
              <a:rPr lang="en-US" b="1" dirty="0" err="1" smtClean="0">
                <a:solidFill>
                  <a:srgbClr val="C00000"/>
                </a:solidFill>
              </a:rPr>
              <a:t>pihak</a:t>
            </a:r>
            <a:r>
              <a:rPr lang="en-US" b="1" dirty="0" smtClean="0">
                <a:solidFill>
                  <a:srgbClr val="C00000"/>
                </a:solidFill>
              </a:rPr>
              <a:t> lain, </a:t>
            </a:r>
            <a:r>
              <a:rPr lang="en-US" b="1" dirty="0" err="1" smtClean="0">
                <a:solidFill>
                  <a:srgbClr val="C00000"/>
                </a:solidFill>
              </a:rPr>
              <a:t>dan</a:t>
            </a:r>
            <a:r>
              <a:rPr lang="en-US" b="1" dirty="0" smtClean="0">
                <a:solidFill>
                  <a:srgbClr val="C00000"/>
                </a:solidFill>
              </a:rPr>
              <a:t> </a:t>
            </a:r>
            <a:r>
              <a:rPr lang="en-US" b="1" dirty="0" err="1" smtClean="0">
                <a:solidFill>
                  <a:srgbClr val="C00000"/>
                </a:solidFill>
              </a:rPr>
              <a:t>bahkan</a:t>
            </a:r>
            <a:r>
              <a:rPr lang="en-US" b="1" dirty="0" smtClean="0">
                <a:solidFill>
                  <a:srgbClr val="C00000"/>
                </a:solidFill>
              </a:rPr>
              <a:t> </a:t>
            </a:r>
            <a:r>
              <a:rPr lang="en-US" b="1" dirty="0" err="1" smtClean="0">
                <a:solidFill>
                  <a:srgbClr val="C00000"/>
                </a:solidFill>
              </a:rPr>
              <a:t>koperasi</a:t>
            </a:r>
            <a:r>
              <a:rPr lang="en-US" b="1" dirty="0" smtClean="0">
                <a:solidFill>
                  <a:srgbClr val="C00000"/>
                </a:solidFill>
              </a:rPr>
              <a:t> </a:t>
            </a:r>
            <a:r>
              <a:rPr lang="en-US" b="1" dirty="0" err="1" smtClean="0">
                <a:solidFill>
                  <a:srgbClr val="C00000"/>
                </a:solidFill>
              </a:rPr>
              <a:t>harus</a:t>
            </a:r>
            <a:r>
              <a:rPr lang="en-US" b="1" dirty="0" smtClean="0">
                <a:solidFill>
                  <a:srgbClr val="C00000"/>
                </a:solidFill>
              </a:rPr>
              <a:t> </a:t>
            </a:r>
            <a:r>
              <a:rPr lang="en-US" b="1" dirty="0" err="1" smtClean="0">
                <a:solidFill>
                  <a:srgbClr val="C00000"/>
                </a:solidFill>
              </a:rPr>
              <a:t>mampu</a:t>
            </a:r>
            <a:r>
              <a:rPr lang="en-US" b="1" dirty="0" smtClean="0">
                <a:solidFill>
                  <a:srgbClr val="C00000"/>
                </a:solidFill>
              </a:rPr>
              <a:t> </a:t>
            </a:r>
            <a:r>
              <a:rPr lang="en-US" b="1" dirty="0" err="1" smtClean="0">
                <a:solidFill>
                  <a:srgbClr val="C00000"/>
                </a:solidFill>
              </a:rPr>
              <a:t>menentukan</a:t>
            </a:r>
            <a:r>
              <a:rPr lang="en-US" b="1" dirty="0" smtClean="0">
                <a:solidFill>
                  <a:srgbClr val="C00000"/>
                </a:solidFill>
              </a:rPr>
              <a:t> </a:t>
            </a:r>
            <a:r>
              <a:rPr lang="en-US" b="1" dirty="0" err="1" smtClean="0">
                <a:solidFill>
                  <a:srgbClr val="C00000"/>
                </a:solidFill>
              </a:rPr>
              <a:t>kelangsungan</a:t>
            </a:r>
            <a:r>
              <a:rPr lang="en-US" b="1" dirty="0" smtClean="0">
                <a:solidFill>
                  <a:srgbClr val="C00000"/>
                </a:solidFill>
              </a:rPr>
              <a:t> </a:t>
            </a:r>
            <a:r>
              <a:rPr lang="en-US" b="1" dirty="0" err="1" smtClean="0">
                <a:solidFill>
                  <a:srgbClr val="C00000"/>
                </a:solidFill>
              </a:rPr>
              <a:t>hidupnya</a:t>
            </a:r>
            <a:r>
              <a:rPr lang="en-US" b="1" dirty="0" smtClean="0">
                <a:solidFill>
                  <a:srgbClr val="C00000"/>
                </a:solidFill>
              </a:rPr>
              <a:t>. </a:t>
            </a:r>
          </a:p>
          <a:p>
            <a:pPr algn="just"/>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2910" y="1000108"/>
            <a:ext cx="7929618" cy="5429288"/>
          </a:xfrm>
        </p:spPr>
        <p:txBody>
          <a:bodyPr/>
          <a:lstStyle/>
          <a:p>
            <a:pPr lvl="0"/>
            <a:r>
              <a:rPr lang="en-US" sz="3600" i="1" dirty="0" smtClean="0">
                <a:solidFill>
                  <a:srgbClr val="002060"/>
                </a:solidFill>
              </a:rPr>
              <a:t>6) </a:t>
            </a:r>
            <a:r>
              <a:rPr lang="en-US" sz="3600" i="1" dirty="0" err="1" smtClean="0">
                <a:solidFill>
                  <a:srgbClr val="002060"/>
                </a:solidFill>
              </a:rPr>
              <a:t>Pendidikan</a:t>
            </a:r>
            <a:r>
              <a:rPr lang="en-US" sz="3600" i="1" dirty="0" smtClean="0">
                <a:solidFill>
                  <a:srgbClr val="002060"/>
                </a:solidFill>
              </a:rPr>
              <a:t> </a:t>
            </a:r>
            <a:r>
              <a:rPr lang="en-US" sz="3600" i="1" dirty="0" err="1" smtClean="0">
                <a:solidFill>
                  <a:srgbClr val="002060"/>
                </a:solidFill>
              </a:rPr>
              <a:t>Perkoperasian</a:t>
            </a:r>
            <a:r>
              <a:rPr lang="en-US" sz="3600" i="1" dirty="0" smtClean="0">
                <a:solidFill>
                  <a:srgbClr val="002060"/>
                </a:solidFill>
              </a:rPr>
              <a:t> </a:t>
            </a:r>
            <a:endParaRPr lang="en-US" sz="3600" dirty="0" smtClean="0">
              <a:solidFill>
                <a:srgbClr val="002060"/>
              </a:solidFill>
            </a:endParaRPr>
          </a:p>
          <a:p>
            <a:r>
              <a:rPr lang="fi-FI" sz="3600" dirty="0" smtClean="0">
                <a:solidFill>
                  <a:srgbClr val="002060"/>
                </a:solidFill>
              </a:rPr>
              <a:t>Koperasi harus mampu memberikan layanan materiil maupun non-materiil kepada anggota/masyarakat. Layanan non-materiil ini diujudkan dalam bentuk kegiatan pendidikan, terutama yang menyangkut pendidikan perkoperasian, di samping pendidikan umum dan moral.</a:t>
            </a:r>
            <a:endParaRPr lang="en-US" sz="3600" dirty="0" smtClean="0">
              <a:solidFill>
                <a:srgbClr val="002060"/>
              </a:solidFill>
            </a:endParaRP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714356"/>
            <a:ext cx="8143932" cy="5643602"/>
          </a:xfrm>
        </p:spPr>
        <p:txBody>
          <a:bodyPr>
            <a:normAutofit lnSpcReduction="10000"/>
          </a:bodyPr>
          <a:lstStyle/>
          <a:p>
            <a:pPr lvl="0"/>
            <a:r>
              <a:rPr lang="en-US" b="1" i="1" dirty="0" smtClean="0">
                <a:solidFill>
                  <a:schemeClr val="bg2">
                    <a:lumMod val="10000"/>
                  </a:schemeClr>
                </a:solidFill>
              </a:rPr>
              <a:t>7) </a:t>
            </a:r>
            <a:r>
              <a:rPr lang="en-US" b="1" i="1" dirty="0" err="1" smtClean="0">
                <a:solidFill>
                  <a:schemeClr val="bg2">
                    <a:lumMod val="10000"/>
                  </a:schemeClr>
                </a:solidFill>
              </a:rPr>
              <a:t>Kerja</a:t>
            </a:r>
            <a:r>
              <a:rPr lang="en-US" b="1" i="1" dirty="0" smtClean="0">
                <a:solidFill>
                  <a:schemeClr val="bg2">
                    <a:lumMod val="10000"/>
                  </a:schemeClr>
                </a:solidFill>
              </a:rPr>
              <a:t> </a:t>
            </a:r>
            <a:r>
              <a:rPr lang="en-US" b="1" i="1" dirty="0" err="1" smtClean="0">
                <a:solidFill>
                  <a:schemeClr val="bg2">
                    <a:lumMod val="10000"/>
                  </a:schemeClr>
                </a:solidFill>
              </a:rPr>
              <a:t>sama</a:t>
            </a:r>
            <a:r>
              <a:rPr lang="en-US" b="1" i="1" dirty="0" smtClean="0">
                <a:solidFill>
                  <a:schemeClr val="bg2">
                    <a:lumMod val="10000"/>
                  </a:schemeClr>
                </a:solidFill>
              </a:rPr>
              <a:t> </a:t>
            </a:r>
            <a:r>
              <a:rPr lang="en-US" b="1" i="1" dirty="0" err="1" smtClean="0">
                <a:solidFill>
                  <a:schemeClr val="bg2">
                    <a:lumMod val="10000"/>
                  </a:schemeClr>
                </a:solidFill>
              </a:rPr>
              <a:t>antar</a:t>
            </a:r>
            <a:r>
              <a:rPr lang="en-US" b="1" i="1" dirty="0" smtClean="0">
                <a:solidFill>
                  <a:schemeClr val="bg2">
                    <a:lumMod val="10000"/>
                  </a:schemeClr>
                </a:solidFill>
              </a:rPr>
              <a:t> </a:t>
            </a:r>
            <a:r>
              <a:rPr lang="en-US" b="1" i="1" dirty="0" err="1" smtClean="0">
                <a:solidFill>
                  <a:schemeClr val="bg2">
                    <a:lumMod val="10000"/>
                  </a:schemeClr>
                </a:solidFill>
              </a:rPr>
              <a:t>koperasi</a:t>
            </a:r>
            <a:endParaRPr lang="en-US" b="1" dirty="0" smtClean="0">
              <a:solidFill>
                <a:schemeClr val="bg2">
                  <a:lumMod val="10000"/>
                </a:schemeClr>
              </a:solidFill>
            </a:endParaRPr>
          </a:p>
          <a:p>
            <a:r>
              <a:rPr lang="en-US" b="1" dirty="0" err="1" smtClean="0">
                <a:solidFill>
                  <a:schemeClr val="bg2">
                    <a:lumMod val="10000"/>
                  </a:schemeClr>
                </a:solidFill>
              </a:rPr>
              <a:t>Pembentukan</a:t>
            </a:r>
            <a:r>
              <a:rPr lang="en-US" b="1" dirty="0" smtClean="0">
                <a:solidFill>
                  <a:schemeClr val="bg2">
                    <a:lumMod val="10000"/>
                  </a:schemeClr>
                </a:solidFill>
              </a:rPr>
              <a:t> </a:t>
            </a:r>
            <a:r>
              <a:rPr lang="en-US" b="1" dirty="0" err="1" smtClean="0">
                <a:solidFill>
                  <a:schemeClr val="bg2">
                    <a:lumMod val="10000"/>
                  </a:schemeClr>
                </a:solidFill>
              </a:rPr>
              <a:t>jaringan</a:t>
            </a:r>
            <a:r>
              <a:rPr lang="en-US" b="1" dirty="0" smtClean="0">
                <a:solidFill>
                  <a:schemeClr val="bg2">
                    <a:lumMod val="10000"/>
                  </a:schemeClr>
                </a:solidFill>
              </a:rPr>
              <a:t> </a:t>
            </a:r>
            <a:r>
              <a:rPr lang="en-US" b="1" dirty="0" err="1" smtClean="0">
                <a:solidFill>
                  <a:schemeClr val="bg2">
                    <a:lumMod val="10000"/>
                  </a:schemeClr>
                </a:solidFill>
              </a:rPr>
              <a:t>kerja</a:t>
            </a:r>
            <a:r>
              <a:rPr lang="en-US" b="1" dirty="0" smtClean="0">
                <a:solidFill>
                  <a:schemeClr val="bg2">
                    <a:lumMod val="10000"/>
                  </a:schemeClr>
                </a:solidFill>
              </a:rPr>
              <a:t> </a:t>
            </a:r>
            <a:r>
              <a:rPr lang="en-US" b="1" dirty="0" err="1" smtClean="0">
                <a:solidFill>
                  <a:schemeClr val="bg2">
                    <a:lumMod val="10000"/>
                  </a:schemeClr>
                </a:solidFill>
              </a:rPr>
              <a:t>sama</a:t>
            </a:r>
            <a:r>
              <a:rPr lang="en-US" b="1" dirty="0" smtClean="0">
                <a:solidFill>
                  <a:schemeClr val="bg2">
                    <a:lumMod val="10000"/>
                  </a:schemeClr>
                </a:solidFill>
              </a:rPr>
              <a:t> </a:t>
            </a:r>
            <a:r>
              <a:rPr lang="en-US" b="1" dirty="0" err="1" smtClean="0">
                <a:solidFill>
                  <a:schemeClr val="bg2">
                    <a:lumMod val="10000"/>
                  </a:schemeClr>
                </a:solidFill>
              </a:rPr>
              <a:t>antar</a:t>
            </a:r>
            <a:r>
              <a:rPr lang="en-US" b="1" dirty="0" smtClean="0">
                <a:solidFill>
                  <a:schemeClr val="bg2">
                    <a:lumMod val="10000"/>
                  </a:schemeClr>
                </a:solidFill>
              </a:rPr>
              <a:t> </a:t>
            </a:r>
            <a:r>
              <a:rPr lang="en-US" b="1" dirty="0" err="1" smtClean="0">
                <a:solidFill>
                  <a:schemeClr val="bg2">
                    <a:lumMod val="10000"/>
                  </a:schemeClr>
                </a:solidFill>
              </a:rPr>
              <a:t>koperasi</a:t>
            </a:r>
            <a:r>
              <a:rPr lang="en-US" b="1" dirty="0" smtClean="0">
                <a:solidFill>
                  <a:schemeClr val="bg2">
                    <a:lumMod val="10000"/>
                  </a:schemeClr>
                </a:solidFill>
              </a:rPr>
              <a:t> </a:t>
            </a:r>
            <a:r>
              <a:rPr lang="en-US" b="1" dirty="0" err="1" smtClean="0">
                <a:solidFill>
                  <a:schemeClr val="bg2">
                    <a:lumMod val="10000"/>
                  </a:schemeClr>
                </a:solidFill>
              </a:rPr>
              <a:t>merupakan</a:t>
            </a:r>
            <a:r>
              <a:rPr lang="en-US" b="1" dirty="0" smtClean="0">
                <a:solidFill>
                  <a:schemeClr val="bg2">
                    <a:lumMod val="10000"/>
                  </a:schemeClr>
                </a:solidFill>
              </a:rPr>
              <a:t> </a:t>
            </a:r>
            <a:r>
              <a:rPr lang="en-US" b="1" dirty="0" err="1" smtClean="0">
                <a:solidFill>
                  <a:schemeClr val="bg2">
                    <a:lumMod val="10000"/>
                  </a:schemeClr>
                </a:solidFill>
              </a:rPr>
              <a:t>salah</a:t>
            </a:r>
            <a:r>
              <a:rPr lang="en-US" b="1" dirty="0" smtClean="0">
                <a:solidFill>
                  <a:schemeClr val="bg2">
                    <a:lumMod val="10000"/>
                  </a:schemeClr>
                </a:solidFill>
              </a:rPr>
              <a:t> </a:t>
            </a:r>
            <a:r>
              <a:rPr lang="en-US" b="1" dirty="0" err="1" smtClean="0">
                <a:solidFill>
                  <a:schemeClr val="bg2">
                    <a:lumMod val="10000"/>
                  </a:schemeClr>
                </a:solidFill>
              </a:rPr>
              <a:t>satu</a:t>
            </a:r>
            <a:r>
              <a:rPr lang="en-US" b="1" dirty="0" smtClean="0">
                <a:solidFill>
                  <a:schemeClr val="bg2">
                    <a:lumMod val="10000"/>
                  </a:schemeClr>
                </a:solidFill>
              </a:rPr>
              <a:t> </a:t>
            </a:r>
            <a:r>
              <a:rPr lang="en-US" b="1" dirty="0" err="1" smtClean="0">
                <a:solidFill>
                  <a:schemeClr val="bg2">
                    <a:lumMod val="10000"/>
                  </a:schemeClr>
                </a:solidFill>
              </a:rPr>
              <a:t>cara</a:t>
            </a:r>
            <a:r>
              <a:rPr lang="en-US" b="1" dirty="0" smtClean="0">
                <a:solidFill>
                  <a:schemeClr val="bg2">
                    <a:lumMod val="10000"/>
                  </a:schemeClr>
                </a:solidFill>
              </a:rPr>
              <a:t> </a:t>
            </a:r>
            <a:r>
              <a:rPr lang="en-US" b="1" dirty="0" err="1" smtClean="0">
                <a:solidFill>
                  <a:schemeClr val="bg2">
                    <a:lumMod val="10000"/>
                  </a:schemeClr>
                </a:solidFill>
              </a:rPr>
              <a:t>untuk</a:t>
            </a:r>
            <a:r>
              <a:rPr lang="en-US" b="1" dirty="0" smtClean="0">
                <a:solidFill>
                  <a:schemeClr val="bg2">
                    <a:lumMod val="10000"/>
                  </a:schemeClr>
                </a:solidFill>
              </a:rPr>
              <a:t> </a:t>
            </a:r>
            <a:r>
              <a:rPr lang="en-US" b="1" dirty="0" err="1" smtClean="0">
                <a:solidFill>
                  <a:schemeClr val="bg2">
                    <a:lumMod val="10000"/>
                  </a:schemeClr>
                </a:solidFill>
              </a:rPr>
              <a:t>memperkokoh</a:t>
            </a:r>
            <a:r>
              <a:rPr lang="en-US" b="1" dirty="0" smtClean="0">
                <a:solidFill>
                  <a:schemeClr val="bg2">
                    <a:lumMod val="10000"/>
                  </a:schemeClr>
                </a:solidFill>
              </a:rPr>
              <a:t> </a:t>
            </a:r>
            <a:r>
              <a:rPr lang="en-US" b="1" dirty="0" err="1" smtClean="0">
                <a:solidFill>
                  <a:schemeClr val="bg2">
                    <a:lumMod val="10000"/>
                  </a:schemeClr>
                </a:solidFill>
              </a:rPr>
              <a:t>kedudukan</a:t>
            </a:r>
            <a:r>
              <a:rPr lang="en-US" b="1" dirty="0" smtClean="0">
                <a:solidFill>
                  <a:schemeClr val="bg2">
                    <a:lumMod val="10000"/>
                  </a:schemeClr>
                </a:solidFill>
              </a:rPr>
              <a:t> </a:t>
            </a:r>
            <a:r>
              <a:rPr lang="en-US" b="1" dirty="0" err="1" smtClean="0">
                <a:solidFill>
                  <a:schemeClr val="bg2">
                    <a:lumMod val="10000"/>
                  </a:schemeClr>
                </a:solidFill>
              </a:rPr>
              <a:t>koperasi</a:t>
            </a:r>
            <a:r>
              <a:rPr lang="en-US" b="1" dirty="0" smtClean="0">
                <a:solidFill>
                  <a:schemeClr val="bg2">
                    <a:lumMod val="10000"/>
                  </a:schemeClr>
                </a:solidFill>
              </a:rPr>
              <a:t> </a:t>
            </a:r>
            <a:r>
              <a:rPr lang="en-US" b="1" dirty="0" err="1" smtClean="0">
                <a:solidFill>
                  <a:schemeClr val="bg2">
                    <a:lumMod val="10000"/>
                  </a:schemeClr>
                </a:solidFill>
              </a:rPr>
              <a:t>dalam</a:t>
            </a:r>
            <a:r>
              <a:rPr lang="en-US" b="1" dirty="0" smtClean="0">
                <a:solidFill>
                  <a:schemeClr val="bg2">
                    <a:lumMod val="10000"/>
                  </a:schemeClr>
                </a:solidFill>
              </a:rPr>
              <a:t> </a:t>
            </a:r>
            <a:r>
              <a:rPr lang="en-US" b="1" dirty="0" err="1" smtClean="0">
                <a:solidFill>
                  <a:schemeClr val="bg2">
                    <a:lumMod val="10000"/>
                  </a:schemeClr>
                </a:solidFill>
              </a:rPr>
              <a:t>menghadapi</a:t>
            </a:r>
            <a:r>
              <a:rPr lang="en-US" b="1" dirty="0" smtClean="0">
                <a:solidFill>
                  <a:schemeClr val="bg2">
                    <a:lumMod val="10000"/>
                  </a:schemeClr>
                </a:solidFill>
              </a:rPr>
              <a:t> </a:t>
            </a:r>
            <a:r>
              <a:rPr lang="en-US" b="1" dirty="0" err="1" smtClean="0">
                <a:solidFill>
                  <a:schemeClr val="bg2">
                    <a:lumMod val="10000"/>
                  </a:schemeClr>
                </a:solidFill>
              </a:rPr>
              <a:t>persaingan</a:t>
            </a:r>
            <a:r>
              <a:rPr lang="en-US" b="1" dirty="0" smtClean="0">
                <a:solidFill>
                  <a:schemeClr val="bg2">
                    <a:lumMod val="10000"/>
                  </a:schemeClr>
                </a:solidFill>
              </a:rPr>
              <a:t> </a:t>
            </a:r>
            <a:r>
              <a:rPr lang="en-US" b="1" dirty="0" err="1" smtClean="0">
                <a:solidFill>
                  <a:schemeClr val="bg2">
                    <a:lumMod val="10000"/>
                  </a:schemeClr>
                </a:solidFill>
              </a:rPr>
              <a:t>bisnis</a:t>
            </a:r>
            <a:r>
              <a:rPr lang="en-US" b="1" dirty="0" smtClean="0">
                <a:solidFill>
                  <a:schemeClr val="bg2">
                    <a:lumMod val="10000"/>
                  </a:schemeClr>
                </a:solidFill>
              </a:rPr>
              <a:t> </a:t>
            </a:r>
            <a:r>
              <a:rPr lang="en-US" b="1" dirty="0" err="1" smtClean="0">
                <a:solidFill>
                  <a:schemeClr val="bg2">
                    <a:lumMod val="10000"/>
                  </a:schemeClr>
                </a:solidFill>
              </a:rPr>
              <a:t>dalam</a:t>
            </a:r>
            <a:r>
              <a:rPr lang="en-US" b="1" dirty="0" smtClean="0">
                <a:solidFill>
                  <a:schemeClr val="bg2">
                    <a:lumMod val="10000"/>
                  </a:schemeClr>
                </a:solidFill>
              </a:rPr>
              <a:t> era </a:t>
            </a:r>
            <a:r>
              <a:rPr lang="en-US" b="1" dirty="0" err="1" smtClean="0">
                <a:solidFill>
                  <a:schemeClr val="bg2">
                    <a:lumMod val="10000"/>
                  </a:schemeClr>
                </a:solidFill>
              </a:rPr>
              <a:t>globalisasi</a:t>
            </a:r>
            <a:r>
              <a:rPr lang="en-US" b="1" dirty="0" smtClean="0">
                <a:solidFill>
                  <a:schemeClr val="bg2">
                    <a:lumMod val="10000"/>
                  </a:schemeClr>
                </a:solidFill>
              </a:rPr>
              <a:t> </a:t>
            </a:r>
            <a:r>
              <a:rPr lang="en-US" b="1" dirty="0" err="1" smtClean="0">
                <a:solidFill>
                  <a:schemeClr val="bg2">
                    <a:lumMod val="10000"/>
                  </a:schemeClr>
                </a:solidFill>
              </a:rPr>
              <a:t>ekonomi</a:t>
            </a:r>
            <a:r>
              <a:rPr lang="en-US" b="1" dirty="0" smtClean="0">
                <a:solidFill>
                  <a:schemeClr val="bg2">
                    <a:lumMod val="10000"/>
                  </a:schemeClr>
                </a:solidFill>
              </a:rPr>
              <a:t> yang </a:t>
            </a:r>
            <a:r>
              <a:rPr lang="en-US" b="1" dirty="0" err="1" smtClean="0">
                <a:solidFill>
                  <a:schemeClr val="bg2">
                    <a:lumMod val="10000"/>
                  </a:schemeClr>
                </a:solidFill>
              </a:rPr>
              <a:t>penuh</a:t>
            </a:r>
            <a:r>
              <a:rPr lang="en-US" b="1" dirty="0" smtClean="0">
                <a:solidFill>
                  <a:schemeClr val="bg2">
                    <a:lumMod val="10000"/>
                  </a:schemeClr>
                </a:solidFill>
              </a:rPr>
              <a:t> </a:t>
            </a:r>
            <a:r>
              <a:rPr lang="en-US" b="1" dirty="0" err="1" smtClean="0">
                <a:solidFill>
                  <a:schemeClr val="bg2">
                    <a:lumMod val="10000"/>
                  </a:schemeClr>
                </a:solidFill>
              </a:rPr>
              <a:t>dengan</a:t>
            </a:r>
            <a:r>
              <a:rPr lang="en-US" b="1" dirty="0" smtClean="0">
                <a:solidFill>
                  <a:schemeClr val="bg2">
                    <a:lumMod val="10000"/>
                  </a:schemeClr>
                </a:solidFill>
              </a:rPr>
              <a:t> </a:t>
            </a:r>
            <a:r>
              <a:rPr lang="en-US" b="1" dirty="0" err="1" smtClean="0">
                <a:solidFill>
                  <a:schemeClr val="bg2">
                    <a:lumMod val="10000"/>
                  </a:schemeClr>
                </a:solidFill>
              </a:rPr>
              <a:t>kebebasan</a:t>
            </a:r>
            <a:r>
              <a:rPr lang="en-US" b="1" dirty="0" smtClean="0">
                <a:solidFill>
                  <a:schemeClr val="bg2">
                    <a:lumMod val="10000"/>
                  </a:schemeClr>
                </a:solidFill>
              </a:rPr>
              <a:t> </a:t>
            </a:r>
            <a:r>
              <a:rPr lang="en-US" b="1" dirty="0" err="1" smtClean="0">
                <a:solidFill>
                  <a:schemeClr val="bg2">
                    <a:lumMod val="10000"/>
                  </a:schemeClr>
                </a:solidFill>
              </a:rPr>
              <a:t>pasar</a:t>
            </a:r>
            <a:r>
              <a:rPr lang="en-US" b="1" dirty="0" smtClean="0">
                <a:solidFill>
                  <a:schemeClr val="bg2">
                    <a:lumMod val="10000"/>
                  </a:schemeClr>
                </a:solidFill>
              </a:rPr>
              <a:t>. </a:t>
            </a:r>
            <a:r>
              <a:rPr lang="fi-FI" b="1" dirty="0" smtClean="0">
                <a:solidFill>
                  <a:schemeClr val="bg2">
                    <a:lumMod val="10000"/>
                  </a:schemeClr>
                </a:solidFill>
              </a:rPr>
              <a:t>Melalui jaringan kerja sama ini, masing-masing koperasi dapat saling memperbaiki kekurangan, serta menularkan kelebihannya pada koperasi lain. </a:t>
            </a:r>
            <a:r>
              <a:rPr lang="de-DE" b="1" dirty="0" smtClean="0">
                <a:solidFill>
                  <a:schemeClr val="bg2">
                    <a:lumMod val="10000"/>
                  </a:schemeClr>
                </a:solidFill>
              </a:rPr>
              <a:t>Pembentukan jaringan kerja sama antar koperasi ini harus  saling menguntungkan.</a:t>
            </a:r>
            <a:endParaRPr lang="en-US" b="1" dirty="0" smtClean="0">
              <a:solidFill>
                <a:schemeClr val="bg2">
                  <a:lumMod val="10000"/>
                </a:schemeClr>
              </a:solidFill>
            </a:endParaRPr>
          </a:p>
          <a:p>
            <a:pPr algn="just"/>
            <a:endParaRPr lang="en-US" dirty="0">
              <a:solidFill>
                <a:schemeClr val="accent2">
                  <a:lumMod val="5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4457704" cy="1143008"/>
          </a:xfrm>
        </p:spPr>
        <p:txBody>
          <a:bodyPr/>
          <a:lstStyle/>
          <a:p>
            <a:pPr algn="just"/>
            <a:r>
              <a:rPr lang="en-US" dirty="0" err="1" smtClean="0"/>
              <a:t>Ciri-ciri</a:t>
            </a:r>
            <a:r>
              <a:rPr lang="en-US" dirty="0" smtClean="0"/>
              <a:t> </a:t>
            </a:r>
            <a:r>
              <a:rPr lang="en-US" dirty="0" err="1" smtClean="0"/>
              <a:t>Koperasi</a:t>
            </a:r>
            <a:r>
              <a:rPr lang="en-US" dirty="0" smtClean="0"/>
              <a:t>:</a:t>
            </a:r>
            <a:endParaRPr lang="en-US" dirty="0"/>
          </a:p>
        </p:txBody>
      </p:sp>
      <p:sp>
        <p:nvSpPr>
          <p:cNvPr id="3" name="Subtitle 2"/>
          <p:cNvSpPr>
            <a:spLocks noGrp="1"/>
          </p:cNvSpPr>
          <p:nvPr>
            <p:ph type="subTitle" idx="1"/>
          </p:nvPr>
        </p:nvSpPr>
        <p:spPr>
          <a:xfrm>
            <a:off x="785786" y="1714488"/>
            <a:ext cx="7929618" cy="4643470"/>
          </a:xfrm>
        </p:spPr>
        <p:txBody>
          <a:bodyPr>
            <a:normAutofit fontScale="85000" lnSpcReduction="10000"/>
          </a:bodyPr>
          <a:lstStyle/>
          <a:p>
            <a:pPr algn="just"/>
            <a:r>
              <a:rPr lang="en-US" dirty="0" smtClean="0"/>
              <a:t>1</a:t>
            </a:r>
            <a:r>
              <a:rPr lang="en-US" b="1" dirty="0" smtClean="0">
                <a:solidFill>
                  <a:srgbClr val="002060"/>
                </a:solidFill>
              </a:rPr>
              <a:t>. </a:t>
            </a:r>
            <a:r>
              <a:rPr lang="en-US" b="1" dirty="0" err="1" smtClean="0">
                <a:solidFill>
                  <a:srgbClr val="002060"/>
                </a:solidFill>
              </a:rPr>
              <a:t>Perkumpulan</a:t>
            </a:r>
            <a:r>
              <a:rPr lang="en-US" b="1" dirty="0" smtClean="0">
                <a:solidFill>
                  <a:srgbClr val="002060"/>
                </a:solidFill>
              </a:rPr>
              <a:t> </a:t>
            </a:r>
            <a:r>
              <a:rPr lang="en-US" b="1" dirty="0" err="1" smtClean="0">
                <a:solidFill>
                  <a:srgbClr val="002060"/>
                </a:solidFill>
              </a:rPr>
              <a:t>orang</a:t>
            </a:r>
            <a:r>
              <a:rPr lang="en-US" b="1" dirty="0" smtClean="0">
                <a:solidFill>
                  <a:srgbClr val="002060"/>
                </a:solidFill>
              </a:rPr>
              <a:t>.</a:t>
            </a:r>
            <a:br>
              <a:rPr lang="en-US" b="1" dirty="0" smtClean="0">
                <a:solidFill>
                  <a:srgbClr val="002060"/>
                </a:solidFill>
              </a:rPr>
            </a:br>
            <a:r>
              <a:rPr lang="en-US" b="1" dirty="0" smtClean="0">
                <a:solidFill>
                  <a:srgbClr val="002060"/>
                </a:solidFill>
              </a:rPr>
              <a:t>2. </a:t>
            </a:r>
            <a:r>
              <a:rPr lang="en-US" b="1" dirty="0" err="1" smtClean="0">
                <a:solidFill>
                  <a:srgbClr val="002060"/>
                </a:solidFill>
              </a:rPr>
              <a:t>Pembagian</a:t>
            </a:r>
            <a:r>
              <a:rPr lang="en-US" b="1" dirty="0" smtClean="0">
                <a:solidFill>
                  <a:srgbClr val="002060"/>
                </a:solidFill>
              </a:rPr>
              <a:t> </a:t>
            </a:r>
            <a:r>
              <a:rPr lang="en-US" b="1" dirty="0" err="1" smtClean="0">
                <a:solidFill>
                  <a:srgbClr val="002060"/>
                </a:solidFill>
              </a:rPr>
              <a:t>keuntungan</a:t>
            </a:r>
            <a:r>
              <a:rPr lang="en-US" b="1" dirty="0" smtClean="0">
                <a:solidFill>
                  <a:srgbClr val="002060"/>
                </a:solidFill>
              </a:rPr>
              <a:t> </a:t>
            </a:r>
            <a:r>
              <a:rPr lang="en-US" b="1" dirty="0" err="1" smtClean="0">
                <a:solidFill>
                  <a:srgbClr val="002060"/>
                </a:solidFill>
              </a:rPr>
              <a:t>menurut</a:t>
            </a:r>
            <a:r>
              <a:rPr lang="en-US" b="1" dirty="0" smtClean="0">
                <a:solidFill>
                  <a:srgbClr val="002060"/>
                </a:solidFill>
              </a:rPr>
              <a:t> </a:t>
            </a:r>
            <a:r>
              <a:rPr lang="en-US" b="1" dirty="0" err="1" smtClean="0">
                <a:solidFill>
                  <a:srgbClr val="002060"/>
                </a:solidFill>
              </a:rPr>
              <a:t>perbandingan</a:t>
            </a:r>
            <a:r>
              <a:rPr lang="en-US" b="1" dirty="0" smtClean="0">
                <a:solidFill>
                  <a:srgbClr val="002060"/>
                </a:solidFill>
              </a:rPr>
              <a:t> </a:t>
            </a:r>
            <a:r>
              <a:rPr lang="en-US" b="1" dirty="0" err="1" smtClean="0">
                <a:solidFill>
                  <a:srgbClr val="002060"/>
                </a:solidFill>
              </a:rPr>
              <a:t>jasa</a:t>
            </a:r>
            <a:r>
              <a:rPr lang="en-US" b="1" dirty="0" smtClean="0">
                <a:solidFill>
                  <a:srgbClr val="002060"/>
                </a:solidFill>
              </a:rPr>
              <a:t>. </a:t>
            </a:r>
            <a:r>
              <a:rPr lang="en-US" b="1" dirty="0" err="1" smtClean="0">
                <a:solidFill>
                  <a:srgbClr val="002060"/>
                </a:solidFill>
              </a:rPr>
              <a:t>Jasa</a:t>
            </a:r>
            <a:r>
              <a:rPr lang="en-US" b="1" dirty="0" smtClean="0">
                <a:solidFill>
                  <a:srgbClr val="002060"/>
                </a:solidFill>
              </a:rPr>
              <a:t> modal </a:t>
            </a:r>
            <a:r>
              <a:rPr lang="en-US" b="1" dirty="0" err="1" smtClean="0">
                <a:solidFill>
                  <a:srgbClr val="002060"/>
                </a:solidFill>
              </a:rPr>
              <a:t>dibatasi</a:t>
            </a:r>
            <a:r>
              <a:rPr lang="en-US" b="1" dirty="0" smtClean="0">
                <a:solidFill>
                  <a:srgbClr val="002060"/>
                </a:solidFill>
              </a:rPr>
              <a:t>.</a:t>
            </a:r>
            <a:br>
              <a:rPr lang="en-US" b="1" dirty="0" smtClean="0">
                <a:solidFill>
                  <a:srgbClr val="002060"/>
                </a:solidFill>
              </a:rPr>
            </a:br>
            <a:r>
              <a:rPr lang="en-US" b="1" dirty="0" smtClean="0">
                <a:solidFill>
                  <a:srgbClr val="002060"/>
                </a:solidFill>
              </a:rPr>
              <a:t>3. </a:t>
            </a:r>
            <a:r>
              <a:rPr lang="en-US" b="1" dirty="0" err="1" smtClean="0">
                <a:solidFill>
                  <a:srgbClr val="002060"/>
                </a:solidFill>
              </a:rPr>
              <a:t>Tujuannya</a:t>
            </a:r>
            <a:r>
              <a:rPr lang="en-US" b="1" dirty="0" smtClean="0">
                <a:solidFill>
                  <a:srgbClr val="002060"/>
                </a:solidFill>
              </a:rPr>
              <a:t> </a:t>
            </a:r>
            <a:r>
              <a:rPr lang="en-US" b="1" dirty="0" err="1" smtClean="0">
                <a:solidFill>
                  <a:srgbClr val="002060"/>
                </a:solidFill>
              </a:rPr>
              <a:t>meringankan</a:t>
            </a:r>
            <a:r>
              <a:rPr lang="en-US" b="1" dirty="0" smtClean="0">
                <a:solidFill>
                  <a:srgbClr val="002060"/>
                </a:solidFill>
              </a:rPr>
              <a:t> </a:t>
            </a:r>
            <a:r>
              <a:rPr lang="en-US" b="1" dirty="0" err="1" smtClean="0">
                <a:solidFill>
                  <a:srgbClr val="002060"/>
                </a:solidFill>
              </a:rPr>
              <a:t>beban</a:t>
            </a:r>
            <a:r>
              <a:rPr lang="en-US" b="1" dirty="0" smtClean="0">
                <a:solidFill>
                  <a:srgbClr val="002060"/>
                </a:solidFill>
              </a:rPr>
              <a:t> </a:t>
            </a:r>
            <a:r>
              <a:rPr lang="en-US" b="1" dirty="0" err="1" smtClean="0">
                <a:solidFill>
                  <a:srgbClr val="002060"/>
                </a:solidFill>
              </a:rPr>
              <a:t>ekonomi</a:t>
            </a:r>
            <a:r>
              <a:rPr lang="en-US" b="1" dirty="0" smtClean="0">
                <a:solidFill>
                  <a:srgbClr val="002060"/>
                </a:solidFill>
              </a:rPr>
              <a:t> </a:t>
            </a:r>
            <a:r>
              <a:rPr lang="en-US" b="1" dirty="0" err="1" smtClean="0">
                <a:solidFill>
                  <a:srgbClr val="002060"/>
                </a:solidFill>
              </a:rPr>
              <a:t>anggotanya</a:t>
            </a:r>
            <a:r>
              <a:rPr lang="en-US" b="1" dirty="0" smtClean="0">
                <a:solidFill>
                  <a:srgbClr val="002060"/>
                </a:solidFill>
              </a:rPr>
              <a:t>, </a:t>
            </a:r>
            <a:r>
              <a:rPr lang="en-US" b="1" dirty="0" err="1" smtClean="0">
                <a:solidFill>
                  <a:srgbClr val="002060"/>
                </a:solidFill>
              </a:rPr>
              <a:t>memperbaiki</a:t>
            </a:r>
            <a:r>
              <a:rPr lang="en-US" b="1" dirty="0" smtClean="0">
                <a:solidFill>
                  <a:srgbClr val="002060"/>
                </a:solidFill>
              </a:rPr>
              <a:t> </a:t>
            </a:r>
            <a:r>
              <a:rPr lang="en-US" b="1" dirty="0" err="1" smtClean="0">
                <a:solidFill>
                  <a:srgbClr val="002060"/>
                </a:solidFill>
              </a:rPr>
              <a:t>kesejahteraan</a:t>
            </a:r>
            <a:r>
              <a:rPr lang="en-US" b="1" dirty="0" smtClean="0">
                <a:solidFill>
                  <a:srgbClr val="002060"/>
                </a:solidFill>
              </a:rPr>
              <a:t> </a:t>
            </a:r>
            <a:r>
              <a:rPr lang="en-US" b="1" dirty="0" err="1" smtClean="0">
                <a:solidFill>
                  <a:srgbClr val="002060"/>
                </a:solidFill>
              </a:rPr>
              <a:t>anggotanya</a:t>
            </a:r>
            <a:r>
              <a:rPr lang="en-US" b="1" dirty="0" smtClean="0">
                <a:solidFill>
                  <a:srgbClr val="002060"/>
                </a:solidFill>
              </a:rPr>
              <a:t>, </a:t>
            </a:r>
            <a:r>
              <a:rPr lang="en-US" b="1" dirty="0" err="1" smtClean="0">
                <a:solidFill>
                  <a:srgbClr val="002060"/>
                </a:solidFill>
              </a:rPr>
              <a:t>pada</a:t>
            </a:r>
            <a:r>
              <a:rPr lang="en-US" b="1" dirty="0" smtClean="0">
                <a:solidFill>
                  <a:srgbClr val="002060"/>
                </a:solidFill>
              </a:rPr>
              <a:t> </a:t>
            </a:r>
            <a:r>
              <a:rPr lang="en-US" b="1" dirty="0" err="1" smtClean="0">
                <a:solidFill>
                  <a:srgbClr val="002060"/>
                </a:solidFill>
              </a:rPr>
              <a:t>khususnya</a:t>
            </a:r>
            <a:r>
              <a:rPr lang="en-US" b="1" dirty="0" smtClean="0">
                <a:solidFill>
                  <a:srgbClr val="002060"/>
                </a:solidFill>
              </a:rPr>
              <a:t> </a:t>
            </a:r>
            <a:r>
              <a:rPr lang="en-US" b="1" dirty="0" err="1" smtClean="0">
                <a:solidFill>
                  <a:srgbClr val="002060"/>
                </a:solidFill>
              </a:rPr>
              <a:t>dan</a:t>
            </a:r>
            <a:r>
              <a:rPr lang="en-US" b="1" dirty="0" smtClean="0">
                <a:solidFill>
                  <a:srgbClr val="002060"/>
                </a:solidFill>
              </a:rPr>
              <a:t> </a:t>
            </a:r>
            <a:r>
              <a:rPr lang="en-US" b="1" dirty="0" err="1" smtClean="0">
                <a:solidFill>
                  <a:srgbClr val="002060"/>
                </a:solidFill>
              </a:rPr>
              <a:t>masyarakat</a:t>
            </a:r>
            <a:r>
              <a:rPr lang="en-US" b="1" dirty="0" smtClean="0">
                <a:solidFill>
                  <a:srgbClr val="002060"/>
                </a:solidFill>
              </a:rPr>
              <a:t> </a:t>
            </a:r>
            <a:r>
              <a:rPr lang="en-US" b="1" dirty="0" err="1" smtClean="0">
                <a:solidFill>
                  <a:srgbClr val="002060"/>
                </a:solidFill>
              </a:rPr>
              <a:t>pada</a:t>
            </a:r>
            <a:r>
              <a:rPr lang="en-US" b="1" dirty="0" smtClean="0">
                <a:solidFill>
                  <a:srgbClr val="002060"/>
                </a:solidFill>
              </a:rPr>
              <a:t> </a:t>
            </a:r>
            <a:r>
              <a:rPr lang="en-US" b="1" dirty="0" err="1" smtClean="0">
                <a:solidFill>
                  <a:srgbClr val="002060"/>
                </a:solidFill>
              </a:rPr>
              <a:t>umumnya</a:t>
            </a:r>
            <a:r>
              <a:rPr lang="en-US" b="1" dirty="0" smtClean="0">
                <a:solidFill>
                  <a:srgbClr val="002060"/>
                </a:solidFill>
              </a:rPr>
              <a:t>.</a:t>
            </a:r>
            <a:br>
              <a:rPr lang="en-US" b="1" dirty="0" smtClean="0">
                <a:solidFill>
                  <a:srgbClr val="002060"/>
                </a:solidFill>
              </a:rPr>
            </a:br>
            <a:r>
              <a:rPr lang="en-US" b="1" dirty="0" smtClean="0">
                <a:solidFill>
                  <a:srgbClr val="002060"/>
                </a:solidFill>
              </a:rPr>
              <a:t>4. Modal </a:t>
            </a:r>
            <a:r>
              <a:rPr lang="en-US" b="1" dirty="0" err="1" smtClean="0">
                <a:solidFill>
                  <a:srgbClr val="002060"/>
                </a:solidFill>
              </a:rPr>
              <a:t>tidak</a:t>
            </a:r>
            <a:r>
              <a:rPr lang="en-US" b="1" dirty="0" smtClean="0">
                <a:solidFill>
                  <a:srgbClr val="002060"/>
                </a:solidFill>
              </a:rPr>
              <a:t> </a:t>
            </a:r>
            <a:r>
              <a:rPr lang="en-US" b="1" dirty="0" err="1" smtClean="0">
                <a:solidFill>
                  <a:srgbClr val="002060"/>
                </a:solidFill>
              </a:rPr>
              <a:t>tetap</a:t>
            </a:r>
            <a:r>
              <a:rPr lang="en-US" b="1" dirty="0" smtClean="0">
                <a:solidFill>
                  <a:srgbClr val="002060"/>
                </a:solidFill>
              </a:rPr>
              <a:t>, </a:t>
            </a:r>
            <a:r>
              <a:rPr lang="en-US" b="1" dirty="0" err="1" smtClean="0">
                <a:solidFill>
                  <a:srgbClr val="002060"/>
                </a:solidFill>
              </a:rPr>
              <a:t>berubah</a:t>
            </a:r>
            <a:r>
              <a:rPr lang="en-US" b="1" dirty="0" smtClean="0">
                <a:solidFill>
                  <a:srgbClr val="002060"/>
                </a:solidFill>
              </a:rPr>
              <a:t> </a:t>
            </a:r>
            <a:r>
              <a:rPr lang="en-US" b="1" dirty="0" err="1" smtClean="0">
                <a:solidFill>
                  <a:srgbClr val="002060"/>
                </a:solidFill>
              </a:rPr>
              <a:t>menurut</a:t>
            </a:r>
            <a:r>
              <a:rPr lang="en-US" b="1" dirty="0" smtClean="0">
                <a:solidFill>
                  <a:srgbClr val="002060"/>
                </a:solidFill>
              </a:rPr>
              <a:t> </a:t>
            </a:r>
            <a:r>
              <a:rPr lang="en-US" b="1" dirty="0" err="1" smtClean="0">
                <a:solidFill>
                  <a:srgbClr val="002060"/>
                </a:solidFill>
              </a:rPr>
              <a:t>banyaknya</a:t>
            </a:r>
            <a:r>
              <a:rPr lang="en-US" b="1" dirty="0" smtClean="0">
                <a:solidFill>
                  <a:srgbClr val="002060"/>
                </a:solidFill>
              </a:rPr>
              <a:t> </a:t>
            </a:r>
            <a:r>
              <a:rPr lang="en-US" b="1" dirty="0" err="1" smtClean="0">
                <a:solidFill>
                  <a:srgbClr val="002060"/>
                </a:solidFill>
              </a:rPr>
              <a:t>simpanan</a:t>
            </a:r>
            <a:r>
              <a:rPr lang="en-US" b="1" dirty="0" smtClean="0">
                <a:solidFill>
                  <a:srgbClr val="002060"/>
                </a:solidFill>
              </a:rPr>
              <a:t> </a:t>
            </a:r>
            <a:r>
              <a:rPr lang="en-US" b="1" dirty="0" err="1" smtClean="0">
                <a:solidFill>
                  <a:srgbClr val="002060"/>
                </a:solidFill>
              </a:rPr>
              <a:t>anggota</a:t>
            </a:r>
            <a:r>
              <a:rPr lang="en-US" b="1" dirty="0" smtClean="0">
                <a:solidFill>
                  <a:srgbClr val="002060"/>
                </a:solidFill>
              </a:rPr>
              <a:t>.</a:t>
            </a:r>
            <a:br>
              <a:rPr lang="en-US" b="1" dirty="0" smtClean="0">
                <a:solidFill>
                  <a:srgbClr val="002060"/>
                </a:solidFill>
              </a:rPr>
            </a:br>
            <a:r>
              <a:rPr lang="en-US" b="1" dirty="0" smtClean="0">
                <a:solidFill>
                  <a:srgbClr val="002060"/>
                </a:solidFill>
              </a:rPr>
              <a:t>5. </a:t>
            </a:r>
            <a:r>
              <a:rPr lang="en-US" b="1" dirty="0" err="1" smtClean="0">
                <a:solidFill>
                  <a:srgbClr val="002060"/>
                </a:solidFill>
              </a:rPr>
              <a:t>Tidak</a:t>
            </a:r>
            <a:r>
              <a:rPr lang="en-US" b="1" dirty="0" smtClean="0">
                <a:solidFill>
                  <a:srgbClr val="002060"/>
                </a:solidFill>
              </a:rPr>
              <a:t> </a:t>
            </a:r>
            <a:r>
              <a:rPr lang="en-US" b="1" dirty="0" err="1" smtClean="0">
                <a:solidFill>
                  <a:srgbClr val="002060"/>
                </a:solidFill>
              </a:rPr>
              <a:t>mementingkan</a:t>
            </a:r>
            <a:r>
              <a:rPr lang="en-US" b="1" dirty="0" smtClean="0">
                <a:solidFill>
                  <a:srgbClr val="002060"/>
                </a:solidFill>
              </a:rPr>
              <a:t> </a:t>
            </a:r>
            <a:r>
              <a:rPr lang="en-US" b="1" dirty="0" err="1" smtClean="0">
                <a:solidFill>
                  <a:srgbClr val="002060"/>
                </a:solidFill>
              </a:rPr>
              <a:t>pemasukan</a:t>
            </a:r>
            <a:r>
              <a:rPr lang="en-US" b="1" dirty="0" smtClean="0">
                <a:solidFill>
                  <a:srgbClr val="002060"/>
                </a:solidFill>
              </a:rPr>
              <a:t> modal/</a:t>
            </a:r>
            <a:r>
              <a:rPr lang="en-US" b="1" dirty="0" err="1" smtClean="0">
                <a:solidFill>
                  <a:srgbClr val="002060"/>
                </a:solidFill>
              </a:rPr>
              <a:t>pekerjaan</a:t>
            </a:r>
            <a:r>
              <a:rPr lang="en-US" b="1" dirty="0" smtClean="0">
                <a:solidFill>
                  <a:srgbClr val="002060"/>
                </a:solidFill>
              </a:rPr>
              <a:t> </a:t>
            </a:r>
            <a:r>
              <a:rPr lang="en-US" b="1" dirty="0" err="1" smtClean="0">
                <a:solidFill>
                  <a:srgbClr val="002060"/>
                </a:solidFill>
              </a:rPr>
              <a:t>usaha</a:t>
            </a:r>
            <a:r>
              <a:rPr lang="en-US" b="1" dirty="0" smtClean="0">
                <a:solidFill>
                  <a:srgbClr val="002060"/>
                </a:solidFill>
              </a:rPr>
              <a:t> </a:t>
            </a:r>
            <a:r>
              <a:rPr lang="en-US" b="1" dirty="0" err="1" smtClean="0">
                <a:solidFill>
                  <a:srgbClr val="002060"/>
                </a:solidFill>
              </a:rPr>
              <a:t>tetapi</a:t>
            </a:r>
            <a:r>
              <a:rPr lang="en-US" b="1" dirty="0" smtClean="0">
                <a:solidFill>
                  <a:srgbClr val="002060"/>
                </a:solidFill>
              </a:rPr>
              <a:t> </a:t>
            </a:r>
            <a:r>
              <a:rPr lang="en-US" b="1" dirty="0" err="1" smtClean="0">
                <a:solidFill>
                  <a:srgbClr val="002060"/>
                </a:solidFill>
              </a:rPr>
              <a:t>keanggotaan</a:t>
            </a:r>
            <a:r>
              <a:rPr lang="en-US" b="1" dirty="0" smtClean="0">
                <a:solidFill>
                  <a:srgbClr val="002060"/>
                </a:solidFill>
              </a:rPr>
              <a:t> </a:t>
            </a:r>
            <a:r>
              <a:rPr lang="en-US" b="1" dirty="0" err="1" smtClean="0">
                <a:solidFill>
                  <a:srgbClr val="002060"/>
                </a:solidFill>
              </a:rPr>
              <a:t>pribadi</a:t>
            </a:r>
            <a:r>
              <a:rPr lang="en-US" b="1" dirty="0" smtClean="0">
                <a:solidFill>
                  <a:srgbClr val="002060"/>
                </a:solidFill>
              </a:rPr>
              <a:t> </a:t>
            </a:r>
            <a:r>
              <a:rPr lang="en-US" b="1" dirty="0" err="1" smtClean="0">
                <a:solidFill>
                  <a:srgbClr val="002060"/>
                </a:solidFill>
              </a:rPr>
              <a:t>dengan</a:t>
            </a:r>
            <a:r>
              <a:rPr lang="en-US" b="1" dirty="0" smtClean="0">
                <a:solidFill>
                  <a:srgbClr val="002060"/>
                </a:solidFill>
              </a:rPr>
              <a:t> </a:t>
            </a:r>
            <a:r>
              <a:rPr lang="en-US" b="1" dirty="0" err="1" smtClean="0">
                <a:solidFill>
                  <a:srgbClr val="002060"/>
                </a:solidFill>
              </a:rPr>
              <a:t>prinsip</a:t>
            </a:r>
            <a:r>
              <a:rPr lang="en-US" b="1" dirty="0" smtClean="0">
                <a:solidFill>
                  <a:srgbClr val="002060"/>
                </a:solidFill>
              </a:rPr>
              <a:t> </a:t>
            </a:r>
            <a:r>
              <a:rPr lang="en-US" b="1" dirty="0" err="1" smtClean="0">
                <a:solidFill>
                  <a:srgbClr val="002060"/>
                </a:solidFill>
              </a:rPr>
              <a:t>kebersamaan</a:t>
            </a:r>
            <a:r>
              <a:rPr lang="en-US" b="1" dirty="0" smtClean="0">
                <a:solidFill>
                  <a:srgbClr val="002060"/>
                </a:solidFill>
              </a:rPr>
              <a:t>.</a:t>
            </a:r>
            <a:br>
              <a:rPr lang="en-US" b="1" dirty="0" smtClean="0">
                <a:solidFill>
                  <a:srgbClr val="002060"/>
                </a:solidFill>
              </a:rPr>
            </a:br>
            <a:endParaRPr lang="en-US" b="1" dirty="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5786" y="857232"/>
            <a:ext cx="7643866" cy="4929222"/>
          </a:xfrm>
        </p:spPr>
        <p:txBody>
          <a:bodyPr/>
          <a:lstStyle/>
          <a:p>
            <a:pPr algn="just"/>
            <a:r>
              <a:rPr lang="en-US" dirty="0" smtClean="0">
                <a:solidFill>
                  <a:srgbClr val="002060"/>
                </a:solidFill>
              </a:rPr>
              <a:t>2. ILO (</a:t>
            </a:r>
            <a:r>
              <a:rPr lang="en-US" dirty="0" err="1" smtClean="0">
                <a:solidFill>
                  <a:srgbClr val="002060"/>
                </a:solidFill>
              </a:rPr>
              <a:t>dikutip</a:t>
            </a:r>
            <a:r>
              <a:rPr lang="en-US" dirty="0" smtClean="0">
                <a:solidFill>
                  <a:srgbClr val="002060"/>
                </a:solidFill>
              </a:rPr>
              <a:t> </a:t>
            </a:r>
            <a:r>
              <a:rPr lang="en-US" dirty="0" err="1" smtClean="0">
                <a:solidFill>
                  <a:srgbClr val="002060"/>
                </a:solidFill>
              </a:rPr>
              <a:t>oelh</a:t>
            </a:r>
            <a:r>
              <a:rPr lang="en-US" dirty="0" smtClean="0">
                <a:solidFill>
                  <a:srgbClr val="002060"/>
                </a:solidFill>
              </a:rPr>
              <a:t> </a:t>
            </a:r>
            <a:r>
              <a:rPr lang="en-US" dirty="0" err="1" smtClean="0">
                <a:solidFill>
                  <a:srgbClr val="002060"/>
                </a:solidFill>
              </a:rPr>
              <a:t>edilius</a:t>
            </a:r>
            <a:r>
              <a:rPr lang="en-US" dirty="0" smtClean="0">
                <a:solidFill>
                  <a:srgbClr val="002060"/>
                </a:solidFill>
              </a:rPr>
              <a:t> &amp; Sudarsono,1993) :”</a:t>
            </a:r>
            <a:r>
              <a:rPr lang="en-US" dirty="0" err="1" smtClean="0">
                <a:solidFill>
                  <a:srgbClr val="002060"/>
                </a:solidFill>
              </a:rPr>
              <a:t>Koperasi</a:t>
            </a:r>
            <a:r>
              <a:rPr lang="en-US" dirty="0" smtClean="0">
                <a:solidFill>
                  <a:srgbClr val="002060"/>
                </a:solidFill>
              </a:rPr>
              <a:t>  </a:t>
            </a:r>
            <a:r>
              <a:rPr lang="en-US" dirty="0" err="1" smtClean="0">
                <a:solidFill>
                  <a:srgbClr val="002060"/>
                </a:solidFill>
              </a:rPr>
              <a:t>ialah</a:t>
            </a:r>
            <a:r>
              <a:rPr lang="en-US" dirty="0" smtClean="0">
                <a:solidFill>
                  <a:srgbClr val="002060"/>
                </a:solidFill>
              </a:rPr>
              <a:t> </a:t>
            </a:r>
            <a:r>
              <a:rPr lang="en-US" dirty="0" err="1" smtClean="0">
                <a:solidFill>
                  <a:srgbClr val="002060"/>
                </a:solidFill>
              </a:rPr>
              <a:t>suatu</a:t>
            </a:r>
            <a:r>
              <a:rPr lang="en-US" dirty="0" smtClean="0">
                <a:solidFill>
                  <a:srgbClr val="002060"/>
                </a:solidFill>
              </a:rPr>
              <a:t> </a:t>
            </a:r>
            <a:r>
              <a:rPr lang="en-US" dirty="0" err="1" smtClean="0">
                <a:solidFill>
                  <a:srgbClr val="002060"/>
                </a:solidFill>
              </a:rPr>
              <a:t>kumplan</a:t>
            </a:r>
            <a:r>
              <a:rPr lang="en-US" dirty="0" smtClean="0">
                <a:solidFill>
                  <a:srgbClr val="002060"/>
                </a:solidFill>
              </a:rPr>
              <a:t> org </a:t>
            </a:r>
            <a:r>
              <a:rPr lang="en-US" dirty="0" err="1" smtClean="0">
                <a:solidFill>
                  <a:srgbClr val="002060"/>
                </a:solidFill>
              </a:rPr>
              <a:t>yg</a:t>
            </a:r>
            <a:r>
              <a:rPr lang="en-US" dirty="0" smtClean="0">
                <a:solidFill>
                  <a:srgbClr val="002060"/>
                </a:solidFill>
              </a:rPr>
              <a:t> </a:t>
            </a:r>
            <a:r>
              <a:rPr lang="en-US" dirty="0" err="1" smtClean="0">
                <a:solidFill>
                  <a:srgbClr val="002060"/>
                </a:solidFill>
              </a:rPr>
              <a:t>memiliki</a:t>
            </a:r>
            <a:r>
              <a:rPr lang="en-US" dirty="0" smtClean="0">
                <a:solidFill>
                  <a:srgbClr val="002060"/>
                </a:solidFill>
              </a:rPr>
              <a:t> </a:t>
            </a:r>
            <a:r>
              <a:rPr lang="en-US" dirty="0" err="1" smtClean="0">
                <a:solidFill>
                  <a:srgbClr val="002060"/>
                </a:solidFill>
              </a:rPr>
              <a:t>kemampuan</a:t>
            </a:r>
            <a:r>
              <a:rPr lang="en-US" dirty="0" smtClean="0">
                <a:solidFill>
                  <a:srgbClr val="002060"/>
                </a:solidFill>
              </a:rPr>
              <a:t> </a:t>
            </a:r>
            <a:r>
              <a:rPr lang="en-US" dirty="0" err="1" smtClean="0">
                <a:solidFill>
                  <a:srgbClr val="002060"/>
                </a:solidFill>
              </a:rPr>
              <a:t>ekonmi</a:t>
            </a:r>
            <a:r>
              <a:rPr lang="en-US" dirty="0" smtClean="0">
                <a:solidFill>
                  <a:srgbClr val="002060"/>
                </a:solidFill>
              </a:rPr>
              <a:t> </a:t>
            </a:r>
            <a:r>
              <a:rPr lang="en-US" dirty="0" err="1" smtClean="0">
                <a:solidFill>
                  <a:srgbClr val="002060"/>
                </a:solidFill>
              </a:rPr>
              <a:t>terbts</a:t>
            </a:r>
            <a:r>
              <a:rPr lang="en-US" dirty="0" smtClean="0">
                <a:solidFill>
                  <a:srgbClr val="002060"/>
                </a:solidFill>
              </a:rPr>
              <a:t> </a:t>
            </a:r>
            <a:r>
              <a:rPr lang="en-US" dirty="0" err="1" smtClean="0">
                <a:solidFill>
                  <a:srgbClr val="002060"/>
                </a:solidFill>
              </a:rPr>
              <a:t>meelalui</a:t>
            </a:r>
            <a:r>
              <a:rPr lang="en-US" dirty="0" smtClean="0">
                <a:solidFill>
                  <a:srgbClr val="002060"/>
                </a:solidFill>
              </a:rPr>
              <a:t> </a:t>
            </a:r>
            <a:r>
              <a:rPr lang="en-US" dirty="0" err="1" smtClean="0">
                <a:solidFill>
                  <a:srgbClr val="002060"/>
                </a:solidFill>
              </a:rPr>
              <a:t>organisasi</a:t>
            </a:r>
            <a:r>
              <a:rPr lang="en-US" dirty="0" smtClean="0">
                <a:solidFill>
                  <a:srgbClr val="002060"/>
                </a:solidFill>
              </a:rPr>
              <a:t> </a:t>
            </a:r>
            <a:r>
              <a:rPr lang="en-US" dirty="0" err="1" smtClean="0">
                <a:solidFill>
                  <a:srgbClr val="002060"/>
                </a:solidFill>
              </a:rPr>
              <a:t>yg</a:t>
            </a:r>
            <a:r>
              <a:rPr lang="en-US" dirty="0" smtClean="0">
                <a:solidFill>
                  <a:srgbClr val="002060"/>
                </a:solidFill>
              </a:rPr>
              <a:t> </a:t>
            </a:r>
            <a:r>
              <a:rPr lang="en-US" dirty="0" err="1" smtClean="0">
                <a:solidFill>
                  <a:srgbClr val="002060"/>
                </a:solidFill>
              </a:rPr>
              <a:t>diawasi</a:t>
            </a:r>
            <a:r>
              <a:rPr lang="en-US" dirty="0" smtClean="0">
                <a:solidFill>
                  <a:srgbClr val="002060"/>
                </a:solidFill>
              </a:rPr>
              <a:t> </a:t>
            </a:r>
            <a:r>
              <a:rPr lang="en-US" dirty="0" err="1" smtClean="0">
                <a:solidFill>
                  <a:srgbClr val="002060"/>
                </a:solidFill>
              </a:rPr>
              <a:t>scr</a:t>
            </a:r>
            <a:r>
              <a:rPr lang="en-US" dirty="0" smtClean="0">
                <a:solidFill>
                  <a:srgbClr val="002060"/>
                </a:solidFill>
              </a:rPr>
              <a:t> demokratis,masing2 </a:t>
            </a:r>
            <a:r>
              <a:rPr lang="en-US" dirty="0" err="1" smtClean="0">
                <a:solidFill>
                  <a:srgbClr val="002060"/>
                </a:solidFill>
              </a:rPr>
              <a:t>memberikan</a:t>
            </a:r>
            <a:r>
              <a:rPr lang="en-US" dirty="0" smtClean="0">
                <a:solidFill>
                  <a:srgbClr val="002060"/>
                </a:solidFill>
              </a:rPr>
              <a:t> </a:t>
            </a:r>
            <a:r>
              <a:rPr lang="en-US" dirty="0" err="1" smtClean="0">
                <a:solidFill>
                  <a:srgbClr val="002060"/>
                </a:solidFill>
              </a:rPr>
              <a:t>sumbangan</a:t>
            </a:r>
            <a:r>
              <a:rPr lang="en-US" dirty="0" smtClean="0">
                <a:solidFill>
                  <a:srgbClr val="002060"/>
                </a:solidFill>
              </a:rPr>
              <a:t> </a:t>
            </a:r>
            <a:r>
              <a:rPr lang="en-US" dirty="0" err="1" smtClean="0">
                <a:solidFill>
                  <a:srgbClr val="002060"/>
                </a:solidFill>
              </a:rPr>
              <a:t>yg</a:t>
            </a:r>
            <a:r>
              <a:rPr lang="en-US" dirty="0" smtClean="0">
                <a:solidFill>
                  <a:srgbClr val="002060"/>
                </a:solidFill>
              </a:rPr>
              <a:t> </a:t>
            </a:r>
            <a:r>
              <a:rPr lang="en-US" dirty="0" err="1" smtClean="0">
                <a:solidFill>
                  <a:srgbClr val="002060"/>
                </a:solidFill>
              </a:rPr>
              <a:t>setara</a:t>
            </a:r>
            <a:r>
              <a:rPr lang="en-US" dirty="0" smtClean="0">
                <a:solidFill>
                  <a:srgbClr val="002060"/>
                </a:solidFill>
              </a:rPr>
              <a:t> </a:t>
            </a:r>
            <a:r>
              <a:rPr lang="en-US" dirty="0" err="1" smtClean="0">
                <a:solidFill>
                  <a:srgbClr val="002060"/>
                </a:solidFill>
              </a:rPr>
              <a:t>thdp</a:t>
            </a:r>
            <a:r>
              <a:rPr lang="en-US" dirty="0" smtClean="0">
                <a:solidFill>
                  <a:srgbClr val="002060"/>
                </a:solidFill>
              </a:rPr>
              <a:t> modal </a:t>
            </a:r>
            <a:r>
              <a:rPr lang="en-US" dirty="0" err="1" smtClean="0">
                <a:solidFill>
                  <a:srgbClr val="002060"/>
                </a:solidFill>
              </a:rPr>
              <a:t>yg</a:t>
            </a:r>
            <a:r>
              <a:rPr lang="en-US" dirty="0" smtClean="0">
                <a:solidFill>
                  <a:srgbClr val="002060"/>
                </a:solidFill>
              </a:rPr>
              <a:t> </a:t>
            </a:r>
            <a:r>
              <a:rPr lang="en-US" dirty="0" err="1" smtClean="0">
                <a:solidFill>
                  <a:srgbClr val="002060"/>
                </a:solidFill>
              </a:rPr>
              <a:t>diperluakn</a:t>
            </a:r>
            <a:r>
              <a:rPr lang="en-US" dirty="0" smtClean="0">
                <a:solidFill>
                  <a:srgbClr val="002060"/>
                </a:solidFill>
              </a:rPr>
              <a:t>, </a:t>
            </a:r>
            <a:r>
              <a:rPr lang="en-US" dirty="0" err="1" smtClean="0">
                <a:solidFill>
                  <a:srgbClr val="002060"/>
                </a:solidFill>
              </a:rPr>
              <a:t>bersedia</a:t>
            </a:r>
            <a:r>
              <a:rPr lang="en-US" dirty="0" smtClean="0">
                <a:solidFill>
                  <a:srgbClr val="002060"/>
                </a:solidFill>
              </a:rPr>
              <a:t> </a:t>
            </a:r>
            <a:r>
              <a:rPr lang="en-US" dirty="0" err="1" smtClean="0">
                <a:solidFill>
                  <a:srgbClr val="002060"/>
                </a:solidFill>
              </a:rPr>
              <a:t>menanggung</a:t>
            </a:r>
            <a:r>
              <a:rPr lang="en-US" dirty="0" smtClean="0">
                <a:solidFill>
                  <a:srgbClr val="002060"/>
                </a:solidFill>
              </a:rPr>
              <a:t> </a:t>
            </a:r>
            <a:r>
              <a:rPr lang="en-US" dirty="0" err="1" smtClean="0">
                <a:solidFill>
                  <a:srgbClr val="002060"/>
                </a:solidFill>
              </a:rPr>
              <a:t>resiko</a:t>
            </a:r>
            <a:r>
              <a:rPr lang="en-US" dirty="0" smtClean="0">
                <a:solidFill>
                  <a:srgbClr val="002060"/>
                </a:solidFill>
              </a:rPr>
              <a:t> </a:t>
            </a:r>
            <a:r>
              <a:rPr lang="en-US" dirty="0" err="1" smtClean="0">
                <a:solidFill>
                  <a:srgbClr val="002060"/>
                </a:solidFill>
              </a:rPr>
              <a:t>dan</a:t>
            </a:r>
            <a:r>
              <a:rPr lang="en-US" dirty="0" smtClean="0">
                <a:solidFill>
                  <a:srgbClr val="002060"/>
                </a:solidFill>
              </a:rPr>
              <a:t> </a:t>
            </a:r>
            <a:r>
              <a:rPr lang="en-US" dirty="0" err="1" smtClean="0">
                <a:solidFill>
                  <a:srgbClr val="002060"/>
                </a:solidFill>
              </a:rPr>
              <a:t>menerima</a:t>
            </a:r>
            <a:r>
              <a:rPr lang="en-US" dirty="0" smtClean="0">
                <a:solidFill>
                  <a:srgbClr val="002060"/>
                </a:solidFill>
              </a:rPr>
              <a:t> </a:t>
            </a:r>
            <a:r>
              <a:rPr lang="en-US" dirty="0" err="1" smtClean="0">
                <a:solidFill>
                  <a:srgbClr val="002060"/>
                </a:solidFill>
              </a:rPr>
              <a:t>imbalan</a:t>
            </a:r>
            <a:r>
              <a:rPr lang="en-US" dirty="0" smtClean="0">
                <a:solidFill>
                  <a:srgbClr val="002060"/>
                </a:solidFill>
              </a:rPr>
              <a:t> </a:t>
            </a:r>
            <a:r>
              <a:rPr lang="en-US" dirty="0" err="1" smtClean="0">
                <a:solidFill>
                  <a:srgbClr val="002060"/>
                </a:solidFill>
              </a:rPr>
              <a:t>sesuai</a:t>
            </a:r>
            <a:r>
              <a:rPr lang="en-US" dirty="0" smtClean="0">
                <a:solidFill>
                  <a:srgbClr val="002060"/>
                </a:solidFill>
              </a:rPr>
              <a:t> </a:t>
            </a:r>
            <a:r>
              <a:rPr lang="en-US" dirty="0" err="1" smtClean="0">
                <a:solidFill>
                  <a:srgbClr val="002060"/>
                </a:solidFill>
              </a:rPr>
              <a:t>dgn</a:t>
            </a:r>
            <a:r>
              <a:rPr lang="en-US" dirty="0" smtClean="0">
                <a:solidFill>
                  <a:srgbClr val="002060"/>
                </a:solidFill>
              </a:rPr>
              <a:t> </a:t>
            </a:r>
            <a:r>
              <a:rPr lang="en-US" dirty="0" err="1" smtClean="0">
                <a:solidFill>
                  <a:srgbClr val="002060"/>
                </a:solidFill>
              </a:rPr>
              <a:t>usaha</a:t>
            </a:r>
            <a:r>
              <a:rPr lang="en-US" dirty="0" smtClean="0">
                <a:solidFill>
                  <a:srgbClr val="002060"/>
                </a:solidFill>
              </a:rPr>
              <a:t> </a:t>
            </a:r>
            <a:r>
              <a:rPr lang="en-US" dirty="0" err="1" smtClean="0">
                <a:solidFill>
                  <a:srgbClr val="002060"/>
                </a:solidFill>
              </a:rPr>
              <a:t>yg</a:t>
            </a:r>
            <a:r>
              <a:rPr lang="en-US" dirty="0" smtClean="0">
                <a:solidFill>
                  <a:srgbClr val="002060"/>
                </a:solidFill>
              </a:rPr>
              <a:t> </a:t>
            </a:r>
            <a:r>
              <a:rPr lang="en-US" dirty="0" err="1" smtClean="0">
                <a:solidFill>
                  <a:srgbClr val="002060"/>
                </a:solidFill>
              </a:rPr>
              <a:t>dilakukan</a:t>
            </a:r>
            <a:r>
              <a:rPr lang="en-US" dirty="0" smtClean="0">
                <a:solidFill>
                  <a:srgbClr val="002060"/>
                </a:solidFill>
              </a:rPr>
              <a:t>. </a:t>
            </a:r>
          </a:p>
          <a:p>
            <a:pPr algn="just"/>
            <a:endParaRPr lang="en-US"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5786" y="571480"/>
            <a:ext cx="7786742" cy="5572164"/>
          </a:xfrm>
        </p:spPr>
        <p:txBody>
          <a:bodyPr>
            <a:normAutofit lnSpcReduction="10000"/>
          </a:bodyPr>
          <a:lstStyle/>
          <a:p>
            <a:r>
              <a:rPr lang="en-US" b="1" dirty="0" smtClean="0">
                <a:solidFill>
                  <a:srgbClr val="C00000"/>
                </a:solidFill>
              </a:rPr>
              <a:t>6. </a:t>
            </a:r>
            <a:r>
              <a:rPr lang="en-US" b="1" dirty="0" err="1" smtClean="0">
                <a:solidFill>
                  <a:srgbClr val="C00000"/>
                </a:solidFill>
              </a:rPr>
              <a:t>Dalam</a:t>
            </a:r>
            <a:r>
              <a:rPr lang="en-US" b="1" dirty="0" smtClean="0">
                <a:solidFill>
                  <a:srgbClr val="C00000"/>
                </a:solidFill>
              </a:rPr>
              <a:t> </a:t>
            </a:r>
            <a:r>
              <a:rPr lang="en-US" b="1" dirty="0" err="1" smtClean="0">
                <a:solidFill>
                  <a:srgbClr val="C00000"/>
                </a:solidFill>
              </a:rPr>
              <a:t>rapat</a:t>
            </a:r>
            <a:r>
              <a:rPr lang="en-US" b="1" dirty="0" smtClean="0">
                <a:solidFill>
                  <a:srgbClr val="C00000"/>
                </a:solidFill>
              </a:rPr>
              <a:t> </a:t>
            </a:r>
            <a:r>
              <a:rPr lang="en-US" b="1" dirty="0" err="1" smtClean="0">
                <a:solidFill>
                  <a:srgbClr val="C00000"/>
                </a:solidFill>
              </a:rPr>
              <a:t>anggota</a:t>
            </a:r>
            <a:r>
              <a:rPr lang="en-US" b="1" dirty="0" smtClean="0">
                <a:solidFill>
                  <a:srgbClr val="C00000"/>
                </a:solidFill>
              </a:rPr>
              <a:t> </a:t>
            </a:r>
            <a:r>
              <a:rPr lang="en-US" b="1" dirty="0" err="1" smtClean="0">
                <a:solidFill>
                  <a:srgbClr val="C00000"/>
                </a:solidFill>
              </a:rPr>
              <a:t>tiap</a:t>
            </a:r>
            <a:r>
              <a:rPr lang="en-US" b="1" dirty="0" smtClean="0">
                <a:solidFill>
                  <a:srgbClr val="C00000"/>
                </a:solidFill>
              </a:rPr>
              <a:t> </a:t>
            </a:r>
            <a:r>
              <a:rPr lang="en-US" b="1" dirty="0" err="1" smtClean="0">
                <a:solidFill>
                  <a:srgbClr val="C00000"/>
                </a:solidFill>
              </a:rPr>
              <a:t>anggota</a:t>
            </a:r>
            <a:r>
              <a:rPr lang="en-US" b="1" dirty="0" smtClean="0">
                <a:solidFill>
                  <a:srgbClr val="C00000"/>
                </a:solidFill>
              </a:rPr>
              <a:t> </a:t>
            </a:r>
            <a:r>
              <a:rPr lang="en-US" b="1" dirty="0" err="1" smtClean="0">
                <a:solidFill>
                  <a:srgbClr val="C00000"/>
                </a:solidFill>
              </a:rPr>
              <a:t>masing-masing</a:t>
            </a:r>
            <a:r>
              <a:rPr lang="en-US" b="1" dirty="0" smtClean="0">
                <a:solidFill>
                  <a:srgbClr val="C00000"/>
                </a:solidFill>
              </a:rPr>
              <a:t> </a:t>
            </a:r>
            <a:r>
              <a:rPr lang="en-US" b="1" dirty="0" err="1" smtClean="0">
                <a:solidFill>
                  <a:srgbClr val="C00000"/>
                </a:solidFill>
              </a:rPr>
              <a:t>satu</a:t>
            </a:r>
            <a:r>
              <a:rPr lang="en-US" b="1" dirty="0" smtClean="0">
                <a:solidFill>
                  <a:srgbClr val="C00000"/>
                </a:solidFill>
              </a:rPr>
              <a:t> </a:t>
            </a:r>
            <a:r>
              <a:rPr lang="en-US" b="1" dirty="0" err="1" smtClean="0">
                <a:solidFill>
                  <a:srgbClr val="C00000"/>
                </a:solidFill>
              </a:rPr>
              <a:t>suara</a:t>
            </a:r>
            <a:r>
              <a:rPr lang="en-US" b="1" dirty="0" smtClean="0">
                <a:solidFill>
                  <a:srgbClr val="C00000"/>
                </a:solidFill>
              </a:rPr>
              <a:t> </a:t>
            </a:r>
            <a:r>
              <a:rPr lang="en-US" b="1" dirty="0" err="1" smtClean="0">
                <a:solidFill>
                  <a:srgbClr val="C00000"/>
                </a:solidFill>
              </a:rPr>
              <a:t>tanpa</a:t>
            </a:r>
            <a:r>
              <a:rPr lang="en-US" b="1" dirty="0" smtClean="0">
                <a:solidFill>
                  <a:srgbClr val="C00000"/>
                </a:solidFill>
              </a:rPr>
              <a:t> </a:t>
            </a:r>
            <a:r>
              <a:rPr lang="en-US" b="1" dirty="0" err="1" smtClean="0">
                <a:solidFill>
                  <a:srgbClr val="C00000"/>
                </a:solidFill>
              </a:rPr>
              <a:t>memperhatikan</a:t>
            </a:r>
            <a:r>
              <a:rPr lang="en-US" b="1" dirty="0" smtClean="0">
                <a:solidFill>
                  <a:srgbClr val="C00000"/>
                </a:solidFill>
              </a:rPr>
              <a:t> </a:t>
            </a:r>
            <a:r>
              <a:rPr lang="en-US" b="1" dirty="0" err="1" smtClean="0">
                <a:solidFill>
                  <a:srgbClr val="C00000"/>
                </a:solidFill>
              </a:rPr>
              <a:t>jumlah</a:t>
            </a:r>
            <a:r>
              <a:rPr lang="en-US" b="1" dirty="0" smtClean="0">
                <a:solidFill>
                  <a:srgbClr val="C00000"/>
                </a:solidFill>
              </a:rPr>
              <a:t> modal </a:t>
            </a:r>
            <a:r>
              <a:rPr lang="en-US" b="1" dirty="0" err="1" smtClean="0">
                <a:solidFill>
                  <a:srgbClr val="C00000"/>
                </a:solidFill>
              </a:rPr>
              <a:t>masing-masing</a:t>
            </a:r>
            <a:r>
              <a:rPr lang="en-US" b="1" dirty="0" smtClean="0">
                <a:solidFill>
                  <a:srgbClr val="C00000"/>
                </a:solidFill>
              </a:rPr>
              <a:t>.</a:t>
            </a:r>
            <a:br>
              <a:rPr lang="en-US" b="1" dirty="0" smtClean="0">
                <a:solidFill>
                  <a:srgbClr val="C00000"/>
                </a:solidFill>
              </a:rPr>
            </a:br>
            <a:r>
              <a:rPr lang="en-US" b="1" dirty="0" smtClean="0">
                <a:solidFill>
                  <a:srgbClr val="C00000"/>
                </a:solidFill>
              </a:rPr>
              <a:t>7. </a:t>
            </a:r>
            <a:r>
              <a:rPr lang="en-US" b="1" dirty="0" err="1" smtClean="0">
                <a:solidFill>
                  <a:srgbClr val="C00000"/>
                </a:solidFill>
              </a:rPr>
              <a:t>Setiap</a:t>
            </a:r>
            <a:r>
              <a:rPr lang="en-US" b="1" dirty="0" smtClean="0">
                <a:solidFill>
                  <a:srgbClr val="C00000"/>
                </a:solidFill>
              </a:rPr>
              <a:t> </a:t>
            </a:r>
            <a:r>
              <a:rPr lang="en-US" b="1" dirty="0" err="1" smtClean="0">
                <a:solidFill>
                  <a:srgbClr val="C00000"/>
                </a:solidFill>
              </a:rPr>
              <a:t>anggota</a:t>
            </a:r>
            <a:r>
              <a:rPr lang="en-US" b="1" dirty="0" smtClean="0">
                <a:solidFill>
                  <a:srgbClr val="C00000"/>
                </a:solidFill>
              </a:rPr>
              <a:t> </a:t>
            </a:r>
            <a:r>
              <a:rPr lang="en-US" b="1" dirty="0" err="1" smtClean="0">
                <a:solidFill>
                  <a:srgbClr val="C00000"/>
                </a:solidFill>
              </a:rPr>
              <a:t>bebas</a:t>
            </a:r>
            <a:r>
              <a:rPr lang="en-US" b="1" dirty="0" smtClean="0">
                <a:solidFill>
                  <a:srgbClr val="C00000"/>
                </a:solidFill>
              </a:rPr>
              <a:t> </a:t>
            </a:r>
            <a:r>
              <a:rPr lang="en-US" b="1" dirty="0" err="1" smtClean="0">
                <a:solidFill>
                  <a:srgbClr val="C00000"/>
                </a:solidFill>
              </a:rPr>
              <a:t>untuk</a:t>
            </a:r>
            <a:r>
              <a:rPr lang="en-US" b="1" dirty="0" smtClean="0">
                <a:solidFill>
                  <a:srgbClr val="C00000"/>
                </a:solidFill>
              </a:rPr>
              <a:t> </a:t>
            </a:r>
            <a:r>
              <a:rPr lang="en-US" b="1" dirty="0" err="1" smtClean="0">
                <a:solidFill>
                  <a:srgbClr val="C00000"/>
                </a:solidFill>
              </a:rPr>
              <a:t>masuk</a:t>
            </a:r>
            <a:r>
              <a:rPr lang="en-US" b="1" dirty="0" smtClean="0">
                <a:solidFill>
                  <a:srgbClr val="C00000"/>
                </a:solidFill>
              </a:rPr>
              <a:t>/</a:t>
            </a:r>
            <a:r>
              <a:rPr lang="en-US" b="1" dirty="0" err="1" smtClean="0">
                <a:solidFill>
                  <a:srgbClr val="C00000"/>
                </a:solidFill>
              </a:rPr>
              <a:t>keluar</a:t>
            </a:r>
            <a:r>
              <a:rPr lang="en-US" b="1" dirty="0" smtClean="0">
                <a:solidFill>
                  <a:srgbClr val="C00000"/>
                </a:solidFill>
              </a:rPr>
              <a:t> (</a:t>
            </a:r>
            <a:r>
              <a:rPr lang="en-US" b="1" dirty="0" err="1" smtClean="0">
                <a:solidFill>
                  <a:srgbClr val="C00000"/>
                </a:solidFill>
              </a:rPr>
              <a:t>anggota</a:t>
            </a:r>
            <a:r>
              <a:rPr lang="en-US" b="1" dirty="0" smtClean="0">
                <a:solidFill>
                  <a:srgbClr val="C00000"/>
                </a:solidFill>
              </a:rPr>
              <a:t> </a:t>
            </a:r>
            <a:r>
              <a:rPr lang="en-US" b="1" dirty="0" err="1" smtClean="0">
                <a:solidFill>
                  <a:srgbClr val="C00000"/>
                </a:solidFill>
              </a:rPr>
              <a:t>berganti</a:t>
            </a:r>
            <a:r>
              <a:rPr lang="en-US" b="1" dirty="0" smtClean="0">
                <a:solidFill>
                  <a:srgbClr val="C00000"/>
                </a:solidFill>
              </a:rPr>
              <a:t>) </a:t>
            </a:r>
            <a:r>
              <a:rPr lang="en-US" b="1" dirty="0" err="1" smtClean="0">
                <a:solidFill>
                  <a:srgbClr val="C00000"/>
                </a:solidFill>
              </a:rPr>
              <a:t>sehingga</a:t>
            </a:r>
            <a:r>
              <a:rPr lang="en-US" b="1" dirty="0" smtClean="0">
                <a:solidFill>
                  <a:srgbClr val="C00000"/>
                </a:solidFill>
              </a:rPr>
              <a:t> </a:t>
            </a:r>
            <a:r>
              <a:rPr lang="en-US" b="1" dirty="0" err="1" smtClean="0">
                <a:solidFill>
                  <a:srgbClr val="C00000"/>
                </a:solidFill>
              </a:rPr>
              <a:t>dalam</a:t>
            </a:r>
            <a:r>
              <a:rPr lang="en-US" b="1" dirty="0" smtClean="0">
                <a:solidFill>
                  <a:srgbClr val="C00000"/>
                </a:solidFill>
              </a:rPr>
              <a:t> </a:t>
            </a:r>
            <a:r>
              <a:rPr lang="en-US" b="1" dirty="0" err="1" smtClean="0">
                <a:solidFill>
                  <a:srgbClr val="C00000"/>
                </a:solidFill>
              </a:rPr>
              <a:t>koperasi</a:t>
            </a:r>
            <a:r>
              <a:rPr lang="en-US" b="1" dirty="0" smtClean="0">
                <a:solidFill>
                  <a:srgbClr val="C00000"/>
                </a:solidFill>
              </a:rPr>
              <a:t> </a:t>
            </a:r>
            <a:r>
              <a:rPr lang="en-US" b="1" dirty="0" err="1" smtClean="0">
                <a:solidFill>
                  <a:srgbClr val="C00000"/>
                </a:solidFill>
              </a:rPr>
              <a:t>tidak</a:t>
            </a:r>
            <a:r>
              <a:rPr lang="en-US" b="1" dirty="0" smtClean="0">
                <a:solidFill>
                  <a:srgbClr val="C00000"/>
                </a:solidFill>
              </a:rPr>
              <a:t> </a:t>
            </a:r>
            <a:r>
              <a:rPr lang="en-US" b="1" dirty="0" err="1" smtClean="0">
                <a:solidFill>
                  <a:srgbClr val="C00000"/>
                </a:solidFill>
              </a:rPr>
              <a:t>terdapat</a:t>
            </a:r>
            <a:r>
              <a:rPr lang="en-US" b="1" dirty="0" smtClean="0">
                <a:solidFill>
                  <a:srgbClr val="C00000"/>
                </a:solidFill>
              </a:rPr>
              <a:t> modal </a:t>
            </a:r>
            <a:r>
              <a:rPr lang="en-US" b="1" dirty="0" err="1" smtClean="0">
                <a:solidFill>
                  <a:srgbClr val="C00000"/>
                </a:solidFill>
              </a:rPr>
              <a:t>permanen</a:t>
            </a:r>
            <a:r>
              <a:rPr lang="en-US" b="1" dirty="0" smtClean="0">
                <a:solidFill>
                  <a:srgbClr val="C00000"/>
                </a:solidFill>
              </a:rPr>
              <a:t>.</a:t>
            </a:r>
            <a:br>
              <a:rPr lang="en-US" b="1" dirty="0" smtClean="0">
                <a:solidFill>
                  <a:srgbClr val="C00000"/>
                </a:solidFill>
              </a:rPr>
            </a:br>
            <a:r>
              <a:rPr lang="en-US" b="1" dirty="0" smtClean="0">
                <a:solidFill>
                  <a:srgbClr val="C00000"/>
                </a:solidFill>
              </a:rPr>
              <a:t>8. </a:t>
            </a:r>
            <a:r>
              <a:rPr lang="en-US" b="1" dirty="0" err="1" smtClean="0">
                <a:solidFill>
                  <a:srgbClr val="C00000"/>
                </a:solidFill>
              </a:rPr>
              <a:t>Seperti</a:t>
            </a:r>
            <a:r>
              <a:rPr lang="en-US" b="1" dirty="0" smtClean="0">
                <a:solidFill>
                  <a:srgbClr val="C00000"/>
                </a:solidFill>
              </a:rPr>
              <a:t> </a:t>
            </a:r>
            <a:r>
              <a:rPr lang="en-US" b="1" dirty="0" err="1" smtClean="0">
                <a:solidFill>
                  <a:srgbClr val="C00000"/>
                </a:solidFill>
              </a:rPr>
              <a:t>halnya</a:t>
            </a:r>
            <a:r>
              <a:rPr lang="en-US" b="1" dirty="0" smtClean="0">
                <a:solidFill>
                  <a:srgbClr val="C00000"/>
                </a:solidFill>
              </a:rPr>
              <a:t> </a:t>
            </a:r>
            <a:r>
              <a:rPr lang="en-US" b="1" dirty="0" err="1" smtClean="0">
                <a:solidFill>
                  <a:srgbClr val="C00000"/>
                </a:solidFill>
              </a:rPr>
              <a:t>perusahaan</a:t>
            </a:r>
            <a:r>
              <a:rPr lang="en-US" b="1" dirty="0" smtClean="0">
                <a:solidFill>
                  <a:srgbClr val="C00000"/>
                </a:solidFill>
              </a:rPr>
              <a:t> yang </a:t>
            </a:r>
            <a:r>
              <a:rPr lang="en-US" b="1" dirty="0" err="1" smtClean="0">
                <a:solidFill>
                  <a:srgbClr val="C00000"/>
                </a:solidFill>
              </a:rPr>
              <a:t>terbentuk</a:t>
            </a:r>
            <a:r>
              <a:rPr lang="en-US" b="1" dirty="0" smtClean="0">
                <a:solidFill>
                  <a:srgbClr val="C00000"/>
                </a:solidFill>
              </a:rPr>
              <a:t> Perseroan </a:t>
            </a:r>
            <a:r>
              <a:rPr lang="en-US" b="1" dirty="0" err="1" smtClean="0">
                <a:solidFill>
                  <a:srgbClr val="C00000"/>
                </a:solidFill>
              </a:rPr>
              <a:t>Terbatas</a:t>
            </a:r>
            <a:r>
              <a:rPr lang="en-US" b="1" dirty="0" smtClean="0">
                <a:solidFill>
                  <a:srgbClr val="C00000"/>
                </a:solidFill>
              </a:rPr>
              <a:t> (PT) </a:t>
            </a:r>
            <a:r>
              <a:rPr lang="en-US" b="1" dirty="0" err="1" smtClean="0">
                <a:solidFill>
                  <a:srgbClr val="C00000"/>
                </a:solidFill>
              </a:rPr>
              <a:t>maka</a:t>
            </a:r>
            <a:r>
              <a:rPr lang="en-US" b="1" dirty="0" smtClean="0">
                <a:solidFill>
                  <a:srgbClr val="C00000"/>
                </a:solidFill>
              </a:rPr>
              <a:t> </a:t>
            </a:r>
            <a:r>
              <a:rPr lang="en-US" b="1" dirty="0" err="1" smtClean="0">
                <a:solidFill>
                  <a:srgbClr val="C00000"/>
                </a:solidFill>
              </a:rPr>
              <a:t>Koperasi</a:t>
            </a:r>
            <a:r>
              <a:rPr lang="en-US" b="1" dirty="0" smtClean="0">
                <a:solidFill>
                  <a:srgbClr val="C00000"/>
                </a:solidFill>
              </a:rPr>
              <a:t> </a:t>
            </a:r>
            <a:r>
              <a:rPr lang="en-US" b="1" dirty="0" err="1" smtClean="0">
                <a:solidFill>
                  <a:srgbClr val="C00000"/>
                </a:solidFill>
              </a:rPr>
              <a:t>mempunyai</a:t>
            </a:r>
            <a:r>
              <a:rPr lang="en-US" b="1" dirty="0" smtClean="0">
                <a:solidFill>
                  <a:srgbClr val="C00000"/>
                </a:solidFill>
              </a:rPr>
              <a:t> </a:t>
            </a:r>
            <a:r>
              <a:rPr lang="en-US" b="1" dirty="0" err="1" smtClean="0">
                <a:solidFill>
                  <a:srgbClr val="C00000"/>
                </a:solidFill>
              </a:rPr>
              <a:t>bentuk</a:t>
            </a:r>
            <a:r>
              <a:rPr lang="en-US" b="1" dirty="0" smtClean="0">
                <a:solidFill>
                  <a:srgbClr val="C00000"/>
                </a:solidFill>
              </a:rPr>
              <a:t> </a:t>
            </a:r>
            <a:r>
              <a:rPr lang="en-US" b="1" dirty="0" err="1" smtClean="0">
                <a:solidFill>
                  <a:srgbClr val="C00000"/>
                </a:solidFill>
              </a:rPr>
              <a:t>Badan</a:t>
            </a:r>
            <a:r>
              <a:rPr lang="en-US" b="1" dirty="0" smtClean="0">
                <a:solidFill>
                  <a:srgbClr val="C00000"/>
                </a:solidFill>
              </a:rPr>
              <a:t> </a:t>
            </a:r>
            <a:r>
              <a:rPr lang="en-US" b="1" dirty="0" err="1" smtClean="0">
                <a:solidFill>
                  <a:srgbClr val="C00000"/>
                </a:solidFill>
              </a:rPr>
              <a:t>Hukum</a:t>
            </a:r>
            <a:r>
              <a:rPr lang="en-US" b="1" dirty="0" smtClean="0">
                <a:solidFill>
                  <a:srgbClr val="C00000"/>
                </a:solidFill>
              </a:rPr>
              <a:t/>
            </a:r>
            <a:br>
              <a:rPr lang="en-US" b="1" dirty="0" smtClean="0">
                <a:solidFill>
                  <a:srgbClr val="C00000"/>
                </a:solidFill>
              </a:rPr>
            </a:br>
            <a:r>
              <a:rPr lang="en-US" b="1" dirty="0" smtClean="0">
                <a:solidFill>
                  <a:srgbClr val="C00000"/>
                </a:solidFill>
              </a:rPr>
              <a:t>9. </a:t>
            </a:r>
            <a:r>
              <a:rPr lang="en-US" b="1" dirty="0" err="1" smtClean="0">
                <a:solidFill>
                  <a:srgbClr val="C00000"/>
                </a:solidFill>
              </a:rPr>
              <a:t>Menjalankan</a:t>
            </a:r>
            <a:r>
              <a:rPr lang="en-US" b="1" dirty="0" smtClean="0">
                <a:solidFill>
                  <a:srgbClr val="C00000"/>
                </a:solidFill>
              </a:rPr>
              <a:t> </a:t>
            </a:r>
            <a:r>
              <a:rPr lang="en-US" b="1" dirty="0" err="1" smtClean="0">
                <a:solidFill>
                  <a:srgbClr val="C00000"/>
                </a:solidFill>
              </a:rPr>
              <a:t>suatu</a:t>
            </a:r>
            <a:r>
              <a:rPr lang="en-US" b="1" dirty="0" smtClean="0">
                <a:solidFill>
                  <a:srgbClr val="C00000"/>
                </a:solidFill>
              </a:rPr>
              <a:t> </a:t>
            </a:r>
            <a:r>
              <a:rPr lang="en-US" b="1" dirty="0" err="1" smtClean="0">
                <a:solidFill>
                  <a:srgbClr val="C00000"/>
                </a:solidFill>
              </a:rPr>
              <a:t>usaha</a:t>
            </a:r>
            <a:r>
              <a:rPr lang="en-US" b="1" dirty="0" smtClean="0">
                <a:solidFill>
                  <a:srgbClr val="C00000"/>
                </a:solidFill>
              </a:rPr>
              <a:t>.</a:t>
            </a:r>
            <a:br>
              <a:rPr lang="en-US" b="1" dirty="0" smtClean="0">
                <a:solidFill>
                  <a:srgbClr val="C00000"/>
                </a:solidFill>
              </a:rPr>
            </a:br>
            <a:r>
              <a:rPr lang="en-US" b="1" dirty="0" smtClean="0">
                <a:solidFill>
                  <a:srgbClr val="C00000"/>
                </a:solidFill>
              </a:rPr>
              <a:t>10. </a:t>
            </a:r>
            <a:r>
              <a:rPr lang="en-US" b="1" dirty="0" err="1" smtClean="0">
                <a:solidFill>
                  <a:srgbClr val="C00000"/>
                </a:solidFill>
              </a:rPr>
              <a:t>Penanggungjawab</a:t>
            </a:r>
            <a:r>
              <a:rPr lang="en-US" b="1" dirty="0" smtClean="0">
                <a:solidFill>
                  <a:srgbClr val="C00000"/>
                </a:solidFill>
              </a:rPr>
              <a:t> </a:t>
            </a:r>
            <a:r>
              <a:rPr lang="en-US" b="1" dirty="0" err="1" smtClean="0">
                <a:solidFill>
                  <a:srgbClr val="C00000"/>
                </a:solidFill>
              </a:rPr>
              <a:t>koperasi</a:t>
            </a:r>
            <a:r>
              <a:rPr lang="en-US" b="1" dirty="0" smtClean="0">
                <a:solidFill>
                  <a:srgbClr val="C00000"/>
                </a:solidFill>
              </a:rPr>
              <a:t> </a:t>
            </a:r>
            <a:r>
              <a:rPr lang="en-US" b="1" dirty="0" err="1" smtClean="0">
                <a:solidFill>
                  <a:srgbClr val="C00000"/>
                </a:solidFill>
              </a:rPr>
              <a:t>adalah</a:t>
            </a:r>
            <a:r>
              <a:rPr lang="en-US" b="1" dirty="0" smtClean="0">
                <a:solidFill>
                  <a:srgbClr val="C00000"/>
                </a:solidFill>
              </a:rPr>
              <a:t> </a:t>
            </a:r>
            <a:r>
              <a:rPr lang="en-US" b="1" dirty="0" err="1" smtClean="0">
                <a:solidFill>
                  <a:srgbClr val="C00000"/>
                </a:solidFill>
              </a:rPr>
              <a:t>pengurus</a:t>
            </a:r>
            <a:r>
              <a:rPr lang="en-US" b="1" dirty="0" smtClean="0">
                <a:solidFill>
                  <a:srgbClr val="C00000"/>
                </a:solidFill>
              </a:rPr>
              <a:t>.</a:t>
            </a:r>
            <a:endParaRPr lang="en-US" b="1" dirty="0">
              <a:solidFill>
                <a:srgbClr val="C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571480"/>
            <a:ext cx="8143932" cy="5715040"/>
          </a:xfrm>
        </p:spPr>
        <p:txBody>
          <a:bodyPr>
            <a:normAutofit fontScale="92500"/>
          </a:bodyPr>
          <a:lstStyle/>
          <a:p>
            <a:pPr algn="just"/>
            <a:r>
              <a:rPr lang="en-US" b="1" dirty="0" smtClean="0">
                <a:solidFill>
                  <a:srgbClr val="C00000"/>
                </a:solidFill>
              </a:rPr>
              <a:t>11. </a:t>
            </a:r>
            <a:r>
              <a:rPr lang="en-US" b="1" dirty="0" err="1" smtClean="0">
                <a:solidFill>
                  <a:srgbClr val="C00000"/>
                </a:solidFill>
              </a:rPr>
              <a:t>Koperasi</a:t>
            </a:r>
            <a:r>
              <a:rPr lang="en-US" b="1" dirty="0" smtClean="0">
                <a:solidFill>
                  <a:srgbClr val="C00000"/>
                </a:solidFill>
              </a:rPr>
              <a:t> </a:t>
            </a:r>
            <a:r>
              <a:rPr lang="en-US" b="1" dirty="0" err="1" smtClean="0">
                <a:solidFill>
                  <a:srgbClr val="C00000"/>
                </a:solidFill>
              </a:rPr>
              <a:t>bukan</a:t>
            </a:r>
            <a:r>
              <a:rPr lang="en-US" b="1" dirty="0" smtClean="0">
                <a:solidFill>
                  <a:srgbClr val="C00000"/>
                </a:solidFill>
              </a:rPr>
              <a:t> </a:t>
            </a:r>
            <a:r>
              <a:rPr lang="en-US" b="1" dirty="0" err="1" smtClean="0">
                <a:solidFill>
                  <a:srgbClr val="C00000"/>
                </a:solidFill>
              </a:rPr>
              <a:t>kumpulan</a:t>
            </a:r>
            <a:r>
              <a:rPr lang="en-US" b="1" dirty="0" smtClean="0">
                <a:solidFill>
                  <a:srgbClr val="C00000"/>
                </a:solidFill>
              </a:rPr>
              <a:t> modal </a:t>
            </a:r>
            <a:r>
              <a:rPr lang="en-US" b="1" dirty="0" err="1" smtClean="0">
                <a:solidFill>
                  <a:srgbClr val="C00000"/>
                </a:solidFill>
              </a:rPr>
              <a:t>beberapa</a:t>
            </a:r>
            <a:r>
              <a:rPr lang="en-US" b="1" dirty="0" smtClean="0">
                <a:solidFill>
                  <a:srgbClr val="C00000"/>
                </a:solidFill>
              </a:rPr>
              <a:t> </a:t>
            </a:r>
            <a:r>
              <a:rPr lang="en-US" b="1" dirty="0" err="1" smtClean="0">
                <a:solidFill>
                  <a:srgbClr val="C00000"/>
                </a:solidFill>
              </a:rPr>
              <a:t>orang</a:t>
            </a:r>
            <a:r>
              <a:rPr lang="en-US" b="1" dirty="0" smtClean="0">
                <a:solidFill>
                  <a:srgbClr val="C00000"/>
                </a:solidFill>
              </a:rPr>
              <a:t> yang </a:t>
            </a:r>
            <a:r>
              <a:rPr lang="en-US" b="1" dirty="0" err="1" smtClean="0">
                <a:solidFill>
                  <a:srgbClr val="C00000"/>
                </a:solidFill>
              </a:rPr>
              <a:t>bertujuan</a:t>
            </a:r>
            <a:r>
              <a:rPr lang="en-US" b="1" dirty="0" smtClean="0">
                <a:solidFill>
                  <a:srgbClr val="C00000"/>
                </a:solidFill>
              </a:rPr>
              <a:t> </a:t>
            </a:r>
            <a:r>
              <a:rPr lang="en-US" b="1" dirty="0" err="1" smtClean="0">
                <a:solidFill>
                  <a:srgbClr val="C00000"/>
                </a:solidFill>
              </a:rPr>
              <a:t>mencari</a:t>
            </a:r>
            <a:r>
              <a:rPr lang="en-US" b="1" dirty="0" smtClean="0">
                <a:solidFill>
                  <a:srgbClr val="C00000"/>
                </a:solidFill>
              </a:rPr>
              <a:t> </a:t>
            </a:r>
            <a:r>
              <a:rPr lang="en-US" b="1" dirty="0" err="1" smtClean="0">
                <a:solidFill>
                  <a:srgbClr val="C00000"/>
                </a:solidFill>
              </a:rPr>
              <a:t>laba</a:t>
            </a:r>
            <a:r>
              <a:rPr lang="en-US" b="1" dirty="0" smtClean="0">
                <a:solidFill>
                  <a:srgbClr val="C00000"/>
                </a:solidFill>
              </a:rPr>
              <a:t> </a:t>
            </a:r>
            <a:r>
              <a:rPr lang="en-US" b="1" dirty="0" err="1" smtClean="0">
                <a:solidFill>
                  <a:srgbClr val="C00000"/>
                </a:solidFill>
              </a:rPr>
              <a:t>sebesar-besarnya</a:t>
            </a:r>
            <a:r>
              <a:rPr lang="en-US" b="1" dirty="0" smtClean="0">
                <a:solidFill>
                  <a:srgbClr val="C00000"/>
                </a:solidFill>
              </a:rPr>
              <a:t>.</a:t>
            </a:r>
            <a:br>
              <a:rPr lang="en-US" b="1" dirty="0" smtClean="0">
                <a:solidFill>
                  <a:srgbClr val="C00000"/>
                </a:solidFill>
              </a:rPr>
            </a:br>
            <a:r>
              <a:rPr lang="en-US" b="1" dirty="0" smtClean="0">
                <a:solidFill>
                  <a:srgbClr val="C00000"/>
                </a:solidFill>
              </a:rPr>
              <a:t>12. </a:t>
            </a:r>
            <a:r>
              <a:rPr lang="en-US" b="1" dirty="0" err="1" smtClean="0">
                <a:solidFill>
                  <a:srgbClr val="C00000"/>
                </a:solidFill>
              </a:rPr>
              <a:t>Koperasi</a:t>
            </a:r>
            <a:r>
              <a:rPr lang="en-US" b="1" dirty="0" smtClean="0">
                <a:solidFill>
                  <a:srgbClr val="C00000"/>
                </a:solidFill>
              </a:rPr>
              <a:t> </a:t>
            </a:r>
            <a:r>
              <a:rPr lang="en-US" b="1" dirty="0" err="1" smtClean="0">
                <a:solidFill>
                  <a:srgbClr val="C00000"/>
                </a:solidFill>
              </a:rPr>
              <a:t>adalah</a:t>
            </a:r>
            <a:r>
              <a:rPr lang="en-US" b="1" dirty="0" smtClean="0">
                <a:solidFill>
                  <a:srgbClr val="C00000"/>
                </a:solidFill>
              </a:rPr>
              <a:t> </a:t>
            </a:r>
            <a:r>
              <a:rPr lang="en-US" b="1" dirty="0" err="1" smtClean="0">
                <a:solidFill>
                  <a:srgbClr val="C00000"/>
                </a:solidFill>
              </a:rPr>
              <a:t>usaha</a:t>
            </a:r>
            <a:r>
              <a:rPr lang="en-US" b="1" dirty="0" smtClean="0">
                <a:solidFill>
                  <a:srgbClr val="C00000"/>
                </a:solidFill>
              </a:rPr>
              <a:t> </a:t>
            </a:r>
            <a:r>
              <a:rPr lang="en-US" b="1" dirty="0" err="1" smtClean="0">
                <a:solidFill>
                  <a:srgbClr val="C00000"/>
                </a:solidFill>
              </a:rPr>
              <a:t>bersama</a:t>
            </a:r>
            <a:r>
              <a:rPr lang="en-US" b="1" dirty="0" smtClean="0">
                <a:solidFill>
                  <a:srgbClr val="C00000"/>
                </a:solidFill>
              </a:rPr>
              <a:t> </a:t>
            </a:r>
            <a:r>
              <a:rPr lang="en-US" b="1" dirty="0" err="1" smtClean="0">
                <a:solidFill>
                  <a:srgbClr val="C00000"/>
                </a:solidFill>
              </a:rPr>
              <a:t>kekeluargaan</a:t>
            </a:r>
            <a:r>
              <a:rPr lang="en-US" b="1" dirty="0" smtClean="0">
                <a:solidFill>
                  <a:srgbClr val="C00000"/>
                </a:solidFill>
              </a:rPr>
              <a:t> </a:t>
            </a:r>
            <a:r>
              <a:rPr lang="en-US" b="1" dirty="0" err="1" smtClean="0">
                <a:solidFill>
                  <a:srgbClr val="C00000"/>
                </a:solidFill>
              </a:rPr>
              <a:t>dan</a:t>
            </a:r>
            <a:r>
              <a:rPr lang="en-US" b="1" dirty="0" smtClean="0">
                <a:solidFill>
                  <a:srgbClr val="C00000"/>
                </a:solidFill>
              </a:rPr>
              <a:t> </a:t>
            </a:r>
            <a:r>
              <a:rPr lang="en-US" b="1" dirty="0" err="1" smtClean="0">
                <a:solidFill>
                  <a:srgbClr val="C00000"/>
                </a:solidFill>
              </a:rPr>
              <a:t>kegotong-royongan</a:t>
            </a:r>
            <a:r>
              <a:rPr lang="en-US" b="1" dirty="0" smtClean="0">
                <a:solidFill>
                  <a:srgbClr val="C00000"/>
                </a:solidFill>
              </a:rPr>
              <a:t>. </a:t>
            </a:r>
            <a:r>
              <a:rPr lang="en-US" b="1" dirty="0" err="1" smtClean="0">
                <a:solidFill>
                  <a:srgbClr val="C00000"/>
                </a:solidFill>
              </a:rPr>
              <a:t>Setiap</a:t>
            </a:r>
            <a:r>
              <a:rPr lang="en-US" b="1" dirty="0" smtClean="0">
                <a:solidFill>
                  <a:srgbClr val="C00000"/>
                </a:solidFill>
              </a:rPr>
              <a:t> </a:t>
            </a:r>
            <a:r>
              <a:rPr lang="en-US" b="1" dirty="0" err="1" smtClean="0">
                <a:solidFill>
                  <a:srgbClr val="C00000"/>
                </a:solidFill>
              </a:rPr>
              <a:t>anggota</a:t>
            </a:r>
            <a:r>
              <a:rPr lang="en-US" b="1" dirty="0" smtClean="0">
                <a:solidFill>
                  <a:srgbClr val="C00000"/>
                </a:solidFill>
              </a:rPr>
              <a:t> </a:t>
            </a:r>
            <a:r>
              <a:rPr lang="en-US" b="1" dirty="0" err="1" smtClean="0">
                <a:solidFill>
                  <a:srgbClr val="C00000"/>
                </a:solidFill>
              </a:rPr>
              <a:t>berkewajiban</a:t>
            </a:r>
            <a:r>
              <a:rPr lang="en-US" b="1" dirty="0" smtClean="0">
                <a:solidFill>
                  <a:srgbClr val="C00000"/>
                </a:solidFill>
              </a:rPr>
              <a:t> </a:t>
            </a:r>
            <a:r>
              <a:rPr lang="en-US" b="1" dirty="0" err="1" smtClean="0">
                <a:solidFill>
                  <a:srgbClr val="C00000"/>
                </a:solidFill>
              </a:rPr>
              <a:t>bekerja</a:t>
            </a:r>
            <a:r>
              <a:rPr lang="en-US" b="1" dirty="0" smtClean="0">
                <a:solidFill>
                  <a:srgbClr val="C00000"/>
                </a:solidFill>
              </a:rPr>
              <a:t> </a:t>
            </a:r>
            <a:r>
              <a:rPr lang="en-US" b="1" dirty="0" err="1" smtClean="0">
                <a:solidFill>
                  <a:srgbClr val="C00000"/>
                </a:solidFill>
              </a:rPr>
              <a:t>sama</a:t>
            </a:r>
            <a:r>
              <a:rPr lang="en-US" b="1" dirty="0" smtClean="0">
                <a:solidFill>
                  <a:srgbClr val="C00000"/>
                </a:solidFill>
              </a:rPr>
              <a:t> </a:t>
            </a:r>
            <a:r>
              <a:rPr lang="en-US" b="1" dirty="0" err="1" smtClean="0">
                <a:solidFill>
                  <a:srgbClr val="C00000"/>
                </a:solidFill>
              </a:rPr>
              <a:t>untuk</a:t>
            </a:r>
            <a:r>
              <a:rPr lang="en-US" b="1" dirty="0" smtClean="0">
                <a:solidFill>
                  <a:srgbClr val="C00000"/>
                </a:solidFill>
              </a:rPr>
              <a:t> </a:t>
            </a:r>
            <a:r>
              <a:rPr lang="en-US" b="1" dirty="0" err="1" smtClean="0">
                <a:solidFill>
                  <a:srgbClr val="C00000"/>
                </a:solidFill>
              </a:rPr>
              <a:t>mencapai</a:t>
            </a:r>
            <a:r>
              <a:rPr lang="en-US" b="1" dirty="0" smtClean="0">
                <a:solidFill>
                  <a:srgbClr val="C00000"/>
                </a:solidFill>
              </a:rPr>
              <a:t> </a:t>
            </a:r>
            <a:r>
              <a:rPr lang="en-US" b="1" dirty="0" err="1" smtClean="0">
                <a:solidFill>
                  <a:srgbClr val="C00000"/>
                </a:solidFill>
              </a:rPr>
              <a:t>tujuan</a:t>
            </a:r>
            <a:r>
              <a:rPr lang="en-US" b="1" dirty="0" smtClean="0">
                <a:solidFill>
                  <a:srgbClr val="C00000"/>
                </a:solidFill>
              </a:rPr>
              <a:t> </a:t>
            </a:r>
            <a:r>
              <a:rPr lang="en-US" b="1" dirty="0" err="1" smtClean="0">
                <a:solidFill>
                  <a:srgbClr val="C00000"/>
                </a:solidFill>
              </a:rPr>
              <a:t>yaitu</a:t>
            </a:r>
            <a:r>
              <a:rPr lang="en-US" b="1" dirty="0" smtClean="0">
                <a:solidFill>
                  <a:srgbClr val="C00000"/>
                </a:solidFill>
              </a:rPr>
              <a:t> </a:t>
            </a:r>
            <a:r>
              <a:rPr lang="en-US" b="1" dirty="0" err="1" smtClean="0">
                <a:solidFill>
                  <a:srgbClr val="C00000"/>
                </a:solidFill>
              </a:rPr>
              <a:t>kesejahteraan</a:t>
            </a:r>
            <a:r>
              <a:rPr lang="en-US" b="1" dirty="0" smtClean="0">
                <a:solidFill>
                  <a:srgbClr val="C00000"/>
                </a:solidFill>
              </a:rPr>
              <a:t> </a:t>
            </a:r>
            <a:r>
              <a:rPr lang="en-US" b="1" dirty="0" err="1" smtClean="0">
                <a:solidFill>
                  <a:srgbClr val="C00000"/>
                </a:solidFill>
              </a:rPr>
              <a:t>para</a:t>
            </a:r>
            <a:r>
              <a:rPr lang="en-US" b="1" dirty="0" smtClean="0">
                <a:solidFill>
                  <a:srgbClr val="C00000"/>
                </a:solidFill>
              </a:rPr>
              <a:t> </a:t>
            </a:r>
            <a:r>
              <a:rPr lang="en-US" b="1" dirty="0" err="1" smtClean="0">
                <a:solidFill>
                  <a:srgbClr val="C00000"/>
                </a:solidFill>
              </a:rPr>
              <a:t>anggota</a:t>
            </a:r>
            <a:r>
              <a:rPr lang="en-US" b="1" dirty="0" smtClean="0">
                <a:solidFill>
                  <a:srgbClr val="C00000"/>
                </a:solidFill>
              </a:rPr>
              <a:t>.</a:t>
            </a:r>
            <a:br>
              <a:rPr lang="en-US" b="1" dirty="0" smtClean="0">
                <a:solidFill>
                  <a:srgbClr val="C00000"/>
                </a:solidFill>
              </a:rPr>
            </a:br>
            <a:r>
              <a:rPr lang="en-US" b="1" dirty="0" smtClean="0">
                <a:solidFill>
                  <a:srgbClr val="C00000"/>
                </a:solidFill>
              </a:rPr>
              <a:t>13. </a:t>
            </a:r>
            <a:r>
              <a:rPr lang="en-US" b="1" dirty="0" err="1" smtClean="0">
                <a:solidFill>
                  <a:srgbClr val="C00000"/>
                </a:solidFill>
              </a:rPr>
              <a:t>Kerugian</a:t>
            </a:r>
            <a:r>
              <a:rPr lang="en-US" b="1" dirty="0" smtClean="0">
                <a:solidFill>
                  <a:srgbClr val="C00000"/>
                </a:solidFill>
              </a:rPr>
              <a:t> </a:t>
            </a:r>
            <a:r>
              <a:rPr lang="en-US" b="1" dirty="0" err="1" smtClean="0">
                <a:solidFill>
                  <a:srgbClr val="C00000"/>
                </a:solidFill>
              </a:rPr>
              <a:t>dipikul</a:t>
            </a:r>
            <a:r>
              <a:rPr lang="en-US" b="1" dirty="0" smtClean="0">
                <a:solidFill>
                  <a:srgbClr val="C00000"/>
                </a:solidFill>
              </a:rPr>
              <a:t> </a:t>
            </a:r>
            <a:r>
              <a:rPr lang="en-US" b="1" dirty="0" err="1" smtClean="0">
                <a:solidFill>
                  <a:srgbClr val="C00000"/>
                </a:solidFill>
              </a:rPr>
              <a:t>bersama</a:t>
            </a:r>
            <a:r>
              <a:rPr lang="en-US" b="1" dirty="0" smtClean="0">
                <a:solidFill>
                  <a:srgbClr val="C00000"/>
                </a:solidFill>
              </a:rPr>
              <a:t> </a:t>
            </a:r>
            <a:r>
              <a:rPr lang="en-US" b="1" dirty="0" err="1" smtClean="0">
                <a:solidFill>
                  <a:srgbClr val="C00000"/>
                </a:solidFill>
              </a:rPr>
              <a:t>antara</a:t>
            </a:r>
            <a:r>
              <a:rPr lang="en-US" b="1" dirty="0" smtClean="0">
                <a:solidFill>
                  <a:srgbClr val="C00000"/>
                </a:solidFill>
              </a:rPr>
              <a:t> </a:t>
            </a:r>
            <a:r>
              <a:rPr lang="en-US" b="1" dirty="0" err="1" smtClean="0">
                <a:solidFill>
                  <a:srgbClr val="C00000"/>
                </a:solidFill>
              </a:rPr>
              <a:t>anggota</a:t>
            </a:r>
            <a:r>
              <a:rPr lang="en-US" b="1" dirty="0" smtClean="0">
                <a:solidFill>
                  <a:srgbClr val="C00000"/>
                </a:solidFill>
              </a:rPr>
              <a:t>. </a:t>
            </a:r>
            <a:r>
              <a:rPr lang="en-US" b="1" dirty="0" err="1" smtClean="0">
                <a:solidFill>
                  <a:srgbClr val="C00000"/>
                </a:solidFill>
              </a:rPr>
              <a:t>Jika</a:t>
            </a:r>
            <a:r>
              <a:rPr lang="en-US" b="1" dirty="0" smtClean="0">
                <a:solidFill>
                  <a:srgbClr val="C00000"/>
                </a:solidFill>
              </a:rPr>
              <a:t> </a:t>
            </a:r>
            <a:r>
              <a:rPr lang="en-US" b="1" dirty="0" err="1" smtClean="0">
                <a:solidFill>
                  <a:srgbClr val="C00000"/>
                </a:solidFill>
              </a:rPr>
              <a:t>koperasi</a:t>
            </a:r>
            <a:r>
              <a:rPr lang="en-US" b="1" dirty="0" smtClean="0">
                <a:solidFill>
                  <a:srgbClr val="C00000"/>
                </a:solidFill>
              </a:rPr>
              <a:t> </a:t>
            </a:r>
            <a:r>
              <a:rPr lang="en-US" b="1" dirty="0" err="1" smtClean="0">
                <a:solidFill>
                  <a:srgbClr val="C00000"/>
                </a:solidFill>
              </a:rPr>
              <a:t>menderita</a:t>
            </a:r>
            <a:r>
              <a:rPr lang="en-US" b="1" dirty="0" smtClean="0">
                <a:solidFill>
                  <a:srgbClr val="C00000"/>
                </a:solidFill>
              </a:rPr>
              <a:t> </a:t>
            </a:r>
            <a:r>
              <a:rPr lang="en-US" b="1" dirty="0" err="1" smtClean="0">
                <a:solidFill>
                  <a:srgbClr val="C00000"/>
                </a:solidFill>
              </a:rPr>
              <a:t>kerugian</a:t>
            </a:r>
            <a:r>
              <a:rPr lang="en-US" b="1" dirty="0" smtClean="0">
                <a:solidFill>
                  <a:srgbClr val="C00000"/>
                </a:solidFill>
              </a:rPr>
              <a:t>, </a:t>
            </a:r>
            <a:r>
              <a:rPr lang="en-US" b="1" dirty="0" err="1" smtClean="0">
                <a:solidFill>
                  <a:srgbClr val="C00000"/>
                </a:solidFill>
              </a:rPr>
              <a:t>maka</a:t>
            </a:r>
            <a:r>
              <a:rPr lang="en-US" b="1" dirty="0" smtClean="0">
                <a:solidFill>
                  <a:srgbClr val="C00000"/>
                </a:solidFill>
              </a:rPr>
              <a:t> </a:t>
            </a:r>
            <a:r>
              <a:rPr lang="en-US" b="1" dirty="0" err="1" smtClean="0">
                <a:solidFill>
                  <a:srgbClr val="C00000"/>
                </a:solidFill>
              </a:rPr>
              <a:t>para</a:t>
            </a:r>
            <a:r>
              <a:rPr lang="en-US" b="1" dirty="0" smtClean="0">
                <a:solidFill>
                  <a:srgbClr val="C00000"/>
                </a:solidFill>
              </a:rPr>
              <a:t> </a:t>
            </a:r>
            <a:r>
              <a:rPr lang="en-US" b="1" dirty="0" err="1" smtClean="0">
                <a:solidFill>
                  <a:srgbClr val="C00000"/>
                </a:solidFill>
              </a:rPr>
              <a:t>anggota</a:t>
            </a:r>
            <a:r>
              <a:rPr lang="en-US" b="1" dirty="0" smtClean="0">
                <a:solidFill>
                  <a:srgbClr val="C00000"/>
                </a:solidFill>
              </a:rPr>
              <a:t> </a:t>
            </a:r>
            <a:r>
              <a:rPr lang="en-US" b="1" dirty="0" err="1" smtClean="0">
                <a:solidFill>
                  <a:srgbClr val="C00000"/>
                </a:solidFill>
              </a:rPr>
              <a:t>memikul</a:t>
            </a:r>
            <a:r>
              <a:rPr lang="en-US" b="1" dirty="0" smtClean="0">
                <a:solidFill>
                  <a:srgbClr val="C00000"/>
                </a:solidFill>
              </a:rPr>
              <a:t> </a:t>
            </a:r>
            <a:r>
              <a:rPr lang="en-US" b="1" dirty="0" err="1" smtClean="0">
                <a:solidFill>
                  <a:srgbClr val="C00000"/>
                </a:solidFill>
              </a:rPr>
              <a:t>bersama</a:t>
            </a:r>
            <a:r>
              <a:rPr lang="en-US" b="1" dirty="0" smtClean="0">
                <a:solidFill>
                  <a:srgbClr val="C00000"/>
                </a:solidFill>
              </a:rPr>
              <a:t>. </a:t>
            </a:r>
            <a:r>
              <a:rPr lang="en-US" b="1" dirty="0" err="1" smtClean="0">
                <a:solidFill>
                  <a:srgbClr val="C00000"/>
                </a:solidFill>
              </a:rPr>
              <a:t>Anggota</a:t>
            </a:r>
            <a:r>
              <a:rPr lang="en-US" b="1" dirty="0" smtClean="0">
                <a:solidFill>
                  <a:srgbClr val="C00000"/>
                </a:solidFill>
              </a:rPr>
              <a:t> yang </a:t>
            </a:r>
            <a:r>
              <a:rPr lang="en-US" b="1" dirty="0" err="1" smtClean="0">
                <a:solidFill>
                  <a:srgbClr val="C00000"/>
                </a:solidFill>
              </a:rPr>
              <a:t>tidak</a:t>
            </a:r>
            <a:r>
              <a:rPr lang="en-US" b="1" dirty="0" smtClean="0">
                <a:solidFill>
                  <a:srgbClr val="C00000"/>
                </a:solidFill>
              </a:rPr>
              <a:t> </a:t>
            </a:r>
            <a:r>
              <a:rPr lang="en-US" b="1" dirty="0" err="1" smtClean="0">
                <a:solidFill>
                  <a:srgbClr val="C00000"/>
                </a:solidFill>
              </a:rPr>
              <a:t>mampu</a:t>
            </a:r>
            <a:r>
              <a:rPr lang="en-US" b="1" dirty="0" smtClean="0">
                <a:solidFill>
                  <a:srgbClr val="C00000"/>
                </a:solidFill>
              </a:rPr>
              <a:t> </a:t>
            </a:r>
            <a:r>
              <a:rPr lang="en-US" b="1" dirty="0" err="1" smtClean="0">
                <a:solidFill>
                  <a:srgbClr val="C00000"/>
                </a:solidFill>
              </a:rPr>
              <a:t>dibebaskan</a:t>
            </a:r>
            <a:r>
              <a:rPr lang="en-US" b="1" dirty="0" smtClean="0">
                <a:solidFill>
                  <a:srgbClr val="C00000"/>
                </a:solidFill>
              </a:rPr>
              <a:t> </a:t>
            </a:r>
            <a:r>
              <a:rPr lang="en-US" b="1" dirty="0" err="1" smtClean="0">
                <a:solidFill>
                  <a:srgbClr val="C00000"/>
                </a:solidFill>
              </a:rPr>
              <a:t>atas</a:t>
            </a:r>
            <a:r>
              <a:rPr lang="en-US" b="1" dirty="0" smtClean="0">
                <a:solidFill>
                  <a:srgbClr val="C00000"/>
                </a:solidFill>
              </a:rPr>
              <a:t> </a:t>
            </a:r>
            <a:r>
              <a:rPr lang="en-US" b="1" dirty="0" err="1" smtClean="0">
                <a:solidFill>
                  <a:srgbClr val="C00000"/>
                </a:solidFill>
              </a:rPr>
              <a:t>beban</a:t>
            </a:r>
            <a:r>
              <a:rPr lang="en-US" b="1" dirty="0" smtClean="0">
                <a:solidFill>
                  <a:srgbClr val="C00000"/>
                </a:solidFill>
              </a:rPr>
              <a:t>/</a:t>
            </a:r>
            <a:r>
              <a:rPr lang="en-US" b="1" dirty="0" err="1" smtClean="0">
                <a:solidFill>
                  <a:srgbClr val="C00000"/>
                </a:solidFill>
              </a:rPr>
              <a:t>tanggungan</a:t>
            </a:r>
            <a:r>
              <a:rPr lang="en-US" b="1" dirty="0" smtClean="0">
                <a:solidFill>
                  <a:srgbClr val="C00000"/>
                </a:solidFill>
              </a:rPr>
              <a:t> </a:t>
            </a:r>
            <a:r>
              <a:rPr lang="en-US" b="1" dirty="0" err="1" smtClean="0">
                <a:solidFill>
                  <a:srgbClr val="C00000"/>
                </a:solidFill>
              </a:rPr>
              <a:t>kerugian</a:t>
            </a:r>
            <a:r>
              <a:rPr lang="en-US" b="1" dirty="0" smtClean="0">
                <a:solidFill>
                  <a:srgbClr val="C00000"/>
                </a:solidFill>
              </a:rPr>
              <a:t>. </a:t>
            </a:r>
            <a:r>
              <a:rPr lang="en-US" b="1" dirty="0" err="1" smtClean="0">
                <a:solidFill>
                  <a:srgbClr val="C00000"/>
                </a:solidFill>
              </a:rPr>
              <a:t>Kerugian</a:t>
            </a:r>
            <a:r>
              <a:rPr lang="en-US" b="1" dirty="0" smtClean="0">
                <a:solidFill>
                  <a:srgbClr val="C00000"/>
                </a:solidFill>
              </a:rPr>
              <a:t> </a:t>
            </a:r>
            <a:r>
              <a:rPr lang="en-US" b="1" dirty="0" err="1" smtClean="0">
                <a:solidFill>
                  <a:srgbClr val="C00000"/>
                </a:solidFill>
              </a:rPr>
              <a:t>dipikul</a:t>
            </a:r>
            <a:r>
              <a:rPr lang="en-US" b="1" dirty="0" smtClean="0">
                <a:solidFill>
                  <a:srgbClr val="C00000"/>
                </a:solidFill>
              </a:rPr>
              <a:t> </a:t>
            </a:r>
            <a:r>
              <a:rPr lang="en-US" b="1" dirty="0" err="1" smtClean="0">
                <a:solidFill>
                  <a:srgbClr val="C00000"/>
                </a:solidFill>
              </a:rPr>
              <a:t>oleh</a:t>
            </a:r>
            <a:r>
              <a:rPr lang="en-US" b="1" dirty="0" smtClean="0">
                <a:solidFill>
                  <a:srgbClr val="C00000"/>
                </a:solidFill>
              </a:rPr>
              <a:t> </a:t>
            </a:r>
            <a:r>
              <a:rPr lang="en-US" b="1" dirty="0" err="1" smtClean="0">
                <a:solidFill>
                  <a:srgbClr val="C00000"/>
                </a:solidFill>
              </a:rPr>
              <a:t>anggota</a:t>
            </a:r>
            <a:r>
              <a:rPr lang="en-US" b="1" dirty="0" smtClean="0">
                <a:solidFill>
                  <a:srgbClr val="C00000"/>
                </a:solidFill>
              </a:rPr>
              <a:t> yang </a:t>
            </a:r>
            <a:r>
              <a:rPr lang="en-US" b="1" dirty="0" err="1" smtClean="0">
                <a:solidFill>
                  <a:srgbClr val="C00000"/>
                </a:solidFill>
              </a:rPr>
              <a:t>mampu</a:t>
            </a:r>
            <a:r>
              <a:rPr lang="en-US" b="1" dirty="0" smtClean="0">
                <a:solidFill>
                  <a:srgbClr val="C00000"/>
                </a:solidFill>
              </a:rPr>
              <a:t>.</a:t>
            </a:r>
            <a:endParaRPr lang="en-US" b="1"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472" y="214290"/>
            <a:ext cx="8143932" cy="6429420"/>
          </a:xfrm>
        </p:spPr>
        <p:txBody>
          <a:bodyPr>
            <a:normAutofit lnSpcReduction="10000"/>
          </a:bodyPr>
          <a:lstStyle/>
          <a:p>
            <a:pPr algn="just"/>
            <a:r>
              <a:rPr lang="en-US" sz="2800" dirty="0" smtClean="0">
                <a:solidFill>
                  <a:srgbClr val="C00000"/>
                </a:solidFill>
              </a:rPr>
              <a:t>Dari </a:t>
            </a:r>
            <a:r>
              <a:rPr lang="en-US" sz="2800" dirty="0" err="1" smtClean="0">
                <a:solidFill>
                  <a:srgbClr val="C00000"/>
                </a:solidFill>
              </a:rPr>
              <a:t>definisi</a:t>
            </a:r>
            <a:r>
              <a:rPr lang="en-US" sz="2800" dirty="0" smtClean="0">
                <a:solidFill>
                  <a:srgbClr val="C00000"/>
                </a:solidFill>
              </a:rPr>
              <a:t> </a:t>
            </a:r>
            <a:r>
              <a:rPr lang="en-US" sz="2800" dirty="0" err="1" smtClean="0">
                <a:solidFill>
                  <a:srgbClr val="C00000"/>
                </a:solidFill>
              </a:rPr>
              <a:t>beberapa</a:t>
            </a:r>
            <a:r>
              <a:rPr lang="en-US" sz="2800" dirty="0" smtClean="0">
                <a:solidFill>
                  <a:srgbClr val="C00000"/>
                </a:solidFill>
              </a:rPr>
              <a:t> </a:t>
            </a:r>
            <a:r>
              <a:rPr lang="en-US" sz="2800" dirty="0" err="1" smtClean="0">
                <a:solidFill>
                  <a:srgbClr val="C00000"/>
                </a:solidFill>
              </a:rPr>
              <a:t>pokok</a:t>
            </a:r>
            <a:r>
              <a:rPr lang="en-US" sz="2800" dirty="0" smtClean="0">
                <a:solidFill>
                  <a:srgbClr val="C00000"/>
                </a:solidFill>
              </a:rPr>
              <a:t> </a:t>
            </a:r>
            <a:r>
              <a:rPr lang="en-US" sz="2800" dirty="0" err="1" smtClean="0">
                <a:solidFill>
                  <a:srgbClr val="C00000"/>
                </a:solidFill>
              </a:rPr>
              <a:t>pemikiran</a:t>
            </a:r>
            <a:r>
              <a:rPr lang="en-US" sz="2800" dirty="0" smtClean="0">
                <a:solidFill>
                  <a:srgbClr val="C00000"/>
                </a:solidFill>
              </a:rPr>
              <a:t> </a:t>
            </a:r>
            <a:r>
              <a:rPr lang="en-US" sz="2800" dirty="0" err="1" smtClean="0">
                <a:solidFill>
                  <a:srgbClr val="C00000"/>
                </a:solidFill>
              </a:rPr>
              <a:t>ttg</a:t>
            </a:r>
            <a:r>
              <a:rPr lang="en-US" sz="2800" dirty="0" smtClean="0">
                <a:solidFill>
                  <a:srgbClr val="C00000"/>
                </a:solidFill>
              </a:rPr>
              <a:t> kop.</a:t>
            </a:r>
          </a:p>
          <a:p>
            <a:pPr algn="just"/>
            <a:r>
              <a:rPr lang="en-US" sz="2800" dirty="0" smtClean="0">
                <a:solidFill>
                  <a:srgbClr val="C00000"/>
                </a:solidFill>
              </a:rPr>
              <a:t>1.Koprsi, </a:t>
            </a:r>
            <a:r>
              <a:rPr lang="en-US" sz="2800" dirty="0" err="1" smtClean="0">
                <a:solidFill>
                  <a:srgbClr val="C00000"/>
                </a:solidFill>
              </a:rPr>
              <a:t>perkmplan</a:t>
            </a:r>
            <a:r>
              <a:rPr lang="en-US" sz="2800" dirty="0" smtClean="0">
                <a:solidFill>
                  <a:srgbClr val="C00000"/>
                </a:solidFill>
              </a:rPr>
              <a:t> </a:t>
            </a:r>
            <a:r>
              <a:rPr lang="en-US" sz="2800" dirty="0" err="1" smtClean="0">
                <a:solidFill>
                  <a:srgbClr val="C00000"/>
                </a:solidFill>
              </a:rPr>
              <a:t>yg</a:t>
            </a:r>
            <a:r>
              <a:rPr lang="en-US" sz="2800" dirty="0" smtClean="0">
                <a:solidFill>
                  <a:srgbClr val="C00000"/>
                </a:solidFill>
              </a:rPr>
              <a:t> </a:t>
            </a:r>
            <a:r>
              <a:rPr lang="en-US" sz="2800" dirty="0" err="1" smtClean="0">
                <a:solidFill>
                  <a:srgbClr val="C00000"/>
                </a:solidFill>
              </a:rPr>
              <a:t>didirikan</a:t>
            </a:r>
            <a:r>
              <a:rPr lang="en-US" sz="2800" dirty="0" smtClean="0">
                <a:solidFill>
                  <a:srgbClr val="C00000"/>
                </a:solidFill>
              </a:rPr>
              <a:t>  </a:t>
            </a:r>
            <a:r>
              <a:rPr lang="en-US" sz="2800" dirty="0" err="1" smtClean="0">
                <a:solidFill>
                  <a:srgbClr val="C00000"/>
                </a:solidFill>
              </a:rPr>
              <a:t>oleh</a:t>
            </a:r>
            <a:r>
              <a:rPr lang="en-US" sz="2800" dirty="0" smtClean="0">
                <a:solidFill>
                  <a:srgbClr val="C00000"/>
                </a:solidFill>
              </a:rPr>
              <a:t> org2 </a:t>
            </a:r>
            <a:r>
              <a:rPr lang="en-US" sz="2800" dirty="0" err="1" smtClean="0">
                <a:solidFill>
                  <a:srgbClr val="C00000"/>
                </a:solidFill>
              </a:rPr>
              <a:t>yg</a:t>
            </a:r>
            <a:r>
              <a:rPr lang="en-US" sz="2800" dirty="0" smtClean="0">
                <a:solidFill>
                  <a:srgbClr val="C00000"/>
                </a:solidFill>
              </a:rPr>
              <a:t> </a:t>
            </a:r>
            <a:r>
              <a:rPr lang="en-US" sz="2800" dirty="0" err="1" smtClean="0">
                <a:solidFill>
                  <a:srgbClr val="C00000"/>
                </a:solidFill>
              </a:rPr>
              <a:t>memliki</a:t>
            </a:r>
            <a:r>
              <a:rPr lang="en-US" sz="2800" dirty="0" smtClean="0">
                <a:solidFill>
                  <a:srgbClr val="C00000"/>
                </a:solidFill>
              </a:rPr>
              <a:t> </a:t>
            </a:r>
            <a:r>
              <a:rPr lang="en-US" sz="2800" dirty="0" err="1" smtClean="0">
                <a:solidFill>
                  <a:srgbClr val="C00000"/>
                </a:solidFill>
              </a:rPr>
              <a:t>kemampuan</a:t>
            </a:r>
            <a:r>
              <a:rPr lang="en-US" sz="2800" dirty="0" smtClean="0">
                <a:solidFill>
                  <a:srgbClr val="C00000"/>
                </a:solidFill>
              </a:rPr>
              <a:t> </a:t>
            </a:r>
            <a:r>
              <a:rPr lang="en-US" sz="2800" dirty="0" err="1" smtClean="0">
                <a:solidFill>
                  <a:srgbClr val="C00000"/>
                </a:solidFill>
              </a:rPr>
              <a:t>ek.terbts,yg</a:t>
            </a:r>
            <a:r>
              <a:rPr lang="en-US" sz="2800" dirty="0" smtClean="0">
                <a:solidFill>
                  <a:srgbClr val="C00000"/>
                </a:solidFill>
              </a:rPr>
              <a:t> </a:t>
            </a:r>
            <a:r>
              <a:rPr lang="en-US" sz="2800" dirty="0" err="1" smtClean="0">
                <a:solidFill>
                  <a:srgbClr val="C00000"/>
                </a:solidFill>
              </a:rPr>
              <a:t>bertujuan</a:t>
            </a:r>
            <a:r>
              <a:rPr lang="en-US" sz="2800" dirty="0" smtClean="0">
                <a:solidFill>
                  <a:srgbClr val="C00000"/>
                </a:solidFill>
              </a:rPr>
              <a:t> </a:t>
            </a:r>
            <a:r>
              <a:rPr lang="en-US" sz="2800" dirty="0" err="1" smtClean="0">
                <a:solidFill>
                  <a:srgbClr val="C00000"/>
                </a:solidFill>
              </a:rPr>
              <a:t>utk</a:t>
            </a:r>
            <a:r>
              <a:rPr lang="en-US" sz="2800" dirty="0" smtClean="0">
                <a:solidFill>
                  <a:srgbClr val="C00000"/>
                </a:solidFill>
              </a:rPr>
              <a:t> </a:t>
            </a:r>
            <a:r>
              <a:rPr lang="en-US" sz="2800" dirty="0" err="1" smtClean="0">
                <a:solidFill>
                  <a:srgbClr val="C00000"/>
                </a:solidFill>
              </a:rPr>
              <a:t>memperjuangkan</a:t>
            </a:r>
            <a:r>
              <a:rPr lang="en-US" sz="2800" dirty="0" smtClean="0">
                <a:solidFill>
                  <a:srgbClr val="C00000"/>
                </a:solidFill>
              </a:rPr>
              <a:t> </a:t>
            </a:r>
            <a:r>
              <a:rPr lang="en-US" sz="2800" dirty="0" err="1" smtClean="0">
                <a:solidFill>
                  <a:srgbClr val="C00000"/>
                </a:solidFill>
              </a:rPr>
              <a:t>peningktan</a:t>
            </a:r>
            <a:r>
              <a:rPr lang="en-US" sz="2800" dirty="0" smtClean="0">
                <a:solidFill>
                  <a:srgbClr val="C00000"/>
                </a:solidFill>
              </a:rPr>
              <a:t> </a:t>
            </a:r>
            <a:r>
              <a:rPr lang="en-US" sz="2800" dirty="0" err="1" smtClean="0">
                <a:solidFill>
                  <a:srgbClr val="C00000"/>
                </a:solidFill>
              </a:rPr>
              <a:t>kesjahteraan</a:t>
            </a:r>
            <a:r>
              <a:rPr lang="en-US" sz="2800" dirty="0" smtClean="0">
                <a:solidFill>
                  <a:srgbClr val="C00000"/>
                </a:solidFill>
              </a:rPr>
              <a:t> </a:t>
            </a:r>
            <a:r>
              <a:rPr lang="en-US" sz="2800" dirty="0" err="1" smtClean="0">
                <a:solidFill>
                  <a:srgbClr val="C00000"/>
                </a:solidFill>
              </a:rPr>
              <a:t>ek.anggotanya</a:t>
            </a:r>
            <a:r>
              <a:rPr lang="en-US" sz="2800" dirty="0" smtClean="0">
                <a:solidFill>
                  <a:srgbClr val="C00000"/>
                </a:solidFill>
              </a:rPr>
              <a:t>.</a:t>
            </a:r>
          </a:p>
          <a:p>
            <a:pPr algn="just"/>
            <a:r>
              <a:rPr lang="en-US" sz="2800" dirty="0" smtClean="0">
                <a:solidFill>
                  <a:srgbClr val="C00000"/>
                </a:solidFill>
              </a:rPr>
              <a:t>2.Melayani </a:t>
            </a:r>
            <a:r>
              <a:rPr lang="en-US" sz="2800" dirty="0" err="1" smtClean="0">
                <a:solidFill>
                  <a:srgbClr val="C00000"/>
                </a:solidFill>
              </a:rPr>
              <a:t>anggota</a:t>
            </a:r>
            <a:r>
              <a:rPr lang="en-US" sz="2800" dirty="0" smtClean="0">
                <a:solidFill>
                  <a:srgbClr val="C00000"/>
                </a:solidFill>
              </a:rPr>
              <a:t> </a:t>
            </a:r>
            <a:r>
              <a:rPr lang="en-US" sz="2800" dirty="0" err="1" smtClean="0">
                <a:solidFill>
                  <a:srgbClr val="C00000"/>
                </a:solidFill>
              </a:rPr>
              <a:t>yg</a:t>
            </a:r>
            <a:r>
              <a:rPr lang="en-US" sz="2800" dirty="0" smtClean="0">
                <a:solidFill>
                  <a:srgbClr val="C00000"/>
                </a:solidFill>
              </a:rPr>
              <a:t>  </a:t>
            </a:r>
            <a:r>
              <a:rPr lang="en-US" sz="2800" dirty="0" err="1" smtClean="0">
                <a:solidFill>
                  <a:srgbClr val="C00000"/>
                </a:solidFill>
              </a:rPr>
              <a:t>pelayanannya</a:t>
            </a:r>
            <a:r>
              <a:rPr lang="en-US" sz="2800" dirty="0" smtClean="0">
                <a:solidFill>
                  <a:srgbClr val="C00000"/>
                </a:solidFill>
              </a:rPr>
              <a:t> </a:t>
            </a:r>
            <a:r>
              <a:rPr lang="en-US" sz="2800" dirty="0" err="1" smtClean="0">
                <a:solidFill>
                  <a:srgbClr val="C00000"/>
                </a:solidFill>
              </a:rPr>
              <a:t>sesuai</a:t>
            </a:r>
            <a:r>
              <a:rPr lang="en-US" sz="2800" dirty="0" smtClean="0">
                <a:solidFill>
                  <a:srgbClr val="C00000"/>
                </a:solidFill>
              </a:rPr>
              <a:t> </a:t>
            </a:r>
            <a:r>
              <a:rPr lang="en-US" sz="2800" dirty="0" err="1" smtClean="0">
                <a:solidFill>
                  <a:srgbClr val="C00000"/>
                </a:solidFill>
              </a:rPr>
              <a:t>dgn</a:t>
            </a:r>
            <a:r>
              <a:rPr lang="en-US" sz="2800" dirty="0" smtClean="0">
                <a:solidFill>
                  <a:srgbClr val="C00000"/>
                </a:solidFill>
              </a:rPr>
              <a:t> </a:t>
            </a:r>
            <a:r>
              <a:rPr lang="en-US" sz="2800" dirty="0" err="1" smtClean="0">
                <a:solidFill>
                  <a:srgbClr val="C00000"/>
                </a:solidFill>
              </a:rPr>
              <a:t>mcm</a:t>
            </a:r>
            <a:r>
              <a:rPr lang="en-US" sz="2800" dirty="0" smtClean="0">
                <a:solidFill>
                  <a:srgbClr val="C00000"/>
                </a:solidFill>
              </a:rPr>
              <a:t> </a:t>
            </a:r>
            <a:r>
              <a:rPr lang="en-US" sz="2800" dirty="0" err="1" smtClean="0">
                <a:solidFill>
                  <a:srgbClr val="C00000"/>
                </a:solidFill>
              </a:rPr>
              <a:t>koperasi</a:t>
            </a:r>
            <a:r>
              <a:rPr lang="en-US" sz="2800" dirty="0" smtClean="0">
                <a:solidFill>
                  <a:srgbClr val="C00000"/>
                </a:solidFill>
              </a:rPr>
              <a:t>.</a:t>
            </a:r>
          </a:p>
          <a:p>
            <a:pPr algn="just"/>
            <a:r>
              <a:rPr lang="en-US" sz="2800" dirty="0" smtClean="0">
                <a:solidFill>
                  <a:srgbClr val="C00000"/>
                </a:solidFill>
              </a:rPr>
              <a:t>3.Bentuk </a:t>
            </a:r>
            <a:r>
              <a:rPr lang="en-US" sz="2800" dirty="0" err="1" smtClean="0">
                <a:solidFill>
                  <a:srgbClr val="C00000"/>
                </a:solidFill>
              </a:rPr>
              <a:t>kerjasama</a:t>
            </a:r>
            <a:r>
              <a:rPr lang="en-US" sz="2800" dirty="0" smtClean="0">
                <a:solidFill>
                  <a:srgbClr val="C00000"/>
                </a:solidFill>
              </a:rPr>
              <a:t> </a:t>
            </a:r>
            <a:r>
              <a:rPr lang="en-US" sz="2800" dirty="0" err="1" smtClean="0">
                <a:solidFill>
                  <a:srgbClr val="C00000"/>
                </a:solidFill>
              </a:rPr>
              <a:t>di</a:t>
            </a:r>
            <a:r>
              <a:rPr lang="en-US" sz="2800" dirty="0" smtClean="0">
                <a:solidFill>
                  <a:srgbClr val="C00000"/>
                </a:solidFill>
              </a:rPr>
              <a:t> </a:t>
            </a:r>
            <a:r>
              <a:rPr lang="en-US" sz="2800" dirty="0" err="1" smtClean="0">
                <a:solidFill>
                  <a:srgbClr val="C00000"/>
                </a:solidFill>
              </a:rPr>
              <a:t>dlm</a:t>
            </a:r>
            <a:r>
              <a:rPr lang="en-US" sz="2800" dirty="0" smtClean="0">
                <a:solidFill>
                  <a:srgbClr val="C00000"/>
                </a:solidFill>
              </a:rPr>
              <a:t>  </a:t>
            </a:r>
            <a:r>
              <a:rPr lang="en-US" sz="2800" dirty="0" err="1" smtClean="0">
                <a:solidFill>
                  <a:srgbClr val="C00000"/>
                </a:solidFill>
              </a:rPr>
              <a:t>orgnsasi</a:t>
            </a:r>
            <a:r>
              <a:rPr lang="en-US" sz="2800" dirty="0" smtClean="0">
                <a:solidFill>
                  <a:srgbClr val="C00000"/>
                </a:solidFill>
              </a:rPr>
              <a:t> </a:t>
            </a:r>
            <a:r>
              <a:rPr lang="en-US" sz="2800" dirty="0" err="1" smtClean="0">
                <a:solidFill>
                  <a:srgbClr val="C00000"/>
                </a:solidFill>
              </a:rPr>
              <a:t>kop.bersifat</a:t>
            </a:r>
            <a:r>
              <a:rPr lang="en-US" sz="2800" dirty="0" smtClean="0">
                <a:solidFill>
                  <a:srgbClr val="C00000"/>
                </a:solidFill>
              </a:rPr>
              <a:t> </a:t>
            </a:r>
            <a:r>
              <a:rPr lang="en-US" sz="2800" dirty="0" err="1" smtClean="0">
                <a:solidFill>
                  <a:srgbClr val="C00000"/>
                </a:solidFill>
              </a:rPr>
              <a:t>terbuka</a:t>
            </a:r>
            <a:r>
              <a:rPr lang="en-US" sz="2800" dirty="0" smtClean="0">
                <a:solidFill>
                  <a:srgbClr val="C00000"/>
                </a:solidFill>
              </a:rPr>
              <a:t> </a:t>
            </a:r>
            <a:r>
              <a:rPr lang="en-US" sz="2800" dirty="0" err="1" smtClean="0">
                <a:solidFill>
                  <a:srgbClr val="C00000"/>
                </a:solidFill>
              </a:rPr>
              <a:t>dan</a:t>
            </a:r>
            <a:r>
              <a:rPr lang="en-US" sz="2800" dirty="0" smtClean="0">
                <a:solidFill>
                  <a:srgbClr val="C00000"/>
                </a:solidFill>
              </a:rPr>
              <a:t> </a:t>
            </a:r>
            <a:r>
              <a:rPr lang="en-US" sz="2800" dirty="0" err="1" smtClean="0">
                <a:solidFill>
                  <a:srgbClr val="C00000"/>
                </a:solidFill>
              </a:rPr>
              <a:t>sukarela</a:t>
            </a:r>
            <a:endParaRPr lang="en-US" sz="2800" dirty="0" smtClean="0">
              <a:solidFill>
                <a:srgbClr val="C00000"/>
              </a:solidFill>
            </a:endParaRPr>
          </a:p>
          <a:p>
            <a:pPr algn="just"/>
            <a:r>
              <a:rPr lang="en-US" sz="2800" dirty="0" smtClean="0">
                <a:solidFill>
                  <a:srgbClr val="C00000"/>
                </a:solidFill>
              </a:rPr>
              <a:t>4. Masing2 </a:t>
            </a:r>
            <a:r>
              <a:rPr lang="en-US" sz="2800" dirty="0" err="1" smtClean="0">
                <a:solidFill>
                  <a:srgbClr val="C00000"/>
                </a:solidFill>
              </a:rPr>
              <a:t>anggota</a:t>
            </a:r>
            <a:r>
              <a:rPr lang="en-US" sz="2800" dirty="0" smtClean="0">
                <a:solidFill>
                  <a:srgbClr val="C00000"/>
                </a:solidFill>
              </a:rPr>
              <a:t> kop </a:t>
            </a:r>
            <a:r>
              <a:rPr lang="en-US" sz="2800" dirty="0" err="1" smtClean="0">
                <a:solidFill>
                  <a:srgbClr val="C00000"/>
                </a:solidFill>
              </a:rPr>
              <a:t>mempunyai</a:t>
            </a:r>
            <a:r>
              <a:rPr lang="en-US" sz="2800" dirty="0" smtClean="0">
                <a:solidFill>
                  <a:srgbClr val="C00000"/>
                </a:solidFill>
              </a:rPr>
              <a:t> </a:t>
            </a:r>
            <a:r>
              <a:rPr lang="en-US" sz="2800" dirty="0" err="1" smtClean="0">
                <a:solidFill>
                  <a:srgbClr val="C00000"/>
                </a:solidFill>
              </a:rPr>
              <a:t>hak</a:t>
            </a:r>
            <a:r>
              <a:rPr lang="en-US" sz="2800" dirty="0" smtClean="0">
                <a:solidFill>
                  <a:srgbClr val="C00000"/>
                </a:solidFill>
              </a:rPr>
              <a:t> </a:t>
            </a:r>
            <a:r>
              <a:rPr lang="en-US" sz="2800" dirty="0" err="1" smtClean="0">
                <a:solidFill>
                  <a:srgbClr val="C00000"/>
                </a:solidFill>
              </a:rPr>
              <a:t>dan</a:t>
            </a:r>
            <a:r>
              <a:rPr lang="en-US" sz="2800" dirty="0" smtClean="0">
                <a:solidFill>
                  <a:srgbClr val="C00000"/>
                </a:solidFill>
              </a:rPr>
              <a:t> </a:t>
            </a:r>
            <a:r>
              <a:rPr lang="en-US" sz="2800" dirty="0" err="1" smtClean="0">
                <a:solidFill>
                  <a:srgbClr val="C00000"/>
                </a:solidFill>
              </a:rPr>
              <a:t>kewajiban</a:t>
            </a:r>
            <a:r>
              <a:rPr lang="en-US" sz="2800" dirty="0" smtClean="0">
                <a:solidFill>
                  <a:srgbClr val="C00000"/>
                </a:solidFill>
              </a:rPr>
              <a:t> </a:t>
            </a:r>
            <a:r>
              <a:rPr lang="en-US" sz="2800" dirty="0" err="1" smtClean="0">
                <a:solidFill>
                  <a:srgbClr val="C00000"/>
                </a:solidFill>
              </a:rPr>
              <a:t>yg</a:t>
            </a:r>
            <a:r>
              <a:rPr lang="en-US" sz="2800" dirty="0" smtClean="0">
                <a:solidFill>
                  <a:srgbClr val="C00000"/>
                </a:solidFill>
              </a:rPr>
              <a:t> </a:t>
            </a:r>
            <a:r>
              <a:rPr lang="en-US" sz="2800" dirty="0" err="1" smtClean="0">
                <a:solidFill>
                  <a:srgbClr val="C00000"/>
                </a:solidFill>
              </a:rPr>
              <a:t>sama</a:t>
            </a:r>
            <a:endParaRPr lang="en-US" sz="2800" dirty="0" smtClean="0">
              <a:solidFill>
                <a:srgbClr val="C00000"/>
              </a:solidFill>
            </a:endParaRPr>
          </a:p>
          <a:p>
            <a:pPr algn="just"/>
            <a:r>
              <a:rPr lang="en-US" sz="2800" dirty="0" smtClean="0">
                <a:solidFill>
                  <a:srgbClr val="C00000"/>
                </a:solidFill>
              </a:rPr>
              <a:t>5. Masing2 </a:t>
            </a:r>
            <a:r>
              <a:rPr lang="en-US" sz="2800" dirty="0" err="1" smtClean="0">
                <a:solidFill>
                  <a:srgbClr val="C00000"/>
                </a:solidFill>
              </a:rPr>
              <a:t>anggota</a:t>
            </a:r>
            <a:r>
              <a:rPr lang="en-US" sz="2800" dirty="0" smtClean="0">
                <a:solidFill>
                  <a:srgbClr val="C00000"/>
                </a:solidFill>
              </a:rPr>
              <a:t> kop </a:t>
            </a:r>
            <a:r>
              <a:rPr lang="en-US" sz="2800" dirty="0" err="1" smtClean="0">
                <a:solidFill>
                  <a:srgbClr val="C00000"/>
                </a:solidFill>
              </a:rPr>
              <a:t>berkewajiban</a:t>
            </a:r>
            <a:r>
              <a:rPr lang="en-US" sz="2800" dirty="0" smtClean="0">
                <a:solidFill>
                  <a:srgbClr val="C00000"/>
                </a:solidFill>
              </a:rPr>
              <a:t> </a:t>
            </a:r>
            <a:r>
              <a:rPr lang="en-US" sz="2800" dirty="0" err="1" smtClean="0">
                <a:solidFill>
                  <a:srgbClr val="C00000"/>
                </a:solidFill>
              </a:rPr>
              <a:t>utk</a:t>
            </a:r>
            <a:r>
              <a:rPr lang="en-US" sz="2800" dirty="0" smtClean="0">
                <a:solidFill>
                  <a:srgbClr val="C00000"/>
                </a:solidFill>
              </a:rPr>
              <a:t> </a:t>
            </a:r>
            <a:r>
              <a:rPr lang="en-US" sz="2800" dirty="0" err="1" smtClean="0">
                <a:solidFill>
                  <a:srgbClr val="C00000"/>
                </a:solidFill>
              </a:rPr>
              <a:t>mengmbangkan</a:t>
            </a:r>
            <a:r>
              <a:rPr lang="en-US" sz="2800" dirty="0" smtClean="0">
                <a:solidFill>
                  <a:srgbClr val="C00000"/>
                </a:solidFill>
              </a:rPr>
              <a:t> </a:t>
            </a:r>
            <a:r>
              <a:rPr lang="en-US" sz="2800" dirty="0" err="1" smtClean="0">
                <a:solidFill>
                  <a:srgbClr val="C00000"/>
                </a:solidFill>
              </a:rPr>
              <a:t>dan</a:t>
            </a:r>
            <a:r>
              <a:rPr lang="en-US" sz="2800" dirty="0" smtClean="0">
                <a:solidFill>
                  <a:srgbClr val="C00000"/>
                </a:solidFill>
              </a:rPr>
              <a:t> </a:t>
            </a:r>
            <a:r>
              <a:rPr lang="en-US" sz="2800" dirty="0" err="1" smtClean="0">
                <a:solidFill>
                  <a:srgbClr val="C00000"/>
                </a:solidFill>
              </a:rPr>
              <a:t>mengawasi</a:t>
            </a:r>
            <a:r>
              <a:rPr lang="en-US" sz="2800" dirty="0" smtClean="0">
                <a:solidFill>
                  <a:srgbClr val="C00000"/>
                </a:solidFill>
              </a:rPr>
              <a:t>  </a:t>
            </a:r>
            <a:r>
              <a:rPr lang="en-US" sz="2800" dirty="0" err="1" smtClean="0">
                <a:solidFill>
                  <a:srgbClr val="C00000"/>
                </a:solidFill>
              </a:rPr>
              <a:t>jalannya</a:t>
            </a:r>
            <a:r>
              <a:rPr lang="en-US" sz="2800" dirty="0" smtClean="0">
                <a:solidFill>
                  <a:srgbClr val="C00000"/>
                </a:solidFill>
              </a:rPr>
              <a:t> kop.</a:t>
            </a:r>
          </a:p>
          <a:p>
            <a:pPr algn="just"/>
            <a:r>
              <a:rPr lang="en-US" sz="2800" dirty="0" smtClean="0">
                <a:solidFill>
                  <a:srgbClr val="C00000"/>
                </a:solidFill>
              </a:rPr>
              <a:t>6. </a:t>
            </a:r>
            <a:r>
              <a:rPr lang="en-US" sz="2800" dirty="0" err="1" smtClean="0">
                <a:solidFill>
                  <a:srgbClr val="C00000"/>
                </a:solidFill>
              </a:rPr>
              <a:t>Resiko</a:t>
            </a:r>
            <a:r>
              <a:rPr lang="en-US" sz="2800" dirty="0" smtClean="0">
                <a:solidFill>
                  <a:srgbClr val="C00000"/>
                </a:solidFill>
              </a:rPr>
              <a:t> </a:t>
            </a:r>
            <a:r>
              <a:rPr lang="en-US" sz="2800" dirty="0" err="1" smtClean="0">
                <a:solidFill>
                  <a:srgbClr val="C00000"/>
                </a:solidFill>
              </a:rPr>
              <a:t>dan</a:t>
            </a:r>
            <a:r>
              <a:rPr lang="en-US" sz="2800" dirty="0" smtClean="0">
                <a:solidFill>
                  <a:srgbClr val="C00000"/>
                </a:solidFill>
              </a:rPr>
              <a:t> </a:t>
            </a:r>
            <a:r>
              <a:rPr lang="en-US" sz="2800" dirty="0" err="1" smtClean="0">
                <a:solidFill>
                  <a:srgbClr val="C00000"/>
                </a:solidFill>
              </a:rPr>
              <a:t>keuntungan</a:t>
            </a:r>
            <a:r>
              <a:rPr lang="en-US" sz="2800" dirty="0" smtClean="0">
                <a:solidFill>
                  <a:srgbClr val="C00000"/>
                </a:solidFill>
              </a:rPr>
              <a:t> </a:t>
            </a:r>
            <a:r>
              <a:rPr lang="en-US" sz="2800" dirty="0" err="1" smtClean="0">
                <a:solidFill>
                  <a:srgbClr val="C00000"/>
                </a:solidFill>
              </a:rPr>
              <a:t>koperasi</a:t>
            </a:r>
            <a:r>
              <a:rPr lang="en-US" sz="2800" dirty="0" smtClean="0">
                <a:solidFill>
                  <a:srgbClr val="C00000"/>
                </a:solidFill>
              </a:rPr>
              <a:t> </a:t>
            </a:r>
            <a:r>
              <a:rPr lang="en-US" sz="2800" dirty="0" err="1" smtClean="0">
                <a:solidFill>
                  <a:srgbClr val="C00000"/>
                </a:solidFill>
              </a:rPr>
              <a:t>ditanggung</a:t>
            </a:r>
            <a:r>
              <a:rPr lang="en-US" sz="2800" dirty="0" smtClean="0">
                <a:solidFill>
                  <a:srgbClr val="C00000"/>
                </a:solidFill>
              </a:rPr>
              <a:t> </a:t>
            </a:r>
            <a:r>
              <a:rPr lang="en-US" sz="2800" dirty="0" err="1" smtClean="0">
                <a:solidFill>
                  <a:srgbClr val="C00000"/>
                </a:solidFill>
              </a:rPr>
              <a:t>dan</a:t>
            </a:r>
            <a:r>
              <a:rPr lang="en-US" sz="2800" dirty="0" smtClean="0">
                <a:solidFill>
                  <a:srgbClr val="C00000"/>
                </a:solidFill>
              </a:rPr>
              <a:t> </a:t>
            </a:r>
            <a:r>
              <a:rPr lang="en-US" sz="2800" dirty="0" err="1" smtClean="0">
                <a:solidFill>
                  <a:srgbClr val="C00000"/>
                </a:solidFill>
              </a:rPr>
              <a:t>dibagi</a:t>
            </a:r>
            <a:r>
              <a:rPr lang="en-US" sz="2800" dirty="0" smtClean="0">
                <a:solidFill>
                  <a:srgbClr val="C00000"/>
                </a:solidFill>
              </a:rPr>
              <a:t> </a:t>
            </a:r>
            <a:r>
              <a:rPr lang="en-US" sz="2800" dirty="0" err="1" smtClean="0">
                <a:solidFill>
                  <a:srgbClr val="C00000"/>
                </a:solidFill>
              </a:rPr>
              <a:t>scr</a:t>
            </a:r>
            <a:r>
              <a:rPr lang="en-US" sz="2800" dirty="0" smtClean="0">
                <a:solidFill>
                  <a:srgbClr val="C00000"/>
                </a:solidFill>
              </a:rPr>
              <a:t> </a:t>
            </a:r>
            <a:r>
              <a:rPr lang="en-US" sz="2800" dirty="0" err="1" smtClean="0">
                <a:solidFill>
                  <a:srgbClr val="C00000"/>
                </a:solidFill>
              </a:rPr>
              <a:t>adil</a:t>
            </a:r>
            <a:r>
              <a:rPr lang="en-US" sz="2800" dirty="0" smtClean="0">
                <a:solidFill>
                  <a:srgbClr val="C00000"/>
                </a:solidFill>
              </a:rPr>
              <a:t>.</a:t>
            </a:r>
          </a:p>
          <a:p>
            <a:pPr algn="just"/>
            <a:endParaRPr lang="en-US" dirty="0" smtClean="0">
              <a:solidFill>
                <a:srgbClr val="C00000"/>
              </a:solidFill>
            </a:endParaRPr>
          </a:p>
          <a:p>
            <a:pPr algn="just"/>
            <a:endParaRPr lang="en-US" dirty="0" smtClean="0">
              <a:solidFill>
                <a:srgbClr val="C00000"/>
              </a:solidFill>
            </a:endParaRPr>
          </a:p>
          <a:p>
            <a:pPr algn="just"/>
            <a:endParaRPr lang="en-US"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571480"/>
            <a:ext cx="8001056" cy="5286412"/>
          </a:xfrm>
        </p:spPr>
        <p:txBody>
          <a:bodyPr>
            <a:normAutofit/>
          </a:bodyPr>
          <a:lstStyle/>
          <a:p>
            <a:pPr algn="just"/>
            <a:r>
              <a:rPr lang="de-DE" sz="3600" b="1" dirty="0" smtClean="0">
                <a:solidFill>
                  <a:srgbClr val="C00000"/>
                </a:solidFill>
              </a:rPr>
              <a:t>Berdasarkan UU  No. 25 Tahun 1992 tentang Perkoperasian Indonesia, koperasi telah diartikan sebagai </a:t>
            </a:r>
            <a:r>
              <a:rPr lang="de-DE" sz="3600" b="1" i="1" dirty="0" smtClean="0">
                <a:solidFill>
                  <a:srgbClr val="C00000"/>
                </a:solidFill>
              </a:rPr>
              <a:t>badan usaha yang beranggotakan orang-orang atau badan hukum koperasi dengan melandaskan kegiatannya berdasarkan prinsip koperasi, sekaligus sebagai gerakan ekonomi rakyat yang berdasar atas asas kekeluargaan</a:t>
            </a:r>
            <a:endParaRPr lang="en-US" sz="3600" b="1" dirty="0">
              <a:solidFill>
                <a:srgbClr val="C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5786" y="857232"/>
            <a:ext cx="7858180" cy="5357850"/>
          </a:xfrm>
        </p:spPr>
        <p:txBody>
          <a:bodyPr>
            <a:normAutofit fontScale="92500" lnSpcReduction="20000"/>
          </a:bodyPr>
          <a:lstStyle/>
          <a:p>
            <a:pPr algn="just"/>
            <a:r>
              <a:rPr lang="de-DE" b="1" dirty="0" smtClean="0">
                <a:solidFill>
                  <a:srgbClr val="C00000"/>
                </a:solidFill>
              </a:rPr>
              <a:t>Di dalam pengertian tersebut terkandung beberapa makna  pokok , antara lain:</a:t>
            </a:r>
            <a:endParaRPr lang="en-US" b="1" dirty="0" smtClean="0">
              <a:solidFill>
                <a:srgbClr val="C00000"/>
              </a:solidFill>
            </a:endParaRPr>
          </a:p>
          <a:p>
            <a:pPr lvl="0" algn="just"/>
            <a:r>
              <a:rPr lang="en-US" b="1" i="1" dirty="0" smtClean="0">
                <a:solidFill>
                  <a:srgbClr val="C00000"/>
                </a:solidFill>
              </a:rPr>
              <a:t>1.Koperasi </a:t>
            </a:r>
            <a:r>
              <a:rPr lang="en-US" b="1" i="1" dirty="0" err="1" smtClean="0">
                <a:solidFill>
                  <a:srgbClr val="C00000"/>
                </a:solidFill>
              </a:rPr>
              <a:t>sebagai</a:t>
            </a:r>
            <a:r>
              <a:rPr lang="en-US" b="1" i="1" dirty="0" smtClean="0">
                <a:solidFill>
                  <a:srgbClr val="C00000"/>
                </a:solidFill>
              </a:rPr>
              <a:t> </a:t>
            </a:r>
            <a:r>
              <a:rPr lang="en-US" b="1" i="1" dirty="0" err="1" smtClean="0">
                <a:solidFill>
                  <a:srgbClr val="C00000"/>
                </a:solidFill>
              </a:rPr>
              <a:t>badan</a:t>
            </a:r>
            <a:r>
              <a:rPr lang="en-US" b="1" i="1" dirty="0" smtClean="0">
                <a:solidFill>
                  <a:srgbClr val="C00000"/>
                </a:solidFill>
              </a:rPr>
              <a:t> </a:t>
            </a:r>
            <a:r>
              <a:rPr lang="en-US" b="1" i="1" dirty="0" err="1" smtClean="0">
                <a:solidFill>
                  <a:srgbClr val="C00000"/>
                </a:solidFill>
              </a:rPr>
              <a:t>usaha</a:t>
            </a:r>
            <a:endParaRPr lang="en-US" b="1" dirty="0" smtClean="0">
              <a:solidFill>
                <a:srgbClr val="C00000"/>
              </a:solidFill>
            </a:endParaRPr>
          </a:p>
          <a:p>
            <a:pPr algn="just"/>
            <a:r>
              <a:rPr lang="en-US" b="1" dirty="0" err="1" smtClean="0">
                <a:solidFill>
                  <a:srgbClr val="C00000"/>
                </a:solidFill>
              </a:rPr>
              <a:t>Sebagai</a:t>
            </a:r>
            <a:r>
              <a:rPr lang="en-US" b="1" dirty="0" smtClean="0">
                <a:solidFill>
                  <a:srgbClr val="C00000"/>
                </a:solidFill>
              </a:rPr>
              <a:t> </a:t>
            </a:r>
            <a:r>
              <a:rPr lang="en-US" b="1" dirty="0" err="1" smtClean="0">
                <a:solidFill>
                  <a:srgbClr val="C00000"/>
                </a:solidFill>
              </a:rPr>
              <a:t>badan</a:t>
            </a:r>
            <a:r>
              <a:rPr lang="en-US" b="1" dirty="0" smtClean="0">
                <a:solidFill>
                  <a:srgbClr val="C00000"/>
                </a:solidFill>
              </a:rPr>
              <a:t> </a:t>
            </a:r>
            <a:r>
              <a:rPr lang="en-US" b="1" dirty="0" err="1" smtClean="0">
                <a:solidFill>
                  <a:srgbClr val="C00000"/>
                </a:solidFill>
              </a:rPr>
              <a:t>usaha</a:t>
            </a:r>
            <a:r>
              <a:rPr lang="en-US" b="1" dirty="0" smtClean="0">
                <a:solidFill>
                  <a:srgbClr val="C00000"/>
                </a:solidFill>
              </a:rPr>
              <a:t>, </a:t>
            </a:r>
            <a:r>
              <a:rPr lang="en-US" b="1" dirty="0" err="1" smtClean="0">
                <a:solidFill>
                  <a:srgbClr val="C00000"/>
                </a:solidFill>
              </a:rPr>
              <a:t>koperasi</a:t>
            </a:r>
            <a:r>
              <a:rPr lang="en-US" b="1" dirty="0" smtClean="0">
                <a:solidFill>
                  <a:srgbClr val="C00000"/>
                </a:solidFill>
              </a:rPr>
              <a:t> </a:t>
            </a:r>
            <a:r>
              <a:rPr lang="en-US" b="1" dirty="0" err="1" smtClean="0">
                <a:solidFill>
                  <a:srgbClr val="C00000"/>
                </a:solidFill>
              </a:rPr>
              <a:t>harus</a:t>
            </a:r>
            <a:r>
              <a:rPr lang="en-US" b="1" dirty="0" smtClean="0">
                <a:solidFill>
                  <a:srgbClr val="C00000"/>
                </a:solidFill>
              </a:rPr>
              <a:t> </a:t>
            </a:r>
            <a:r>
              <a:rPr lang="en-US" b="1" dirty="0" err="1" smtClean="0">
                <a:solidFill>
                  <a:srgbClr val="C00000"/>
                </a:solidFill>
              </a:rPr>
              <a:t>juga</a:t>
            </a:r>
            <a:r>
              <a:rPr lang="en-US" b="1" dirty="0" smtClean="0">
                <a:solidFill>
                  <a:srgbClr val="C00000"/>
                </a:solidFill>
              </a:rPr>
              <a:t> </a:t>
            </a:r>
            <a:r>
              <a:rPr lang="en-US" b="1" dirty="0" err="1" smtClean="0">
                <a:solidFill>
                  <a:srgbClr val="C00000"/>
                </a:solidFill>
              </a:rPr>
              <a:t>memberlakukan</a:t>
            </a:r>
            <a:r>
              <a:rPr lang="en-US" b="1" dirty="0" smtClean="0">
                <a:solidFill>
                  <a:srgbClr val="C00000"/>
                </a:solidFill>
              </a:rPr>
              <a:t> </a:t>
            </a:r>
            <a:r>
              <a:rPr lang="en-US" b="1" dirty="0" err="1" smtClean="0">
                <a:solidFill>
                  <a:srgbClr val="C00000"/>
                </a:solidFill>
              </a:rPr>
              <a:t>prinsip-prinsip</a:t>
            </a:r>
            <a:r>
              <a:rPr lang="en-US" b="1" dirty="0" smtClean="0">
                <a:solidFill>
                  <a:srgbClr val="C00000"/>
                </a:solidFill>
              </a:rPr>
              <a:t> yang </a:t>
            </a:r>
            <a:r>
              <a:rPr lang="en-US" b="1" dirty="0" err="1" smtClean="0">
                <a:solidFill>
                  <a:srgbClr val="C00000"/>
                </a:solidFill>
              </a:rPr>
              <a:t>berlaku</a:t>
            </a:r>
            <a:r>
              <a:rPr lang="en-US" b="1" dirty="0" smtClean="0">
                <a:solidFill>
                  <a:srgbClr val="C00000"/>
                </a:solidFill>
              </a:rPr>
              <a:t> </a:t>
            </a:r>
            <a:r>
              <a:rPr lang="en-US" b="1" dirty="0" err="1" smtClean="0">
                <a:solidFill>
                  <a:srgbClr val="C00000"/>
                </a:solidFill>
              </a:rPr>
              <a:t>dalam</a:t>
            </a:r>
            <a:r>
              <a:rPr lang="en-US" b="1" dirty="0" smtClean="0">
                <a:solidFill>
                  <a:srgbClr val="C00000"/>
                </a:solidFill>
              </a:rPr>
              <a:t> </a:t>
            </a:r>
            <a:r>
              <a:rPr lang="en-US" b="1" dirty="0" err="1" smtClean="0">
                <a:solidFill>
                  <a:srgbClr val="C00000"/>
                </a:solidFill>
              </a:rPr>
              <a:t>dunia</a:t>
            </a:r>
            <a:r>
              <a:rPr lang="en-US" b="1" dirty="0" smtClean="0">
                <a:solidFill>
                  <a:srgbClr val="C00000"/>
                </a:solidFill>
              </a:rPr>
              <a:t> </a:t>
            </a:r>
            <a:r>
              <a:rPr lang="en-US" b="1" dirty="0" err="1" smtClean="0">
                <a:solidFill>
                  <a:srgbClr val="C00000"/>
                </a:solidFill>
              </a:rPr>
              <a:t>badan</a:t>
            </a:r>
            <a:r>
              <a:rPr lang="en-US" b="1" dirty="0" smtClean="0">
                <a:solidFill>
                  <a:srgbClr val="C00000"/>
                </a:solidFill>
              </a:rPr>
              <a:t> </a:t>
            </a:r>
            <a:r>
              <a:rPr lang="en-US" b="1" dirty="0" err="1" smtClean="0">
                <a:solidFill>
                  <a:srgbClr val="C00000"/>
                </a:solidFill>
              </a:rPr>
              <a:t>usaha</a:t>
            </a:r>
            <a:r>
              <a:rPr lang="en-US" b="1" dirty="0" smtClean="0">
                <a:solidFill>
                  <a:srgbClr val="C00000"/>
                </a:solidFill>
              </a:rPr>
              <a:t>. </a:t>
            </a:r>
            <a:r>
              <a:rPr lang="de-DE" b="1" dirty="0" smtClean="0">
                <a:solidFill>
                  <a:srgbClr val="C00000"/>
                </a:solidFill>
              </a:rPr>
              <a:t>Oleh karena itu koperasi harus memiliki organisasi dan manajemen yang rasional, serta dikelola secara efisien. Selanjutnya, koperasi juga harus diarahkan pada pencapaian keuntungan/laba yang optimal dengan tetap memperhatikan prinsip-prinsip koperasi , serta kepentingan anggota dan masyarakat sekitarnya. </a:t>
            </a:r>
            <a:endParaRPr lang="en-US" b="1" dirty="0" smtClean="0">
              <a:solidFill>
                <a:srgbClr val="C00000"/>
              </a:solidFill>
            </a:endParaRPr>
          </a:p>
          <a:p>
            <a:pPr algn="just"/>
            <a:endParaRPr lang="en-US" b="1"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57224" y="428604"/>
            <a:ext cx="7572428" cy="5929354"/>
          </a:xfrm>
        </p:spPr>
        <p:txBody>
          <a:bodyPr/>
          <a:lstStyle/>
          <a:p>
            <a:pPr algn="just"/>
            <a:r>
              <a:rPr lang="de-DE" b="1" dirty="0" smtClean="0">
                <a:solidFill>
                  <a:srgbClr val="C00000"/>
                </a:solidFill>
              </a:rPr>
              <a:t>2)  </a:t>
            </a:r>
            <a:r>
              <a:rPr lang="de-DE" b="1" i="1" dirty="0" smtClean="0">
                <a:solidFill>
                  <a:srgbClr val="C00000"/>
                </a:solidFill>
              </a:rPr>
              <a:t>Koperasi sebagai gerakan ekonomi rakyat</a:t>
            </a:r>
            <a:endParaRPr lang="en-US" b="1" dirty="0" smtClean="0">
              <a:solidFill>
                <a:srgbClr val="C00000"/>
              </a:solidFill>
            </a:endParaRPr>
          </a:p>
          <a:p>
            <a:pPr algn="just"/>
            <a:r>
              <a:rPr lang="de-DE" b="1" dirty="0" smtClean="0">
                <a:solidFill>
                  <a:srgbClr val="C00000"/>
                </a:solidFill>
              </a:rPr>
              <a:t>Ekonomi rakyat berarti ekonomi yang berorientasi pada keterlibatan rakyat banyak. Oleh karena itu sebagai gerakan ekonomi rakyat, koperasi harus mampu mampu membina dan mengembangkan berbagai kegiatan ekonomi rakyat, sehingga rakyat benar-benar memperoleh peningkatan kemakmuran maupun kesejahteraan melalui koperasinya</a:t>
            </a:r>
            <a:endParaRPr lang="en-US" b="1" dirty="0">
              <a:solidFill>
                <a:srgbClr val="C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4348" y="714356"/>
            <a:ext cx="7929618" cy="5786478"/>
          </a:xfrm>
        </p:spPr>
        <p:txBody>
          <a:bodyPr>
            <a:normAutofit fontScale="92500" lnSpcReduction="20000"/>
          </a:bodyPr>
          <a:lstStyle/>
          <a:p>
            <a:pPr lvl="2" algn="just"/>
            <a:r>
              <a:rPr lang="de-DE" sz="3000" b="1" i="1" dirty="0" smtClean="0">
                <a:solidFill>
                  <a:schemeClr val="tx2">
                    <a:lumMod val="75000"/>
                  </a:schemeClr>
                </a:solidFill>
              </a:rPr>
              <a:t>3.Anggota </a:t>
            </a:r>
            <a:r>
              <a:rPr lang="de-DE" sz="3000" b="1" i="1" dirty="0" smtClean="0">
                <a:solidFill>
                  <a:schemeClr val="tx2">
                    <a:lumMod val="75000"/>
                  </a:schemeClr>
                </a:solidFill>
              </a:rPr>
              <a:t>koperasi adalah orang-orang atau badan hukum koperasi</a:t>
            </a:r>
            <a:endParaRPr lang="en-US" sz="3000" b="1" dirty="0" smtClean="0">
              <a:solidFill>
                <a:schemeClr val="tx2">
                  <a:lumMod val="75000"/>
                </a:schemeClr>
              </a:solidFill>
            </a:endParaRPr>
          </a:p>
          <a:p>
            <a:pPr algn="just"/>
            <a:r>
              <a:rPr lang="de-DE" b="1" dirty="0" smtClean="0">
                <a:solidFill>
                  <a:schemeClr val="tx2">
                    <a:lumMod val="75000"/>
                  </a:schemeClr>
                </a:solidFill>
              </a:rPr>
              <a:t>Hal ini mengandung makna bahwa  koperasi bisa merupakan kumpulan orang-orang atau kumpulan koperasi-koperasi yang sudah berbadan-hukum. Koperasi yang anggotanya orang-orang biasa disebut koperasi primer, sedangkan koperasi yang anggotanya badan hukum koperasi disebut koperasi sekunder.  Koperasi sekunder ini bisa terbentuk karena adanya kerja sama atau penggabungan dari beberapa koperasi yang sejenis maupun tidak sejenis, yang memiliki kepentingan sama terhadap terbentuknya koperasi sekunder tersebut.</a:t>
            </a:r>
            <a:endParaRPr lang="en-US" b="1" dirty="0" smtClean="0">
              <a:solidFill>
                <a:schemeClr val="tx2">
                  <a:lumMod val="75000"/>
                </a:schemeClr>
              </a:solidFill>
            </a:endParaRPr>
          </a:p>
          <a:p>
            <a:pPr algn="just"/>
            <a:endParaRPr lang="en-US" dirty="0">
              <a:solidFill>
                <a:schemeClr val="tx2">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8000" b="-3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2910" y="928670"/>
            <a:ext cx="7929618" cy="5000660"/>
          </a:xfrm>
        </p:spPr>
        <p:txBody>
          <a:bodyPr>
            <a:normAutofit/>
          </a:bodyPr>
          <a:lstStyle/>
          <a:p>
            <a:pPr lvl="2"/>
            <a:r>
              <a:rPr lang="en-US" sz="3600" i="1" dirty="0" smtClean="0">
                <a:solidFill>
                  <a:schemeClr val="accent2">
                    <a:lumMod val="50000"/>
                  </a:schemeClr>
                </a:solidFill>
              </a:rPr>
              <a:t>4.Prinsip </a:t>
            </a:r>
            <a:r>
              <a:rPr lang="en-US" sz="3600" i="1" dirty="0" err="1" smtClean="0">
                <a:solidFill>
                  <a:schemeClr val="accent2">
                    <a:lumMod val="50000"/>
                  </a:schemeClr>
                </a:solidFill>
              </a:rPr>
              <a:t>koperasi</a:t>
            </a:r>
            <a:endParaRPr lang="en-US" sz="3600" dirty="0" smtClean="0">
              <a:solidFill>
                <a:schemeClr val="accent2">
                  <a:lumMod val="50000"/>
                </a:schemeClr>
              </a:solidFill>
            </a:endParaRPr>
          </a:p>
          <a:p>
            <a:r>
              <a:rPr lang="de-DE" sz="3600" dirty="0" smtClean="0">
                <a:solidFill>
                  <a:schemeClr val="accent2">
                    <a:lumMod val="50000"/>
                  </a:schemeClr>
                </a:solidFill>
              </a:rPr>
              <a:t>Dalam pengelolaan organisasi dan administrasi usahanya, koperasi harus mendasarkan pada norma-norma tertentu yang disebut </a:t>
            </a:r>
            <a:r>
              <a:rPr lang="de-DE" sz="3600" b="1" dirty="0" smtClean="0">
                <a:solidFill>
                  <a:schemeClr val="accent2">
                    <a:lumMod val="50000"/>
                  </a:schemeClr>
                </a:solidFill>
              </a:rPr>
              <a:t> prinsip koperasi. </a:t>
            </a:r>
            <a:r>
              <a:rPr lang="de-DE" sz="3600" dirty="0" smtClean="0">
                <a:solidFill>
                  <a:schemeClr val="accent2">
                    <a:lumMod val="50000"/>
                  </a:schemeClr>
                </a:solidFill>
              </a:rPr>
              <a:t>Prinsip koperasi inilah yang nantinya memberikan warna dan arah bagi gerakan organisasi koperasi.</a:t>
            </a:r>
            <a:endParaRPr lang="en-US" sz="3600" dirty="0">
              <a:solidFill>
                <a:schemeClr val="accent2">
                  <a:lumMod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472" y="571480"/>
            <a:ext cx="7929618" cy="5429288"/>
          </a:xfrm>
        </p:spPr>
        <p:txBody>
          <a:bodyPr>
            <a:normAutofit lnSpcReduction="10000"/>
          </a:bodyPr>
          <a:lstStyle/>
          <a:p>
            <a:pPr lvl="2"/>
            <a:r>
              <a:rPr lang="en-US" b="1" i="1" dirty="0" smtClean="0">
                <a:solidFill>
                  <a:srgbClr val="0070C0"/>
                </a:solidFill>
              </a:rPr>
              <a:t>5. </a:t>
            </a:r>
            <a:r>
              <a:rPr lang="en-US" b="1" i="1" dirty="0" err="1" smtClean="0">
                <a:solidFill>
                  <a:srgbClr val="0070C0"/>
                </a:solidFill>
              </a:rPr>
              <a:t>Asas</a:t>
            </a:r>
            <a:r>
              <a:rPr lang="en-US" b="1" i="1" dirty="0" smtClean="0">
                <a:solidFill>
                  <a:srgbClr val="0070C0"/>
                </a:solidFill>
              </a:rPr>
              <a:t> </a:t>
            </a:r>
            <a:r>
              <a:rPr lang="en-US" b="1" i="1" dirty="0" err="1" smtClean="0">
                <a:solidFill>
                  <a:srgbClr val="0070C0"/>
                </a:solidFill>
              </a:rPr>
              <a:t>kekeluargaan</a:t>
            </a:r>
            <a:endParaRPr lang="en-US" b="1" dirty="0" smtClean="0">
              <a:solidFill>
                <a:srgbClr val="0070C0"/>
              </a:solidFill>
            </a:endParaRPr>
          </a:p>
          <a:p>
            <a:r>
              <a:rPr lang="en-US" b="1" dirty="0" smtClean="0">
                <a:solidFill>
                  <a:srgbClr val="0070C0"/>
                </a:solidFill>
              </a:rPr>
              <a:t>Di </a:t>
            </a:r>
            <a:r>
              <a:rPr lang="en-US" b="1" dirty="0" err="1" smtClean="0">
                <a:solidFill>
                  <a:srgbClr val="0070C0"/>
                </a:solidFill>
              </a:rPr>
              <a:t>samping</a:t>
            </a:r>
            <a:r>
              <a:rPr lang="en-US" b="1" dirty="0" smtClean="0">
                <a:solidFill>
                  <a:srgbClr val="0070C0"/>
                </a:solidFill>
              </a:rPr>
              <a:t> </a:t>
            </a:r>
            <a:r>
              <a:rPr lang="en-US" b="1" dirty="0" err="1" smtClean="0">
                <a:solidFill>
                  <a:srgbClr val="0070C0"/>
                </a:solidFill>
              </a:rPr>
              <a:t>prinsip</a:t>
            </a:r>
            <a:r>
              <a:rPr lang="en-US" b="1" dirty="0" smtClean="0">
                <a:solidFill>
                  <a:srgbClr val="0070C0"/>
                </a:solidFill>
              </a:rPr>
              <a:t> </a:t>
            </a:r>
            <a:r>
              <a:rPr lang="en-US" b="1" dirty="0" err="1" smtClean="0">
                <a:solidFill>
                  <a:srgbClr val="0070C0"/>
                </a:solidFill>
              </a:rPr>
              <a:t>koperasi</a:t>
            </a:r>
            <a:r>
              <a:rPr lang="en-US" b="1" dirty="0" smtClean="0">
                <a:solidFill>
                  <a:srgbClr val="0070C0"/>
                </a:solidFill>
              </a:rPr>
              <a:t> yang </a:t>
            </a:r>
            <a:r>
              <a:rPr lang="en-US" b="1" dirty="0" err="1" smtClean="0">
                <a:solidFill>
                  <a:srgbClr val="0070C0"/>
                </a:solidFill>
              </a:rPr>
              <a:t>mendasari</a:t>
            </a:r>
            <a:r>
              <a:rPr lang="en-US" b="1" dirty="0" smtClean="0">
                <a:solidFill>
                  <a:srgbClr val="0070C0"/>
                </a:solidFill>
              </a:rPr>
              <a:t>  </a:t>
            </a:r>
            <a:r>
              <a:rPr lang="en-US" b="1" dirty="0" err="1" smtClean="0">
                <a:solidFill>
                  <a:srgbClr val="0070C0"/>
                </a:solidFill>
              </a:rPr>
              <a:t>pengelolaan</a:t>
            </a:r>
            <a:r>
              <a:rPr lang="en-US" b="1" dirty="0" smtClean="0">
                <a:solidFill>
                  <a:srgbClr val="0070C0"/>
                </a:solidFill>
              </a:rPr>
              <a:t> </a:t>
            </a:r>
            <a:r>
              <a:rPr lang="en-US" b="1" dirty="0" err="1" smtClean="0">
                <a:solidFill>
                  <a:srgbClr val="0070C0"/>
                </a:solidFill>
              </a:rPr>
              <a:t>organisasi</a:t>
            </a:r>
            <a:r>
              <a:rPr lang="en-US" b="1" dirty="0" smtClean="0">
                <a:solidFill>
                  <a:srgbClr val="0070C0"/>
                </a:solidFill>
              </a:rPr>
              <a:t> </a:t>
            </a:r>
            <a:r>
              <a:rPr lang="en-US" b="1" dirty="0" err="1" smtClean="0">
                <a:solidFill>
                  <a:srgbClr val="0070C0"/>
                </a:solidFill>
              </a:rPr>
              <a:t>dan</a:t>
            </a:r>
            <a:r>
              <a:rPr lang="en-US" b="1" dirty="0" smtClean="0">
                <a:solidFill>
                  <a:srgbClr val="0070C0"/>
                </a:solidFill>
              </a:rPr>
              <a:t> </a:t>
            </a:r>
            <a:r>
              <a:rPr lang="en-US" b="1" dirty="0" err="1" smtClean="0">
                <a:solidFill>
                  <a:srgbClr val="0070C0"/>
                </a:solidFill>
              </a:rPr>
              <a:t>administrasi</a:t>
            </a:r>
            <a:r>
              <a:rPr lang="en-US" b="1" dirty="0" smtClean="0">
                <a:solidFill>
                  <a:srgbClr val="0070C0"/>
                </a:solidFill>
              </a:rPr>
              <a:t> </a:t>
            </a:r>
            <a:r>
              <a:rPr lang="en-US" b="1" dirty="0" err="1" smtClean="0">
                <a:solidFill>
                  <a:srgbClr val="0070C0"/>
                </a:solidFill>
              </a:rPr>
              <a:t>usahanya</a:t>
            </a:r>
            <a:r>
              <a:rPr lang="en-US" b="1" dirty="0" smtClean="0">
                <a:solidFill>
                  <a:srgbClr val="0070C0"/>
                </a:solidFill>
              </a:rPr>
              <a:t>, </a:t>
            </a:r>
            <a:r>
              <a:rPr lang="en-US" b="1" dirty="0" err="1" smtClean="0">
                <a:solidFill>
                  <a:srgbClr val="0070C0"/>
                </a:solidFill>
              </a:rPr>
              <a:t>gerakan</a:t>
            </a:r>
            <a:r>
              <a:rPr lang="en-US" b="1" dirty="0" smtClean="0">
                <a:solidFill>
                  <a:srgbClr val="0070C0"/>
                </a:solidFill>
              </a:rPr>
              <a:t> </a:t>
            </a:r>
            <a:r>
              <a:rPr lang="en-US" b="1" dirty="0" err="1" smtClean="0">
                <a:solidFill>
                  <a:srgbClr val="0070C0"/>
                </a:solidFill>
              </a:rPr>
              <a:t>koperasi</a:t>
            </a:r>
            <a:r>
              <a:rPr lang="en-US" b="1" dirty="0" smtClean="0">
                <a:solidFill>
                  <a:srgbClr val="0070C0"/>
                </a:solidFill>
              </a:rPr>
              <a:t> </a:t>
            </a:r>
            <a:r>
              <a:rPr lang="en-US" b="1" dirty="0" err="1" smtClean="0">
                <a:solidFill>
                  <a:srgbClr val="0070C0"/>
                </a:solidFill>
              </a:rPr>
              <a:t>juga</a:t>
            </a:r>
            <a:r>
              <a:rPr lang="en-US" b="1" dirty="0" smtClean="0">
                <a:solidFill>
                  <a:srgbClr val="0070C0"/>
                </a:solidFill>
              </a:rPr>
              <a:t> </a:t>
            </a:r>
            <a:r>
              <a:rPr lang="en-US" b="1" dirty="0" err="1" smtClean="0">
                <a:solidFill>
                  <a:srgbClr val="0070C0"/>
                </a:solidFill>
              </a:rPr>
              <a:t>harus</a:t>
            </a:r>
            <a:r>
              <a:rPr lang="en-US" b="1" dirty="0" smtClean="0">
                <a:solidFill>
                  <a:srgbClr val="0070C0"/>
                </a:solidFill>
              </a:rPr>
              <a:t> </a:t>
            </a:r>
            <a:r>
              <a:rPr lang="en-US" b="1" dirty="0" err="1" smtClean="0">
                <a:solidFill>
                  <a:srgbClr val="0070C0"/>
                </a:solidFill>
              </a:rPr>
              <a:t>mencerminkan</a:t>
            </a:r>
            <a:r>
              <a:rPr lang="en-US" b="1" dirty="0" smtClean="0">
                <a:solidFill>
                  <a:srgbClr val="0070C0"/>
                </a:solidFill>
              </a:rPr>
              <a:t> </a:t>
            </a:r>
            <a:r>
              <a:rPr lang="en-US" b="1" dirty="0" err="1" smtClean="0">
                <a:solidFill>
                  <a:srgbClr val="0070C0"/>
                </a:solidFill>
              </a:rPr>
              <a:t>asas</a:t>
            </a:r>
            <a:r>
              <a:rPr lang="en-US" b="1" dirty="0" smtClean="0">
                <a:solidFill>
                  <a:srgbClr val="0070C0"/>
                </a:solidFill>
              </a:rPr>
              <a:t> </a:t>
            </a:r>
            <a:r>
              <a:rPr lang="en-US" b="1" dirty="0" err="1" smtClean="0">
                <a:solidFill>
                  <a:srgbClr val="0070C0"/>
                </a:solidFill>
              </a:rPr>
              <a:t>kekeluargaan</a:t>
            </a:r>
            <a:r>
              <a:rPr lang="en-US" b="1" dirty="0" smtClean="0">
                <a:solidFill>
                  <a:srgbClr val="0070C0"/>
                </a:solidFill>
              </a:rPr>
              <a:t>. </a:t>
            </a:r>
            <a:r>
              <a:rPr lang="en-US" b="1" dirty="0" err="1" smtClean="0">
                <a:solidFill>
                  <a:srgbClr val="0070C0"/>
                </a:solidFill>
              </a:rPr>
              <a:t>Ini</a:t>
            </a:r>
            <a:r>
              <a:rPr lang="en-US" b="1" dirty="0" smtClean="0">
                <a:solidFill>
                  <a:srgbClr val="0070C0"/>
                </a:solidFill>
              </a:rPr>
              <a:t> </a:t>
            </a:r>
            <a:r>
              <a:rPr lang="en-US" b="1" dirty="0" err="1" smtClean="0">
                <a:solidFill>
                  <a:srgbClr val="0070C0"/>
                </a:solidFill>
              </a:rPr>
              <a:t>berarti</a:t>
            </a:r>
            <a:r>
              <a:rPr lang="en-US" b="1" dirty="0" smtClean="0">
                <a:solidFill>
                  <a:srgbClr val="0070C0"/>
                </a:solidFill>
              </a:rPr>
              <a:t> </a:t>
            </a:r>
            <a:r>
              <a:rPr lang="en-US" b="1" dirty="0" err="1" smtClean="0">
                <a:solidFill>
                  <a:srgbClr val="0070C0"/>
                </a:solidFill>
              </a:rPr>
              <a:t>bahwa</a:t>
            </a:r>
            <a:r>
              <a:rPr lang="en-US" b="1" dirty="0" smtClean="0">
                <a:solidFill>
                  <a:srgbClr val="0070C0"/>
                </a:solidFill>
              </a:rPr>
              <a:t> </a:t>
            </a:r>
            <a:r>
              <a:rPr lang="en-US" b="1" dirty="0" err="1" smtClean="0">
                <a:solidFill>
                  <a:srgbClr val="0070C0"/>
                </a:solidFill>
              </a:rPr>
              <a:t>dalam</a:t>
            </a:r>
            <a:r>
              <a:rPr lang="en-US" b="1" dirty="0" smtClean="0">
                <a:solidFill>
                  <a:srgbClr val="0070C0"/>
                </a:solidFill>
              </a:rPr>
              <a:t> </a:t>
            </a:r>
            <a:r>
              <a:rPr lang="en-US" b="1" dirty="0" err="1" smtClean="0">
                <a:solidFill>
                  <a:srgbClr val="0070C0"/>
                </a:solidFill>
              </a:rPr>
              <a:t>pengelolaan</a:t>
            </a:r>
            <a:r>
              <a:rPr lang="en-US" b="1" dirty="0" smtClean="0">
                <a:solidFill>
                  <a:srgbClr val="0070C0"/>
                </a:solidFill>
              </a:rPr>
              <a:t> </a:t>
            </a:r>
            <a:r>
              <a:rPr lang="en-US" b="1" dirty="0" err="1" smtClean="0">
                <a:solidFill>
                  <a:srgbClr val="0070C0"/>
                </a:solidFill>
              </a:rPr>
              <a:t>koperasi</a:t>
            </a:r>
            <a:r>
              <a:rPr lang="en-US" b="1" dirty="0" smtClean="0">
                <a:solidFill>
                  <a:srgbClr val="0070C0"/>
                </a:solidFill>
              </a:rPr>
              <a:t> </a:t>
            </a:r>
            <a:r>
              <a:rPr lang="en-US" b="1" dirty="0" err="1" smtClean="0">
                <a:solidFill>
                  <a:srgbClr val="0070C0"/>
                </a:solidFill>
              </a:rPr>
              <a:t>harus</a:t>
            </a:r>
            <a:r>
              <a:rPr lang="en-US" b="1" dirty="0" smtClean="0">
                <a:solidFill>
                  <a:srgbClr val="0070C0"/>
                </a:solidFill>
              </a:rPr>
              <a:t> </a:t>
            </a:r>
            <a:r>
              <a:rPr lang="en-US" b="1" dirty="0" err="1" smtClean="0">
                <a:solidFill>
                  <a:srgbClr val="0070C0"/>
                </a:solidFill>
              </a:rPr>
              <a:t>dijunjung</a:t>
            </a:r>
            <a:r>
              <a:rPr lang="en-US" b="1" dirty="0" smtClean="0">
                <a:solidFill>
                  <a:srgbClr val="0070C0"/>
                </a:solidFill>
              </a:rPr>
              <a:t> </a:t>
            </a:r>
            <a:r>
              <a:rPr lang="en-US" b="1" dirty="0" err="1" smtClean="0">
                <a:solidFill>
                  <a:srgbClr val="0070C0"/>
                </a:solidFill>
              </a:rPr>
              <a:t>tinggi</a:t>
            </a:r>
            <a:r>
              <a:rPr lang="en-US" b="1" dirty="0" smtClean="0">
                <a:solidFill>
                  <a:srgbClr val="0070C0"/>
                </a:solidFill>
              </a:rPr>
              <a:t> </a:t>
            </a:r>
            <a:r>
              <a:rPr lang="en-US" b="1" dirty="0" err="1" smtClean="0">
                <a:solidFill>
                  <a:srgbClr val="0070C0"/>
                </a:solidFill>
              </a:rPr>
              <a:t>asas</a:t>
            </a:r>
            <a:r>
              <a:rPr lang="en-US" b="1" dirty="0" smtClean="0">
                <a:solidFill>
                  <a:srgbClr val="0070C0"/>
                </a:solidFill>
              </a:rPr>
              <a:t> </a:t>
            </a:r>
            <a:r>
              <a:rPr lang="en-US" b="1" dirty="0" err="1" smtClean="0">
                <a:solidFill>
                  <a:srgbClr val="0070C0"/>
                </a:solidFill>
              </a:rPr>
              <a:t>kebersamaan</a:t>
            </a:r>
            <a:r>
              <a:rPr lang="en-US" b="1" dirty="0" smtClean="0">
                <a:solidFill>
                  <a:srgbClr val="0070C0"/>
                </a:solidFill>
              </a:rPr>
              <a:t> </a:t>
            </a:r>
            <a:r>
              <a:rPr lang="en-US" b="1" i="1" dirty="0" smtClean="0">
                <a:solidFill>
                  <a:srgbClr val="0070C0"/>
                </a:solidFill>
              </a:rPr>
              <a:t>(mutual help) </a:t>
            </a:r>
            <a:r>
              <a:rPr lang="en-US" b="1" dirty="0" err="1" smtClean="0">
                <a:solidFill>
                  <a:srgbClr val="0070C0"/>
                </a:solidFill>
              </a:rPr>
              <a:t>dan</a:t>
            </a:r>
            <a:r>
              <a:rPr lang="en-US" b="1" dirty="0" smtClean="0">
                <a:solidFill>
                  <a:srgbClr val="0070C0"/>
                </a:solidFill>
              </a:rPr>
              <a:t> </a:t>
            </a:r>
            <a:r>
              <a:rPr lang="en-US" b="1" dirty="0" err="1" smtClean="0">
                <a:solidFill>
                  <a:srgbClr val="0070C0"/>
                </a:solidFill>
              </a:rPr>
              <a:t>asas</a:t>
            </a:r>
            <a:r>
              <a:rPr lang="en-US" b="1" dirty="0" smtClean="0">
                <a:solidFill>
                  <a:srgbClr val="0070C0"/>
                </a:solidFill>
              </a:rPr>
              <a:t> </a:t>
            </a:r>
            <a:r>
              <a:rPr lang="en-US" b="1" dirty="0" err="1" smtClean="0">
                <a:solidFill>
                  <a:srgbClr val="0070C0"/>
                </a:solidFill>
              </a:rPr>
              <a:t>kerja</a:t>
            </a:r>
            <a:r>
              <a:rPr lang="en-US" b="1" dirty="0" smtClean="0">
                <a:solidFill>
                  <a:srgbClr val="0070C0"/>
                </a:solidFill>
              </a:rPr>
              <a:t> </a:t>
            </a:r>
            <a:r>
              <a:rPr lang="en-US" b="1" dirty="0" err="1" smtClean="0">
                <a:solidFill>
                  <a:srgbClr val="0070C0"/>
                </a:solidFill>
              </a:rPr>
              <a:t>sama</a:t>
            </a:r>
            <a:r>
              <a:rPr lang="en-US" b="1" dirty="0" smtClean="0">
                <a:solidFill>
                  <a:srgbClr val="0070C0"/>
                </a:solidFill>
              </a:rPr>
              <a:t> </a:t>
            </a:r>
            <a:r>
              <a:rPr lang="en-US" b="1" i="1" dirty="0" smtClean="0">
                <a:solidFill>
                  <a:srgbClr val="0070C0"/>
                </a:solidFill>
              </a:rPr>
              <a:t>(group action). </a:t>
            </a:r>
            <a:r>
              <a:rPr lang="en-US" b="1" dirty="0" err="1" smtClean="0">
                <a:solidFill>
                  <a:srgbClr val="0070C0"/>
                </a:solidFill>
              </a:rPr>
              <a:t>Prinsip</a:t>
            </a:r>
            <a:r>
              <a:rPr lang="en-US" b="1" dirty="0" smtClean="0">
                <a:solidFill>
                  <a:srgbClr val="0070C0"/>
                </a:solidFill>
              </a:rPr>
              <a:t> </a:t>
            </a:r>
            <a:r>
              <a:rPr lang="en-US" b="1" dirty="0" err="1" smtClean="0">
                <a:solidFill>
                  <a:srgbClr val="0070C0"/>
                </a:solidFill>
              </a:rPr>
              <a:t>dan</a:t>
            </a:r>
            <a:r>
              <a:rPr lang="en-US" b="1" dirty="0" smtClean="0">
                <a:solidFill>
                  <a:srgbClr val="0070C0"/>
                </a:solidFill>
              </a:rPr>
              <a:t> </a:t>
            </a:r>
            <a:r>
              <a:rPr lang="en-US" b="1" dirty="0" err="1" smtClean="0">
                <a:solidFill>
                  <a:srgbClr val="0070C0"/>
                </a:solidFill>
              </a:rPr>
              <a:t>asas</a:t>
            </a:r>
            <a:r>
              <a:rPr lang="en-US" b="1" dirty="0" smtClean="0">
                <a:solidFill>
                  <a:srgbClr val="0070C0"/>
                </a:solidFill>
              </a:rPr>
              <a:t> </a:t>
            </a:r>
            <a:r>
              <a:rPr lang="en-US" b="1" dirty="0" err="1" smtClean="0">
                <a:solidFill>
                  <a:srgbClr val="0070C0"/>
                </a:solidFill>
              </a:rPr>
              <a:t>koperasi</a:t>
            </a:r>
            <a:r>
              <a:rPr lang="en-US" b="1" dirty="0" smtClean="0">
                <a:solidFill>
                  <a:srgbClr val="0070C0"/>
                </a:solidFill>
              </a:rPr>
              <a:t> </a:t>
            </a:r>
            <a:r>
              <a:rPr lang="en-US" b="1" dirty="0" err="1" smtClean="0">
                <a:solidFill>
                  <a:srgbClr val="0070C0"/>
                </a:solidFill>
              </a:rPr>
              <a:t>inilah</a:t>
            </a:r>
            <a:r>
              <a:rPr lang="en-US" b="1" dirty="0" smtClean="0">
                <a:solidFill>
                  <a:srgbClr val="0070C0"/>
                </a:solidFill>
              </a:rPr>
              <a:t> yang </a:t>
            </a:r>
            <a:r>
              <a:rPr lang="en-US" b="1" dirty="0" err="1" smtClean="0">
                <a:solidFill>
                  <a:srgbClr val="0070C0"/>
                </a:solidFill>
              </a:rPr>
              <a:t>selanjutnya</a:t>
            </a:r>
            <a:r>
              <a:rPr lang="en-US" b="1" dirty="0" smtClean="0">
                <a:solidFill>
                  <a:srgbClr val="0070C0"/>
                </a:solidFill>
              </a:rPr>
              <a:t> </a:t>
            </a:r>
            <a:r>
              <a:rPr lang="en-US" b="1" dirty="0" err="1" smtClean="0">
                <a:solidFill>
                  <a:srgbClr val="0070C0"/>
                </a:solidFill>
              </a:rPr>
              <a:t>akan</a:t>
            </a:r>
            <a:r>
              <a:rPr lang="en-US" b="1" dirty="0" smtClean="0">
                <a:solidFill>
                  <a:srgbClr val="0070C0"/>
                </a:solidFill>
              </a:rPr>
              <a:t> </a:t>
            </a:r>
            <a:r>
              <a:rPr lang="en-US" b="1" dirty="0" err="1" smtClean="0">
                <a:solidFill>
                  <a:srgbClr val="0070C0"/>
                </a:solidFill>
              </a:rPr>
              <a:t>mewarnai</a:t>
            </a:r>
            <a:r>
              <a:rPr lang="en-US" b="1" dirty="0" smtClean="0">
                <a:solidFill>
                  <a:srgbClr val="0070C0"/>
                </a:solidFill>
              </a:rPr>
              <a:t> </a:t>
            </a:r>
            <a:r>
              <a:rPr lang="en-US" b="1" dirty="0" err="1" smtClean="0">
                <a:solidFill>
                  <a:srgbClr val="0070C0"/>
                </a:solidFill>
              </a:rPr>
              <a:t>gerakan</a:t>
            </a:r>
            <a:r>
              <a:rPr lang="en-US" b="1" dirty="0" smtClean="0">
                <a:solidFill>
                  <a:srgbClr val="0070C0"/>
                </a:solidFill>
              </a:rPr>
              <a:t> </a:t>
            </a:r>
            <a:r>
              <a:rPr lang="en-US" b="1" dirty="0" err="1" smtClean="0">
                <a:solidFill>
                  <a:srgbClr val="0070C0"/>
                </a:solidFill>
              </a:rPr>
              <a:t>koperasi</a:t>
            </a:r>
            <a:r>
              <a:rPr lang="en-US" b="1" dirty="0" smtClean="0">
                <a:solidFill>
                  <a:srgbClr val="0070C0"/>
                </a:solidFill>
              </a:rPr>
              <a:t>, </a:t>
            </a:r>
            <a:r>
              <a:rPr lang="en-US" b="1" dirty="0" err="1" smtClean="0">
                <a:solidFill>
                  <a:srgbClr val="0070C0"/>
                </a:solidFill>
              </a:rPr>
              <a:t>dan</a:t>
            </a:r>
            <a:r>
              <a:rPr lang="en-US" b="1" dirty="0" smtClean="0">
                <a:solidFill>
                  <a:srgbClr val="0070C0"/>
                </a:solidFill>
              </a:rPr>
              <a:t> </a:t>
            </a:r>
            <a:r>
              <a:rPr lang="en-US" b="1" dirty="0" err="1" smtClean="0">
                <a:solidFill>
                  <a:srgbClr val="0070C0"/>
                </a:solidFill>
              </a:rPr>
              <a:t>membedakannya</a:t>
            </a:r>
            <a:r>
              <a:rPr lang="en-US" b="1" dirty="0" smtClean="0">
                <a:solidFill>
                  <a:srgbClr val="0070C0"/>
                </a:solidFill>
              </a:rPr>
              <a:t> </a:t>
            </a:r>
            <a:r>
              <a:rPr lang="en-US" b="1" dirty="0" err="1" smtClean="0">
                <a:solidFill>
                  <a:srgbClr val="0070C0"/>
                </a:solidFill>
              </a:rPr>
              <a:t>dengan</a:t>
            </a:r>
            <a:r>
              <a:rPr lang="en-US" b="1" dirty="0" smtClean="0">
                <a:solidFill>
                  <a:srgbClr val="0070C0"/>
                </a:solidFill>
              </a:rPr>
              <a:t> </a:t>
            </a:r>
            <a:r>
              <a:rPr lang="en-US" b="1" dirty="0" err="1" smtClean="0">
                <a:solidFill>
                  <a:srgbClr val="0070C0"/>
                </a:solidFill>
              </a:rPr>
              <a:t>badan</a:t>
            </a:r>
            <a:r>
              <a:rPr lang="en-US" b="1" dirty="0" smtClean="0">
                <a:solidFill>
                  <a:srgbClr val="0070C0"/>
                </a:solidFill>
              </a:rPr>
              <a:t> </a:t>
            </a:r>
            <a:r>
              <a:rPr lang="en-US" b="1" dirty="0" err="1" smtClean="0">
                <a:solidFill>
                  <a:srgbClr val="0070C0"/>
                </a:solidFill>
              </a:rPr>
              <a:t>usaha</a:t>
            </a:r>
            <a:r>
              <a:rPr lang="en-US" b="1" dirty="0" smtClean="0">
                <a:solidFill>
                  <a:srgbClr val="0070C0"/>
                </a:solidFill>
              </a:rPr>
              <a:t> </a:t>
            </a:r>
            <a:r>
              <a:rPr lang="en-US" b="1" dirty="0" err="1" smtClean="0">
                <a:solidFill>
                  <a:srgbClr val="0070C0"/>
                </a:solidFill>
              </a:rPr>
              <a:t>swasta</a:t>
            </a:r>
            <a:r>
              <a:rPr lang="en-US" b="1" dirty="0" smtClean="0">
                <a:solidFill>
                  <a:srgbClr val="0070C0"/>
                </a:solidFill>
              </a:rPr>
              <a:t> yang lain  </a:t>
            </a:r>
            <a:r>
              <a:rPr lang="en-US" b="1" dirty="0" err="1" smtClean="0">
                <a:solidFill>
                  <a:srgbClr val="0070C0"/>
                </a:solidFill>
              </a:rPr>
              <a:t>seperti</a:t>
            </a:r>
            <a:r>
              <a:rPr lang="en-US" b="1" dirty="0" smtClean="0">
                <a:solidFill>
                  <a:srgbClr val="0070C0"/>
                </a:solidFill>
              </a:rPr>
              <a:t> Firma, CV, </a:t>
            </a:r>
            <a:r>
              <a:rPr lang="en-US" b="1" dirty="0" err="1" smtClean="0">
                <a:solidFill>
                  <a:srgbClr val="0070C0"/>
                </a:solidFill>
              </a:rPr>
              <a:t>dan</a:t>
            </a:r>
            <a:r>
              <a:rPr lang="en-US" b="1" dirty="0" smtClean="0">
                <a:solidFill>
                  <a:srgbClr val="0070C0"/>
                </a:solidFill>
              </a:rPr>
              <a:t> PT</a:t>
            </a:r>
            <a:r>
              <a:rPr lang="en-US" dirty="0" smtClean="0">
                <a:solidFill>
                  <a:srgbClr val="0070C0"/>
                </a:solidFill>
              </a:rPr>
              <a:t>.</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1067</Words>
  <Application>Microsoft Office PowerPoint</Application>
  <PresentationFormat>On-screen Show (4:3)</PresentationFormat>
  <Paragraphs>59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PENGERTIAN, ASAS DAN PRINSIP-PRINSIP KOPERASI</vt:lpstr>
      <vt:lpstr>Slide 2</vt:lpstr>
      <vt:lpstr>Slide 3</vt:lpstr>
      <vt:lpstr>Slide 4</vt:lpstr>
      <vt:lpstr>Slide 5</vt:lpstr>
      <vt:lpstr>Slide 6</vt:lpstr>
      <vt:lpstr>Slide 7</vt:lpstr>
      <vt:lpstr>Slide 8</vt:lpstr>
      <vt:lpstr>Slide 9</vt:lpstr>
      <vt:lpstr>Secara umum, perbedaan karakteristik koperasi dengan badan usaha swasta yang lain adalah sebagai berikut. </vt:lpstr>
      <vt:lpstr>Prinsip Koperasi</vt:lpstr>
      <vt:lpstr>Ke tujuh aspek prinsip koperasi tersebut adalah:</vt:lpstr>
      <vt:lpstr>Slide 13</vt:lpstr>
      <vt:lpstr>Slide 14</vt:lpstr>
      <vt:lpstr>Slide 15</vt:lpstr>
      <vt:lpstr>Slide 16</vt:lpstr>
      <vt:lpstr>Slide 17</vt:lpstr>
      <vt:lpstr>Slide 18</vt:lpstr>
      <vt:lpstr>Ciri-ciri Koperasi:</vt:lpstr>
      <vt:lpstr>Slide 20</vt:lpstr>
      <vt:lpstr>Slide 21</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PENGERTIAN, ASAS DAN PRINSIP-PRINSIP KOPERASI</dc:title>
  <dc:creator>Valued Acer Customer</dc:creator>
  <cp:lastModifiedBy>Valued Acer Customer</cp:lastModifiedBy>
  <cp:revision>36</cp:revision>
  <dcterms:created xsi:type="dcterms:W3CDTF">2011-02-28T02:42:42Z</dcterms:created>
  <dcterms:modified xsi:type="dcterms:W3CDTF">2011-03-01T02:08:50Z</dcterms:modified>
</cp:coreProperties>
</file>