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0" r:id="rId2"/>
  </p:sldMasterIdLst>
  <p:sldIdLst>
    <p:sldId id="256" r:id="rId3"/>
    <p:sldId id="282" r:id="rId4"/>
    <p:sldId id="274" r:id="rId5"/>
    <p:sldId id="275" r:id="rId6"/>
    <p:sldId id="276" r:id="rId7"/>
    <p:sldId id="277" r:id="rId8"/>
    <p:sldId id="279" r:id="rId9"/>
    <p:sldId id="280" r:id="rId10"/>
    <p:sldId id="281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8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83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03B3-1DA3-4B13-A470-E470A1FC3CD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A65-0A35-442B-8B31-9E02EF69C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03B3-1DA3-4B13-A470-E470A1FC3CD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A65-0A35-442B-8B31-9E02EF69C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03B3-1DA3-4B13-A470-E470A1FC3CD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A65-0A35-442B-8B31-9E02EF69C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8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0B6AF-A270-4E47-988B-DDA4C9DAEA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0EB7E-29B3-4280-86B3-FBA93D2484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7C44E049-9BB9-4EC4-808B-36071E6C69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DE1C6-1550-4E98-9628-90B77F6353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47D3B-DBAA-4CDD-89E7-65D6BE8774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ACF5A-7C9B-407E-945C-581191ED63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BE964-0795-4E36-B84A-832A8DB20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6AEE6-A433-4320-9348-E8890B0FF8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03B3-1DA3-4B13-A470-E470A1FC3CD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A65-0A35-442B-8B31-9E02EF69C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AA4E2-9478-4AB3-9D96-2C9220B679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2859A-589D-42BD-A66F-44F7039A3B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0287-FD63-44FF-B1ED-74306FBDDA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03B3-1DA3-4B13-A470-E470A1FC3CD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A65-0A35-442B-8B31-9E02EF69C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03B3-1DA3-4B13-A470-E470A1FC3CD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A65-0A35-442B-8B31-9E02EF69C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03B3-1DA3-4B13-A470-E470A1FC3CD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A65-0A35-442B-8B31-9E02EF69C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03B3-1DA3-4B13-A470-E470A1FC3CD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A65-0A35-442B-8B31-9E02EF69C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03B3-1DA3-4B13-A470-E470A1FC3CD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A65-0A35-442B-8B31-9E02EF69C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03B3-1DA3-4B13-A470-E470A1FC3CD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A65-0A35-442B-8B31-9E02EF69C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03B3-1DA3-4B13-A470-E470A1FC3CD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A65-0A35-442B-8B31-9E02EF69C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803B3-1DA3-4B13-A470-E470A1FC3CD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0AA65-0A35-442B-8B31-9E02EF69C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2803B3-1DA3-4B13-A470-E470A1FC3CD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00AA65-0A35-442B-8B31-9E02EF69C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1026" name="Picture 2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514600"/>
            <a:ext cx="3276600" cy="3657600"/>
          </a:xfrm>
          <a:prstGeom prst="rect">
            <a:avLst/>
          </a:prstGeom>
          <a:noFill/>
        </p:spPr>
      </p:pic>
      <p:sp>
        <p:nvSpPr>
          <p:cNvPr id="1027" name="PubRRectCallout"/>
          <p:cNvSpPr>
            <a:spLocks noEditPoints="1" noChangeArrowheads="1"/>
          </p:cNvSpPr>
          <p:nvPr/>
        </p:nvSpPr>
        <p:spPr bwMode="auto">
          <a:xfrm>
            <a:off x="1143000" y="990600"/>
            <a:ext cx="7239000" cy="152400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err="1" smtClean="0"/>
              <a:t>Pengenalan</a:t>
            </a:r>
            <a:r>
              <a:rPr lang="en-US" sz="2800" dirty="0" smtClean="0"/>
              <a:t> ERP (Enterprise Resource Planning)</a:t>
            </a:r>
          </a:p>
          <a:p>
            <a:endParaRPr lang="en-US" dirty="0"/>
          </a:p>
          <a:p>
            <a:pPr algn="ctr"/>
            <a:r>
              <a:rPr lang="en-US" dirty="0" err="1" smtClean="0"/>
              <a:t>Pertemuan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1 0.04529  0.011 0.08659  0.028 0.11323  C 0.028 0.11456  0.055 0.15053  0.055 0.1492  C 0.07 0.16918  0.079 0.19715  0.079 0.22646  C 0.079 0.28507  0.044 0.33169  0 0.33302  C -0.044 0.33169  -0.079 0.28507  -0.079 0.22646  C -0.079 0.19715  -0.07 0.16918  -0.055 0.1492  C -0.055 0.15053  -0.028 0.11456  -0.028 0.11323  C -0.011 0.08659  -0.001 0.04529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Pengertian</a:t>
            </a:r>
            <a:r>
              <a:rPr lang="en-US" dirty="0" smtClean="0"/>
              <a:t> ERP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 yang </a:t>
            </a:r>
            <a:r>
              <a:rPr lang="en-US" dirty="0" err="1" smtClean="0"/>
              <a:t>mengintegrasikan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HRD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pic>
        <p:nvPicPr>
          <p:cNvPr id="4" name="Picture 3" descr="tn_wstation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4495800"/>
            <a:ext cx="25908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ERP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?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Integrasi</a:t>
            </a:r>
            <a:r>
              <a:rPr lang="en-US" dirty="0" smtClean="0">
                <a:sym typeface="Wingdings" pitchFamily="2" charset="2"/>
              </a:rPr>
              <a:t> ??</a:t>
            </a:r>
          </a:p>
          <a:p>
            <a:pPr indent="3175" algn="just">
              <a:buNone/>
            </a:pPr>
            <a:r>
              <a:rPr lang="en-US" dirty="0" err="1" smtClean="0">
                <a:sym typeface="Wingdings" pitchFamily="2" charset="2"/>
              </a:rPr>
              <a:t>Menggabungkan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kebutuhan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perangkat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lunak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logical database </a:t>
            </a:r>
            <a:r>
              <a:rPr lang="en-US" dirty="0" err="1" smtClean="0">
                <a:sym typeface="Wingdings" pitchFamily="2" charset="2"/>
              </a:rPr>
              <a:t>sehingga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memudahkan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seluruh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departemen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berkomunikasi</a:t>
            </a:r>
            <a:endParaRPr lang="en-US" dirty="0"/>
          </a:p>
        </p:txBody>
      </p:sp>
      <p:pic>
        <p:nvPicPr>
          <p:cNvPr id="4" name="Picture 3" descr="tn_wstation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143000"/>
            <a:ext cx="2590800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ERP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real time</a:t>
            </a:r>
          </a:p>
          <a:p>
            <a:pPr algn="just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disebarluaskan</a:t>
            </a:r>
            <a:endParaRPr lang="en-US" dirty="0"/>
          </a:p>
        </p:txBody>
      </p:sp>
      <p:pic>
        <p:nvPicPr>
          <p:cNvPr id="4" name="Picture 3" descr="tn_wstation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4876800"/>
            <a:ext cx="2590800" cy="156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ERP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modular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–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tn_wstation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4419600"/>
            <a:ext cx="25908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ERP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mengkordinasikan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Otomatisasi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multi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lvl="1"/>
            <a:r>
              <a:rPr lang="en-US" dirty="0" err="1" smtClean="0"/>
              <a:t>Membagi</a:t>
            </a:r>
            <a:r>
              <a:rPr lang="en-US" dirty="0" smtClean="0"/>
              <a:t> database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enterprise</a:t>
            </a:r>
          </a:p>
          <a:p>
            <a:pPr lvl="1"/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real time</a:t>
            </a:r>
          </a:p>
          <a:p>
            <a:pPr lvl="1"/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perpaduan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ERP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81150" y="2315369"/>
            <a:ext cx="59817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Evolusi</a:t>
            </a:r>
            <a:r>
              <a:rPr lang="en-US" dirty="0" smtClean="0"/>
              <a:t> ERP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2450" y="2629694"/>
            <a:ext cx="80391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ERP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Tahap</a:t>
            </a:r>
            <a:r>
              <a:rPr lang="en-US" dirty="0" smtClean="0"/>
              <a:t> I : Material Requirement Planning (MRP)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Cikal</a:t>
            </a:r>
            <a:r>
              <a:rPr lang="en-US" dirty="0" smtClean="0"/>
              <a:t> </a:t>
            </a:r>
            <a:r>
              <a:rPr lang="en-US" dirty="0" err="1" smtClean="0"/>
              <a:t>bakal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ERP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material</a:t>
            </a:r>
          </a:p>
          <a:p>
            <a:pPr algn="just"/>
            <a:r>
              <a:rPr lang="en-US" dirty="0" err="1" smtClean="0"/>
              <a:t>Tahap</a:t>
            </a:r>
            <a:r>
              <a:rPr lang="en-US" dirty="0" smtClean="0"/>
              <a:t> II : Close Loop MRP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MRP,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yang </a:t>
            </a:r>
            <a:r>
              <a:rPr lang="en-US" dirty="0" err="1" smtClean="0"/>
              <a:t>dapt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endParaRPr lang="en-US" dirty="0" smtClean="0"/>
          </a:p>
          <a:p>
            <a:pPr algn="just"/>
            <a:r>
              <a:rPr lang="en-US" dirty="0" err="1" smtClean="0"/>
              <a:t>Tahap</a:t>
            </a:r>
            <a:r>
              <a:rPr lang="en-US" dirty="0" smtClean="0"/>
              <a:t> III : Manufacturing Resource Planning (MRP II)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close – loop MRP yang </a:t>
            </a:r>
            <a:r>
              <a:rPr lang="en-US" dirty="0" err="1" smtClean="0"/>
              <a:t>ditambahkan</a:t>
            </a:r>
            <a:r>
              <a:rPr lang="en-US" dirty="0" smtClean="0"/>
              <a:t> 3 </a:t>
            </a:r>
            <a:r>
              <a:rPr lang="en-US" dirty="0" err="1" smtClean="0"/>
              <a:t>elemn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  <a:r>
              <a:rPr lang="en-US" dirty="0" err="1" smtClean="0"/>
              <a:t>perencanaanm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,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siulasi</a:t>
            </a:r>
            <a:r>
              <a:rPr lang="en-US" dirty="0" smtClean="0"/>
              <a:t> </a:t>
            </a:r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2EC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2EC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730E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730E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ERP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Tahap</a:t>
            </a:r>
            <a:r>
              <a:rPr lang="en-US" dirty="0" smtClean="0"/>
              <a:t> IV : Enterprise Resource Planning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MRP II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integasi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 smtClean="0"/>
          </a:p>
          <a:p>
            <a:pPr algn="just"/>
            <a:r>
              <a:rPr lang="en-US" dirty="0" err="1" smtClean="0"/>
              <a:t>Tahap</a:t>
            </a:r>
            <a:r>
              <a:rPr lang="en-US" dirty="0" smtClean="0"/>
              <a:t> V : Extended ERP (ERP II)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ERP </a:t>
            </a:r>
            <a:r>
              <a:rPr lang="en-US" dirty="0" err="1" smtClean="0"/>
              <a:t>tahun</a:t>
            </a:r>
            <a:r>
              <a:rPr lang="en-US" dirty="0" smtClean="0"/>
              <a:t> 2000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ERP </a:t>
            </a:r>
            <a:r>
              <a:rPr lang="en-US" dirty="0" err="1" smtClean="0"/>
              <a:t>sebelumnya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93FC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93FC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EC09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EC09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Integrasi</a:t>
            </a:r>
            <a:r>
              <a:rPr lang="en-US" dirty="0" smtClean="0"/>
              <a:t> ERP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057400"/>
            <a:ext cx="817433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4"/>
          <p:cNvSpPr>
            <a:spLocks noChangeArrowheads="1"/>
          </p:cNvSpPr>
          <p:nvPr/>
        </p:nvSpPr>
        <p:spPr bwMode="auto">
          <a:xfrm>
            <a:off x="1981200" y="6096000"/>
            <a:ext cx="15240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Procurement</a:t>
            </a:r>
          </a:p>
        </p:txBody>
      </p:sp>
      <p:sp>
        <p:nvSpPr>
          <p:cNvPr id="1037" name="Rectangle 5"/>
          <p:cNvSpPr>
            <a:spLocks noChangeArrowheads="1"/>
          </p:cNvSpPr>
          <p:nvPr/>
        </p:nvSpPr>
        <p:spPr bwMode="auto">
          <a:xfrm>
            <a:off x="685800" y="3505200"/>
            <a:ext cx="11969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Inventory</a:t>
            </a:r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2133600" y="4648200"/>
          <a:ext cx="1341438" cy="1393825"/>
        </p:xfrm>
        <a:graphic>
          <a:graphicData uri="http://schemas.openxmlformats.org/presentationml/2006/ole">
            <p:oleObj spid="_x0000_s7170" r:id="rId3" imgW="2714400" imgH="2743200" progId="">
              <p:embed/>
            </p:oleObj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1000" y="4038600"/>
            <a:ext cx="1371600" cy="1873250"/>
            <a:chOff x="2496" y="432"/>
            <a:chExt cx="864" cy="1180"/>
          </a:xfrm>
        </p:grpSpPr>
        <p:sp>
          <p:nvSpPr>
            <p:cNvPr id="1069" name="Rectangle 8"/>
            <p:cNvSpPr>
              <a:spLocks noChangeArrowheads="1"/>
            </p:cNvSpPr>
            <p:nvPr/>
          </p:nvSpPr>
          <p:spPr bwMode="auto">
            <a:xfrm>
              <a:off x="2634" y="1296"/>
              <a:ext cx="72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90000"/>
                </a:lnSpc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Finance</a:t>
              </a:r>
            </a:p>
          </p:txBody>
        </p:sp>
        <p:graphicFrame>
          <p:nvGraphicFramePr>
            <p:cNvPr id="1035" name="Object 11"/>
            <p:cNvGraphicFramePr>
              <a:graphicFrameLocks/>
            </p:cNvGraphicFramePr>
            <p:nvPr/>
          </p:nvGraphicFramePr>
          <p:xfrm>
            <a:off x="2496" y="432"/>
            <a:ext cx="845" cy="878"/>
          </p:xfrm>
          <a:graphic>
            <a:graphicData uri="http://schemas.openxmlformats.org/presentationml/2006/ole">
              <p:oleObj spid="_x0000_s7179" r:id="rId4" imgW="2714400" imgH="2743200" progId="">
                <p:embed/>
              </p:oleObj>
            </a:graphicData>
          </a:graphic>
        </p:graphicFrame>
      </p:grpSp>
      <p:graphicFrame>
        <p:nvGraphicFramePr>
          <p:cNvPr id="1027" name="Object 3"/>
          <p:cNvGraphicFramePr>
            <a:graphicFrameLocks/>
          </p:cNvGraphicFramePr>
          <p:nvPr/>
        </p:nvGraphicFramePr>
        <p:xfrm>
          <a:off x="685800" y="2057400"/>
          <a:ext cx="1341438" cy="1393825"/>
        </p:xfrm>
        <a:graphic>
          <a:graphicData uri="http://schemas.openxmlformats.org/presentationml/2006/ole">
            <p:oleObj spid="_x0000_s7171" r:id="rId5" imgW="2714400" imgH="2743200" progId="">
              <p:embed/>
            </p:oleObj>
          </a:graphicData>
        </a:graphic>
      </p:graphicFrame>
      <p:sp>
        <p:nvSpPr>
          <p:cNvPr id="1039" name="Freeform 11"/>
          <p:cNvSpPr>
            <a:spLocks/>
          </p:cNvSpPr>
          <p:nvPr/>
        </p:nvSpPr>
        <p:spPr bwMode="auto">
          <a:xfrm>
            <a:off x="5757863" y="4678363"/>
            <a:ext cx="357187" cy="173037"/>
          </a:xfrm>
          <a:custGeom>
            <a:avLst/>
            <a:gdLst>
              <a:gd name="T0" fmla="*/ 236 w 238"/>
              <a:gd name="T1" fmla="*/ 108 h 111"/>
              <a:gd name="T2" fmla="*/ 232 w 238"/>
              <a:gd name="T3" fmla="*/ 105 h 111"/>
              <a:gd name="T4" fmla="*/ 225 w 238"/>
              <a:gd name="T5" fmla="*/ 101 h 111"/>
              <a:gd name="T6" fmla="*/ 216 w 238"/>
              <a:gd name="T7" fmla="*/ 93 h 111"/>
              <a:gd name="T8" fmla="*/ 204 w 238"/>
              <a:gd name="T9" fmla="*/ 85 h 111"/>
              <a:gd name="T10" fmla="*/ 190 w 238"/>
              <a:gd name="T11" fmla="*/ 76 h 111"/>
              <a:gd name="T12" fmla="*/ 175 w 238"/>
              <a:gd name="T13" fmla="*/ 65 h 111"/>
              <a:gd name="T14" fmla="*/ 158 w 238"/>
              <a:gd name="T15" fmla="*/ 55 h 111"/>
              <a:gd name="T16" fmla="*/ 139 w 238"/>
              <a:gd name="T17" fmla="*/ 45 h 111"/>
              <a:gd name="T18" fmla="*/ 121 w 238"/>
              <a:gd name="T19" fmla="*/ 35 h 111"/>
              <a:gd name="T20" fmla="*/ 101 w 238"/>
              <a:gd name="T21" fmla="*/ 26 h 111"/>
              <a:gd name="T22" fmla="*/ 82 w 238"/>
              <a:gd name="T23" fmla="*/ 17 h 111"/>
              <a:gd name="T24" fmla="*/ 62 w 238"/>
              <a:gd name="T25" fmla="*/ 10 h 111"/>
              <a:gd name="T26" fmla="*/ 44 w 238"/>
              <a:gd name="T27" fmla="*/ 5 h 111"/>
              <a:gd name="T28" fmla="*/ 25 w 238"/>
              <a:gd name="T29" fmla="*/ 1 h 111"/>
              <a:gd name="T30" fmla="*/ 8 w 238"/>
              <a:gd name="T31" fmla="*/ 0 h 111"/>
              <a:gd name="T32" fmla="*/ 1 w 238"/>
              <a:gd name="T33" fmla="*/ 0 h 111"/>
              <a:gd name="T34" fmla="*/ 6 w 238"/>
              <a:gd name="T35" fmla="*/ 1 h 111"/>
              <a:gd name="T36" fmla="*/ 12 w 238"/>
              <a:gd name="T37" fmla="*/ 1 h 111"/>
              <a:gd name="T38" fmla="*/ 21 w 238"/>
              <a:gd name="T39" fmla="*/ 3 h 111"/>
              <a:gd name="T40" fmla="*/ 31 w 238"/>
              <a:gd name="T41" fmla="*/ 4 h 111"/>
              <a:gd name="T42" fmla="*/ 43 w 238"/>
              <a:gd name="T43" fmla="*/ 7 h 111"/>
              <a:gd name="T44" fmla="*/ 55 w 238"/>
              <a:gd name="T45" fmla="*/ 10 h 111"/>
              <a:gd name="T46" fmla="*/ 66 w 238"/>
              <a:gd name="T47" fmla="*/ 15 h 111"/>
              <a:gd name="T48" fmla="*/ 71 w 238"/>
              <a:gd name="T49" fmla="*/ 17 h 111"/>
              <a:gd name="T50" fmla="*/ 81 w 238"/>
              <a:gd name="T51" fmla="*/ 21 h 111"/>
              <a:gd name="T52" fmla="*/ 91 w 238"/>
              <a:gd name="T53" fmla="*/ 25 h 111"/>
              <a:gd name="T54" fmla="*/ 97 w 238"/>
              <a:gd name="T55" fmla="*/ 27 h 111"/>
              <a:gd name="T56" fmla="*/ 98 w 238"/>
              <a:gd name="T57" fmla="*/ 28 h 111"/>
              <a:gd name="T58" fmla="*/ 96 w 238"/>
              <a:gd name="T59" fmla="*/ 28 h 111"/>
              <a:gd name="T60" fmla="*/ 98 w 238"/>
              <a:gd name="T61" fmla="*/ 29 h 111"/>
              <a:gd name="T62" fmla="*/ 104 w 238"/>
              <a:gd name="T63" fmla="*/ 32 h 111"/>
              <a:gd name="T64" fmla="*/ 115 w 238"/>
              <a:gd name="T65" fmla="*/ 37 h 111"/>
              <a:gd name="T66" fmla="*/ 127 w 238"/>
              <a:gd name="T67" fmla="*/ 43 h 111"/>
              <a:gd name="T68" fmla="*/ 139 w 238"/>
              <a:gd name="T69" fmla="*/ 49 h 111"/>
              <a:gd name="T70" fmla="*/ 153 w 238"/>
              <a:gd name="T71" fmla="*/ 56 h 111"/>
              <a:gd name="T72" fmla="*/ 165 w 238"/>
              <a:gd name="T73" fmla="*/ 63 h 111"/>
              <a:gd name="T74" fmla="*/ 175 w 238"/>
              <a:gd name="T75" fmla="*/ 69 h 111"/>
              <a:gd name="T76" fmla="*/ 173 w 238"/>
              <a:gd name="T77" fmla="*/ 69 h 111"/>
              <a:gd name="T78" fmla="*/ 176 w 238"/>
              <a:gd name="T79" fmla="*/ 70 h 111"/>
              <a:gd name="T80" fmla="*/ 179 w 238"/>
              <a:gd name="T81" fmla="*/ 72 h 111"/>
              <a:gd name="T82" fmla="*/ 183 w 238"/>
              <a:gd name="T83" fmla="*/ 74 h 111"/>
              <a:gd name="T84" fmla="*/ 186 w 238"/>
              <a:gd name="T85" fmla="*/ 76 h 111"/>
              <a:gd name="T86" fmla="*/ 190 w 238"/>
              <a:gd name="T87" fmla="*/ 79 h 111"/>
              <a:gd name="T88" fmla="*/ 198 w 238"/>
              <a:gd name="T89" fmla="*/ 83 h 111"/>
              <a:gd name="T90" fmla="*/ 206 w 238"/>
              <a:gd name="T91" fmla="*/ 90 h 111"/>
              <a:gd name="T92" fmla="*/ 216 w 238"/>
              <a:gd name="T93" fmla="*/ 97 h 111"/>
              <a:gd name="T94" fmla="*/ 223 w 238"/>
              <a:gd name="T95" fmla="*/ 102 h 111"/>
              <a:gd name="T96" fmla="*/ 230 w 238"/>
              <a:gd name="T97" fmla="*/ 107 h 111"/>
              <a:gd name="T98" fmla="*/ 234 w 238"/>
              <a:gd name="T99" fmla="*/ 110 h 111"/>
              <a:gd name="T100" fmla="*/ 237 w 238"/>
              <a:gd name="T101" fmla="*/ 109 h 11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38"/>
              <a:gd name="T154" fmla="*/ 0 h 111"/>
              <a:gd name="T155" fmla="*/ 238 w 238"/>
              <a:gd name="T156" fmla="*/ 111 h 11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38" h="111">
                <a:moveTo>
                  <a:pt x="237" y="109"/>
                </a:moveTo>
                <a:lnTo>
                  <a:pt x="236" y="108"/>
                </a:lnTo>
                <a:lnTo>
                  <a:pt x="235" y="107"/>
                </a:lnTo>
                <a:lnTo>
                  <a:pt x="232" y="105"/>
                </a:lnTo>
                <a:lnTo>
                  <a:pt x="229" y="103"/>
                </a:lnTo>
                <a:lnTo>
                  <a:pt x="225" y="101"/>
                </a:lnTo>
                <a:lnTo>
                  <a:pt x="220" y="97"/>
                </a:lnTo>
                <a:lnTo>
                  <a:pt x="216" y="93"/>
                </a:lnTo>
                <a:lnTo>
                  <a:pt x="210" y="89"/>
                </a:lnTo>
                <a:lnTo>
                  <a:pt x="204" y="85"/>
                </a:lnTo>
                <a:lnTo>
                  <a:pt x="197" y="81"/>
                </a:lnTo>
                <a:lnTo>
                  <a:pt x="190" y="76"/>
                </a:lnTo>
                <a:lnTo>
                  <a:pt x="182" y="71"/>
                </a:lnTo>
                <a:lnTo>
                  <a:pt x="175" y="65"/>
                </a:lnTo>
                <a:lnTo>
                  <a:pt x="167" y="61"/>
                </a:lnTo>
                <a:lnTo>
                  <a:pt x="158" y="55"/>
                </a:lnTo>
                <a:lnTo>
                  <a:pt x="149" y="50"/>
                </a:lnTo>
                <a:lnTo>
                  <a:pt x="139" y="45"/>
                </a:lnTo>
                <a:lnTo>
                  <a:pt x="131" y="40"/>
                </a:lnTo>
                <a:lnTo>
                  <a:pt x="121" y="35"/>
                </a:lnTo>
                <a:lnTo>
                  <a:pt x="111" y="30"/>
                </a:lnTo>
                <a:lnTo>
                  <a:pt x="101" y="26"/>
                </a:lnTo>
                <a:lnTo>
                  <a:pt x="92" y="21"/>
                </a:lnTo>
                <a:lnTo>
                  <a:pt x="82" y="17"/>
                </a:lnTo>
                <a:lnTo>
                  <a:pt x="72" y="13"/>
                </a:lnTo>
                <a:lnTo>
                  <a:pt x="62" y="10"/>
                </a:lnTo>
                <a:lnTo>
                  <a:pt x="53" y="7"/>
                </a:lnTo>
                <a:lnTo>
                  <a:pt x="44" y="5"/>
                </a:lnTo>
                <a:lnTo>
                  <a:pt x="34" y="3"/>
                </a:lnTo>
                <a:lnTo>
                  <a:pt x="25" y="1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1" y="0"/>
                </a:lnTo>
                <a:lnTo>
                  <a:pt x="3" y="0"/>
                </a:lnTo>
                <a:lnTo>
                  <a:pt x="6" y="1"/>
                </a:lnTo>
                <a:lnTo>
                  <a:pt x="9" y="1"/>
                </a:lnTo>
                <a:lnTo>
                  <a:pt x="12" y="1"/>
                </a:lnTo>
                <a:lnTo>
                  <a:pt x="17" y="2"/>
                </a:lnTo>
                <a:lnTo>
                  <a:pt x="21" y="3"/>
                </a:lnTo>
                <a:lnTo>
                  <a:pt x="26" y="3"/>
                </a:lnTo>
                <a:lnTo>
                  <a:pt x="31" y="4"/>
                </a:lnTo>
                <a:lnTo>
                  <a:pt x="37" y="6"/>
                </a:lnTo>
                <a:lnTo>
                  <a:pt x="43" y="7"/>
                </a:lnTo>
                <a:lnTo>
                  <a:pt x="49" y="9"/>
                </a:lnTo>
                <a:lnTo>
                  <a:pt x="55" y="10"/>
                </a:lnTo>
                <a:lnTo>
                  <a:pt x="60" y="13"/>
                </a:lnTo>
                <a:lnTo>
                  <a:pt x="66" y="15"/>
                </a:lnTo>
                <a:lnTo>
                  <a:pt x="68" y="16"/>
                </a:lnTo>
                <a:lnTo>
                  <a:pt x="71" y="17"/>
                </a:lnTo>
                <a:lnTo>
                  <a:pt x="75" y="19"/>
                </a:lnTo>
                <a:lnTo>
                  <a:pt x="81" y="21"/>
                </a:lnTo>
                <a:lnTo>
                  <a:pt x="86" y="23"/>
                </a:lnTo>
                <a:lnTo>
                  <a:pt x="91" y="25"/>
                </a:lnTo>
                <a:lnTo>
                  <a:pt x="95" y="27"/>
                </a:lnTo>
                <a:lnTo>
                  <a:pt x="97" y="27"/>
                </a:lnTo>
                <a:lnTo>
                  <a:pt x="99" y="28"/>
                </a:lnTo>
                <a:lnTo>
                  <a:pt x="98" y="28"/>
                </a:lnTo>
                <a:lnTo>
                  <a:pt x="97" y="28"/>
                </a:lnTo>
                <a:lnTo>
                  <a:pt x="96" y="28"/>
                </a:lnTo>
                <a:lnTo>
                  <a:pt x="97" y="28"/>
                </a:lnTo>
                <a:lnTo>
                  <a:pt x="98" y="29"/>
                </a:lnTo>
                <a:lnTo>
                  <a:pt x="100" y="30"/>
                </a:lnTo>
                <a:lnTo>
                  <a:pt x="104" y="32"/>
                </a:lnTo>
                <a:lnTo>
                  <a:pt x="109" y="35"/>
                </a:lnTo>
                <a:lnTo>
                  <a:pt x="115" y="37"/>
                </a:lnTo>
                <a:lnTo>
                  <a:pt x="121" y="40"/>
                </a:lnTo>
                <a:lnTo>
                  <a:pt x="127" y="43"/>
                </a:lnTo>
                <a:lnTo>
                  <a:pt x="134" y="46"/>
                </a:lnTo>
                <a:lnTo>
                  <a:pt x="139" y="49"/>
                </a:lnTo>
                <a:lnTo>
                  <a:pt x="146" y="52"/>
                </a:lnTo>
                <a:lnTo>
                  <a:pt x="153" y="56"/>
                </a:lnTo>
                <a:lnTo>
                  <a:pt x="159" y="60"/>
                </a:lnTo>
                <a:lnTo>
                  <a:pt x="165" y="63"/>
                </a:lnTo>
                <a:lnTo>
                  <a:pt x="171" y="65"/>
                </a:lnTo>
                <a:lnTo>
                  <a:pt x="175" y="69"/>
                </a:lnTo>
                <a:lnTo>
                  <a:pt x="172" y="69"/>
                </a:lnTo>
                <a:lnTo>
                  <a:pt x="173" y="69"/>
                </a:lnTo>
                <a:lnTo>
                  <a:pt x="174" y="69"/>
                </a:lnTo>
                <a:lnTo>
                  <a:pt x="176" y="70"/>
                </a:lnTo>
                <a:lnTo>
                  <a:pt x="178" y="71"/>
                </a:lnTo>
                <a:lnTo>
                  <a:pt x="179" y="72"/>
                </a:lnTo>
                <a:lnTo>
                  <a:pt x="181" y="73"/>
                </a:lnTo>
                <a:lnTo>
                  <a:pt x="183" y="74"/>
                </a:lnTo>
                <a:lnTo>
                  <a:pt x="184" y="75"/>
                </a:lnTo>
                <a:lnTo>
                  <a:pt x="186" y="76"/>
                </a:lnTo>
                <a:lnTo>
                  <a:pt x="187" y="77"/>
                </a:lnTo>
                <a:lnTo>
                  <a:pt x="190" y="79"/>
                </a:lnTo>
                <a:lnTo>
                  <a:pt x="194" y="81"/>
                </a:lnTo>
                <a:lnTo>
                  <a:pt x="198" y="83"/>
                </a:lnTo>
                <a:lnTo>
                  <a:pt x="202" y="87"/>
                </a:lnTo>
                <a:lnTo>
                  <a:pt x="206" y="90"/>
                </a:lnTo>
                <a:lnTo>
                  <a:pt x="211" y="93"/>
                </a:lnTo>
                <a:lnTo>
                  <a:pt x="216" y="97"/>
                </a:lnTo>
                <a:lnTo>
                  <a:pt x="219" y="100"/>
                </a:lnTo>
                <a:lnTo>
                  <a:pt x="223" y="102"/>
                </a:lnTo>
                <a:lnTo>
                  <a:pt x="227" y="105"/>
                </a:lnTo>
                <a:lnTo>
                  <a:pt x="230" y="107"/>
                </a:lnTo>
                <a:lnTo>
                  <a:pt x="233" y="109"/>
                </a:lnTo>
                <a:lnTo>
                  <a:pt x="234" y="110"/>
                </a:lnTo>
                <a:lnTo>
                  <a:pt x="235" y="110"/>
                </a:lnTo>
                <a:lnTo>
                  <a:pt x="237" y="109"/>
                </a:lnTo>
              </a:path>
            </a:pathLst>
          </a:custGeom>
          <a:solidFill>
            <a:schemeClr val="tx1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562600" y="4419600"/>
            <a:ext cx="1531938" cy="1722438"/>
            <a:chOff x="3381" y="2678"/>
            <a:chExt cx="1018" cy="1110"/>
          </a:xfrm>
        </p:grpSpPr>
        <p:sp>
          <p:nvSpPr>
            <p:cNvPr id="1067" name="Freeform 13"/>
            <p:cNvSpPr>
              <a:spLocks/>
            </p:cNvSpPr>
            <p:nvPr/>
          </p:nvSpPr>
          <p:spPr bwMode="auto">
            <a:xfrm>
              <a:off x="3840" y="2961"/>
              <a:ext cx="238" cy="111"/>
            </a:xfrm>
            <a:custGeom>
              <a:avLst/>
              <a:gdLst>
                <a:gd name="T0" fmla="*/ 236 w 238"/>
                <a:gd name="T1" fmla="*/ 108 h 111"/>
                <a:gd name="T2" fmla="*/ 232 w 238"/>
                <a:gd name="T3" fmla="*/ 105 h 111"/>
                <a:gd name="T4" fmla="*/ 225 w 238"/>
                <a:gd name="T5" fmla="*/ 101 h 111"/>
                <a:gd name="T6" fmla="*/ 216 w 238"/>
                <a:gd name="T7" fmla="*/ 93 h 111"/>
                <a:gd name="T8" fmla="*/ 204 w 238"/>
                <a:gd name="T9" fmla="*/ 85 h 111"/>
                <a:gd name="T10" fmla="*/ 190 w 238"/>
                <a:gd name="T11" fmla="*/ 76 h 111"/>
                <a:gd name="T12" fmla="*/ 175 w 238"/>
                <a:gd name="T13" fmla="*/ 65 h 111"/>
                <a:gd name="T14" fmla="*/ 158 w 238"/>
                <a:gd name="T15" fmla="*/ 55 h 111"/>
                <a:gd name="T16" fmla="*/ 139 w 238"/>
                <a:gd name="T17" fmla="*/ 45 h 111"/>
                <a:gd name="T18" fmla="*/ 121 w 238"/>
                <a:gd name="T19" fmla="*/ 35 h 111"/>
                <a:gd name="T20" fmla="*/ 101 w 238"/>
                <a:gd name="T21" fmla="*/ 26 h 111"/>
                <a:gd name="T22" fmla="*/ 82 w 238"/>
                <a:gd name="T23" fmla="*/ 17 h 111"/>
                <a:gd name="T24" fmla="*/ 62 w 238"/>
                <a:gd name="T25" fmla="*/ 10 h 111"/>
                <a:gd name="T26" fmla="*/ 44 w 238"/>
                <a:gd name="T27" fmla="*/ 5 h 111"/>
                <a:gd name="T28" fmla="*/ 25 w 238"/>
                <a:gd name="T29" fmla="*/ 1 h 111"/>
                <a:gd name="T30" fmla="*/ 8 w 238"/>
                <a:gd name="T31" fmla="*/ 0 h 111"/>
                <a:gd name="T32" fmla="*/ 1 w 238"/>
                <a:gd name="T33" fmla="*/ 0 h 111"/>
                <a:gd name="T34" fmla="*/ 6 w 238"/>
                <a:gd name="T35" fmla="*/ 1 h 111"/>
                <a:gd name="T36" fmla="*/ 12 w 238"/>
                <a:gd name="T37" fmla="*/ 1 h 111"/>
                <a:gd name="T38" fmla="*/ 21 w 238"/>
                <a:gd name="T39" fmla="*/ 3 h 111"/>
                <a:gd name="T40" fmla="*/ 31 w 238"/>
                <a:gd name="T41" fmla="*/ 4 h 111"/>
                <a:gd name="T42" fmla="*/ 43 w 238"/>
                <a:gd name="T43" fmla="*/ 7 h 111"/>
                <a:gd name="T44" fmla="*/ 55 w 238"/>
                <a:gd name="T45" fmla="*/ 10 h 111"/>
                <a:gd name="T46" fmla="*/ 66 w 238"/>
                <a:gd name="T47" fmla="*/ 15 h 111"/>
                <a:gd name="T48" fmla="*/ 71 w 238"/>
                <a:gd name="T49" fmla="*/ 17 h 111"/>
                <a:gd name="T50" fmla="*/ 81 w 238"/>
                <a:gd name="T51" fmla="*/ 21 h 111"/>
                <a:gd name="T52" fmla="*/ 91 w 238"/>
                <a:gd name="T53" fmla="*/ 25 h 111"/>
                <a:gd name="T54" fmla="*/ 97 w 238"/>
                <a:gd name="T55" fmla="*/ 27 h 111"/>
                <a:gd name="T56" fmla="*/ 98 w 238"/>
                <a:gd name="T57" fmla="*/ 28 h 111"/>
                <a:gd name="T58" fmla="*/ 96 w 238"/>
                <a:gd name="T59" fmla="*/ 28 h 111"/>
                <a:gd name="T60" fmla="*/ 98 w 238"/>
                <a:gd name="T61" fmla="*/ 29 h 111"/>
                <a:gd name="T62" fmla="*/ 104 w 238"/>
                <a:gd name="T63" fmla="*/ 32 h 111"/>
                <a:gd name="T64" fmla="*/ 115 w 238"/>
                <a:gd name="T65" fmla="*/ 37 h 111"/>
                <a:gd name="T66" fmla="*/ 127 w 238"/>
                <a:gd name="T67" fmla="*/ 43 h 111"/>
                <a:gd name="T68" fmla="*/ 139 w 238"/>
                <a:gd name="T69" fmla="*/ 49 h 111"/>
                <a:gd name="T70" fmla="*/ 153 w 238"/>
                <a:gd name="T71" fmla="*/ 56 h 111"/>
                <a:gd name="T72" fmla="*/ 165 w 238"/>
                <a:gd name="T73" fmla="*/ 63 h 111"/>
                <a:gd name="T74" fmla="*/ 175 w 238"/>
                <a:gd name="T75" fmla="*/ 69 h 111"/>
                <a:gd name="T76" fmla="*/ 173 w 238"/>
                <a:gd name="T77" fmla="*/ 69 h 111"/>
                <a:gd name="T78" fmla="*/ 176 w 238"/>
                <a:gd name="T79" fmla="*/ 70 h 111"/>
                <a:gd name="T80" fmla="*/ 179 w 238"/>
                <a:gd name="T81" fmla="*/ 72 h 111"/>
                <a:gd name="T82" fmla="*/ 183 w 238"/>
                <a:gd name="T83" fmla="*/ 74 h 111"/>
                <a:gd name="T84" fmla="*/ 186 w 238"/>
                <a:gd name="T85" fmla="*/ 76 h 111"/>
                <a:gd name="T86" fmla="*/ 190 w 238"/>
                <a:gd name="T87" fmla="*/ 79 h 111"/>
                <a:gd name="T88" fmla="*/ 198 w 238"/>
                <a:gd name="T89" fmla="*/ 83 h 111"/>
                <a:gd name="T90" fmla="*/ 206 w 238"/>
                <a:gd name="T91" fmla="*/ 90 h 111"/>
                <a:gd name="T92" fmla="*/ 216 w 238"/>
                <a:gd name="T93" fmla="*/ 97 h 111"/>
                <a:gd name="T94" fmla="*/ 223 w 238"/>
                <a:gd name="T95" fmla="*/ 102 h 111"/>
                <a:gd name="T96" fmla="*/ 230 w 238"/>
                <a:gd name="T97" fmla="*/ 107 h 111"/>
                <a:gd name="T98" fmla="*/ 234 w 238"/>
                <a:gd name="T99" fmla="*/ 110 h 111"/>
                <a:gd name="T100" fmla="*/ 237 w 238"/>
                <a:gd name="T101" fmla="*/ 109 h 11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38"/>
                <a:gd name="T154" fmla="*/ 0 h 111"/>
                <a:gd name="T155" fmla="*/ 238 w 238"/>
                <a:gd name="T156" fmla="*/ 111 h 11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38" h="111">
                  <a:moveTo>
                    <a:pt x="237" y="109"/>
                  </a:moveTo>
                  <a:lnTo>
                    <a:pt x="236" y="108"/>
                  </a:lnTo>
                  <a:lnTo>
                    <a:pt x="235" y="107"/>
                  </a:lnTo>
                  <a:lnTo>
                    <a:pt x="232" y="105"/>
                  </a:lnTo>
                  <a:lnTo>
                    <a:pt x="229" y="103"/>
                  </a:lnTo>
                  <a:lnTo>
                    <a:pt x="225" y="101"/>
                  </a:lnTo>
                  <a:lnTo>
                    <a:pt x="220" y="97"/>
                  </a:lnTo>
                  <a:lnTo>
                    <a:pt x="216" y="93"/>
                  </a:lnTo>
                  <a:lnTo>
                    <a:pt x="210" y="89"/>
                  </a:lnTo>
                  <a:lnTo>
                    <a:pt x="204" y="85"/>
                  </a:lnTo>
                  <a:lnTo>
                    <a:pt x="197" y="81"/>
                  </a:lnTo>
                  <a:lnTo>
                    <a:pt x="190" y="76"/>
                  </a:lnTo>
                  <a:lnTo>
                    <a:pt x="182" y="71"/>
                  </a:lnTo>
                  <a:lnTo>
                    <a:pt x="175" y="65"/>
                  </a:lnTo>
                  <a:lnTo>
                    <a:pt x="167" y="61"/>
                  </a:lnTo>
                  <a:lnTo>
                    <a:pt x="158" y="55"/>
                  </a:lnTo>
                  <a:lnTo>
                    <a:pt x="149" y="50"/>
                  </a:lnTo>
                  <a:lnTo>
                    <a:pt x="139" y="45"/>
                  </a:lnTo>
                  <a:lnTo>
                    <a:pt x="131" y="40"/>
                  </a:lnTo>
                  <a:lnTo>
                    <a:pt x="121" y="35"/>
                  </a:lnTo>
                  <a:lnTo>
                    <a:pt x="111" y="30"/>
                  </a:lnTo>
                  <a:lnTo>
                    <a:pt x="101" y="26"/>
                  </a:lnTo>
                  <a:lnTo>
                    <a:pt x="92" y="21"/>
                  </a:lnTo>
                  <a:lnTo>
                    <a:pt x="82" y="17"/>
                  </a:lnTo>
                  <a:lnTo>
                    <a:pt x="72" y="13"/>
                  </a:lnTo>
                  <a:lnTo>
                    <a:pt x="62" y="10"/>
                  </a:lnTo>
                  <a:lnTo>
                    <a:pt x="53" y="7"/>
                  </a:lnTo>
                  <a:lnTo>
                    <a:pt x="44" y="5"/>
                  </a:lnTo>
                  <a:lnTo>
                    <a:pt x="34" y="3"/>
                  </a:lnTo>
                  <a:lnTo>
                    <a:pt x="25" y="1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6" y="1"/>
                  </a:lnTo>
                  <a:lnTo>
                    <a:pt x="9" y="1"/>
                  </a:lnTo>
                  <a:lnTo>
                    <a:pt x="12" y="1"/>
                  </a:lnTo>
                  <a:lnTo>
                    <a:pt x="17" y="2"/>
                  </a:lnTo>
                  <a:lnTo>
                    <a:pt x="21" y="3"/>
                  </a:lnTo>
                  <a:lnTo>
                    <a:pt x="26" y="3"/>
                  </a:lnTo>
                  <a:lnTo>
                    <a:pt x="31" y="4"/>
                  </a:lnTo>
                  <a:lnTo>
                    <a:pt x="37" y="6"/>
                  </a:lnTo>
                  <a:lnTo>
                    <a:pt x="43" y="7"/>
                  </a:lnTo>
                  <a:lnTo>
                    <a:pt x="49" y="9"/>
                  </a:lnTo>
                  <a:lnTo>
                    <a:pt x="55" y="10"/>
                  </a:lnTo>
                  <a:lnTo>
                    <a:pt x="60" y="13"/>
                  </a:lnTo>
                  <a:lnTo>
                    <a:pt x="66" y="15"/>
                  </a:lnTo>
                  <a:lnTo>
                    <a:pt x="68" y="16"/>
                  </a:lnTo>
                  <a:lnTo>
                    <a:pt x="71" y="17"/>
                  </a:lnTo>
                  <a:lnTo>
                    <a:pt x="75" y="19"/>
                  </a:lnTo>
                  <a:lnTo>
                    <a:pt x="81" y="21"/>
                  </a:lnTo>
                  <a:lnTo>
                    <a:pt x="86" y="23"/>
                  </a:lnTo>
                  <a:lnTo>
                    <a:pt x="91" y="25"/>
                  </a:lnTo>
                  <a:lnTo>
                    <a:pt x="95" y="27"/>
                  </a:lnTo>
                  <a:lnTo>
                    <a:pt x="97" y="27"/>
                  </a:lnTo>
                  <a:lnTo>
                    <a:pt x="99" y="28"/>
                  </a:lnTo>
                  <a:lnTo>
                    <a:pt x="98" y="28"/>
                  </a:lnTo>
                  <a:lnTo>
                    <a:pt x="97" y="28"/>
                  </a:lnTo>
                  <a:lnTo>
                    <a:pt x="96" y="28"/>
                  </a:lnTo>
                  <a:lnTo>
                    <a:pt x="97" y="28"/>
                  </a:lnTo>
                  <a:lnTo>
                    <a:pt x="98" y="29"/>
                  </a:lnTo>
                  <a:lnTo>
                    <a:pt x="100" y="30"/>
                  </a:lnTo>
                  <a:lnTo>
                    <a:pt x="104" y="32"/>
                  </a:lnTo>
                  <a:lnTo>
                    <a:pt x="109" y="35"/>
                  </a:lnTo>
                  <a:lnTo>
                    <a:pt x="115" y="37"/>
                  </a:lnTo>
                  <a:lnTo>
                    <a:pt x="121" y="40"/>
                  </a:lnTo>
                  <a:lnTo>
                    <a:pt x="127" y="43"/>
                  </a:lnTo>
                  <a:lnTo>
                    <a:pt x="134" y="46"/>
                  </a:lnTo>
                  <a:lnTo>
                    <a:pt x="139" y="49"/>
                  </a:lnTo>
                  <a:lnTo>
                    <a:pt x="146" y="52"/>
                  </a:lnTo>
                  <a:lnTo>
                    <a:pt x="153" y="56"/>
                  </a:lnTo>
                  <a:lnTo>
                    <a:pt x="159" y="60"/>
                  </a:lnTo>
                  <a:lnTo>
                    <a:pt x="165" y="63"/>
                  </a:lnTo>
                  <a:lnTo>
                    <a:pt x="171" y="65"/>
                  </a:lnTo>
                  <a:lnTo>
                    <a:pt x="175" y="69"/>
                  </a:lnTo>
                  <a:lnTo>
                    <a:pt x="172" y="69"/>
                  </a:lnTo>
                  <a:lnTo>
                    <a:pt x="173" y="69"/>
                  </a:lnTo>
                  <a:lnTo>
                    <a:pt x="174" y="69"/>
                  </a:lnTo>
                  <a:lnTo>
                    <a:pt x="176" y="70"/>
                  </a:lnTo>
                  <a:lnTo>
                    <a:pt x="178" y="71"/>
                  </a:lnTo>
                  <a:lnTo>
                    <a:pt x="179" y="72"/>
                  </a:lnTo>
                  <a:lnTo>
                    <a:pt x="181" y="73"/>
                  </a:lnTo>
                  <a:lnTo>
                    <a:pt x="183" y="74"/>
                  </a:lnTo>
                  <a:lnTo>
                    <a:pt x="184" y="75"/>
                  </a:lnTo>
                  <a:lnTo>
                    <a:pt x="186" y="76"/>
                  </a:lnTo>
                  <a:lnTo>
                    <a:pt x="187" y="77"/>
                  </a:lnTo>
                  <a:lnTo>
                    <a:pt x="190" y="79"/>
                  </a:lnTo>
                  <a:lnTo>
                    <a:pt x="194" y="81"/>
                  </a:lnTo>
                  <a:lnTo>
                    <a:pt x="198" y="83"/>
                  </a:lnTo>
                  <a:lnTo>
                    <a:pt x="202" y="87"/>
                  </a:lnTo>
                  <a:lnTo>
                    <a:pt x="206" y="90"/>
                  </a:lnTo>
                  <a:lnTo>
                    <a:pt x="211" y="93"/>
                  </a:lnTo>
                  <a:lnTo>
                    <a:pt x="216" y="97"/>
                  </a:lnTo>
                  <a:lnTo>
                    <a:pt x="219" y="100"/>
                  </a:lnTo>
                  <a:lnTo>
                    <a:pt x="223" y="102"/>
                  </a:lnTo>
                  <a:lnTo>
                    <a:pt x="227" y="105"/>
                  </a:lnTo>
                  <a:lnTo>
                    <a:pt x="230" y="107"/>
                  </a:lnTo>
                  <a:lnTo>
                    <a:pt x="233" y="109"/>
                  </a:lnTo>
                  <a:lnTo>
                    <a:pt x="234" y="110"/>
                  </a:lnTo>
                  <a:lnTo>
                    <a:pt x="235" y="110"/>
                  </a:lnTo>
                  <a:lnTo>
                    <a:pt x="237" y="109"/>
                  </a:lnTo>
                </a:path>
              </a:pathLst>
            </a:custGeom>
            <a:solidFill>
              <a:schemeClr val="tx1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graphicFrame>
          <p:nvGraphicFramePr>
            <p:cNvPr id="1034" name="Object 10"/>
            <p:cNvGraphicFramePr>
              <a:graphicFrameLocks/>
            </p:cNvGraphicFramePr>
            <p:nvPr/>
          </p:nvGraphicFramePr>
          <p:xfrm>
            <a:off x="3381" y="2678"/>
            <a:ext cx="891" cy="899"/>
          </p:xfrm>
          <a:graphic>
            <a:graphicData uri="http://schemas.openxmlformats.org/presentationml/2006/ole">
              <p:oleObj spid="_x0000_s7178" r:id="rId6" imgW="2714400" imgH="2743200" progId="">
                <p:embed/>
              </p:oleObj>
            </a:graphicData>
          </a:graphic>
        </p:graphicFrame>
        <p:sp>
          <p:nvSpPr>
            <p:cNvPr id="1068" name="Rectangle 15"/>
            <p:cNvSpPr>
              <a:spLocks noChangeArrowheads="1"/>
            </p:cNvSpPr>
            <p:nvPr/>
          </p:nvSpPr>
          <p:spPr bwMode="auto">
            <a:xfrm>
              <a:off x="3450" y="3569"/>
              <a:ext cx="94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Maintenance</a:t>
              </a:r>
            </a:p>
          </p:txBody>
        </p:sp>
      </p:grpSp>
      <p:sp>
        <p:nvSpPr>
          <p:cNvPr id="1041" name="Freeform 16"/>
          <p:cNvSpPr>
            <a:spLocks/>
          </p:cNvSpPr>
          <p:nvPr/>
        </p:nvSpPr>
        <p:spPr bwMode="auto">
          <a:xfrm>
            <a:off x="7321550" y="895350"/>
            <a:ext cx="358775" cy="173038"/>
          </a:xfrm>
          <a:custGeom>
            <a:avLst/>
            <a:gdLst>
              <a:gd name="T0" fmla="*/ 236 w 238"/>
              <a:gd name="T1" fmla="*/ 108 h 111"/>
              <a:gd name="T2" fmla="*/ 232 w 238"/>
              <a:gd name="T3" fmla="*/ 105 h 111"/>
              <a:gd name="T4" fmla="*/ 225 w 238"/>
              <a:gd name="T5" fmla="*/ 101 h 111"/>
              <a:gd name="T6" fmla="*/ 216 w 238"/>
              <a:gd name="T7" fmla="*/ 93 h 111"/>
              <a:gd name="T8" fmla="*/ 204 w 238"/>
              <a:gd name="T9" fmla="*/ 85 h 111"/>
              <a:gd name="T10" fmla="*/ 190 w 238"/>
              <a:gd name="T11" fmla="*/ 76 h 111"/>
              <a:gd name="T12" fmla="*/ 175 w 238"/>
              <a:gd name="T13" fmla="*/ 65 h 111"/>
              <a:gd name="T14" fmla="*/ 158 w 238"/>
              <a:gd name="T15" fmla="*/ 55 h 111"/>
              <a:gd name="T16" fmla="*/ 139 w 238"/>
              <a:gd name="T17" fmla="*/ 45 h 111"/>
              <a:gd name="T18" fmla="*/ 121 w 238"/>
              <a:gd name="T19" fmla="*/ 35 h 111"/>
              <a:gd name="T20" fmla="*/ 101 w 238"/>
              <a:gd name="T21" fmla="*/ 26 h 111"/>
              <a:gd name="T22" fmla="*/ 82 w 238"/>
              <a:gd name="T23" fmla="*/ 17 h 111"/>
              <a:gd name="T24" fmla="*/ 62 w 238"/>
              <a:gd name="T25" fmla="*/ 10 h 111"/>
              <a:gd name="T26" fmla="*/ 44 w 238"/>
              <a:gd name="T27" fmla="*/ 5 h 111"/>
              <a:gd name="T28" fmla="*/ 25 w 238"/>
              <a:gd name="T29" fmla="*/ 1 h 111"/>
              <a:gd name="T30" fmla="*/ 8 w 238"/>
              <a:gd name="T31" fmla="*/ 0 h 111"/>
              <a:gd name="T32" fmla="*/ 1 w 238"/>
              <a:gd name="T33" fmla="*/ 0 h 111"/>
              <a:gd name="T34" fmla="*/ 6 w 238"/>
              <a:gd name="T35" fmla="*/ 1 h 111"/>
              <a:gd name="T36" fmla="*/ 12 w 238"/>
              <a:gd name="T37" fmla="*/ 1 h 111"/>
              <a:gd name="T38" fmla="*/ 21 w 238"/>
              <a:gd name="T39" fmla="*/ 3 h 111"/>
              <a:gd name="T40" fmla="*/ 31 w 238"/>
              <a:gd name="T41" fmla="*/ 4 h 111"/>
              <a:gd name="T42" fmla="*/ 43 w 238"/>
              <a:gd name="T43" fmla="*/ 7 h 111"/>
              <a:gd name="T44" fmla="*/ 55 w 238"/>
              <a:gd name="T45" fmla="*/ 10 h 111"/>
              <a:gd name="T46" fmla="*/ 66 w 238"/>
              <a:gd name="T47" fmla="*/ 15 h 111"/>
              <a:gd name="T48" fmla="*/ 71 w 238"/>
              <a:gd name="T49" fmla="*/ 17 h 111"/>
              <a:gd name="T50" fmla="*/ 81 w 238"/>
              <a:gd name="T51" fmla="*/ 21 h 111"/>
              <a:gd name="T52" fmla="*/ 91 w 238"/>
              <a:gd name="T53" fmla="*/ 25 h 111"/>
              <a:gd name="T54" fmla="*/ 97 w 238"/>
              <a:gd name="T55" fmla="*/ 27 h 111"/>
              <a:gd name="T56" fmla="*/ 98 w 238"/>
              <a:gd name="T57" fmla="*/ 28 h 111"/>
              <a:gd name="T58" fmla="*/ 96 w 238"/>
              <a:gd name="T59" fmla="*/ 28 h 111"/>
              <a:gd name="T60" fmla="*/ 98 w 238"/>
              <a:gd name="T61" fmla="*/ 29 h 111"/>
              <a:gd name="T62" fmla="*/ 104 w 238"/>
              <a:gd name="T63" fmla="*/ 32 h 111"/>
              <a:gd name="T64" fmla="*/ 115 w 238"/>
              <a:gd name="T65" fmla="*/ 37 h 111"/>
              <a:gd name="T66" fmla="*/ 127 w 238"/>
              <a:gd name="T67" fmla="*/ 43 h 111"/>
              <a:gd name="T68" fmla="*/ 139 w 238"/>
              <a:gd name="T69" fmla="*/ 49 h 111"/>
              <a:gd name="T70" fmla="*/ 153 w 238"/>
              <a:gd name="T71" fmla="*/ 56 h 111"/>
              <a:gd name="T72" fmla="*/ 165 w 238"/>
              <a:gd name="T73" fmla="*/ 63 h 111"/>
              <a:gd name="T74" fmla="*/ 175 w 238"/>
              <a:gd name="T75" fmla="*/ 69 h 111"/>
              <a:gd name="T76" fmla="*/ 173 w 238"/>
              <a:gd name="T77" fmla="*/ 69 h 111"/>
              <a:gd name="T78" fmla="*/ 176 w 238"/>
              <a:gd name="T79" fmla="*/ 70 h 111"/>
              <a:gd name="T80" fmla="*/ 179 w 238"/>
              <a:gd name="T81" fmla="*/ 72 h 111"/>
              <a:gd name="T82" fmla="*/ 183 w 238"/>
              <a:gd name="T83" fmla="*/ 74 h 111"/>
              <a:gd name="T84" fmla="*/ 186 w 238"/>
              <a:gd name="T85" fmla="*/ 76 h 111"/>
              <a:gd name="T86" fmla="*/ 190 w 238"/>
              <a:gd name="T87" fmla="*/ 79 h 111"/>
              <a:gd name="T88" fmla="*/ 198 w 238"/>
              <a:gd name="T89" fmla="*/ 83 h 111"/>
              <a:gd name="T90" fmla="*/ 206 w 238"/>
              <a:gd name="T91" fmla="*/ 90 h 111"/>
              <a:gd name="T92" fmla="*/ 216 w 238"/>
              <a:gd name="T93" fmla="*/ 97 h 111"/>
              <a:gd name="T94" fmla="*/ 223 w 238"/>
              <a:gd name="T95" fmla="*/ 102 h 111"/>
              <a:gd name="T96" fmla="*/ 230 w 238"/>
              <a:gd name="T97" fmla="*/ 107 h 111"/>
              <a:gd name="T98" fmla="*/ 234 w 238"/>
              <a:gd name="T99" fmla="*/ 110 h 111"/>
              <a:gd name="T100" fmla="*/ 237 w 238"/>
              <a:gd name="T101" fmla="*/ 109 h 11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38"/>
              <a:gd name="T154" fmla="*/ 0 h 111"/>
              <a:gd name="T155" fmla="*/ 238 w 238"/>
              <a:gd name="T156" fmla="*/ 111 h 11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38" h="111">
                <a:moveTo>
                  <a:pt x="237" y="109"/>
                </a:moveTo>
                <a:lnTo>
                  <a:pt x="236" y="108"/>
                </a:lnTo>
                <a:lnTo>
                  <a:pt x="235" y="107"/>
                </a:lnTo>
                <a:lnTo>
                  <a:pt x="232" y="105"/>
                </a:lnTo>
                <a:lnTo>
                  <a:pt x="229" y="103"/>
                </a:lnTo>
                <a:lnTo>
                  <a:pt x="225" y="101"/>
                </a:lnTo>
                <a:lnTo>
                  <a:pt x="220" y="97"/>
                </a:lnTo>
                <a:lnTo>
                  <a:pt x="216" y="93"/>
                </a:lnTo>
                <a:lnTo>
                  <a:pt x="210" y="89"/>
                </a:lnTo>
                <a:lnTo>
                  <a:pt x="204" y="85"/>
                </a:lnTo>
                <a:lnTo>
                  <a:pt x="197" y="81"/>
                </a:lnTo>
                <a:lnTo>
                  <a:pt x="190" y="76"/>
                </a:lnTo>
                <a:lnTo>
                  <a:pt x="182" y="71"/>
                </a:lnTo>
                <a:lnTo>
                  <a:pt x="175" y="65"/>
                </a:lnTo>
                <a:lnTo>
                  <a:pt x="167" y="61"/>
                </a:lnTo>
                <a:lnTo>
                  <a:pt x="158" y="55"/>
                </a:lnTo>
                <a:lnTo>
                  <a:pt x="149" y="50"/>
                </a:lnTo>
                <a:lnTo>
                  <a:pt x="139" y="45"/>
                </a:lnTo>
                <a:lnTo>
                  <a:pt x="131" y="40"/>
                </a:lnTo>
                <a:lnTo>
                  <a:pt x="121" y="35"/>
                </a:lnTo>
                <a:lnTo>
                  <a:pt x="111" y="30"/>
                </a:lnTo>
                <a:lnTo>
                  <a:pt x="101" y="26"/>
                </a:lnTo>
                <a:lnTo>
                  <a:pt x="92" y="21"/>
                </a:lnTo>
                <a:lnTo>
                  <a:pt x="82" y="17"/>
                </a:lnTo>
                <a:lnTo>
                  <a:pt x="72" y="13"/>
                </a:lnTo>
                <a:lnTo>
                  <a:pt x="62" y="10"/>
                </a:lnTo>
                <a:lnTo>
                  <a:pt x="53" y="7"/>
                </a:lnTo>
                <a:lnTo>
                  <a:pt x="44" y="5"/>
                </a:lnTo>
                <a:lnTo>
                  <a:pt x="34" y="3"/>
                </a:lnTo>
                <a:lnTo>
                  <a:pt x="25" y="1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1" y="0"/>
                </a:lnTo>
                <a:lnTo>
                  <a:pt x="3" y="0"/>
                </a:lnTo>
                <a:lnTo>
                  <a:pt x="6" y="1"/>
                </a:lnTo>
                <a:lnTo>
                  <a:pt x="9" y="1"/>
                </a:lnTo>
                <a:lnTo>
                  <a:pt x="12" y="1"/>
                </a:lnTo>
                <a:lnTo>
                  <a:pt x="17" y="2"/>
                </a:lnTo>
                <a:lnTo>
                  <a:pt x="21" y="3"/>
                </a:lnTo>
                <a:lnTo>
                  <a:pt x="26" y="3"/>
                </a:lnTo>
                <a:lnTo>
                  <a:pt x="31" y="4"/>
                </a:lnTo>
                <a:lnTo>
                  <a:pt x="37" y="6"/>
                </a:lnTo>
                <a:lnTo>
                  <a:pt x="43" y="7"/>
                </a:lnTo>
                <a:lnTo>
                  <a:pt x="49" y="9"/>
                </a:lnTo>
                <a:lnTo>
                  <a:pt x="55" y="10"/>
                </a:lnTo>
                <a:lnTo>
                  <a:pt x="60" y="13"/>
                </a:lnTo>
                <a:lnTo>
                  <a:pt x="66" y="15"/>
                </a:lnTo>
                <a:lnTo>
                  <a:pt x="68" y="16"/>
                </a:lnTo>
                <a:lnTo>
                  <a:pt x="71" y="17"/>
                </a:lnTo>
                <a:lnTo>
                  <a:pt x="75" y="19"/>
                </a:lnTo>
                <a:lnTo>
                  <a:pt x="81" y="21"/>
                </a:lnTo>
                <a:lnTo>
                  <a:pt x="86" y="23"/>
                </a:lnTo>
                <a:lnTo>
                  <a:pt x="91" y="25"/>
                </a:lnTo>
                <a:lnTo>
                  <a:pt x="95" y="27"/>
                </a:lnTo>
                <a:lnTo>
                  <a:pt x="97" y="27"/>
                </a:lnTo>
                <a:lnTo>
                  <a:pt x="99" y="28"/>
                </a:lnTo>
                <a:lnTo>
                  <a:pt x="98" y="28"/>
                </a:lnTo>
                <a:lnTo>
                  <a:pt x="97" y="28"/>
                </a:lnTo>
                <a:lnTo>
                  <a:pt x="96" y="28"/>
                </a:lnTo>
                <a:lnTo>
                  <a:pt x="97" y="28"/>
                </a:lnTo>
                <a:lnTo>
                  <a:pt x="98" y="29"/>
                </a:lnTo>
                <a:lnTo>
                  <a:pt x="100" y="30"/>
                </a:lnTo>
                <a:lnTo>
                  <a:pt x="104" y="32"/>
                </a:lnTo>
                <a:lnTo>
                  <a:pt x="109" y="35"/>
                </a:lnTo>
                <a:lnTo>
                  <a:pt x="115" y="37"/>
                </a:lnTo>
                <a:lnTo>
                  <a:pt x="121" y="40"/>
                </a:lnTo>
                <a:lnTo>
                  <a:pt x="127" y="43"/>
                </a:lnTo>
                <a:lnTo>
                  <a:pt x="134" y="46"/>
                </a:lnTo>
                <a:lnTo>
                  <a:pt x="139" y="49"/>
                </a:lnTo>
                <a:lnTo>
                  <a:pt x="146" y="52"/>
                </a:lnTo>
                <a:lnTo>
                  <a:pt x="153" y="56"/>
                </a:lnTo>
                <a:lnTo>
                  <a:pt x="159" y="60"/>
                </a:lnTo>
                <a:lnTo>
                  <a:pt x="165" y="63"/>
                </a:lnTo>
                <a:lnTo>
                  <a:pt x="171" y="65"/>
                </a:lnTo>
                <a:lnTo>
                  <a:pt x="175" y="69"/>
                </a:lnTo>
                <a:lnTo>
                  <a:pt x="172" y="69"/>
                </a:lnTo>
                <a:lnTo>
                  <a:pt x="173" y="69"/>
                </a:lnTo>
                <a:lnTo>
                  <a:pt x="174" y="69"/>
                </a:lnTo>
                <a:lnTo>
                  <a:pt x="176" y="70"/>
                </a:lnTo>
                <a:lnTo>
                  <a:pt x="178" y="71"/>
                </a:lnTo>
                <a:lnTo>
                  <a:pt x="179" y="72"/>
                </a:lnTo>
                <a:lnTo>
                  <a:pt x="181" y="73"/>
                </a:lnTo>
                <a:lnTo>
                  <a:pt x="183" y="74"/>
                </a:lnTo>
                <a:lnTo>
                  <a:pt x="184" y="75"/>
                </a:lnTo>
                <a:lnTo>
                  <a:pt x="186" y="76"/>
                </a:lnTo>
                <a:lnTo>
                  <a:pt x="187" y="77"/>
                </a:lnTo>
                <a:lnTo>
                  <a:pt x="190" y="79"/>
                </a:lnTo>
                <a:lnTo>
                  <a:pt x="194" y="81"/>
                </a:lnTo>
                <a:lnTo>
                  <a:pt x="198" y="83"/>
                </a:lnTo>
                <a:lnTo>
                  <a:pt x="202" y="87"/>
                </a:lnTo>
                <a:lnTo>
                  <a:pt x="206" y="90"/>
                </a:lnTo>
                <a:lnTo>
                  <a:pt x="211" y="93"/>
                </a:lnTo>
                <a:lnTo>
                  <a:pt x="216" y="97"/>
                </a:lnTo>
                <a:lnTo>
                  <a:pt x="219" y="100"/>
                </a:lnTo>
                <a:lnTo>
                  <a:pt x="223" y="102"/>
                </a:lnTo>
                <a:lnTo>
                  <a:pt x="227" y="105"/>
                </a:lnTo>
                <a:lnTo>
                  <a:pt x="230" y="107"/>
                </a:lnTo>
                <a:lnTo>
                  <a:pt x="233" y="109"/>
                </a:lnTo>
                <a:lnTo>
                  <a:pt x="234" y="110"/>
                </a:lnTo>
                <a:lnTo>
                  <a:pt x="235" y="110"/>
                </a:lnTo>
                <a:lnTo>
                  <a:pt x="237" y="109"/>
                </a:lnTo>
              </a:path>
            </a:pathLst>
          </a:custGeom>
          <a:solidFill>
            <a:schemeClr val="tx1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867400" y="685800"/>
            <a:ext cx="1460500" cy="1962150"/>
            <a:chOff x="3888" y="288"/>
            <a:chExt cx="920" cy="1236"/>
          </a:xfrm>
        </p:grpSpPr>
        <p:graphicFrame>
          <p:nvGraphicFramePr>
            <p:cNvPr id="1033" name="Object 9"/>
            <p:cNvGraphicFramePr>
              <a:graphicFrameLocks/>
            </p:cNvGraphicFramePr>
            <p:nvPr/>
          </p:nvGraphicFramePr>
          <p:xfrm>
            <a:off x="3888" y="288"/>
            <a:ext cx="845" cy="878"/>
          </p:xfrm>
          <a:graphic>
            <a:graphicData uri="http://schemas.openxmlformats.org/presentationml/2006/ole">
              <p:oleObj spid="_x0000_s7177" r:id="rId7" imgW="2714400" imgH="2743200" progId="">
                <p:embed/>
              </p:oleObj>
            </a:graphicData>
          </a:graphic>
        </p:graphicFrame>
        <p:sp>
          <p:nvSpPr>
            <p:cNvPr id="1066" name="Rectangle 19"/>
            <p:cNvSpPr>
              <a:spLocks noChangeArrowheads="1"/>
            </p:cNvSpPr>
            <p:nvPr/>
          </p:nvSpPr>
          <p:spPr bwMode="auto">
            <a:xfrm>
              <a:off x="3953" y="1158"/>
              <a:ext cx="85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Engineering</a:t>
              </a:r>
            </a:p>
            <a:p>
              <a:r>
                <a:rPr lang="en-US" sz="16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Design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7391400" y="4191000"/>
            <a:ext cx="1385888" cy="1717675"/>
            <a:chOff x="4711" y="2420"/>
            <a:chExt cx="920" cy="1108"/>
          </a:xfrm>
        </p:grpSpPr>
        <p:sp>
          <p:nvSpPr>
            <p:cNvPr id="1064" name="Freeform 21"/>
            <p:cNvSpPr>
              <a:spLocks/>
            </p:cNvSpPr>
            <p:nvPr/>
          </p:nvSpPr>
          <p:spPr bwMode="auto">
            <a:xfrm>
              <a:off x="5170" y="2703"/>
              <a:ext cx="238" cy="111"/>
            </a:xfrm>
            <a:custGeom>
              <a:avLst/>
              <a:gdLst>
                <a:gd name="T0" fmla="*/ 236 w 238"/>
                <a:gd name="T1" fmla="*/ 108 h 111"/>
                <a:gd name="T2" fmla="*/ 232 w 238"/>
                <a:gd name="T3" fmla="*/ 105 h 111"/>
                <a:gd name="T4" fmla="*/ 225 w 238"/>
                <a:gd name="T5" fmla="*/ 101 h 111"/>
                <a:gd name="T6" fmla="*/ 216 w 238"/>
                <a:gd name="T7" fmla="*/ 93 h 111"/>
                <a:gd name="T8" fmla="*/ 204 w 238"/>
                <a:gd name="T9" fmla="*/ 85 h 111"/>
                <a:gd name="T10" fmla="*/ 190 w 238"/>
                <a:gd name="T11" fmla="*/ 76 h 111"/>
                <a:gd name="T12" fmla="*/ 175 w 238"/>
                <a:gd name="T13" fmla="*/ 65 h 111"/>
                <a:gd name="T14" fmla="*/ 158 w 238"/>
                <a:gd name="T15" fmla="*/ 55 h 111"/>
                <a:gd name="T16" fmla="*/ 139 w 238"/>
                <a:gd name="T17" fmla="*/ 45 h 111"/>
                <a:gd name="T18" fmla="*/ 121 w 238"/>
                <a:gd name="T19" fmla="*/ 35 h 111"/>
                <a:gd name="T20" fmla="*/ 101 w 238"/>
                <a:gd name="T21" fmla="*/ 26 h 111"/>
                <a:gd name="T22" fmla="*/ 82 w 238"/>
                <a:gd name="T23" fmla="*/ 17 h 111"/>
                <a:gd name="T24" fmla="*/ 62 w 238"/>
                <a:gd name="T25" fmla="*/ 10 h 111"/>
                <a:gd name="T26" fmla="*/ 44 w 238"/>
                <a:gd name="T27" fmla="*/ 5 h 111"/>
                <a:gd name="T28" fmla="*/ 25 w 238"/>
                <a:gd name="T29" fmla="*/ 1 h 111"/>
                <a:gd name="T30" fmla="*/ 8 w 238"/>
                <a:gd name="T31" fmla="*/ 0 h 111"/>
                <a:gd name="T32" fmla="*/ 1 w 238"/>
                <a:gd name="T33" fmla="*/ 0 h 111"/>
                <a:gd name="T34" fmla="*/ 6 w 238"/>
                <a:gd name="T35" fmla="*/ 1 h 111"/>
                <a:gd name="T36" fmla="*/ 12 w 238"/>
                <a:gd name="T37" fmla="*/ 1 h 111"/>
                <a:gd name="T38" fmla="*/ 21 w 238"/>
                <a:gd name="T39" fmla="*/ 3 h 111"/>
                <a:gd name="T40" fmla="*/ 31 w 238"/>
                <a:gd name="T41" fmla="*/ 4 h 111"/>
                <a:gd name="T42" fmla="*/ 43 w 238"/>
                <a:gd name="T43" fmla="*/ 7 h 111"/>
                <a:gd name="T44" fmla="*/ 55 w 238"/>
                <a:gd name="T45" fmla="*/ 10 h 111"/>
                <a:gd name="T46" fmla="*/ 66 w 238"/>
                <a:gd name="T47" fmla="*/ 15 h 111"/>
                <a:gd name="T48" fmla="*/ 71 w 238"/>
                <a:gd name="T49" fmla="*/ 17 h 111"/>
                <a:gd name="T50" fmla="*/ 81 w 238"/>
                <a:gd name="T51" fmla="*/ 21 h 111"/>
                <a:gd name="T52" fmla="*/ 91 w 238"/>
                <a:gd name="T53" fmla="*/ 25 h 111"/>
                <a:gd name="T54" fmla="*/ 97 w 238"/>
                <a:gd name="T55" fmla="*/ 27 h 111"/>
                <a:gd name="T56" fmla="*/ 98 w 238"/>
                <a:gd name="T57" fmla="*/ 28 h 111"/>
                <a:gd name="T58" fmla="*/ 96 w 238"/>
                <a:gd name="T59" fmla="*/ 28 h 111"/>
                <a:gd name="T60" fmla="*/ 98 w 238"/>
                <a:gd name="T61" fmla="*/ 29 h 111"/>
                <a:gd name="T62" fmla="*/ 104 w 238"/>
                <a:gd name="T63" fmla="*/ 32 h 111"/>
                <a:gd name="T64" fmla="*/ 115 w 238"/>
                <a:gd name="T65" fmla="*/ 37 h 111"/>
                <a:gd name="T66" fmla="*/ 127 w 238"/>
                <a:gd name="T67" fmla="*/ 43 h 111"/>
                <a:gd name="T68" fmla="*/ 139 w 238"/>
                <a:gd name="T69" fmla="*/ 49 h 111"/>
                <a:gd name="T70" fmla="*/ 153 w 238"/>
                <a:gd name="T71" fmla="*/ 56 h 111"/>
                <a:gd name="T72" fmla="*/ 165 w 238"/>
                <a:gd name="T73" fmla="*/ 63 h 111"/>
                <a:gd name="T74" fmla="*/ 175 w 238"/>
                <a:gd name="T75" fmla="*/ 69 h 111"/>
                <a:gd name="T76" fmla="*/ 173 w 238"/>
                <a:gd name="T77" fmla="*/ 69 h 111"/>
                <a:gd name="T78" fmla="*/ 176 w 238"/>
                <a:gd name="T79" fmla="*/ 70 h 111"/>
                <a:gd name="T80" fmla="*/ 179 w 238"/>
                <a:gd name="T81" fmla="*/ 72 h 111"/>
                <a:gd name="T82" fmla="*/ 183 w 238"/>
                <a:gd name="T83" fmla="*/ 74 h 111"/>
                <a:gd name="T84" fmla="*/ 186 w 238"/>
                <a:gd name="T85" fmla="*/ 76 h 111"/>
                <a:gd name="T86" fmla="*/ 190 w 238"/>
                <a:gd name="T87" fmla="*/ 79 h 111"/>
                <a:gd name="T88" fmla="*/ 198 w 238"/>
                <a:gd name="T89" fmla="*/ 83 h 111"/>
                <a:gd name="T90" fmla="*/ 206 w 238"/>
                <a:gd name="T91" fmla="*/ 90 h 111"/>
                <a:gd name="T92" fmla="*/ 216 w 238"/>
                <a:gd name="T93" fmla="*/ 97 h 111"/>
                <a:gd name="T94" fmla="*/ 223 w 238"/>
                <a:gd name="T95" fmla="*/ 102 h 111"/>
                <a:gd name="T96" fmla="*/ 230 w 238"/>
                <a:gd name="T97" fmla="*/ 107 h 111"/>
                <a:gd name="T98" fmla="*/ 234 w 238"/>
                <a:gd name="T99" fmla="*/ 110 h 111"/>
                <a:gd name="T100" fmla="*/ 237 w 238"/>
                <a:gd name="T101" fmla="*/ 109 h 11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38"/>
                <a:gd name="T154" fmla="*/ 0 h 111"/>
                <a:gd name="T155" fmla="*/ 238 w 238"/>
                <a:gd name="T156" fmla="*/ 111 h 11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38" h="111">
                  <a:moveTo>
                    <a:pt x="237" y="109"/>
                  </a:moveTo>
                  <a:lnTo>
                    <a:pt x="236" y="108"/>
                  </a:lnTo>
                  <a:lnTo>
                    <a:pt x="235" y="107"/>
                  </a:lnTo>
                  <a:lnTo>
                    <a:pt x="232" y="105"/>
                  </a:lnTo>
                  <a:lnTo>
                    <a:pt x="229" y="103"/>
                  </a:lnTo>
                  <a:lnTo>
                    <a:pt x="225" y="101"/>
                  </a:lnTo>
                  <a:lnTo>
                    <a:pt x="220" y="97"/>
                  </a:lnTo>
                  <a:lnTo>
                    <a:pt x="216" y="93"/>
                  </a:lnTo>
                  <a:lnTo>
                    <a:pt x="210" y="89"/>
                  </a:lnTo>
                  <a:lnTo>
                    <a:pt x="204" y="85"/>
                  </a:lnTo>
                  <a:lnTo>
                    <a:pt x="197" y="81"/>
                  </a:lnTo>
                  <a:lnTo>
                    <a:pt x="190" y="76"/>
                  </a:lnTo>
                  <a:lnTo>
                    <a:pt x="182" y="71"/>
                  </a:lnTo>
                  <a:lnTo>
                    <a:pt x="175" y="65"/>
                  </a:lnTo>
                  <a:lnTo>
                    <a:pt x="167" y="61"/>
                  </a:lnTo>
                  <a:lnTo>
                    <a:pt x="158" y="55"/>
                  </a:lnTo>
                  <a:lnTo>
                    <a:pt x="149" y="50"/>
                  </a:lnTo>
                  <a:lnTo>
                    <a:pt x="139" y="45"/>
                  </a:lnTo>
                  <a:lnTo>
                    <a:pt x="131" y="40"/>
                  </a:lnTo>
                  <a:lnTo>
                    <a:pt x="121" y="35"/>
                  </a:lnTo>
                  <a:lnTo>
                    <a:pt x="111" y="30"/>
                  </a:lnTo>
                  <a:lnTo>
                    <a:pt x="101" y="26"/>
                  </a:lnTo>
                  <a:lnTo>
                    <a:pt x="92" y="21"/>
                  </a:lnTo>
                  <a:lnTo>
                    <a:pt x="82" y="17"/>
                  </a:lnTo>
                  <a:lnTo>
                    <a:pt x="72" y="13"/>
                  </a:lnTo>
                  <a:lnTo>
                    <a:pt x="62" y="10"/>
                  </a:lnTo>
                  <a:lnTo>
                    <a:pt x="53" y="7"/>
                  </a:lnTo>
                  <a:lnTo>
                    <a:pt x="44" y="5"/>
                  </a:lnTo>
                  <a:lnTo>
                    <a:pt x="34" y="3"/>
                  </a:lnTo>
                  <a:lnTo>
                    <a:pt x="25" y="1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6" y="1"/>
                  </a:lnTo>
                  <a:lnTo>
                    <a:pt x="9" y="1"/>
                  </a:lnTo>
                  <a:lnTo>
                    <a:pt x="12" y="1"/>
                  </a:lnTo>
                  <a:lnTo>
                    <a:pt x="17" y="2"/>
                  </a:lnTo>
                  <a:lnTo>
                    <a:pt x="21" y="3"/>
                  </a:lnTo>
                  <a:lnTo>
                    <a:pt x="26" y="3"/>
                  </a:lnTo>
                  <a:lnTo>
                    <a:pt x="31" y="4"/>
                  </a:lnTo>
                  <a:lnTo>
                    <a:pt x="37" y="6"/>
                  </a:lnTo>
                  <a:lnTo>
                    <a:pt x="43" y="7"/>
                  </a:lnTo>
                  <a:lnTo>
                    <a:pt x="49" y="9"/>
                  </a:lnTo>
                  <a:lnTo>
                    <a:pt x="55" y="10"/>
                  </a:lnTo>
                  <a:lnTo>
                    <a:pt x="60" y="13"/>
                  </a:lnTo>
                  <a:lnTo>
                    <a:pt x="66" y="15"/>
                  </a:lnTo>
                  <a:lnTo>
                    <a:pt x="68" y="16"/>
                  </a:lnTo>
                  <a:lnTo>
                    <a:pt x="71" y="17"/>
                  </a:lnTo>
                  <a:lnTo>
                    <a:pt x="75" y="19"/>
                  </a:lnTo>
                  <a:lnTo>
                    <a:pt x="81" y="21"/>
                  </a:lnTo>
                  <a:lnTo>
                    <a:pt x="86" y="23"/>
                  </a:lnTo>
                  <a:lnTo>
                    <a:pt x="91" y="25"/>
                  </a:lnTo>
                  <a:lnTo>
                    <a:pt x="95" y="27"/>
                  </a:lnTo>
                  <a:lnTo>
                    <a:pt x="97" y="27"/>
                  </a:lnTo>
                  <a:lnTo>
                    <a:pt x="99" y="28"/>
                  </a:lnTo>
                  <a:lnTo>
                    <a:pt x="98" y="28"/>
                  </a:lnTo>
                  <a:lnTo>
                    <a:pt x="97" y="28"/>
                  </a:lnTo>
                  <a:lnTo>
                    <a:pt x="96" y="28"/>
                  </a:lnTo>
                  <a:lnTo>
                    <a:pt x="97" y="28"/>
                  </a:lnTo>
                  <a:lnTo>
                    <a:pt x="98" y="29"/>
                  </a:lnTo>
                  <a:lnTo>
                    <a:pt x="100" y="30"/>
                  </a:lnTo>
                  <a:lnTo>
                    <a:pt x="104" y="32"/>
                  </a:lnTo>
                  <a:lnTo>
                    <a:pt x="109" y="35"/>
                  </a:lnTo>
                  <a:lnTo>
                    <a:pt x="115" y="37"/>
                  </a:lnTo>
                  <a:lnTo>
                    <a:pt x="121" y="40"/>
                  </a:lnTo>
                  <a:lnTo>
                    <a:pt x="127" y="43"/>
                  </a:lnTo>
                  <a:lnTo>
                    <a:pt x="134" y="46"/>
                  </a:lnTo>
                  <a:lnTo>
                    <a:pt x="139" y="49"/>
                  </a:lnTo>
                  <a:lnTo>
                    <a:pt x="146" y="52"/>
                  </a:lnTo>
                  <a:lnTo>
                    <a:pt x="153" y="56"/>
                  </a:lnTo>
                  <a:lnTo>
                    <a:pt x="159" y="60"/>
                  </a:lnTo>
                  <a:lnTo>
                    <a:pt x="165" y="63"/>
                  </a:lnTo>
                  <a:lnTo>
                    <a:pt x="171" y="65"/>
                  </a:lnTo>
                  <a:lnTo>
                    <a:pt x="175" y="69"/>
                  </a:lnTo>
                  <a:lnTo>
                    <a:pt x="172" y="69"/>
                  </a:lnTo>
                  <a:lnTo>
                    <a:pt x="173" y="69"/>
                  </a:lnTo>
                  <a:lnTo>
                    <a:pt x="174" y="69"/>
                  </a:lnTo>
                  <a:lnTo>
                    <a:pt x="176" y="70"/>
                  </a:lnTo>
                  <a:lnTo>
                    <a:pt x="178" y="71"/>
                  </a:lnTo>
                  <a:lnTo>
                    <a:pt x="179" y="72"/>
                  </a:lnTo>
                  <a:lnTo>
                    <a:pt x="181" y="73"/>
                  </a:lnTo>
                  <a:lnTo>
                    <a:pt x="183" y="74"/>
                  </a:lnTo>
                  <a:lnTo>
                    <a:pt x="184" y="75"/>
                  </a:lnTo>
                  <a:lnTo>
                    <a:pt x="186" y="76"/>
                  </a:lnTo>
                  <a:lnTo>
                    <a:pt x="187" y="77"/>
                  </a:lnTo>
                  <a:lnTo>
                    <a:pt x="190" y="79"/>
                  </a:lnTo>
                  <a:lnTo>
                    <a:pt x="194" y="81"/>
                  </a:lnTo>
                  <a:lnTo>
                    <a:pt x="198" y="83"/>
                  </a:lnTo>
                  <a:lnTo>
                    <a:pt x="202" y="87"/>
                  </a:lnTo>
                  <a:lnTo>
                    <a:pt x="206" y="90"/>
                  </a:lnTo>
                  <a:lnTo>
                    <a:pt x="211" y="93"/>
                  </a:lnTo>
                  <a:lnTo>
                    <a:pt x="216" y="97"/>
                  </a:lnTo>
                  <a:lnTo>
                    <a:pt x="219" y="100"/>
                  </a:lnTo>
                  <a:lnTo>
                    <a:pt x="223" y="102"/>
                  </a:lnTo>
                  <a:lnTo>
                    <a:pt x="227" y="105"/>
                  </a:lnTo>
                  <a:lnTo>
                    <a:pt x="230" y="107"/>
                  </a:lnTo>
                  <a:lnTo>
                    <a:pt x="233" y="109"/>
                  </a:lnTo>
                  <a:lnTo>
                    <a:pt x="234" y="110"/>
                  </a:lnTo>
                  <a:lnTo>
                    <a:pt x="235" y="110"/>
                  </a:lnTo>
                  <a:lnTo>
                    <a:pt x="237" y="109"/>
                  </a:lnTo>
                </a:path>
              </a:pathLst>
            </a:custGeom>
            <a:solidFill>
              <a:schemeClr val="tx1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graphicFrame>
          <p:nvGraphicFramePr>
            <p:cNvPr id="1032" name="Object 8"/>
            <p:cNvGraphicFramePr>
              <a:graphicFrameLocks/>
            </p:cNvGraphicFramePr>
            <p:nvPr/>
          </p:nvGraphicFramePr>
          <p:xfrm>
            <a:off x="4711" y="2420"/>
            <a:ext cx="891" cy="899"/>
          </p:xfrm>
          <a:graphic>
            <a:graphicData uri="http://schemas.openxmlformats.org/presentationml/2006/ole">
              <p:oleObj spid="_x0000_s7176" r:id="rId8" imgW="2714400" imgH="2743200" progId="">
                <p:embed/>
              </p:oleObj>
            </a:graphicData>
          </a:graphic>
        </p:graphicFrame>
        <p:sp>
          <p:nvSpPr>
            <p:cNvPr id="1065" name="Rectangle 23"/>
            <p:cNvSpPr>
              <a:spLocks noChangeArrowheads="1"/>
            </p:cNvSpPr>
            <p:nvPr/>
          </p:nvSpPr>
          <p:spPr bwMode="auto">
            <a:xfrm>
              <a:off x="4780" y="3309"/>
              <a:ext cx="851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Controlling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7086600" y="2209800"/>
            <a:ext cx="1371600" cy="1966913"/>
            <a:chOff x="3002" y="336"/>
            <a:chExt cx="911" cy="1268"/>
          </a:xfrm>
        </p:grpSpPr>
        <p:sp>
          <p:nvSpPr>
            <p:cNvPr id="1062" name="Freeform 25"/>
            <p:cNvSpPr>
              <a:spLocks/>
            </p:cNvSpPr>
            <p:nvPr/>
          </p:nvSpPr>
          <p:spPr bwMode="auto">
            <a:xfrm>
              <a:off x="3461" y="619"/>
              <a:ext cx="238" cy="111"/>
            </a:xfrm>
            <a:custGeom>
              <a:avLst/>
              <a:gdLst>
                <a:gd name="T0" fmla="*/ 236 w 238"/>
                <a:gd name="T1" fmla="*/ 108 h 111"/>
                <a:gd name="T2" fmla="*/ 232 w 238"/>
                <a:gd name="T3" fmla="*/ 105 h 111"/>
                <a:gd name="T4" fmla="*/ 225 w 238"/>
                <a:gd name="T5" fmla="*/ 101 h 111"/>
                <a:gd name="T6" fmla="*/ 216 w 238"/>
                <a:gd name="T7" fmla="*/ 93 h 111"/>
                <a:gd name="T8" fmla="*/ 204 w 238"/>
                <a:gd name="T9" fmla="*/ 85 h 111"/>
                <a:gd name="T10" fmla="*/ 190 w 238"/>
                <a:gd name="T11" fmla="*/ 76 h 111"/>
                <a:gd name="T12" fmla="*/ 175 w 238"/>
                <a:gd name="T13" fmla="*/ 65 h 111"/>
                <a:gd name="T14" fmla="*/ 158 w 238"/>
                <a:gd name="T15" fmla="*/ 55 h 111"/>
                <a:gd name="T16" fmla="*/ 139 w 238"/>
                <a:gd name="T17" fmla="*/ 45 h 111"/>
                <a:gd name="T18" fmla="*/ 121 w 238"/>
                <a:gd name="T19" fmla="*/ 35 h 111"/>
                <a:gd name="T20" fmla="*/ 101 w 238"/>
                <a:gd name="T21" fmla="*/ 26 h 111"/>
                <a:gd name="T22" fmla="*/ 82 w 238"/>
                <a:gd name="T23" fmla="*/ 17 h 111"/>
                <a:gd name="T24" fmla="*/ 62 w 238"/>
                <a:gd name="T25" fmla="*/ 10 h 111"/>
                <a:gd name="T26" fmla="*/ 44 w 238"/>
                <a:gd name="T27" fmla="*/ 5 h 111"/>
                <a:gd name="T28" fmla="*/ 25 w 238"/>
                <a:gd name="T29" fmla="*/ 1 h 111"/>
                <a:gd name="T30" fmla="*/ 8 w 238"/>
                <a:gd name="T31" fmla="*/ 0 h 111"/>
                <a:gd name="T32" fmla="*/ 1 w 238"/>
                <a:gd name="T33" fmla="*/ 0 h 111"/>
                <a:gd name="T34" fmla="*/ 6 w 238"/>
                <a:gd name="T35" fmla="*/ 1 h 111"/>
                <a:gd name="T36" fmla="*/ 12 w 238"/>
                <a:gd name="T37" fmla="*/ 1 h 111"/>
                <a:gd name="T38" fmla="*/ 21 w 238"/>
                <a:gd name="T39" fmla="*/ 3 h 111"/>
                <a:gd name="T40" fmla="*/ 31 w 238"/>
                <a:gd name="T41" fmla="*/ 4 h 111"/>
                <a:gd name="T42" fmla="*/ 43 w 238"/>
                <a:gd name="T43" fmla="*/ 7 h 111"/>
                <a:gd name="T44" fmla="*/ 55 w 238"/>
                <a:gd name="T45" fmla="*/ 10 h 111"/>
                <a:gd name="T46" fmla="*/ 66 w 238"/>
                <a:gd name="T47" fmla="*/ 15 h 111"/>
                <a:gd name="T48" fmla="*/ 71 w 238"/>
                <a:gd name="T49" fmla="*/ 17 h 111"/>
                <a:gd name="T50" fmla="*/ 81 w 238"/>
                <a:gd name="T51" fmla="*/ 21 h 111"/>
                <a:gd name="T52" fmla="*/ 91 w 238"/>
                <a:gd name="T53" fmla="*/ 25 h 111"/>
                <a:gd name="T54" fmla="*/ 97 w 238"/>
                <a:gd name="T55" fmla="*/ 27 h 111"/>
                <a:gd name="T56" fmla="*/ 98 w 238"/>
                <a:gd name="T57" fmla="*/ 28 h 111"/>
                <a:gd name="T58" fmla="*/ 96 w 238"/>
                <a:gd name="T59" fmla="*/ 28 h 111"/>
                <a:gd name="T60" fmla="*/ 98 w 238"/>
                <a:gd name="T61" fmla="*/ 29 h 111"/>
                <a:gd name="T62" fmla="*/ 104 w 238"/>
                <a:gd name="T63" fmla="*/ 32 h 111"/>
                <a:gd name="T64" fmla="*/ 115 w 238"/>
                <a:gd name="T65" fmla="*/ 37 h 111"/>
                <a:gd name="T66" fmla="*/ 127 w 238"/>
                <a:gd name="T67" fmla="*/ 43 h 111"/>
                <a:gd name="T68" fmla="*/ 139 w 238"/>
                <a:gd name="T69" fmla="*/ 49 h 111"/>
                <a:gd name="T70" fmla="*/ 153 w 238"/>
                <a:gd name="T71" fmla="*/ 56 h 111"/>
                <a:gd name="T72" fmla="*/ 165 w 238"/>
                <a:gd name="T73" fmla="*/ 63 h 111"/>
                <a:gd name="T74" fmla="*/ 175 w 238"/>
                <a:gd name="T75" fmla="*/ 69 h 111"/>
                <a:gd name="T76" fmla="*/ 173 w 238"/>
                <a:gd name="T77" fmla="*/ 69 h 111"/>
                <a:gd name="T78" fmla="*/ 176 w 238"/>
                <a:gd name="T79" fmla="*/ 70 h 111"/>
                <a:gd name="T80" fmla="*/ 179 w 238"/>
                <a:gd name="T81" fmla="*/ 72 h 111"/>
                <a:gd name="T82" fmla="*/ 183 w 238"/>
                <a:gd name="T83" fmla="*/ 74 h 111"/>
                <a:gd name="T84" fmla="*/ 186 w 238"/>
                <a:gd name="T85" fmla="*/ 76 h 111"/>
                <a:gd name="T86" fmla="*/ 190 w 238"/>
                <a:gd name="T87" fmla="*/ 79 h 111"/>
                <a:gd name="T88" fmla="*/ 198 w 238"/>
                <a:gd name="T89" fmla="*/ 83 h 111"/>
                <a:gd name="T90" fmla="*/ 206 w 238"/>
                <a:gd name="T91" fmla="*/ 90 h 111"/>
                <a:gd name="T92" fmla="*/ 216 w 238"/>
                <a:gd name="T93" fmla="*/ 97 h 111"/>
                <a:gd name="T94" fmla="*/ 223 w 238"/>
                <a:gd name="T95" fmla="*/ 102 h 111"/>
                <a:gd name="T96" fmla="*/ 230 w 238"/>
                <a:gd name="T97" fmla="*/ 107 h 111"/>
                <a:gd name="T98" fmla="*/ 234 w 238"/>
                <a:gd name="T99" fmla="*/ 110 h 111"/>
                <a:gd name="T100" fmla="*/ 237 w 238"/>
                <a:gd name="T101" fmla="*/ 109 h 11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38"/>
                <a:gd name="T154" fmla="*/ 0 h 111"/>
                <a:gd name="T155" fmla="*/ 238 w 238"/>
                <a:gd name="T156" fmla="*/ 111 h 11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38" h="111">
                  <a:moveTo>
                    <a:pt x="237" y="109"/>
                  </a:moveTo>
                  <a:lnTo>
                    <a:pt x="236" y="108"/>
                  </a:lnTo>
                  <a:lnTo>
                    <a:pt x="235" y="107"/>
                  </a:lnTo>
                  <a:lnTo>
                    <a:pt x="232" y="105"/>
                  </a:lnTo>
                  <a:lnTo>
                    <a:pt x="229" y="103"/>
                  </a:lnTo>
                  <a:lnTo>
                    <a:pt x="225" y="101"/>
                  </a:lnTo>
                  <a:lnTo>
                    <a:pt x="220" y="97"/>
                  </a:lnTo>
                  <a:lnTo>
                    <a:pt x="216" y="93"/>
                  </a:lnTo>
                  <a:lnTo>
                    <a:pt x="210" y="89"/>
                  </a:lnTo>
                  <a:lnTo>
                    <a:pt x="204" y="85"/>
                  </a:lnTo>
                  <a:lnTo>
                    <a:pt x="197" y="81"/>
                  </a:lnTo>
                  <a:lnTo>
                    <a:pt x="190" y="76"/>
                  </a:lnTo>
                  <a:lnTo>
                    <a:pt x="182" y="71"/>
                  </a:lnTo>
                  <a:lnTo>
                    <a:pt x="175" y="65"/>
                  </a:lnTo>
                  <a:lnTo>
                    <a:pt x="167" y="61"/>
                  </a:lnTo>
                  <a:lnTo>
                    <a:pt x="158" y="55"/>
                  </a:lnTo>
                  <a:lnTo>
                    <a:pt x="149" y="50"/>
                  </a:lnTo>
                  <a:lnTo>
                    <a:pt x="139" y="45"/>
                  </a:lnTo>
                  <a:lnTo>
                    <a:pt x="131" y="40"/>
                  </a:lnTo>
                  <a:lnTo>
                    <a:pt x="121" y="35"/>
                  </a:lnTo>
                  <a:lnTo>
                    <a:pt x="111" y="30"/>
                  </a:lnTo>
                  <a:lnTo>
                    <a:pt x="101" y="26"/>
                  </a:lnTo>
                  <a:lnTo>
                    <a:pt x="92" y="21"/>
                  </a:lnTo>
                  <a:lnTo>
                    <a:pt x="82" y="17"/>
                  </a:lnTo>
                  <a:lnTo>
                    <a:pt x="72" y="13"/>
                  </a:lnTo>
                  <a:lnTo>
                    <a:pt x="62" y="10"/>
                  </a:lnTo>
                  <a:lnTo>
                    <a:pt x="53" y="7"/>
                  </a:lnTo>
                  <a:lnTo>
                    <a:pt x="44" y="5"/>
                  </a:lnTo>
                  <a:lnTo>
                    <a:pt x="34" y="3"/>
                  </a:lnTo>
                  <a:lnTo>
                    <a:pt x="25" y="1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6" y="1"/>
                  </a:lnTo>
                  <a:lnTo>
                    <a:pt x="9" y="1"/>
                  </a:lnTo>
                  <a:lnTo>
                    <a:pt x="12" y="1"/>
                  </a:lnTo>
                  <a:lnTo>
                    <a:pt x="17" y="2"/>
                  </a:lnTo>
                  <a:lnTo>
                    <a:pt x="21" y="3"/>
                  </a:lnTo>
                  <a:lnTo>
                    <a:pt x="26" y="3"/>
                  </a:lnTo>
                  <a:lnTo>
                    <a:pt x="31" y="4"/>
                  </a:lnTo>
                  <a:lnTo>
                    <a:pt x="37" y="6"/>
                  </a:lnTo>
                  <a:lnTo>
                    <a:pt x="43" y="7"/>
                  </a:lnTo>
                  <a:lnTo>
                    <a:pt x="49" y="9"/>
                  </a:lnTo>
                  <a:lnTo>
                    <a:pt x="55" y="10"/>
                  </a:lnTo>
                  <a:lnTo>
                    <a:pt x="60" y="13"/>
                  </a:lnTo>
                  <a:lnTo>
                    <a:pt x="66" y="15"/>
                  </a:lnTo>
                  <a:lnTo>
                    <a:pt x="68" y="16"/>
                  </a:lnTo>
                  <a:lnTo>
                    <a:pt x="71" y="17"/>
                  </a:lnTo>
                  <a:lnTo>
                    <a:pt x="75" y="19"/>
                  </a:lnTo>
                  <a:lnTo>
                    <a:pt x="81" y="21"/>
                  </a:lnTo>
                  <a:lnTo>
                    <a:pt x="86" y="23"/>
                  </a:lnTo>
                  <a:lnTo>
                    <a:pt x="91" y="25"/>
                  </a:lnTo>
                  <a:lnTo>
                    <a:pt x="95" y="27"/>
                  </a:lnTo>
                  <a:lnTo>
                    <a:pt x="97" y="27"/>
                  </a:lnTo>
                  <a:lnTo>
                    <a:pt x="99" y="28"/>
                  </a:lnTo>
                  <a:lnTo>
                    <a:pt x="98" y="28"/>
                  </a:lnTo>
                  <a:lnTo>
                    <a:pt x="97" y="28"/>
                  </a:lnTo>
                  <a:lnTo>
                    <a:pt x="96" y="28"/>
                  </a:lnTo>
                  <a:lnTo>
                    <a:pt x="97" y="28"/>
                  </a:lnTo>
                  <a:lnTo>
                    <a:pt x="98" y="29"/>
                  </a:lnTo>
                  <a:lnTo>
                    <a:pt x="100" y="30"/>
                  </a:lnTo>
                  <a:lnTo>
                    <a:pt x="104" y="32"/>
                  </a:lnTo>
                  <a:lnTo>
                    <a:pt x="109" y="35"/>
                  </a:lnTo>
                  <a:lnTo>
                    <a:pt x="115" y="37"/>
                  </a:lnTo>
                  <a:lnTo>
                    <a:pt x="121" y="40"/>
                  </a:lnTo>
                  <a:lnTo>
                    <a:pt x="127" y="43"/>
                  </a:lnTo>
                  <a:lnTo>
                    <a:pt x="134" y="46"/>
                  </a:lnTo>
                  <a:lnTo>
                    <a:pt x="139" y="49"/>
                  </a:lnTo>
                  <a:lnTo>
                    <a:pt x="146" y="52"/>
                  </a:lnTo>
                  <a:lnTo>
                    <a:pt x="153" y="56"/>
                  </a:lnTo>
                  <a:lnTo>
                    <a:pt x="159" y="60"/>
                  </a:lnTo>
                  <a:lnTo>
                    <a:pt x="165" y="63"/>
                  </a:lnTo>
                  <a:lnTo>
                    <a:pt x="171" y="65"/>
                  </a:lnTo>
                  <a:lnTo>
                    <a:pt x="175" y="69"/>
                  </a:lnTo>
                  <a:lnTo>
                    <a:pt x="172" y="69"/>
                  </a:lnTo>
                  <a:lnTo>
                    <a:pt x="173" y="69"/>
                  </a:lnTo>
                  <a:lnTo>
                    <a:pt x="174" y="69"/>
                  </a:lnTo>
                  <a:lnTo>
                    <a:pt x="176" y="70"/>
                  </a:lnTo>
                  <a:lnTo>
                    <a:pt x="178" y="71"/>
                  </a:lnTo>
                  <a:lnTo>
                    <a:pt x="179" y="72"/>
                  </a:lnTo>
                  <a:lnTo>
                    <a:pt x="181" y="73"/>
                  </a:lnTo>
                  <a:lnTo>
                    <a:pt x="183" y="74"/>
                  </a:lnTo>
                  <a:lnTo>
                    <a:pt x="184" y="75"/>
                  </a:lnTo>
                  <a:lnTo>
                    <a:pt x="186" y="76"/>
                  </a:lnTo>
                  <a:lnTo>
                    <a:pt x="187" y="77"/>
                  </a:lnTo>
                  <a:lnTo>
                    <a:pt x="190" y="79"/>
                  </a:lnTo>
                  <a:lnTo>
                    <a:pt x="194" y="81"/>
                  </a:lnTo>
                  <a:lnTo>
                    <a:pt x="198" y="83"/>
                  </a:lnTo>
                  <a:lnTo>
                    <a:pt x="202" y="87"/>
                  </a:lnTo>
                  <a:lnTo>
                    <a:pt x="206" y="90"/>
                  </a:lnTo>
                  <a:lnTo>
                    <a:pt x="211" y="93"/>
                  </a:lnTo>
                  <a:lnTo>
                    <a:pt x="216" y="97"/>
                  </a:lnTo>
                  <a:lnTo>
                    <a:pt x="219" y="100"/>
                  </a:lnTo>
                  <a:lnTo>
                    <a:pt x="223" y="102"/>
                  </a:lnTo>
                  <a:lnTo>
                    <a:pt x="227" y="105"/>
                  </a:lnTo>
                  <a:lnTo>
                    <a:pt x="230" y="107"/>
                  </a:lnTo>
                  <a:lnTo>
                    <a:pt x="233" y="109"/>
                  </a:lnTo>
                  <a:lnTo>
                    <a:pt x="234" y="110"/>
                  </a:lnTo>
                  <a:lnTo>
                    <a:pt x="235" y="110"/>
                  </a:lnTo>
                  <a:lnTo>
                    <a:pt x="237" y="109"/>
                  </a:lnTo>
                </a:path>
              </a:pathLst>
            </a:custGeom>
            <a:solidFill>
              <a:schemeClr val="tx1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graphicFrame>
          <p:nvGraphicFramePr>
            <p:cNvPr id="1031" name="Object 7"/>
            <p:cNvGraphicFramePr>
              <a:graphicFrameLocks/>
            </p:cNvGraphicFramePr>
            <p:nvPr/>
          </p:nvGraphicFramePr>
          <p:xfrm>
            <a:off x="3002" y="336"/>
            <a:ext cx="891" cy="899"/>
          </p:xfrm>
          <a:graphic>
            <a:graphicData uri="http://schemas.openxmlformats.org/presentationml/2006/ole">
              <p:oleObj spid="_x0000_s7175" r:id="rId9" imgW="2714400" imgH="2743200" progId="">
                <p:embed/>
              </p:oleObj>
            </a:graphicData>
          </a:graphic>
        </p:graphicFrame>
        <p:sp>
          <p:nvSpPr>
            <p:cNvPr id="1063" name="Rectangle 27"/>
            <p:cNvSpPr>
              <a:spLocks noChangeArrowheads="1"/>
            </p:cNvSpPr>
            <p:nvPr/>
          </p:nvSpPr>
          <p:spPr bwMode="auto">
            <a:xfrm>
              <a:off x="3070" y="1227"/>
              <a:ext cx="843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Production</a:t>
              </a:r>
            </a:p>
            <a:p>
              <a:r>
                <a:rPr lang="en-US" sz="16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Planning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905000" y="762000"/>
            <a:ext cx="1341438" cy="1828800"/>
            <a:chOff x="576" y="432"/>
            <a:chExt cx="845" cy="1152"/>
          </a:xfrm>
        </p:grpSpPr>
        <p:sp>
          <p:nvSpPr>
            <p:cNvPr id="1061" name="Rectangle 32"/>
            <p:cNvSpPr>
              <a:spLocks noChangeArrowheads="1"/>
            </p:cNvSpPr>
            <p:nvPr/>
          </p:nvSpPr>
          <p:spPr bwMode="auto">
            <a:xfrm>
              <a:off x="768" y="1268"/>
              <a:ext cx="495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90000"/>
                </a:lnSpc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Sales</a:t>
              </a:r>
            </a:p>
          </p:txBody>
        </p:sp>
        <p:graphicFrame>
          <p:nvGraphicFramePr>
            <p:cNvPr id="1030" name="Object 6"/>
            <p:cNvGraphicFramePr>
              <a:graphicFrameLocks/>
            </p:cNvGraphicFramePr>
            <p:nvPr/>
          </p:nvGraphicFramePr>
          <p:xfrm>
            <a:off x="576" y="432"/>
            <a:ext cx="845" cy="878"/>
          </p:xfrm>
          <a:graphic>
            <a:graphicData uri="http://schemas.openxmlformats.org/presentationml/2006/ole">
              <p:oleObj spid="_x0000_s7174" r:id="rId10" imgW="2714400" imgH="2743200" progId="">
                <p:embed/>
              </p:oleObj>
            </a:graphicData>
          </a:graphic>
        </p:graphicFrame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4114800" y="1143000"/>
            <a:ext cx="1389063" cy="1952625"/>
            <a:chOff x="2736" y="1680"/>
            <a:chExt cx="875" cy="1230"/>
          </a:xfrm>
        </p:grpSpPr>
        <p:sp>
          <p:nvSpPr>
            <p:cNvPr id="1060" name="Rectangle 35"/>
            <p:cNvSpPr>
              <a:spLocks noChangeArrowheads="1"/>
            </p:cNvSpPr>
            <p:nvPr/>
          </p:nvSpPr>
          <p:spPr bwMode="auto">
            <a:xfrm>
              <a:off x="2784" y="2544"/>
              <a:ext cx="82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Shop Floor </a:t>
              </a:r>
            </a:p>
            <a:p>
              <a:r>
                <a:rPr lang="en-US" sz="16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execution</a:t>
              </a:r>
            </a:p>
          </p:txBody>
        </p:sp>
        <p:graphicFrame>
          <p:nvGraphicFramePr>
            <p:cNvPr id="1029" name="Object 5"/>
            <p:cNvGraphicFramePr>
              <a:graphicFrameLocks/>
            </p:cNvGraphicFramePr>
            <p:nvPr/>
          </p:nvGraphicFramePr>
          <p:xfrm>
            <a:off x="2736" y="1680"/>
            <a:ext cx="845" cy="878"/>
          </p:xfrm>
          <a:graphic>
            <a:graphicData uri="http://schemas.openxmlformats.org/presentationml/2006/ole">
              <p:oleObj spid="_x0000_s7173" r:id="rId11" imgW="2714400" imgH="2743200" progId="">
                <p:embed/>
              </p:oleObj>
            </a:graphicData>
          </a:graphic>
        </p:graphicFrame>
      </p:grpSp>
      <p:graphicFrame>
        <p:nvGraphicFramePr>
          <p:cNvPr id="1028" name="Object 4"/>
          <p:cNvGraphicFramePr>
            <a:graphicFrameLocks/>
          </p:cNvGraphicFramePr>
          <p:nvPr/>
        </p:nvGraphicFramePr>
        <p:xfrm>
          <a:off x="3886200" y="4495800"/>
          <a:ext cx="1339850" cy="1393825"/>
        </p:xfrm>
        <a:graphic>
          <a:graphicData uri="http://schemas.openxmlformats.org/presentationml/2006/ole">
            <p:oleObj spid="_x0000_s7172" r:id="rId12" imgW="2714400" imgH="2743200" progId="">
              <p:embed/>
            </p:oleObj>
          </a:graphicData>
        </a:graphic>
      </p:graphicFrame>
      <p:sp>
        <p:nvSpPr>
          <p:cNvPr id="1047" name="Rectangle 38"/>
          <p:cNvSpPr>
            <a:spLocks noChangeArrowheads="1"/>
          </p:cNvSpPr>
          <p:nvPr/>
        </p:nvSpPr>
        <p:spPr bwMode="auto">
          <a:xfrm>
            <a:off x="4191000" y="5715000"/>
            <a:ext cx="1066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FF0000"/>
                </a:solidFill>
                <a:latin typeface="Arial" charset="0"/>
                <a:cs typeface="Arial" charset="0"/>
              </a:rPr>
              <a:t>Quality</a:t>
            </a:r>
          </a:p>
        </p:txBody>
      </p:sp>
      <p:sp>
        <p:nvSpPr>
          <p:cNvPr id="5328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229600" cy="533400"/>
          </a:xfrm>
          <a:ln>
            <a:miter lim="800000"/>
            <a:headEnd/>
            <a:tailEnd/>
          </a:ln>
        </p:spPr>
        <p:txBody>
          <a:bodyPr vert="horz" wrap="square" lIns="91440" tIns="45720" bIns="45720" numCol="1" anchor="t" anchorCtr="0" compatLnSpc="1">
            <a:prstTxWarp prst="textNoShape">
              <a:avLst/>
            </a:prstTxWarp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  <a:latin typeface="Book Antiqua" pitchFamily="18" charset="0"/>
              </a:rPr>
              <a:t>Functions of Enterprise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D18BBA9-A887-4B51-BAE9-93644B625DF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3290" name="Rectangle 42"/>
          <p:cNvSpPr>
            <a:spLocks noChangeArrowheads="1"/>
          </p:cNvSpPr>
          <p:nvPr/>
        </p:nvSpPr>
        <p:spPr bwMode="auto">
          <a:xfrm>
            <a:off x="3581400" y="35052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Enterprise</a:t>
            </a:r>
          </a:p>
        </p:txBody>
      </p:sp>
      <p:sp>
        <p:nvSpPr>
          <p:cNvPr id="53291" name="Line 43"/>
          <p:cNvSpPr>
            <a:spLocks noChangeShapeType="1"/>
          </p:cNvSpPr>
          <p:nvPr/>
        </p:nvSpPr>
        <p:spPr bwMode="auto">
          <a:xfrm>
            <a:off x="2971800" y="2514600"/>
            <a:ext cx="762000" cy="990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92" name="Line 44"/>
          <p:cNvSpPr>
            <a:spLocks noChangeShapeType="1"/>
          </p:cNvSpPr>
          <p:nvPr/>
        </p:nvSpPr>
        <p:spPr bwMode="auto">
          <a:xfrm>
            <a:off x="2057400" y="3505200"/>
            <a:ext cx="152400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93" name="Line 45"/>
          <p:cNvSpPr>
            <a:spLocks noChangeShapeType="1"/>
          </p:cNvSpPr>
          <p:nvPr/>
        </p:nvSpPr>
        <p:spPr bwMode="auto">
          <a:xfrm flipV="1">
            <a:off x="1828800" y="4038600"/>
            <a:ext cx="1752600" cy="990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94" name="Line 46"/>
          <p:cNvSpPr>
            <a:spLocks noChangeShapeType="1"/>
          </p:cNvSpPr>
          <p:nvPr/>
        </p:nvSpPr>
        <p:spPr bwMode="auto">
          <a:xfrm>
            <a:off x="4800600" y="31242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95" name="Line 47"/>
          <p:cNvSpPr>
            <a:spLocks noChangeShapeType="1"/>
          </p:cNvSpPr>
          <p:nvPr/>
        </p:nvSpPr>
        <p:spPr bwMode="auto">
          <a:xfrm flipH="1">
            <a:off x="5334000" y="2667000"/>
            <a:ext cx="914400" cy="838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96" name="Line 48"/>
          <p:cNvSpPr>
            <a:spLocks noChangeShapeType="1"/>
          </p:cNvSpPr>
          <p:nvPr/>
        </p:nvSpPr>
        <p:spPr bwMode="auto">
          <a:xfrm flipH="1">
            <a:off x="5334000" y="3505200"/>
            <a:ext cx="190500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98" name="Line 50"/>
          <p:cNvSpPr>
            <a:spLocks noChangeShapeType="1"/>
          </p:cNvSpPr>
          <p:nvPr/>
        </p:nvSpPr>
        <p:spPr bwMode="auto">
          <a:xfrm flipH="1" flipV="1">
            <a:off x="5181600" y="4038600"/>
            <a:ext cx="609600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99" name="Line 51"/>
          <p:cNvSpPr>
            <a:spLocks noChangeShapeType="1"/>
          </p:cNvSpPr>
          <p:nvPr/>
        </p:nvSpPr>
        <p:spPr bwMode="auto">
          <a:xfrm flipV="1">
            <a:off x="4343400" y="4038600"/>
            <a:ext cx="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300" name="Line 52"/>
          <p:cNvSpPr>
            <a:spLocks noChangeShapeType="1"/>
          </p:cNvSpPr>
          <p:nvPr/>
        </p:nvSpPr>
        <p:spPr bwMode="auto">
          <a:xfrm flipV="1">
            <a:off x="3352800" y="4114800"/>
            <a:ext cx="76200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32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/>
      <p:bldP spid="1036" grpId="1"/>
      <p:bldP spid="1037" grpId="0"/>
      <p:bldP spid="1047" grpId="0"/>
      <p:bldP spid="5328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ERP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Manufacturing</a:t>
            </a:r>
          </a:p>
          <a:p>
            <a:r>
              <a:rPr lang="en-US" dirty="0" smtClean="0"/>
              <a:t>Supply Chain Management</a:t>
            </a:r>
          </a:p>
          <a:p>
            <a:r>
              <a:rPr lang="en-US" dirty="0" smtClean="0"/>
              <a:t>Financials</a:t>
            </a:r>
          </a:p>
          <a:p>
            <a:r>
              <a:rPr lang="en-US" dirty="0" smtClean="0"/>
              <a:t>Projects</a:t>
            </a:r>
          </a:p>
          <a:p>
            <a:r>
              <a:rPr lang="en-US" dirty="0" smtClean="0"/>
              <a:t>Human Resources</a:t>
            </a:r>
          </a:p>
          <a:p>
            <a:r>
              <a:rPr lang="en-US" dirty="0" smtClean="0"/>
              <a:t>Customer Relationship Management</a:t>
            </a:r>
          </a:p>
          <a:p>
            <a:r>
              <a:rPr lang="en-US" dirty="0" smtClean="0"/>
              <a:t>Data Warehouse</a:t>
            </a:r>
          </a:p>
          <a:p>
            <a:r>
              <a:rPr lang="en-US" dirty="0" smtClean="0"/>
              <a:t>Access Control</a:t>
            </a:r>
          </a:p>
          <a:p>
            <a:r>
              <a:rPr lang="en-US" dirty="0" smtClean="0"/>
              <a:t>Customization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Implenentasi</a:t>
            </a:r>
            <a:r>
              <a:rPr lang="en-US" dirty="0" smtClean="0"/>
              <a:t> ERP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ERP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 smtClean="0"/>
          </a:p>
          <a:p>
            <a:pPr algn="just"/>
            <a:r>
              <a:rPr lang="en-US" dirty="0" smtClean="0"/>
              <a:t>Perusahaan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, </a:t>
            </a:r>
            <a:r>
              <a:rPr lang="en-US" dirty="0" err="1" smtClean="0"/>
              <a:t>kustomisasi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endParaRPr lang="en-US" dirty="0" smtClean="0"/>
          </a:p>
          <a:p>
            <a:pPr algn="just"/>
            <a:r>
              <a:rPr lang="en-US" dirty="0" err="1" smtClean="0"/>
              <a:t>Migrasi</a:t>
            </a:r>
            <a:r>
              <a:rPr lang="en-US" dirty="0" smtClean="0"/>
              <a:t> data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Implenentasi</a:t>
            </a:r>
            <a:r>
              <a:rPr lang="en-US" dirty="0" smtClean="0"/>
              <a:t> ERP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" indent="-57150" algn="just"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r>
              <a:rPr lang="en-US" dirty="0" smtClean="0"/>
              <a:t> data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kesuksesan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ERP :</a:t>
            </a:r>
          </a:p>
          <a:p>
            <a:r>
              <a:rPr lang="en-US" dirty="0" err="1" smtClean="0"/>
              <a:t>Identifikasi</a:t>
            </a:r>
            <a:r>
              <a:rPr lang="en-US" dirty="0" smtClean="0"/>
              <a:t> 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endParaRPr lang="en-US" dirty="0" smtClean="0"/>
          </a:p>
          <a:p>
            <a:r>
              <a:rPr lang="en-US" dirty="0" err="1" smtClean="0"/>
              <a:t>Menentkan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template data</a:t>
            </a:r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r>
              <a:rPr lang="en-US" dirty="0" smtClean="0"/>
              <a:t> data</a:t>
            </a:r>
          </a:p>
          <a:p>
            <a:pPr algn="just"/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endParaRPr lang="en-US" dirty="0" smtClean="0"/>
          </a:p>
          <a:p>
            <a:pPr algn="just"/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pengarsipan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Kelebihan</a:t>
            </a:r>
            <a:r>
              <a:rPr lang="en-US" dirty="0" smtClean="0"/>
              <a:t> ERP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area </a:t>
            </a:r>
            <a:r>
              <a:rPr lang="en-US" dirty="0" err="1" smtClean="0"/>
              <a:t>fungsional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meyankinkan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 smtClean="0"/>
          </a:p>
          <a:p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perekayasaan</a:t>
            </a:r>
            <a:endParaRPr lang="en-US" dirty="0" smtClean="0"/>
          </a:p>
          <a:p>
            <a:r>
              <a:rPr lang="en-US" dirty="0" err="1" smtClean="0"/>
              <a:t>Pelacakan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fullfillment</a:t>
            </a:r>
            <a:endParaRPr lang="en-US" dirty="0" smtClean="0"/>
          </a:p>
          <a:p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penagihan</a:t>
            </a:r>
            <a:r>
              <a:rPr lang="en-US" dirty="0" smtClean="0"/>
              <a:t> material yang </a:t>
            </a:r>
            <a:r>
              <a:rPr lang="en-US" dirty="0" err="1" smtClean="0"/>
              <a:t>kompleks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Pelacakan</a:t>
            </a:r>
            <a:r>
              <a:rPr lang="en-US" dirty="0" smtClean="0"/>
              <a:t> 3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bersesuaian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, </a:t>
            </a:r>
            <a:r>
              <a:rPr lang="en-US" dirty="0" err="1" smtClean="0"/>
              <a:t>penerimaan</a:t>
            </a:r>
            <a:r>
              <a:rPr lang="en-US" dirty="0" smtClean="0"/>
              <a:t>, inventory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endParaRPr lang="en-US" dirty="0" smtClean="0"/>
          </a:p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: </a:t>
            </a:r>
            <a:r>
              <a:rPr lang="en-US" dirty="0" err="1" smtClean="0"/>
              <a:t>melacak</a:t>
            </a:r>
            <a:r>
              <a:rPr lang="en-US" dirty="0" smtClean="0"/>
              <a:t> </a:t>
            </a:r>
            <a:r>
              <a:rPr lang="en-US" dirty="0" err="1" smtClean="0"/>
              <a:t>pemasukan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level </a:t>
            </a:r>
            <a:r>
              <a:rPr lang="en-US" dirty="0" err="1" smtClean="0"/>
              <a:t>inti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Kelemahan</a:t>
            </a:r>
            <a:r>
              <a:rPr lang="en-US" dirty="0" smtClean="0"/>
              <a:t> ERP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Terbatasnya</a:t>
            </a:r>
            <a:r>
              <a:rPr lang="en-US" dirty="0" smtClean="0"/>
              <a:t> </a:t>
            </a:r>
            <a:r>
              <a:rPr lang="en-US" dirty="0" err="1" smtClean="0"/>
              <a:t>kustomisasi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ERP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ERP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 smtClean="0"/>
          </a:p>
          <a:p>
            <a:r>
              <a:rPr lang="en-US" dirty="0" err="1" smtClean="0"/>
              <a:t>Perekayasaan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meyesuaikan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deskripsikan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ERP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endParaRPr lang="en-US" dirty="0" smtClean="0"/>
          </a:p>
          <a:p>
            <a:r>
              <a:rPr lang="en-US" dirty="0" smtClean="0"/>
              <a:t>ERP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Implenentasi</a:t>
            </a:r>
            <a:r>
              <a:rPr lang="en-US" dirty="0" smtClean="0"/>
              <a:t> ERP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komplek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ERP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 : </a:t>
            </a:r>
            <a:r>
              <a:rPr lang="en-US" dirty="0" err="1" smtClean="0"/>
              <a:t>pelanggan</a:t>
            </a:r>
            <a:r>
              <a:rPr lang="en-US" dirty="0" smtClean="0"/>
              <a:t>, data </a:t>
            </a:r>
            <a:r>
              <a:rPr lang="en-US" dirty="0" err="1" smtClean="0"/>
              <a:t>keuangan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sensitif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pembobolan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smtClean="0"/>
              <a:t>keamanan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Pertanyaan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>
                <a:solidFill>
                  <a:srgbClr val="0000CC"/>
                </a:solidFill>
              </a:rPr>
              <a:t>Apa</a:t>
            </a:r>
            <a:r>
              <a:rPr lang="en-US" dirty="0" smtClean="0">
                <a:solidFill>
                  <a:srgbClr val="0000CC"/>
                </a:solidFill>
              </a:rPr>
              <a:t> yang </a:t>
            </a:r>
            <a:r>
              <a:rPr lang="en-US" dirty="0" err="1" smtClean="0">
                <a:solidFill>
                  <a:srgbClr val="0000CC"/>
                </a:solidFill>
              </a:rPr>
              <a:t>dimaksud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dengan</a:t>
            </a:r>
            <a:r>
              <a:rPr lang="en-US" dirty="0" smtClean="0">
                <a:solidFill>
                  <a:srgbClr val="0000CC"/>
                </a:solidFill>
              </a:rPr>
              <a:t> enterprise system </a:t>
            </a:r>
            <a:r>
              <a:rPr lang="en-US" dirty="0" err="1" smtClean="0">
                <a:solidFill>
                  <a:srgbClr val="0000CC"/>
                </a:solidFill>
              </a:rPr>
              <a:t>dan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apa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saja</a:t>
            </a:r>
            <a:r>
              <a:rPr lang="en-US" dirty="0" smtClean="0">
                <a:solidFill>
                  <a:srgbClr val="0000CC"/>
                </a:solidFill>
              </a:rPr>
              <a:t> yang </a:t>
            </a:r>
            <a:r>
              <a:rPr lang="en-US" dirty="0" err="1" smtClean="0">
                <a:solidFill>
                  <a:srgbClr val="0000CC"/>
                </a:solidFill>
              </a:rPr>
              <a:t>dikategorikan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dalam</a:t>
            </a:r>
            <a:r>
              <a:rPr lang="en-US" dirty="0" smtClean="0">
                <a:solidFill>
                  <a:srgbClr val="0000CC"/>
                </a:solidFill>
              </a:rPr>
              <a:t> enterprise system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>
                <a:solidFill>
                  <a:srgbClr val="0000CC"/>
                </a:solidFill>
              </a:rPr>
              <a:t>Sebutkan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keuntungan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dari</a:t>
            </a:r>
            <a:r>
              <a:rPr lang="en-US" dirty="0" smtClean="0">
                <a:solidFill>
                  <a:srgbClr val="0000CC"/>
                </a:solidFill>
              </a:rPr>
              <a:t> Enterprise system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>
                <a:solidFill>
                  <a:srgbClr val="0000CC"/>
                </a:solidFill>
              </a:rPr>
              <a:t>Tantangan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dalam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Penerapan</a:t>
            </a:r>
            <a:r>
              <a:rPr lang="en-US" dirty="0" smtClean="0">
                <a:solidFill>
                  <a:srgbClr val="0000CC"/>
                </a:solidFill>
              </a:rPr>
              <a:t> Enterprise System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>
                <a:solidFill>
                  <a:srgbClr val="0000CC"/>
                </a:solidFill>
              </a:rPr>
              <a:t>Jelaskan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apa</a:t>
            </a:r>
            <a:r>
              <a:rPr lang="en-US" dirty="0" smtClean="0">
                <a:solidFill>
                  <a:srgbClr val="0000CC"/>
                </a:solidFill>
              </a:rPr>
              <a:t> yang </a:t>
            </a:r>
            <a:r>
              <a:rPr lang="en-US" dirty="0" err="1" smtClean="0">
                <a:solidFill>
                  <a:srgbClr val="0000CC"/>
                </a:solidFill>
              </a:rPr>
              <a:t>dimaksud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dengan</a:t>
            </a:r>
            <a:r>
              <a:rPr lang="en-US" dirty="0" smtClean="0">
                <a:solidFill>
                  <a:srgbClr val="0000CC"/>
                </a:solidFill>
              </a:rPr>
              <a:t> ERP </a:t>
            </a:r>
            <a:r>
              <a:rPr lang="en-US" dirty="0" err="1" smtClean="0">
                <a:solidFill>
                  <a:srgbClr val="0000CC"/>
                </a:solidFill>
              </a:rPr>
              <a:t>dan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bagaimana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evolusi</a:t>
            </a:r>
            <a:r>
              <a:rPr lang="en-US" dirty="0" smtClean="0">
                <a:solidFill>
                  <a:srgbClr val="0000CC"/>
                </a:solidFill>
              </a:rPr>
              <a:t> ERP?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>
                <a:solidFill>
                  <a:srgbClr val="0000CC"/>
                </a:solidFill>
              </a:rPr>
              <a:t>Jelaskan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Keuntungan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penerapan</a:t>
            </a:r>
            <a:r>
              <a:rPr lang="en-US" dirty="0" smtClean="0">
                <a:solidFill>
                  <a:srgbClr val="0000CC"/>
                </a:solidFill>
              </a:rPr>
              <a:t> ERP </a:t>
            </a:r>
            <a:r>
              <a:rPr lang="en-US" dirty="0" err="1" smtClean="0">
                <a:solidFill>
                  <a:srgbClr val="0000CC"/>
                </a:solidFill>
              </a:rPr>
              <a:t>dan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perusahaan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apa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saja</a:t>
            </a:r>
            <a:r>
              <a:rPr lang="en-US" dirty="0" smtClean="0">
                <a:solidFill>
                  <a:srgbClr val="0000CC"/>
                </a:solidFill>
              </a:rPr>
              <a:t> yang </a:t>
            </a:r>
            <a:r>
              <a:rPr lang="en-US" dirty="0" err="1" smtClean="0">
                <a:solidFill>
                  <a:srgbClr val="0000CC"/>
                </a:solidFill>
              </a:rPr>
              <a:t>menjadi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penyedia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aplikasi</a:t>
            </a:r>
            <a:r>
              <a:rPr lang="en-US" dirty="0" smtClean="0">
                <a:solidFill>
                  <a:srgbClr val="0000CC"/>
                </a:solidFill>
              </a:rPr>
              <a:t> ERP </a:t>
            </a:r>
            <a:r>
              <a:rPr lang="en-US" dirty="0" err="1" smtClean="0">
                <a:solidFill>
                  <a:srgbClr val="0000CC"/>
                </a:solidFill>
              </a:rPr>
              <a:t>saat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ini</a:t>
            </a:r>
            <a:r>
              <a:rPr lang="en-US" dirty="0" smtClean="0">
                <a:solidFill>
                  <a:srgbClr val="0000CC"/>
                </a:solidFill>
              </a:rPr>
              <a:t>?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err="1" smtClean="0">
                <a:solidFill>
                  <a:srgbClr val="0000CC"/>
                </a:solidFill>
              </a:rPr>
              <a:t>Jelaskan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bagaimana</a:t>
            </a:r>
            <a:r>
              <a:rPr lang="en-US" dirty="0" smtClean="0">
                <a:solidFill>
                  <a:srgbClr val="0000CC"/>
                </a:solidFill>
              </a:rPr>
              <a:t> internet </a:t>
            </a:r>
            <a:r>
              <a:rPr lang="en-US" dirty="0" err="1" smtClean="0">
                <a:solidFill>
                  <a:srgbClr val="0000CC"/>
                </a:solidFill>
              </a:rPr>
              <a:t>dan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teknologinya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dapat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mewujudkan</a:t>
            </a:r>
            <a:r>
              <a:rPr lang="en-US" dirty="0" smtClean="0">
                <a:solidFill>
                  <a:srgbClr val="0000CC"/>
                </a:solidFill>
              </a:rPr>
              <a:t> Enterprise System </a:t>
            </a:r>
            <a:r>
              <a:rPr lang="en-US" dirty="0" err="1" smtClean="0">
                <a:solidFill>
                  <a:srgbClr val="0000CC"/>
                </a:solidFill>
              </a:rPr>
              <a:t>masa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depan</a:t>
            </a:r>
            <a:r>
              <a:rPr lang="en-US" dirty="0" smtClean="0">
                <a:solidFill>
                  <a:srgbClr val="0000CC"/>
                </a:solidFill>
              </a:rPr>
              <a:t>?</a:t>
            </a:r>
            <a:endParaRPr lang="en-US" dirty="0" smtClean="0">
              <a:solidFill>
                <a:srgbClr val="0000CC"/>
              </a:solidFill>
            </a:endParaRPr>
          </a:p>
          <a:p>
            <a:pPr marL="355600" indent="-35560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>
              <a:solidFill>
                <a:srgbClr val="33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74501-1F66-409D-AB82-E35DBB3BC1AD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400" dirty="0" err="1" smtClean="0">
                <a:solidFill>
                  <a:srgbClr val="FF0000"/>
                </a:solidFill>
                <a:latin typeface="Blackadder ITC" pitchFamily="82" charset="0"/>
              </a:rPr>
              <a:t>Terima</a:t>
            </a:r>
            <a:r>
              <a:rPr lang="en-US" sz="4400" dirty="0" smtClean="0">
                <a:solidFill>
                  <a:srgbClr val="FF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Blackadder ITC" pitchFamily="82" charset="0"/>
              </a:rPr>
              <a:t>Kasih</a:t>
            </a:r>
            <a:endParaRPr lang="en-US" sz="4400" dirty="0" smtClean="0">
              <a:solidFill>
                <a:srgbClr val="FF0000"/>
              </a:solidFill>
              <a:latin typeface="Blackadder ITC" pitchFamily="82" charset="0"/>
            </a:endParaRPr>
          </a:p>
          <a:p>
            <a:pPr algn="ctr">
              <a:buNone/>
            </a:pPr>
            <a:r>
              <a:rPr lang="en-US" sz="4400" dirty="0" err="1" smtClean="0">
                <a:solidFill>
                  <a:srgbClr val="FF0000"/>
                </a:solidFill>
                <a:latin typeface="Blackadder ITC" pitchFamily="82" charset="0"/>
              </a:rPr>
              <a:t>Sampai</a:t>
            </a:r>
            <a:r>
              <a:rPr lang="en-US" sz="4400" dirty="0" smtClean="0">
                <a:solidFill>
                  <a:srgbClr val="FF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Blackadder ITC" pitchFamily="82" charset="0"/>
              </a:rPr>
              <a:t>Ketemu</a:t>
            </a:r>
            <a:r>
              <a:rPr lang="en-US" sz="4400" dirty="0" smtClean="0">
                <a:solidFill>
                  <a:srgbClr val="FF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Blackadder ITC" pitchFamily="82" charset="0"/>
              </a:rPr>
              <a:t>Minggu</a:t>
            </a:r>
            <a:r>
              <a:rPr lang="en-US" sz="4400" dirty="0" smtClean="0">
                <a:solidFill>
                  <a:srgbClr val="FF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Blackadder ITC" pitchFamily="82" charset="0"/>
              </a:rPr>
              <a:t>Depan</a:t>
            </a:r>
            <a:endParaRPr lang="en-US" sz="4400" dirty="0">
              <a:solidFill>
                <a:srgbClr val="FF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8403 -0.00717 -0.36788 -0.01411 -0.35226 -0.08164 C -0.33663 -0.14917 -0.0559 -0.40842 0.0941 -0.40565 C 0.24375 -0.40287 0.54583 -0.17461 0.54618 -0.06568 C 0.5467 0.04324 0.1941 0.25046 0.09688 0.24838 C -0.00017 0.2463 -0.01875 0.08395 -0.03732 -0.07771 " pathEditMode="relative" ptsTypes="aaaaaA">
                                      <p:cBhvr>
                                        <p:cTn id="6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8403 -0.00717 -0.36788 -0.01411 -0.35226 -0.08164 C -0.33663 -0.14917 -0.0559 -0.40842 0.0941 -0.40565 C 0.24375 -0.40287 0.54583 -0.17461 0.54618 -0.06568 C 0.5467 0.04324 0.1941 0.25046 0.09688 0.24838 C -0.00017 0.2463 -0.01875 0.08395 -0.03732 -0.07771 " pathEditMode="relative" ptsTypes="aaaaaA"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enterprise </a:t>
            </a:r>
            <a:r>
              <a:rPr lang="en-US" dirty="0" err="1" smtClean="0"/>
              <a:t>sistem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Perusahaan (Enterprise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Tahapan</a:t>
            </a:r>
            <a:r>
              <a:rPr lang="en-US" dirty="0" smtClean="0"/>
              <a:t> 1 : </a:t>
            </a:r>
            <a:r>
              <a:rPr lang="en-US" dirty="0" err="1" smtClean="0"/>
              <a:t>Sistem</a:t>
            </a:r>
            <a:r>
              <a:rPr lang="en-US" dirty="0" smtClean="0"/>
              <a:t> mainframe stand alone</a:t>
            </a:r>
          </a:p>
          <a:p>
            <a:pPr>
              <a:buNone/>
            </a:pPr>
            <a:r>
              <a:rPr lang="en-US" dirty="0" err="1" smtClean="0"/>
              <a:t>Tahapan</a:t>
            </a:r>
            <a:r>
              <a:rPr lang="en-US" dirty="0" smtClean="0"/>
              <a:t> 2 : </a:t>
            </a:r>
            <a:r>
              <a:rPr lang="en-US" dirty="0" err="1" smtClean="0"/>
              <a:t>Arsitektur</a:t>
            </a:r>
            <a:r>
              <a:rPr lang="en-US" dirty="0" smtClean="0"/>
              <a:t> Client Server</a:t>
            </a:r>
          </a:p>
          <a:p>
            <a:pPr>
              <a:buNone/>
            </a:pPr>
            <a:r>
              <a:rPr lang="en-US" dirty="0" err="1" smtClean="0"/>
              <a:t>Tahapan</a:t>
            </a:r>
            <a:r>
              <a:rPr lang="en-US" dirty="0" smtClean="0"/>
              <a:t> 3 : Service Oriented Architecture (SOA)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overview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1" y="1752600"/>
            <a:ext cx="769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76400"/>
            <a:ext cx="7467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Platform 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7848600" cy="487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Arsitektur</a:t>
            </a:r>
            <a:r>
              <a:rPr lang="en-US" dirty="0" smtClean="0"/>
              <a:t> Enterprise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Terintegrasi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Fleksibel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Terbuka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Aman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Mengikuti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trend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teknolog</a:t>
            </a:r>
            <a:r>
              <a:rPr lang="en-US" dirty="0" err="1" smtClean="0"/>
              <a:t>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Jenis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jenis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Sistem</a:t>
            </a:r>
            <a:r>
              <a:rPr lang="en-US" dirty="0" smtClean="0">
                <a:solidFill>
                  <a:srgbClr val="FF0000"/>
                </a:solidFill>
              </a:rPr>
              <a:t> Perusahaan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Enterprise Resource Planning  (ERP)</a:t>
            </a:r>
          </a:p>
          <a:p>
            <a:r>
              <a:rPr lang="en-US" dirty="0" smtClean="0"/>
              <a:t>Supply Chain Management (SCM)</a:t>
            </a:r>
          </a:p>
          <a:p>
            <a:r>
              <a:rPr lang="en-US" dirty="0" smtClean="0"/>
              <a:t>Supplier Relationship Management</a:t>
            </a:r>
          </a:p>
          <a:p>
            <a:r>
              <a:rPr lang="en-US" dirty="0" smtClean="0"/>
              <a:t>Product Lifecycle Management (PLM)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188</TotalTime>
  <Words>608</Words>
  <Application>Microsoft Office PowerPoint</Application>
  <PresentationFormat>On-screen Show (4:3)</PresentationFormat>
  <Paragraphs>123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Apex</vt:lpstr>
      <vt:lpstr>Slide 1</vt:lpstr>
      <vt:lpstr>Functions of Enterprise</vt:lpstr>
      <vt:lpstr>Proses dengan enterprise sistem</vt:lpstr>
      <vt:lpstr>Sistem Perusahaan (Enterprise System)</vt:lpstr>
      <vt:lpstr>Enterprise overview</vt:lpstr>
      <vt:lpstr>Enterprise overview</vt:lpstr>
      <vt:lpstr>Multi Platform ES</vt:lpstr>
      <vt:lpstr>Arsitektur Enterprise System</vt:lpstr>
      <vt:lpstr>Jenis – jenis Sistem Perusahaan</vt:lpstr>
      <vt:lpstr>Pengertian ERP </vt:lpstr>
      <vt:lpstr>Pengertian ERP </vt:lpstr>
      <vt:lpstr>Pengertian ERP </vt:lpstr>
      <vt:lpstr>Pengertian ERP </vt:lpstr>
      <vt:lpstr>Tujuan dan Peranan </vt:lpstr>
      <vt:lpstr>Konsep Dasar ERP</vt:lpstr>
      <vt:lpstr>Evolusi ERP</vt:lpstr>
      <vt:lpstr>Tahapan Evolusi ERP</vt:lpstr>
      <vt:lpstr>Tahapan Evolusi ERP</vt:lpstr>
      <vt:lpstr>Integrasi ERP dalam organisasi</vt:lpstr>
      <vt:lpstr>Modul ERP</vt:lpstr>
      <vt:lpstr>Implenentasi ERP</vt:lpstr>
      <vt:lpstr>Implenentasi ERP</vt:lpstr>
      <vt:lpstr>Kelebihan ERP</vt:lpstr>
      <vt:lpstr>Slide 24</vt:lpstr>
      <vt:lpstr>Kelemahan ERP</vt:lpstr>
      <vt:lpstr>Implenentasi ERP</vt:lpstr>
      <vt:lpstr>Pertanyaan</vt:lpstr>
      <vt:lpstr>Slide 28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MELZZ</dc:creator>
  <cp:lastModifiedBy>MELZZ</cp:lastModifiedBy>
  <cp:revision>37</cp:revision>
  <dcterms:created xsi:type="dcterms:W3CDTF">2011-03-10T05:30:15Z</dcterms:created>
  <dcterms:modified xsi:type="dcterms:W3CDTF">2011-03-10T15:44:13Z</dcterms:modified>
</cp:coreProperties>
</file>