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0C1F9-DFCD-4B09-B4BB-6BD8BBD8E617}" type="datetimeFigureOut">
              <a:rPr lang="en-US" smtClean="0"/>
              <a:pPr/>
              <a:t>3/14/2011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80BF52-8D15-49D1-A2C5-1AA177734F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80BF52-8D15-49D1-A2C5-1AA177734F6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497D0C9-51AD-4B23-90F6-00B8777F3CD0}" type="datetimeFigureOut">
              <a:rPr lang="en-US" smtClean="0"/>
              <a:pPr/>
              <a:t>3/14/2011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2C0E231-7905-450F-9EB3-529A382DBDC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7D0C9-51AD-4B23-90F6-00B8777F3CD0}" type="datetimeFigureOut">
              <a:rPr lang="en-US" smtClean="0"/>
              <a:pPr/>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0E231-7905-450F-9EB3-529A382DBD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7D0C9-51AD-4B23-90F6-00B8777F3CD0}" type="datetimeFigureOut">
              <a:rPr lang="en-US" smtClean="0"/>
              <a:pPr/>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0E231-7905-450F-9EB3-529A382DBD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497D0C9-51AD-4B23-90F6-00B8777F3CD0}" type="datetimeFigureOut">
              <a:rPr lang="en-US" smtClean="0"/>
              <a:pPr/>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0E231-7905-450F-9EB3-529A382DBDC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97D0C9-51AD-4B23-90F6-00B8777F3CD0}" type="datetimeFigureOut">
              <a:rPr lang="en-US" smtClean="0"/>
              <a:pPr/>
              <a:t>3/14/2011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2C0E231-7905-450F-9EB3-529A382DBD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497D0C9-51AD-4B23-90F6-00B8777F3CD0}" type="datetimeFigureOut">
              <a:rPr lang="en-US" smtClean="0"/>
              <a:pPr/>
              <a:t>3/14/2011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0E231-7905-450F-9EB3-529A382DBDC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497D0C9-51AD-4B23-90F6-00B8777F3CD0}" type="datetimeFigureOut">
              <a:rPr lang="en-US" smtClean="0"/>
              <a:pPr/>
              <a:t>3/14/2011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0E231-7905-450F-9EB3-529A382DBDC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97D0C9-51AD-4B23-90F6-00B8777F3CD0}" type="datetimeFigureOut">
              <a:rPr lang="en-US" smtClean="0"/>
              <a:pPr/>
              <a:t>3/14/2011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0E231-7905-450F-9EB3-529A382DBD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7D0C9-51AD-4B23-90F6-00B8777F3CD0}" type="datetimeFigureOut">
              <a:rPr lang="en-US" smtClean="0"/>
              <a:pPr/>
              <a:t>3/14/2011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0E231-7905-450F-9EB3-529A382DBD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97D0C9-51AD-4B23-90F6-00B8777F3CD0}" type="datetimeFigureOut">
              <a:rPr lang="en-US" smtClean="0"/>
              <a:pPr/>
              <a:t>3/14/2011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0E231-7905-450F-9EB3-529A382DBDC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97D0C9-51AD-4B23-90F6-00B8777F3CD0}" type="datetimeFigureOut">
              <a:rPr lang="en-US" smtClean="0"/>
              <a:pPr/>
              <a:t>3/14/2011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2C0E231-7905-450F-9EB3-529A382DBDC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497D0C9-51AD-4B23-90F6-00B8777F3CD0}" type="datetimeFigureOut">
              <a:rPr lang="en-US" smtClean="0"/>
              <a:pPr/>
              <a:t>3/14/2011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2C0E231-7905-450F-9EB3-529A382DBD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b="1" smtClean="0"/>
              <a:t>N E G A R A</a:t>
            </a:r>
            <a:endParaRPr lang="en-US" b="1" dirty="0"/>
          </a:p>
        </p:txBody>
      </p:sp>
      <p:pic>
        <p:nvPicPr>
          <p:cNvPr id="1026" name="Picture 2" descr="C:\Documents and Settings\D-Wie\My Documents\My Pictures\Garuda Pancasila-Bendera.jpg"/>
          <p:cNvPicPr>
            <a:picLocks noChangeAspect="1" noChangeArrowheads="1"/>
          </p:cNvPicPr>
          <p:nvPr/>
        </p:nvPicPr>
        <p:blipFill>
          <a:blip r:embed="rId3"/>
          <a:srcRect/>
          <a:stretch>
            <a:fillRect/>
          </a:stretch>
        </p:blipFill>
        <p:spPr bwMode="auto">
          <a:xfrm>
            <a:off x="2571746" y="3429000"/>
            <a:ext cx="4000518" cy="292037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7772400" cy="857248"/>
          </a:xfrm>
        </p:spPr>
        <p:txBody>
          <a:bodyPr>
            <a:normAutofit fontScale="90000"/>
          </a:bodyPr>
          <a:lstStyle/>
          <a:p>
            <a:pPr algn="ctr"/>
            <a:r>
              <a:rPr lang="en-US" b="1" dirty="0" smtClean="0"/>
              <a:t>SISTEM  PEMERINTAHAN  INDONESIA</a:t>
            </a:r>
            <a:endParaRPr lang="en-US" b="1" dirty="0"/>
          </a:p>
        </p:txBody>
      </p:sp>
      <p:graphicFrame>
        <p:nvGraphicFramePr>
          <p:cNvPr id="4" name="Content Placeholder 3"/>
          <p:cNvGraphicFramePr>
            <a:graphicFrameLocks noGrp="1"/>
          </p:cNvGraphicFramePr>
          <p:nvPr>
            <p:ph sz="quarter" idx="1"/>
          </p:nvPr>
        </p:nvGraphicFramePr>
        <p:xfrm>
          <a:off x="914400" y="1357298"/>
          <a:ext cx="7772400" cy="5199237"/>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1245399">
                <a:tc>
                  <a:txBody>
                    <a:bodyPr/>
                    <a:lstStyle/>
                    <a:p>
                      <a:pPr algn="r"/>
                      <a:r>
                        <a:rPr lang="en-US" b="1" dirty="0" smtClean="0"/>
                        <a:t>TINGKAT</a:t>
                      </a:r>
                    </a:p>
                    <a:p>
                      <a:pPr algn="ctr"/>
                      <a:endParaRPr lang="en-US" b="1" dirty="0" smtClean="0"/>
                    </a:p>
                    <a:p>
                      <a:pPr algn="ctr"/>
                      <a:endParaRPr lang="en-US" b="1" dirty="0" smtClean="0"/>
                    </a:p>
                    <a:p>
                      <a:pPr algn="l"/>
                      <a:r>
                        <a:rPr lang="en-US" b="1" dirty="0" smtClean="0"/>
                        <a:t>LEMBAGA</a:t>
                      </a:r>
                      <a:endParaRPr lang="en-US" b="1" dirty="0"/>
                    </a:p>
                  </a:txBody>
                  <a:tcPr/>
                </a:tc>
                <a:tc>
                  <a:txBody>
                    <a:bodyPr/>
                    <a:lstStyle/>
                    <a:p>
                      <a:pPr algn="ctr"/>
                      <a:endParaRPr lang="en-US" b="1" dirty="0" smtClean="0"/>
                    </a:p>
                    <a:p>
                      <a:pPr algn="ctr"/>
                      <a:r>
                        <a:rPr lang="en-US" b="1" dirty="0" smtClean="0"/>
                        <a:t>PUSAT</a:t>
                      </a:r>
                      <a:endParaRPr lang="en-US" b="1" dirty="0"/>
                    </a:p>
                  </a:txBody>
                  <a:tcPr/>
                </a:tc>
                <a:tc>
                  <a:txBody>
                    <a:bodyPr/>
                    <a:lstStyle/>
                    <a:p>
                      <a:pPr algn="ctr"/>
                      <a:endParaRPr lang="en-US" b="1" dirty="0" smtClean="0"/>
                    </a:p>
                    <a:p>
                      <a:pPr algn="ctr"/>
                      <a:r>
                        <a:rPr lang="en-US" b="1" dirty="0" smtClean="0"/>
                        <a:t>PROVINSI</a:t>
                      </a:r>
                      <a:endParaRPr lang="en-US" b="1" dirty="0"/>
                    </a:p>
                  </a:txBody>
                  <a:tcPr/>
                </a:tc>
                <a:tc>
                  <a:txBody>
                    <a:bodyPr/>
                    <a:lstStyle/>
                    <a:p>
                      <a:pPr algn="ctr"/>
                      <a:endParaRPr lang="en-US" b="1" dirty="0" smtClean="0"/>
                    </a:p>
                    <a:p>
                      <a:pPr algn="ctr"/>
                      <a:r>
                        <a:rPr lang="en-US" b="1" dirty="0" smtClean="0"/>
                        <a:t>KABUPATEN/KOTA</a:t>
                      </a:r>
                      <a:endParaRPr lang="en-US" b="1" dirty="0"/>
                    </a:p>
                  </a:txBody>
                  <a:tcPr/>
                </a:tc>
                <a:tc>
                  <a:txBody>
                    <a:bodyPr/>
                    <a:lstStyle/>
                    <a:p>
                      <a:pPr algn="ctr"/>
                      <a:endParaRPr lang="en-US" b="1" dirty="0" smtClean="0"/>
                    </a:p>
                    <a:p>
                      <a:pPr algn="ctr"/>
                      <a:r>
                        <a:rPr lang="en-US" b="1" dirty="0" smtClean="0"/>
                        <a:t>DESA</a:t>
                      </a:r>
                      <a:endParaRPr lang="en-US" b="1" dirty="0"/>
                    </a:p>
                  </a:txBody>
                  <a:tcPr/>
                </a:tc>
              </a:tr>
              <a:tr h="1245399">
                <a:tc>
                  <a:txBody>
                    <a:bodyPr/>
                    <a:lstStyle/>
                    <a:p>
                      <a:endParaRPr lang="en-US" b="1" dirty="0" smtClean="0"/>
                    </a:p>
                    <a:p>
                      <a:r>
                        <a:rPr lang="en-US" b="1" dirty="0" smtClean="0"/>
                        <a:t>LEGISLATIF</a:t>
                      </a:r>
                      <a:endParaRPr lang="en-US" b="1" dirty="0"/>
                    </a:p>
                  </a:txBody>
                  <a:tcPr/>
                </a:tc>
                <a:tc>
                  <a:txBody>
                    <a:bodyPr/>
                    <a:lstStyle/>
                    <a:p>
                      <a:pPr algn="ctr"/>
                      <a:r>
                        <a:rPr lang="en-US" b="1" dirty="0" smtClean="0"/>
                        <a:t>MPR:</a:t>
                      </a:r>
                    </a:p>
                    <a:p>
                      <a:pPr algn="ctr">
                        <a:buFontTx/>
                        <a:buChar char="-"/>
                      </a:pPr>
                      <a:r>
                        <a:rPr lang="en-US" b="1" dirty="0" smtClean="0"/>
                        <a:t> DPR</a:t>
                      </a:r>
                    </a:p>
                    <a:p>
                      <a:pPr algn="ctr">
                        <a:buFontTx/>
                        <a:buChar char="-"/>
                      </a:pPr>
                      <a:r>
                        <a:rPr lang="en-US" b="1" dirty="0" smtClean="0"/>
                        <a:t> DPD</a:t>
                      </a:r>
                    </a:p>
                    <a:p>
                      <a:pPr algn="ctr"/>
                      <a:endParaRPr lang="en-US" b="1" dirty="0"/>
                    </a:p>
                  </a:txBody>
                  <a:tcPr/>
                </a:tc>
                <a:tc>
                  <a:txBody>
                    <a:bodyPr/>
                    <a:lstStyle/>
                    <a:p>
                      <a:pPr algn="ctr"/>
                      <a:endParaRPr lang="en-US" b="1" dirty="0" smtClean="0"/>
                    </a:p>
                    <a:p>
                      <a:pPr algn="ctr"/>
                      <a:r>
                        <a:rPr lang="en-US" b="1" dirty="0" smtClean="0"/>
                        <a:t>DPRD PROVINSI</a:t>
                      </a:r>
                      <a:endParaRPr lang="en-US" b="1" dirty="0"/>
                    </a:p>
                  </a:txBody>
                  <a:tcPr/>
                </a:tc>
                <a:tc>
                  <a:txBody>
                    <a:bodyPr/>
                    <a:lstStyle/>
                    <a:p>
                      <a:pPr algn="ctr"/>
                      <a:r>
                        <a:rPr lang="en-US" b="1" dirty="0" smtClean="0"/>
                        <a:t>DPRD  KABUPATEN/KOTA</a:t>
                      </a:r>
                      <a:endParaRPr lang="en-US" b="1" dirty="0"/>
                    </a:p>
                  </a:txBody>
                  <a:tcPr/>
                </a:tc>
                <a:tc>
                  <a:txBody>
                    <a:bodyPr/>
                    <a:lstStyle/>
                    <a:p>
                      <a:pPr algn="ctr"/>
                      <a:endParaRPr lang="en-US" b="1" dirty="0" smtClean="0"/>
                    </a:p>
                    <a:p>
                      <a:pPr algn="ctr"/>
                      <a:r>
                        <a:rPr lang="en-US" b="1" dirty="0" smtClean="0"/>
                        <a:t>BPD</a:t>
                      </a:r>
                      <a:endParaRPr lang="en-US" b="1" dirty="0"/>
                    </a:p>
                  </a:txBody>
                  <a:tcPr/>
                </a:tc>
              </a:tr>
              <a:tr h="1245399">
                <a:tc>
                  <a:txBody>
                    <a:bodyPr/>
                    <a:lstStyle/>
                    <a:p>
                      <a:endParaRPr lang="en-US" b="1" dirty="0" smtClean="0"/>
                    </a:p>
                    <a:p>
                      <a:r>
                        <a:rPr lang="en-US" b="1" dirty="0" smtClean="0"/>
                        <a:t>EKSEKUTIF</a:t>
                      </a:r>
                      <a:endParaRPr lang="en-US" b="1" dirty="0"/>
                    </a:p>
                  </a:txBody>
                  <a:tcPr/>
                </a:tc>
                <a:tc>
                  <a:txBody>
                    <a:bodyPr/>
                    <a:lstStyle/>
                    <a:p>
                      <a:pPr algn="l">
                        <a:buFontTx/>
                        <a:buChar char="-"/>
                      </a:pPr>
                      <a:r>
                        <a:rPr lang="en-US" b="1" dirty="0" smtClean="0"/>
                        <a:t> PRESIDEN</a:t>
                      </a:r>
                    </a:p>
                    <a:p>
                      <a:pPr algn="l">
                        <a:buFontTx/>
                        <a:buChar char="-"/>
                      </a:pPr>
                      <a:r>
                        <a:rPr lang="en-US" b="1" baseline="0" dirty="0" smtClean="0"/>
                        <a:t>  </a:t>
                      </a:r>
                      <a:r>
                        <a:rPr lang="en-US" b="1" dirty="0" smtClean="0"/>
                        <a:t>WAPRES</a:t>
                      </a:r>
                    </a:p>
                    <a:p>
                      <a:pPr algn="l">
                        <a:buFontTx/>
                        <a:buChar char="-"/>
                      </a:pPr>
                      <a:r>
                        <a:rPr lang="en-US" b="1" baseline="0" dirty="0" smtClean="0"/>
                        <a:t> M</a:t>
                      </a:r>
                      <a:r>
                        <a:rPr lang="en-US" b="1" dirty="0" smtClean="0"/>
                        <a:t>ENTERI</a:t>
                      </a:r>
                    </a:p>
                    <a:p>
                      <a:pPr algn="l">
                        <a:buFontTx/>
                        <a:buChar char="-"/>
                      </a:pPr>
                      <a:r>
                        <a:rPr lang="en-US" b="1" baseline="0" dirty="0" smtClean="0"/>
                        <a:t> DLL</a:t>
                      </a:r>
                      <a:endParaRPr lang="en-US" b="1" dirty="0" smtClean="0"/>
                    </a:p>
                  </a:txBody>
                  <a:tcPr/>
                </a:tc>
                <a:tc>
                  <a:txBody>
                    <a:bodyPr/>
                    <a:lstStyle/>
                    <a:p>
                      <a:pPr algn="ctr"/>
                      <a:r>
                        <a:rPr lang="en-US" b="1" dirty="0" smtClean="0"/>
                        <a:t>GUBERNUR</a:t>
                      </a:r>
                    </a:p>
                    <a:p>
                      <a:pPr algn="ctr"/>
                      <a:r>
                        <a:rPr lang="en-US" b="1" dirty="0" smtClean="0"/>
                        <a:t>WAGUB</a:t>
                      </a:r>
                    </a:p>
                    <a:p>
                      <a:pPr algn="ctr"/>
                      <a:r>
                        <a:rPr lang="en-US" b="1" dirty="0" smtClean="0"/>
                        <a:t>&amp;</a:t>
                      </a:r>
                    </a:p>
                    <a:p>
                      <a:pPr algn="ctr"/>
                      <a:r>
                        <a:rPr lang="en-US" b="1" dirty="0" smtClean="0"/>
                        <a:t>SEKDA PROV</a:t>
                      </a:r>
                      <a:endParaRPr lang="en-US" b="1" dirty="0"/>
                    </a:p>
                  </a:txBody>
                  <a:tcPr/>
                </a:tc>
                <a:tc>
                  <a:txBody>
                    <a:bodyPr/>
                    <a:lstStyle/>
                    <a:p>
                      <a:pPr algn="ctr"/>
                      <a:r>
                        <a:rPr lang="en-US" b="1" dirty="0" smtClean="0"/>
                        <a:t>BUPATI/</a:t>
                      </a:r>
                    </a:p>
                    <a:p>
                      <a:pPr algn="ctr"/>
                      <a:r>
                        <a:rPr lang="en-US" b="1" dirty="0" smtClean="0"/>
                        <a:t>WALIKOTA</a:t>
                      </a:r>
                    </a:p>
                    <a:p>
                      <a:pPr algn="ctr"/>
                      <a:r>
                        <a:rPr lang="en-US" b="1" dirty="0" smtClean="0"/>
                        <a:t>&amp;</a:t>
                      </a:r>
                    </a:p>
                    <a:p>
                      <a:pPr algn="ctr"/>
                      <a:r>
                        <a:rPr lang="en-US" b="1" dirty="0" smtClean="0"/>
                        <a:t>SEKDA KAB/KOTA</a:t>
                      </a:r>
                      <a:endParaRPr lang="en-US" b="1" dirty="0"/>
                    </a:p>
                  </a:txBody>
                  <a:tcPr/>
                </a:tc>
                <a:tc>
                  <a:txBody>
                    <a:bodyPr/>
                    <a:lstStyle/>
                    <a:p>
                      <a:pPr algn="ctr"/>
                      <a:endParaRPr lang="en-US" b="1" dirty="0" smtClean="0"/>
                    </a:p>
                    <a:p>
                      <a:pPr algn="ctr"/>
                      <a:r>
                        <a:rPr lang="en-US" b="1" dirty="0" smtClean="0"/>
                        <a:t>KADES</a:t>
                      </a:r>
                    </a:p>
                    <a:p>
                      <a:pPr algn="ctr"/>
                      <a:r>
                        <a:rPr lang="en-US" b="1" dirty="0" smtClean="0"/>
                        <a:t>SEKDES</a:t>
                      </a:r>
                    </a:p>
                    <a:p>
                      <a:pPr algn="ctr"/>
                      <a:r>
                        <a:rPr lang="en-US" b="1" dirty="0" smtClean="0"/>
                        <a:t>KAUR</a:t>
                      </a:r>
                      <a:endParaRPr lang="en-US" b="1" dirty="0"/>
                    </a:p>
                  </a:txBody>
                  <a:tcPr/>
                </a:tc>
              </a:tr>
              <a:tr h="1245399">
                <a:tc>
                  <a:txBody>
                    <a:bodyPr/>
                    <a:lstStyle/>
                    <a:p>
                      <a:endParaRPr lang="en-US" b="1" dirty="0" smtClean="0"/>
                    </a:p>
                    <a:p>
                      <a:r>
                        <a:rPr lang="en-US" b="1" dirty="0" smtClean="0"/>
                        <a:t>YUDIKATIF</a:t>
                      </a:r>
                      <a:endParaRPr lang="en-US" b="1" dirty="0"/>
                    </a:p>
                  </a:txBody>
                  <a:tcPr/>
                </a:tc>
                <a:tc>
                  <a:txBody>
                    <a:bodyPr/>
                    <a:lstStyle/>
                    <a:p>
                      <a:pPr algn="ctr"/>
                      <a:r>
                        <a:rPr lang="en-US" b="1" dirty="0" smtClean="0"/>
                        <a:t>MA</a:t>
                      </a:r>
                    </a:p>
                    <a:p>
                      <a:pPr algn="ctr"/>
                      <a:r>
                        <a:rPr lang="en-US" b="1" dirty="0" smtClean="0"/>
                        <a:t>MK</a:t>
                      </a:r>
                    </a:p>
                    <a:p>
                      <a:pPr algn="ctr"/>
                      <a:r>
                        <a:rPr lang="en-US" b="1" dirty="0" smtClean="0"/>
                        <a:t>KY</a:t>
                      </a:r>
                    </a:p>
                    <a:p>
                      <a:pPr algn="ctr"/>
                      <a:r>
                        <a:rPr lang="en-US" b="1" dirty="0" smtClean="0"/>
                        <a:t>MM</a:t>
                      </a:r>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smtClean="0"/>
                    </a:p>
                    <a:p>
                      <a:pPr algn="ctr"/>
                      <a:r>
                        <a:rPr lang="en-US" b="1" dirty="0" smtClean="0"/>
                        <a:t>BPD</a:t>
                      </a:r>
                    </a:p>
                    <a:p>
                      <a:pPr algn="ctr"/>
                      <a:r>
                        <a:rPr lang="en-US" b="1" dirty="0" smtClean="0"/>
                        <a:t> &amp;</a:t>
                      </a:r>
                      <a:r>
                        <a:rPr lang="en-US" b="1" baseline="0" dirty="0" smtClean="0"/>
                        <a:t> </a:t>
                      </a:r>
                    </a:p>
                    <a:p>
                      <a:pPr algn="ctr"/>
                      <a:r>
                        <a:rPr lang="en-US" b="1" baseline="0" dirty="0" smtClean="0"/>
                        <a:t>MASY</a:t>
                      </a:r>
                      <a:endParaRPr lang="en-US" b="1" dirty="0"/>
                    </a:p>
                  </a:txBody>
                  <a:tcPr/>
                </a:tc>
              </a:tr>
            </a:tbl>
          </a:graphicData>
        </a:graphic>
      </p:graphicFrame>
      <p:cxnSp>
        <p:nvCxnSpPr>
          <p:cNvPr id="6" name="Straight Connector 5"/>
          <p:cNvCxnSpPr/>
          <p:nvPr/>
        </p:nvCxnSpPr>
        <p:spPr>
          <a:xfrm>
            <a:off x="1000100" y="1500174"/>
            <a:ext cx="1428760" cy="10715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9219" name="Picture 3"/>
          <p:cNvPicPr>
            <a:picLocks noChangeAspect="1" noChangeArrowheads="1"/>
          </p:cNvPicPr>
          <p:nvPr/>
        </p:nvPicPr>
        <p:blipFill>
          <a:blip r:embed="rId3"/>
          <a:srcRect/>
          <a:stretch>
            <a:fillRect/>
          </a:stretch>
        </p:blipFill>
        <p:spPr bwMode="auto">
          <a:xfrm>
            <a:off x="4357686" y="5500702"/>
            <a:ext cx="862014" cy="862014"/>
          </a:xfrm>
          <a:prstGeom prst="rect">
            <a:avLst/>
          </a:prstGeom>
          <a:noFill/>
          <a:ln w="9525">
            <a:noFill/>
            <a:miter lim="800000"/>
            <a:headEnd/>
            <a:tailEnd/>
          </a:ln>
          <a:effectLst/>
        </p:spPr>
      </p:pic>
      <p:pic>
        <p:nvPicPr>
          <p:cNvPr id="9" name="Picture 3"/>
          <p:cNvPicPr>
            <a:picLocks noChangeAspect="1" noChangeArrowheads="1"/>
          </p:cNvPicPr>
          <p:nvPr/>
        </p:nvPicPr>
        <p:blipFill>
          <a:blip r:embed="rId3"/>
          <a:srcRect/>
          <a:stretch>
            <a:fillRect/>
          </a:stretch>
        </p:blipFill>
        <p:spPr bwMode="auto">
          <a:xfrm>
            <a:off x="5924564" y="5500702"/>
            <a:ext cx="862014" cy="86201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KEDAULATAN</a:t>
            </a:r>
            <a:endParaRPr lang="en-US" b="1" dirty="0"/>
          </a:p>
        </p:txBody>
      </p:sp>
      <p:sp>
        <p:nvSpPr>
          <p:cNvPr id="3" name="Content Placeholder 2"/>
          <p:cNvSpPr>
            <a:spLocks noGrp="1"/>
          </p:cNvSpPr>
          <p:nvPr>
            <p:ph sz="quarter" idx="1"/>
          </p:nvPr>
        </p:nvSpPr>
        <p:spPr>
          <a:xfrm>
            <a:off x="914400" y="1447800"/>
            <a:ext cx="7772400" cy="2552704"/>
          </a:xfrm>
        </p:spPr>
        <p:txBody>
          <a:bodyPr>
            <a:normAutofit/>
          </a:bodyPr>
          <a:lstStyle/>
          <a:p>
            <a:pPr marL="0" lvl="0" indent="0" algn="ctr">
              <a:buNone/>
            </a:pPr>
            <a:r>
              <a:rPr lang="de-DE" sz="2800" dirty="0" smtClean="0"/>
              <a:t>Adalah kekuasaan yang tertinggi untuk membuat undang-undang yang melaksanakannya dengan semua cara termasuk paksaan yang tersedia. Kedaulatan merupakan suatu konsep yuridis, dan konsep kedaulatan ini tidak selalu sama dengan komposisi dan letak dari kekuasaan politik.</a:t>
            </a:r>
            <a:endParaRPr lang="en-US" sz="2800" dirty="0" smtClean="0"/>
          </a:p>
          <a:p>
            <a:pPr algn="ctr"/>
            <a:endParaRPr lang="en-US" sz="2800" dirty="0"/>
          </a:p>
        </p:txBody>
      </p:sp>
      <p:pic>
        <p:nvPicPr>
          <p:cNvPr id="5122" name="Picture 2"/>
          <p:cNvPicPr>
            <a:picLocks noChangeAspect="1" noChangeArrowheads="1"/>
          </p:cNvPicPr>
          <p:nvPr/>
        </p:nvPicPr>
        <p:blipFill>
          <a:blip r:embed="rId3"/>
          <a:srcRect/>
          <a:stretch>
            <a:fillRect/>
          </a:stretch>
        </p:blipFill>
        <p:spPr bwMode="auto">
          <a:xfrm>
            <a:off x="1328722" y="3929066"/>
            <a:ext cx="3743344" cy="2402445"/>
          </a:xfrm>
          <a:prstGeom prst="rect">
            <a:avLst/>
          </a:prstGeom>
          <a:noFill/>
          <a:ln w="9525">
            <a:noFill/>
            <a:miter lim="800000"/>
            <a:headEnd/>
            <a:tailEnd/>
          </a:ln>
          <a:effectLst/>
        </p:spPr>
      </p:pic>
      <p:pic>
        <p:nvPicPr>
          <p:cNvPr id="5123" name="Picture 3" descr="C:\Documents and Settings\D-Wie\My Documents\My Pictures\Teks Proklamasi.jpg"/>
          <p:cNvPicPr>
            <a:picLocks noChangeAspect="1" noChangeArrowheads="1"/>
          </p:cNvPicPr>
          <p:nvPr/>
        </p:nvPicPr>
        <p:blipFill>
          <a:blip r:embed="rId4"/>
          <a:srcRect/>
          <a:stretch>
            <a:fillRect/>
          </a:stretch>
        </p:blipFill>
        <p:spPr bwMode="auto">
          <a:xfrm>
            <a:off x="5429256" y="3921526"/>
            <a:ext cx="2714644" cy="241101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TUJUAN  NEGARA</a:t>
            </a:r>
            <a:endParaRPr lang="en-US" b="1" dirty="0"/>
          </a:p>
        </p:txBody>
      </p:sp>
      <p:sp>
        <p:nvSpPr>
          <p:cNvPr id="3" name="Content Placeholder 2"/>
          <p:cNvSpPr>
            <a:spLocks noGrp="1"/>
          </p:cNvSpPr>
          <p:nvPr>
            <p:ph sz="quarter" idx="1"/>
          </p:nvPr>
        </p:nvSpPr>
        <p:spPr>
          <a:xfrm>
            <a:off x="2500298" y="1662114"/>
            <a:ext cx="6186502" cy="1338258"/>
          </a:xfrm>
        </p:spPr>
        <p:txBody>
          <a:bodyPr>
            <a:noAutofit/>
          </a:bodyPr>
          <a:lstStyle/>
          <a:p>
            <a:pPr marL="0" indent="0" algn="r">
              <a:buNone/>
            </a:pPr>
            <a:r>
              <a:rPr lang="de-DE" sz="3600" dirty="0" smtClean="0"/>
              <a:t>“...menciptakan </a:t>
            </a:r>
            <a:r>
              <a:rPr lang="de-DE" sz="3600" dirty="0" smtClean="0"/>
              <a:t>kebahagiaan bagi </a:t>
            </a:r>
            <a:r>
              <a:rPr lang="de-DE" sz="3600" dirty="0" smtClean="0"/>
              <a:t>rakyatnya...“ </a:t>
            </a:r>
            <a:endParaRPr lang="en-US" sz="3600" dirty="0"/>
          </a:p>
        </p:txBody>
      </p:sp>
      <p:sp>
        <p:nvSpPr>
          <p:cNvPr id="4" name="Title 1"/>
          <p:cNvSpPr txBox="1">
            <a:spLocks/>
          </p:cNvSpPr>
          <p:nvPr/>
        </p:nvSpPr>
        <p:spPr>
          <a:xfrm>
            <a:off x="902944" y="2786066"/>
            <a:ext cx="7772400" cy="1143000"/>
          </a:xfrm>
          <a:prstGeom prst="rect">
            <a:avLst/>
          </a:prstGeom>
        </p:spPr>
        <p:txBody>
          <a:bodyPr bIns="91440" anchor="b" anchorCtr="0">
            <a:normAutofit/>
          </a:bodyPr>
          <a:lstStyle/>
          <a:p>
            <a:pPr lvl="0">
              <a:spcBef>
                <a:spcPct val="0"/>
              </a:spcBef>
            </a:pPr>
            <a:r>
              <a:rPr lang="en-US" sz="4000" b="1" dirty="0" smtClean="0">
                <a:solidFill>
                  <a:schemeClr val="tx2"/>
                </a:solidFill>
                <a:latin typeface="+mj-lt"/>
                <a:ea typeface="+mj-ea"/>
                <a:cs typeface="+mj-cs"/>
              </a:rPr>
              <a:t>FUNGSI</a:t>
            </a:r>
            <a:r>
              <a:rPr kumimoji="0" lang="en-US" sz="4000" b="1" i="0" u="none" strike="noStrike" kern="1200" cap="none" spc="0" normalizeH="0" baseline="0" noProof="0" dirty="0" smtClean="0">
                <a:ln>
                  <a:noFill/>
                </a:ln>
                <a:solidFill>
                  <a:schemeClr val="tx2"/>
                </a:solidFill>
                <a:effectLst/>
                <a:uLnTx/>
                <a:uFillTx/>
                <a:latin typeface="+mj-lt"/>
                <a:ea typeface="+mj-ea"/>
                <a:cs typeface="+mj-cs"/>
              </a:rPr>
              <a:t>  NEGARA </a:t>
            </a:r>
            <a:r>
              <a:rPr lang="en-US" sz="4000" i="1" dirty="0" smtClean="0"/>
              <a:t>Charles E. Merriam</a:t>
            </a:r>
            <a:r>
              <a:rPr lang="en-US" sz="4000" dirty="0" smtClean="0"/>
              <a:t> </a:t>
            </a:r>
            <a:endParaRPr kumimoji="0" lang="en-US" sz="40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TextBox 4"/>
          <p:cNvSpPr txBox="1"/>
          <p:nvPr/>
        </p:nvSpPr>
        <p:spPr>
          <a:xfrm>
            <a:off x="1142976" y="3874851"/>
            <a:ext cx="4000528" cy="2554545"/>
          </a:xfrm>
          <a:prstGeom prst="rect">
            <a:avLst/>
          </a:prstGeom>
          <a:noFill/>
        </p:spPr>
        <p:txBody>
          <a:bodyPr wrap="square" rtlCol="0">
            <a:spAutoFit/>
          </a:bodyPr>
          <a:lstStyle/>
          <a:p>
            <a:pPr marL="514350" lvl="0" indent="-514350">
              <a:buFont typeface="+mj-lt"/>
              <a:buAutoNum type="arabicPeriod"/>
            </a:pPr>
            <a:r>
              <a:rPr lang="en-US" sz="3200" dirty="0" err="1" smtClean="0"/>
              <a:t>Keamanan</a:t>
            </a:r>
            <a:r>
              <a:rPr lang="en-US" sz="3200" dirty="0" smtClean="0"/>
              <a:t> </a:t>
            </a:r>
            <a:r>
              <a:rPr lang="en-US" sz="3200" dirty="0" err="1" smtClean="0"/>
              <a:t>ekstern</a:t>
            </a:r>
            <a:endParaRPr lang="en-US" sz="3200" dirty="0" smtClean="0"/>
          </a:p>
          <a:p>
            <a:pPr marL="514350" lvl="0" indent="-514350">
              <a:buFont typeface="+mj-lt"/>
              <a:buAutoNum type="arabicPeriod"/>
            </a:pPr>
            <a:r>
              <a:rPr lang="en-US" sz="3200" dirty="0" err="1" smtClean="0"/>
              <a:t>Ketertiban</a:t>
            </a:r>
            <a:r>
              <a:rPr lang="en-US" sz="3200" dirty="0" smtClean="0"/>
              <a:t> intern</a:t>
            </a:r>
          </a:p>
          <a:p>
            <a:pPr marL="514350" lvl="0" indent="-514350">
              <a:buFont typeface="+mj-lt"/>
              <a:buAutoNum type="arabicPeriod"/>
            </a:pPr>
            <a:r>
              <a:rPr lang="en-US" sz="3200" dirty="0" err="1" smtClean="0"/>
              <a:t>Keadilan</a:t>
            </a:r>
            <a:endParaRPr lang="en-US" sz="3200" dirty="0" smtClean="0"/>
          </a:p>
          <a:p>
            <a:pPr marL="514350" lvl="0" indent="-514350">
              <a:buFont typeface="+mj-lt"/>
              <a:buAutoNum type="arabicPeriod"/>
            </a:pPr>
            <a:r>
              <a:rPr lang="en-US" sz="3200" dirty="0" err="1" smtClean="0"/>
              <a:t>Kesejahteraan</a:t>
            </a:r>
            <a:r>
              <a:rPr lang="en-US" sz="3200" dirty="0" smtClean="0"/>
              <a:t> </a:t>
            </a:r>
            <a:r>
              <a:rPr lang="en-US" sz="3200" dirty="0" err="1" smtClean="0"/>
              <a:t>umum</a:t>
            </a:r>
            <a:endParaRPr lang="en-US" sz="3200" dirty="0" smtClean="0"/>
          </a:p>
          <a:p>
            <a:pPr marL="514350" indent="-514350">
              <a:buFont typeface="+mj-lt"/>
              <a:buAutoNum type="arabicPeriod"/>
            </a:pPr>
            <a:r>
              <a:rPr lang="en-US" sz="3200" dirty="0" err="1" smtClean="0"/>
              <a:t>Kebebasan</a:t>
            </a:r>
            <a:endParaRPr lang="en-US" sz="3200" dirty="0"/>
          </a:p>
        </p:txBody>
      </p:sp>
      <p:pic>
        <p:nvPicPr>
          <p:cNvPr id="6146" name="Picture 2"/>
          <p:cNvPicPr>
            <a:picLocks noChangeAspect="1" noChangeArrowheads="1"/>
          </p:cNvPicPr>
          <p:nvPr/>
        </p:nvPicPr>
        <p:blipFill>
          <a:blip r:embed="rId3"/>
          <a:srcRect/>
          <a:stretch>
            <a:fillRect/>
          </a:stretch>
        </p:blipFill>
        <p:spPr bwMode="auto">
          <a:xfrm>
            <a:off x="6072198" y="4786322"/>
            <a:ext cx="2705100" cy="1685925"/>
          </a:xfrm>
          <a:prstGeom prst="rect">
            <a:avLst/>
          </a:prstGeom>
          <a:noFill/>
          <a:ln w="9525">
            <a:noFill/>
            <a:miter lim="800000"/>
            <a:headEnd/>
            <a:tailEnd/>
          </a:ln>
          <a:effectLst/>
        </p:spPr>
      </p:pic>
      <p:pic>
        <p:nvPicPr>
          <p:cNvPr id="6147" name="Picture 3"/>
          <p:cNvPicPr>
            <a:picLocks noChangeAspect="1" noChangeArrowheads="1"/>
          </p:cNvPicPr>
          <p:nvPr/>
        </p:nvPicPr>
        <p:blipFill>
          <a:blip r:embed="rId4"/>
          <a:srcRect/>
          <a:stretch>
            <a:fillRect/>
          </a:stretch>
        </p:blipFill>
        <p:spPr bwMode="auto">
          <a:xfrm>
            <a:off x="357158" y="1428736"/>
            <a:ext cx="2609850"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b="1" smtClean="0"/>
              <a:t>TERIMA KASIH</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DEFINISI</a:t>
            </a:r>
            <a:endParaRPr lang="en-US" b="1" dirty="0"/>
          </a:p>
        </p:txBody>
      </p:sp>
      <p:sp>
        <p:nvSpPr>
          <p:cNvPr id="3" name="Content Placeholder 2"/>
          <p:cNvSpPr>
            <a:spLocks noGrp="1"/>
          </p:cNvSpPr>
          <p:nvPr>
            <p:ph sz="quarter" idx="1"/>
          </p:nvPr>
        </p:nvSpPr>
        <p:spPr>
          <a:xfrm>
            <a:off x="914400" y="1447800"/>
            <a:ext cx="7772400" cy="4838720"/>
          </a:xfrm>
        </p:spPr>
        <p:txBody>
          <a:bodyPr>
            <a:normAutofit fontScale="92500"/>
          </a:bodyPr>
          <a:lstStyle/>
          <a:p>
            <a:pPr lvl="0"/>
            <a:r>
              <a:rPr lang="de-DE" b="1" dirty="0" smtClean="0"/>
              <a:t>Roger H. Soltau </a:t>
            </a:r>
            <a:r>
              <a:rPr lang="de-DE" dirty="0" smtClean="0"/>
              <a:t>: “Negara adalah alat (</a:t>
            </a:r>
            <a:r>
              <a:rPr lang="de-DE" i="1" dirty="0" smtClean="0"/>
              <a:t>agency</a:t>
            </a:r>
            <a:r>
              <a:rPr lang="de-DE" dirty="0" smtClean="0"/>
              <a:t>) atau wewenang (</a:t>
            </a:r>
            <a:r>
              <a:rPr lang="de-DE" i="1" dirty="0" smtClean="0"/>
              <a:t>authority</a:t>
            </a:r>
            <a:r>
              <a:rPr lang="de-DE" dirty="0" smtClean="0"/>
              <a:t>) yang mengatur atau mengendalikan persoalan-persoalan bersama, atas nama masyarakat</a:t>
            </a:r>
            <a:r>
              <a:rPr lang="de-DE" dirty="0" smtClean="0"/>
              <a:t>”.</a:t>
            </a:r>
          </a:p>
          <a:p>
            <a:pPr lvl="0">
              <a:buNone/>
            </a:pPr>
            <a:endParaRPr lang="en-US" sz="1100" dirty="0" smtClean="0"/>
          </a:p>
          <a:p>
            <a:pPr lvl="0"/>
            <a:r>
              <a:rPr lang="de-DE" b="1" dirty="0" smtClean="0"/>
              <a:t>Harold J. Laski </a:t>
            </a:r>
            <a:r>
              <a:rPr lang="de-DE" dirty="0" smtClean="0"/>
              <a:t>: “Negara adalah suatu masyarakat yang diintegrasikan karena mempunyai wewenang yang bersifat memaksa dan yang secara sah lebih agung daripada individu atau kelompok yang merupakan bagian dari masyarakat itu. Masyarakat adalah suatu kelompok manusia yang hidup dan bekerjasama untuk mencapai terkabulnya keinginan-keinginan mereka bersama. Masyarakat merupakan negara kalau cara hidup yang harus ditaati baik oleh individu maupun oleh asosiasi-asosiasi ditentukan oleh suatu wewenang yang bersifat memaksa dan mengikat. </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14348" y="357166"/>
            <a:ext cx="7772400" cy="3714776"/>
          </a:xfrm>
        </p:spPr>
        <p:txBody>
          <a:bodyPr>
            <a:normAutofit/>
          </a:bodyPr>
          <a:lstStyle/>
          <a:p>
            <a:pPr lvl="0"/>
            <a:r>
              <a:rPr lang="de-DE" sz="2400" b="1" dirty="0" smtClean="0"/>
              <a:t>Max Weber</a:t>
            </a:r>
            <a:r>
              <a:rPr lang="de-DE" sz="2400" dirty="0" smtClean="0"/>
              <a:t> : “Negara adalah suatu masyarakat yang mempunyai monopoli dalam penggunaan kekerasan fisik secara sah dalam suatu wilayah</a:t>
            </a:r>
            <a:r>
              <a:rPr lang="de-DE" sz="2400" dirty="0" smtClean="0"/>
              <a:t>”.</a:t>
            </a:r>
          </a:p>
          <a:p>
            <a:pPr lvl="0">
              <a:buNone/>
            </a:pPr>
            <a:endParaRPr lang="en-US" sz="1000" dirty="0" smtClean="0"/>
          </a:p>
          <a:p>
            <a:r>
              <a:rPr lang="de-DE" sz="2400" b="1" dirty="0" smtClean="0"/>
              <a:t>Robert M. Maclver </a:t>
            </a:r>
            <a:r>
              <a:rPr lang="de-DE" sz="2400" dirty="0" smtClean="0"/>
              <a:t>: “Negara adalah asosiasi yang menyelenggarakan penertiban didalam suatu masyarakat dalam suatu wilayah dengan berdasarkan sistem hukum yang diselenggarakan oleh suatu pemerintah yang untuk maksud tersebut diberi kekuasaan memaksa”. </a:t>
            </a:r>
            <a:endParaRPr lang="en-US" sz="2400" dirty="0"/>
          </a:p>
        </p:txBody>
      </p:sp>
      <p:sp>
        <p:nvSpPr>
          <p:cNvPr id="4" name="Striped Right Arrow 3"/>
          <p:cNvSpPr/>
          <p:nvPr/>
        </p:nvSpPr>
        <p:spPr>
          <a:xfrm rot="5400000">
            <a:off x="4054074" y="3804051"/>
            <a:ext cx="892975" cy="114300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00034" y="5000636"/>
            <a:ext cx="8072494" cy="1569660"/>
          </a:xfrm>
          <a:prstGeom prst="rect">
            <a:avLst/>
          </a:prstGeom>
          <a:noFill/>
        </p:spPr>
        <p:txBody>
          <a:bodyPr wrap="square" rtlCol="0">
            <a:spAutoFit/>
          </a:bodyPr>
          <a:lstStyle/>
          <a:p>
            <a:pPr algn="ctr"/>
            <a:r>
              <a:rPr lang="de-DE" sz="2400" dirty="0" smtClean="0"/>
              <a:t>N</a:t>
            </a:r>
            <a:r>
              <a:rPr lang="de-DE" sz="2400" dirty="0" smtClean="0"/>
              <a:t>egara </a:t>
            </a:r>
            <a:r>
              <a:rPr lang="de-DE" sz="2400" dirty="0" smtClean="0"/>
              <a:t>adalah suatu daerah territorial yang rakyatnya diperintah (</a:t>
            </a:r>
            <a:r>
              <a:rPr lang="de-DE" sz="2400" i="1" dirty="0" smtClean="0"/>
              <a:t>governed</a:t>
            </a:r>
            <a:r>
              <a:rPr lang="de-DE" sz="2400" dirty="0" smtClean="0"/>
              <a:t>) oleh sejumlah pejabat dan yang berhasil menuntut dari warga negaranya ketaatan pada peraturan perundang-undangan melalui penguasaan (kontrol) monopolistis dari kekuasaan yang sah</a:t>
            </a:r>
            <a:r>
              <a:rPr lang="de-DE" sz="2400" dirty="0" smtClean="0"/>
              <a:t>.</a:t>
            </a: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86058"/>
            <a:ext cx="3286148" cy="2214578"/>
          </a:xfrm>
        </p:spPr>
        <p:txBody>
          <a:bodyPr>
            <a:normAutofit/>
          </a:bodyPr>
          <a:lstStyle/>
          <a:p>
            <a:r>
              <a:rPr lang="en-US" b="1" dirty="0" smtClean="0"/>
              <a:t>TUGAS  NEGARA</a:t>
            </a:r>
            <a:endParaRPr lang="en-US" b="1" dirty="0"/>
          </a:p>
        </p:txBody>
      </p:sp>
      <p:pic>
        <p:nvPicPr>
          <p:cNvPr id="2050" name="Picture 2" descr="C:\Documents and Settings\D-Wie\My Documents\My Pictures\Istana Negara.jpg"/>
          <p:cNvPicPr>
            <a:picLocks noChangeAspect="1" noChangeArrowheads="1"/>
          </p:cNvPicPr>
          <p:nvPr/>
        </p:nvPicPr>
        <p:blipFill>
          <a:blip r:embed="rId3"/>
          <a:srcRect/>
          <a:stretch>
            <a:fillRect/>
          </a:stretch>
        </p:blipFill>
        <p:spPr bwMode="auto">
          <a:xfrm>
            <a:off x="285722" y="285728"/>
            <a:ext cx="3564710" cy="2366968"/>
          </a:xfrm>
          <a:prstGeom prst="rect">
            <a:avLst/>
          </a:prstGeom>
          <a:noFill/>
        </p:spPr>
      </p:pic>
      <p:sp>
        <p:nvSpPr>
          <p:cNvPr id="3" name="Content Placeholder 2"/>
          <p:cNvSpPr>
            <a:spLocks noGrp="1"/>
          </p:cNvSpPr>
          <p:nvPr>
            <p:ph sz="quarter" idx="1"/>
          </p:nvPr>
        </p:nvSpPr>
        <p:spPr>
          <a:xfrm>
            <a:off x="3428992" y="285728"/>
            <a:ext cx="5543560" cy="6286544"/>
          </a:xfrm>
        </p:spPr>
        <p:txBody>
          <a:bodyPr>
            <a:noAutofit/>
          </a:bodyPr>
          <a:lstStyle/>
          <a:p>
            <a:pPr marL="514350" lvl="0" indent="-514350">
              <a:buFont typeface="+mj-lt"/>
              <a:buAutoNum type="arabicPeriod"/>
            </a:pPr>
            <a:r>
              <a:rPr lang="en-US" sz="2800" dirty="0" err="1" smtClean="0"/>
              <a:t>Mengendalikan</a:t>
            </a:r>
            <a:r>
              <a:rPr lang="en-US" sz="2800" dirty="0" smtClean="0"/>
              <a:t> </a:t>
            </a:r>
            <a:r>
              <a:rPr lang="en-US" sz="2800" dirty="0" err="1" smtClean="0"/>
              <a:t>dan</a:t>
            </a:r>
            <a:r>
              <a:rPr lang="en-US" sz="2800" dirty="0" smtClean="0"/>
              <a:t> </a:t>
            </a:r>
            <a:r>
              <a:rPr lang="en-US" sz="2800" dirty="0" err="1" smtClean="0"/>
              <a:t>mengatur</a:t>
            </a:r>
            <a:r>
              <a:rPr lang="en-US" sz="2800" dirty="0" smtClean="0"/>
              <a:t> </a:t>
            </a:r>
            <a:r>
              <a:rPr lang="en-US" sz="2800" dirty="0" err="1" smtClean="0"/>
              <a:t>gejala-gejala</a:t>
            </a:r>
            <a:r>
              <a:rPr lang="en-US" sz="2800" dirty="0" smtClean="0"/>
              <a:t> </a:t>
            </a:r>
            <a:r>
              <a:rPr lang="en-US" sz="2800" dirty="0" err="1" smtClean="0"/>
              <a:t>kekuasaan</a:t>
            </a:r>
            <a:r>
              <a:rPr lang="en-US" sz="2800" dirty="0" smtClean="0"/>
              <a:t> yang </a:t>
            </a:r>
            <a:r>
              <a:rPr lang="en-US" sz="2800" dirty="0" err="1" smtClean="0"/>
              <a:t>asosial</a:t>
            </a:r>
            <a:r>
              <a:rPr lang="en-US" sz="2800" dirty="0" smtClean="0"/>
              <a:t>, </a:t>
            </a:r>
            <a:r>
              <a:rPr lang="en-US" sz="2800" dirty="0" err="1" smtClean="0"/>
              <a:t>yakni</a:t>
            </a:r>
            <a:r>
              <a:rPr lang="en-US" sz="2800" dirty="0" smtClean="0"/>
              <a:t> yang </a:t>
            </a:r>
            <a:r>
              <a:rPr lang="en-US" sz="2800" dirty="0" err="1" smtClean="0"/>
              <a:t>bertentangan</a:t>
            </a:r>
            <a:r>
              <a:rPr lang="en-US" sz="2800" dirty="0" smtClean="0"/>
              <a:t> </a:t>
            </a:r>
            <a:r>
              <a:rPr lang="en-US" sz="2800" dirty="0" err="1" smtClean="0"/>
              <a:t>satu</a:t>
            </a:r>
            <a:r>
              <a:rPr lang="en-US" sz="2800" dirty="0" smtClean="0"/>
              <a:t> </a:t>
            </a:r>
            <a:r>
              <a:rPr lang="en-US" sz="2800" dirty="0" err="1" smtClean="0"/>
              <a:t>sama</a:t>
            </a:r>
            <a:r>
              <a:rPr lang="en-US" sz="2800" dirty="0" smtClean="0"/>
              <a:t> lain, </a:t>
            </a:r>
            <a:r>
              <a:rPr lang="en-US" sz="2800" dirty="0" err="1" smtClean="0"/>
              <a:t>supaya</a:t>
            </a:r>
            <a:r>
              <a:rPr lang="en-US" sz="2800" dirty="0" smtClean="0"/>
              <a:t> </a:t>
            </a:r>
            <a:r>
              <a:rPr lang="en-US" sz="2800" dirty="0" err="1" smtClean="0"/>
              <a:t>tidak</a:t>
            </a:r>
            <a:r>
              <a:rPr lang="en-US" sz="2800" dirty="0" smtClean="0"/>
              <a:t> </a:t>
            </a:r>
            <a:r>
              <a:rPr lang="en-US" sz="2800" dirty="0" err="1" smtClean="0"/>
              <a:t>menjadi</a:t>
            </a:r>
            <a:r>
              <a:rPr lang="en-US" sz="2800" dirty="0" smtClean="0"/>
              <a:t> </a:t>
            </a:r>
            <a:r>
              <a:rPr lang="en-US" sz="2800" dirty="0" err="1" smtClean="0"/>
              <a:t>antagonisme</a:t>
            </a:r>
            <a:r>
              <a:rPr lang="en-US" sz="2800" dirty="0" smtClean="0"/>
              <a:t> yang </a:t>
            </a:r>
            <a:r>
              <a:rPr lang="en-US" sz="2800" dirty="0" err="1" smtClean="0"/>
              <a:t>membahayakan</a:t>
            </a:r>
            <a:r>
              <a:rPr lang="en-US" sz="2800" dirty="0" smtClean="0"/>
              <a:t>.</a:t>
            </a:r>
          </a:p>
          <a:p>
            <a:pPr marL="514350" lvl="0" indent="-514350">
              <a:buFont typeface="+mj-lt"/>
              <a:buAutoNum type="arabicPeriod"/>
            </a:pPr>
            <a:endParaRPr lang="en-US" sz="1000" dirty="0" smtClean="0"/>
          </a:p>
          <a:p>
            <a:pPr marL="514350" lvl="0" indent="-514350">
              <a:buFont typeface="+mj-lt"/>
              <a:buAutoNum type="arabicPeriod"/>
            </a:pPr>
            <a:r>
              <a:rPr lang="en-US" sz="2800" dirty="0" err="1" smtClean="0"/>
              <a:t>Mengorganisir</a:t>
            </a:r>
            <a:r>
              <a:rPr lang="en-US" sz="2800" dirty="0" smtClean="0"/>
              <a:t> </a:t>
            </a:r>
            <a:r>
              <a:rPr lang="en-US" sz="2800" dirty="0" err="1" smtClean="0"/>
              <a:t>dan</a:t>
            </a:r>
            <a:r>
              <a:rPr lang="en-US" sz="2800" dirty="0" smtClean="0"/>
              <a:t> </a:t>
            </a:r>
            <a:r>
              <a:rPr lang="en-US" sz="2800" dirty="0" err="1" smtClean="0"/>
              <a:t>mengintegrasikan</a:t>
            </a:r>
            <a:r>
              <a:rPr lang="en-US" sz="2800" dirty="0" smtClean="0"/>
              <a:t> </a:t>
            </a:r>
            <a:r>
              <a:rPr lang="en-US" sz="2800" dirty="0" err="1" smtClean="0"/>
              <a:t>kegiatan</a:t>
            </a:r>
            <a:r>
              <a:rPr lang="en-US" sz="2800" dirty="0" smtClean="0"/>
              <a:t> </a:t>
            </a:r>
            <a:r>
              <a:rPr lang="en-US" sz="2800" dirty="0" err="1" smtClean="0"/>
              <a:t>manusia</a:t>
            </a:r>
            <a:r>
              <a:rPr lang="en-US" sz="2800" dirty="0" smtClean="0"/>
              <a:t> </a:t>
            </a:r>
            <a:r>
              <a:rPr lang="en-US" sz="2800" dirty="0" err="1" smtClean="0"/>
              <a:t>dan</a:t>
            </a:r>
            <a:r>
              <a:rPr lang="en-US" sz="2800" dirty="0" smtClean="0"/>
              <a:t> </a:t>
            </a:r>
            <a:r>
              <a:rPr lang="en-US" sz="2800" dirty="0" err="1" smtClean="0"/>
              <a:t>golongan-golongan</a:t>
            </a:r>
            <a:r>
              <a:rPr lang="en-US" sz="2800" dirty="0" smtClean="0"/>
              <a:t> </a:t>
            </a:r>
            <a:r>
              <a:rPr lang="en-US" sz="2800" dirty="0" err="1" smtClean="0"/>
              <a:t>kearah</a:t>
            </a:r>
            <a:r>
              <a:rPr lang="en-US" sz="2800" dirty="0" smtClean="0"/>
              <a:t> </a:t>
            </a:r>
            <a:r>
              <a:rPr lang="en-US" sz="2800" dirty="0" err="1" smtClean="0"/>
              <a:t>tercapainya</a:t>
            </a:r>
            <a:r>
              <a:rPr lang="en-US" sz="2800" dirty="0" smtClean="0"/>
              <a:t> </a:t>
            </a:r>
            <a:r>
              <a:rPr lang="en-US" sz="2800" dirty="0" err="1" smtClean="0"/>
              <a:t>tujuan-tujuan</a:t>
            </a:r>
            <a:r>
              <a:rPr lang="en-US" sz="2800" dirty="0" smtClean="0"/>
              <a:t> </a:t>
            </a:r>
            <a:r>
              <a:rPr lang="en-US" sz="2800" dirty="0" err="1" smtClean="0"/>
              <a:t>dari</a:t>
            </a:r>
            <a:r>
              <a:rPr lang="en-US" sz="2800" dirty="0" smtClean="0"/>
              <a:t> </a:t>
            </a:r>
            <a:r>
              <a:rPr lang="en-US" sz="2800" dirty="0" err="1" smtClean="0"/>
              <a:t>masyarakat</a:t>
            </a:r>
            <a:r>
              <a:rPr lang="en-US" sz="2800" dirty="0" smtClean="0"/>
              <a:t> </a:t>
            </a:r>
            <a:r>
              <a:rPr lang="en-US" sz="2800" dirty="0" err="1" smtClean="0"/>
              <a:t>seluruhnya</a:t>
            </a:r>
            <a:r>
              <a:rPr lang="en-US" sz="2800" dirty="0" smtClean="0"/>
              <a:t>. Negara </a:t>
            </a:r>
            <a:r>
              <a:rPr lang="en-US" sz="2800" dirty="0" err="1" smtClean="0"/>
              <a:t>menentukan</a:t>
            </a:r>
            <a:r>
              <a:rPr lang="en-US" sz="2800" dirty="0" smtClean="0"/>
              <a:t> </a:t>
            </a:r>
            <a:r>
              <a:rPr lang="en-US" sz="2800" dirty="0" err="1" smtClean="0"/>
              <a:t>bagaimana</a:t>
            </a:r>
            <a:r>
              <a:rPr lang="en-US" sz="2800" dirty="0" smtClean="0"/>
              <a:t> </a:t>
            </a:r>
            <a:r>
              <a:rPr lang="en-US" sz="2800" dirty="0" err="1" smtClean="0"/>
              <a:t>kegiatan</a:t>
            </a:r>
            <a:r>
              <a:rPr lang="en-US" sz="2800" dirty="0" smtClean="0"/>
              <a:t> </a:t>
            </a:r>
            <a:r>
              <a:rPr lang="en-US" sz="2800" dirty="0" err="1" smtClean="0"/>
              <a:t>asosiasi-asosiasi</a:t>
            </a:r>
            <a:r>
              <a:rPr lang="en-US" sz="2800" dirty="0" smtClean="0"/>
              <a:t> </a:t>
            </a:r>
            <a:r>
              <a:rPr lang="en-US" sz="2800" dirty="0" err="1" smtClean="0"/>
              <a:t>kemasyarakatan</a:t>
            </a:r>
            <a:r>
              <a:rPr lang="en-US" sz="2800" dirty="0" smtClean="0"/>
              <a:t> </a:t>
            </a:r>
            <a:r>
              <a:rPr lang="en-US" sz="2800" dirty="0" err="1" smtClean="0"/>
              <a:t>disesuaikan</a:t>
            </a:r>
            <a:r>
              <a:rPr lang="en-US" sz="2800" dirty="0" smtClean="0"/>
              <a:t> </a:t>
            </a:r>
            <a:r>
              <a:rPr lang="en-US" sz="2800" dirty="0" err="1" smtClean="0"/>
              <a:t>satu</a:t>
            </a:r>
            <a:r>
              <a:rPr lang="en-US" sz="2800" dirty="0" smtClean="0"/>
              <a:t> </a:t>
            </a:r>
            <a:r>
              <a:rPr lang="en-US" sz="2800" dirty="0" err="1" smtClean="0"/>
              <a:t>sama</a:t>
            </a:r>
            <a:r>
              <a:rPr lang="en-US" sz="2800" dirty="0" smtClean="0"/>
              <a:t> lain </a:t>
            </a:r>
            <a:r>
              <a:rPr lang="en-US" sz="2800" dirty="0" err="1" smtClean="0"/>
              <a:t>dan</a:t>
            </a:r>
            <a:r>
              <a:rPr lang="en-US" sz="2800" dirty="0" smtClean="0"/>
              <a:t> </a:t>
            </a:r>
            <a:r>
              <a:rPr lang="en-US" sz="2800" dirty="0" err="1" smtClean="0"/>
              <a:t>diarahkan</a:t>
            </a:r>
            <a:r>
              <a:rPr lang="en-US" sz="2800" dirty="0" smtClean="0"/>
              <a:t> </a:t>
            </a:r>
            <a:r>
              <a:rPr lang="en-US" sz="2800" dirty="0" err="1" smtClean="0"/>
              <a:t>kepada</a:t>
            </a:r>
            <a:r>
              <a:rPr lang="en-US" sz="2800" dirty="0" smtClean="0"/>
              <a:t> </a:t>
            </a:r>
            <a:r>
              <a:rPr lang="en-US" sz="2800" dirty="0" err="1" smtClean="0"/>
              <a:t>tujuan</a:t>
            </a:r>
            <a:r>
              <a:rPr lang="en-US" sz="2800" dirty="0" smtClean="0"/>
              <a:t> </a:t>
            </a:r>
            <a:r>
              <a:rPr lang="en-US" sz="2800" dirty="0" err="1" smtClean="0"/>
              <a:t>nasional</a:t>
            </a:r>
            <a:r>
              <a:rPr lang="en-US" sz="2800" dirty="0" smtClean="0"/>
              <a:t>.</a:t>
            </a:r>
          </a:p>
          <a:p>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SIFAT  NEGARA</a:t>
            </a:r>
            <a:endParaRPr lang="en-US" b="1" dirty="0"/>
          </a:p>
        </p:txBody>
      </p:sp>
      <p:sp>
        <p:nvSpPr>
          <p:cNvPr id="3" name="Content Placeholder 2"/>
          <p:cNvSpPr>
            <a:spLocks noGrp="1"/>
          </p:cNvSpPr>
          <p:nvPr>
            <p:ph sz="quarter" idx="1"/>
          </p:nvPr>
        </p:nvSpPr>
        <p:spPr>
          <a:xfrm>
            <a:off x="914400" y="1447800"/>
            <a:ext cx="7943880" cy="5053034"/>
          </a:xfrm>
        </p:spPr>
        <p:txBody>
          <a:bodyPr>
            <a:normAutofit fontScale="92500" lnSpcReduction="10000"/>
          </a:bodyPr>
          <a:lstStyle/>
          <a:p>
            <a:pPr marL="274638" lvl="0" indent="-274638">
              <a:buFont typeface="+mj-lt"/>
              <a:buAutoNum type="arabicPeriod"/>
            </a:pPr>
            <a:r>
              <a:rPr lang="en-US" i="1" dirty="0" err="1" smtClean="0"/>
              <a:t>Sifat</a:t>
            </a:r>
            <a:r>
              <a:rPr lang="en-US" i="1" dirty="0" smtClean="0"/>
              <a:t> </a:t>
            </a:r>
            <a:r>
              <a:rPr lang="en-US" i="1" dirty="0" err="1" smtClean="0"/>
              <a:t>memaksa</a:t>
            </a:r>
            <a:r>
              <a:rPr lang="en-US" dirty="0" smtClean="0"/>
              <a:t>. Agar </a:t>
            </a:r>
            <a:r>
              <a:rPr lang="en-US" dirty="0" err="1" smtClean="0"/>
              <a:t>peraturan</a:t>
            </a:r>
            <a:r>
              <a:rPr lang="en-US" dirty="0" smtClean="0"/>
              <a:t> </a:t>
            </a:r>
            <a:r>
              <a:rPr lang="en-US" dirty="0" err="1" smtClean="0"/>
              <a:t>perundang-undangan</a:t>
            </a:r>
            <a:r>
              <a:rPr lang="en-US" dirty="0" smtClean="0"/>
              <a:t> </a:t>
            </a:r>
            <a:r>
              <a:rPr lang="en-US" dirty="0" err="1" smtClean="0"/>
              <a:t>ditaati</a:t>
            </a:r>
            <a:r>
              <a:rPr lang="en-US" dirty="0" smtClean="0"/>
              <a:t> </a:t>
            </a:r>
            <a:r>
              <a:rPr lang="en-US" dirty="0" err="1" smtClean="0"/>
              <a:t>dan</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penertiban</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tercapai</a:t>
            </a:r>
            <a:r>
              <a:rPr lang="en-US" dirty="0" smtClean="0"/>
              <a:t> </a:t>
            </a:r>
            <a:r>
              <a:rPr lang="en-US" dirty="0" err="1" smtClean="0"/>
              <a:t>serta</a:t>
            </a:r>
            <a:r>
              <a:rPr lang="en-US" dirty="0" smtClean="0"/>
              <a:t> </a:t>
            </a:r>
            <a:r>
              <a:rPr lang="en-US" dirty="0" err="1" smtClean="0"/>
              <a:t>timbulnya</a:t>
            </a:r>
            <a:r>
              <a:rPr lang="en-US" dirty="0" smtClean="0"/>
              <a:t> </a:t>
            </a:r>
            <a:r>
              <a:rPr lang="en-US" dirty="0" err="1" smtClean="0"/>
              <a:t>anarki</a:t>
            </a:r>
            <a:r>
              <a:rPr lang="en-US" dirty="0" smtClean="0"/>
              <a:t> </a:t>
            </a:r>
            <a:r>
              <a:rPr lang="en-US" dirty="0" err="1" smtClean="0"/>
              <a:t>dicegah</a:t>
            </a:r>
            <a:r>
              <a:rPr lang="en-US" dirty="0" smtClean="0"/>
              <a:t>, </a:t>
            </a:r>
            <a:r>
              <a:rPr lang="en-US" dirty="0" err="1" smtClean="0"/>
              <a:t>maka</a:t>
            </a:r>
            <a:r>
              <a:rPr lang="en-US" dirty="0" smtClean="0"/>
              <a:t> </a:t>
            </a:r>
            <a:r>
              <a:rPr lang="en-US" dirty="0" err="1" smtClean="0"/>
              <a:t>negara</a:t>
            </a:r>
            <a:r>
              <a:rPr lang="en-US" dirty="0" smtClean="0"/>
              <a:t> </a:t>
            </a:r>
            <a:r>
              <a:rPr lang="en-US" dirty="0" err="1" smtClean="0"/>
              <a:t>memiliki</a:t>
            </a:r>
            <a:r>
              <a:rPr lang="en-US" dirty="0" smtClean="0"/>
              <a:t> </a:t>
            </a:r>
            <a:r>
              <a:rPr lang="en-US" dirty="0" err="1" smtClean="0"/>
              <a:t>sifat</a:t>
            </a:r>
            <a:r>
              <a:rPr lang="en-US" dirty="0" smtClean="0"/>
              <a:t> </a:t>
            </a:r>
            <a:r>
              <a:rPr lang="en-US" dirty="0" err="1" smtClean="0"/>
              <a:t>memaksa</a:t>
            </a:r>
            <a:r>
              <a:rPr lang="en-US" dirty="0" smtClean="0"/>
              <a:t>, </a:t>
            </a:r>
            <a:r>
              <a:rPr lang="en-US" dirty="0" err="1" smtClean="0"/>
              <a:t>dalam</a:t>
            </a:r>
            <a:r>
              <a:rPr lang="en-US" dirty="0" smtClean="0"/>
              <a:t> </a:t>
            </a:r>
            <a:r>
              <a:rPr lang="en-US" dirty="0" err="1" smtClean="0"/>
              <a:t>arti</a:t>
            </a:r>
            <a:r>
              <a:rPr lang="en-US" dirty="0" smtClean="0"/>
              <a:t> </a:t>
            </a:r>
            <a:r>
              <a:rPr lang="en-US" dirty="0" err="1" smtClean="0"/>
              <a:t>mempunyai</a:t>
            </a:r>
            <a:r>
              <a:rPr lang="en-US" dirty="0" smtClean="0"/>
              <a:t> </a:t>
            </a:r>
            <a:r>
              <a:rPr lang="en-US" dirty="0" err="1" smtClean="0"/>
              <a:t>kekuasaan</a:t>
            </a:r>
            <a:r>
              <a:rPr lang="en-US" dirty="0" smtClean="0"/>
              <a:t> </a:t>
            </a:r>
            <a:r>
              <a:rPr lang="en-US" dirty="0" err="1" smtClean="0"/>
              <a:t>untuk</a:t>
            </a:r>
            <a:r>
              <a:rPr lang="en-US" dirty="0" smtClean="0"/>
              <a:t> </a:t>
            </a:r>
            <a:r>
              <a:rPr lang="en-US" dirty="0" err="1" smtClean="0"/>
              <a:t>memakai</a:t>
            </a:r>
            <a:r>
              <a:rPr lang="en-US" dirty="0" smtClean="0"/>
              <a:t> </a:t>
            </a:r>
            <a:r>
              <a:rPr lang="en-US" dirty="0" err="1" smtClean="0"/>
              <a:t>kekerasan</a:t>
            </a:r>
            <a:r>
              <a:rPr lang="en-US" dirty="0" smtClean="0"/>
              <a:t> </a:t>
            </a:r>
            <a:r>
              <a:rPr lang="en-US" dirty="0" err="1" smtClean="0"/>
              <a:t>fisik</a:t>
            </a:r>
            <a:r>
              <a:rPr lang="en-US" dirty="0" smtClean="0"/>
              <a:t> </a:t>
            </a:r>
            <a:r>
              <a:rPr lang="en-US" dirty="0" err="1" smtClean="0"/>
              <a:t>secara</a:t>
            </a:r>
            <a:r>
              <a:rPr lang="en-US" dirty="0" smtClean="0"/>
              <a:t> legal. </a:t>
            </a:r>
            <a:r>
              <a:rPr lang="en-US" dirty="0" err="1" smtClean="0"/>
              <a:t>Sarana</a:t>
            </a:r>
            <a:r>
              <a:rPr lang="en-US" dirty="0" smtClean="0"/>
              <a:t> </a:t>
            </a:r>
            <a:r>
              <a:rPr lang="en-US" dirty="0" err="1" smtClean="0"/>
              <a:t>untuk</a:t>
            </a:r>
            <a:r>
              <a:rPr lang="en-US" dirty="0" smtClean="0"/>
              <a:t> </a:t>
            </a:r>
            <a:r>
              <a:rPr lang="en-US" dirty="0" err="1" smtClean="0"/>
              <a:t>itu</a:t>
            </a:r>
            <a:r>
              <a:rPr lang="en-US" dirty="0" smtClean="0"/>
              <a:t> </a:t>
            </a:r>
            <a:r>
              <a:rPr lang="en-US" dirty="0" err="1" smtClean="0"/>
              <a:t>adalah</a:t>
            </a:r>
            <a:r>
              <a:rPr lang="en-US" dirty="0" smtClean="0"/>
              <a:t> </a:t>
            </a:r>
            <a:r>
              <a:rPr lang="en-US" dirty="0" err="1" smtClean="0"/>
              <a:t>polisi</a:t>
            </a:r>
            <a:r>
              <a:rPr lang="en-US" dirty="0" smtClean="0"/>
              <a:t>, </a:t>
            </a:r>
            <a:r>
              <a:rPr lang="en-US" dirty="0" err="1" smtClean="0"/>
              <a:t>tentara</a:t>
            </a:r>
            <a:r>
              <a:rPr lang="en-US" dirty="0" smtClean="0"/>
              <a:t>, </a:t>
            </a:r>
            <a:r>
              <a:rPr lang="en-US" dirty="0" err="1" smtClean="0"/>
              <a:t>dsb</a:t>
            </a:r>
            <a:r>
              <a:rPr lang="en-US" dirty="0" smtClean="0"/>
              <a:t>.</a:t>
            </a:r>
          </a:p>
          <a:p>
            <a:pPr marL="274638" lvl="0" indent="-274638">
              <a:buFont typeface="+mj-lt"/>
              <a:buAutoNum type="arabicPeriod"/>
            </a:pPr>
            <a:endParaRPr lang="en-US" sz="1100" dirty="0" smtClean="0"/>
          </a:p>
          <a:p>
            <a:pPr marL="274638" lvl="0" indent="-274638">
              <a:buFont typeface="+mj-lt"/>
              <a:buAutoNum type="arabicPeriod"/>
            </a:pPr>
            <a:r>
              <a:rPr lang="en-US" i="1" dirty="0" err="1" smtClean="0"/>
              <a:t>Sifat</a:t>
            </a:r>
            <a:r>
              <a:rPr lang="en-US" i="1" dirty="0" smtClean="0"/>
              <a:t> </a:t>
            </a:r>
            <a:r>
              <a:rPr lang="en-US" i="1" dirty="0" err="1" smtClean="0"/>
              <a:t>monopoli</a:t>
            </a:r>
            <a:r>
              <a:rPr lang="en-US" dirty="0" smtClean="0"/>
              <a:t>. Negara </a:t>
            </a:r>
            <a:r>
              <a:rPr lang="en-US" dirty="0" err="1" smtClean="0"/>
              <a:t>mempunyai</a:t>
            </a:r>
            <a:r>
              <a:rPr lang="en-US" dirty="0" smtClean="0"/>
              <a:t> </a:t>
            </a:r>
            <a:r>
              <a:rPr lang="en-US" dirty="0" err="1" smtClean="0"/>
              <a:t>monopoli</a:t>
            </a:r>
            <a:r>
              <a:rPr lang="en-US" dirty="0" smtClean="0"/>
              <a:t> </a:t>
            </a:r>
            <a:r>
              <a:rPr lang="en-US" dirty="0" err="1" smtClean="0"/>
              <a:t>dalam</a:t>
            </a:r>
            <a:r>
              <a:rPr lang="en-US" dirty="0" smtClean="0"/>
              <a:t> </a:t>
            </a:r>
            <a:r>
              <a:rPr lang="en-US" dirty="0" err="1" smtClean="0"/>
              <a:t>menetapkan</a:t>
            </a:r>
            <a:r>
              <a:rPr lang="en-US" dirty="0" smtClean="0"/>
              <a:t> </a:t>
            </a:r>
            <a:r>
              <a:rPr lang="en-US" dirty="0" err="1" smtClean="0"/>
              <a:t>tujuan</a:t>
            </a:r>
            <a:r>
              <a:rPr lang="en-US" dirty="0" smtClean="0"/>
              <a:t> </a:t>
            </a:r>
            <a:r>
              <a:rPr lang="en-US" dirty="0" err="1" smtClean="0"/>
              <a:t>bersama</a:t>
            </a:r>
            <a:r>
              <a:rPr lang="en-US" dirty="0" smtClean="0"/>
              <a:t> </a:t>
            </a:r>
            <a:r>
              <a:rPr lang="en-US" dirty="0" err="1" smtClean="0"/>
              <a:t>dari</a:t>
            </a:r>
            <a:r>
              <a:rPr lang="en-US" dirty="0" smtClean="0"/>
              <a:t> </a:t>
            </a:r>
            <a:r>
              <a:rPr lang="en-US" dirty="0" err="1" smtClean="0"/>
              <a:t>masyarakat</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ini</a:t>
            </a:r>
            <a:r>
              <a:rPr lang="en-US" dirty="0" smtClean="0"/>
              <a:t> </a:t>
            </a:r>
            <a:r>
              <a:rPr lang="en-US" dirty="0" err="1" smtClean="0"/>
              <a:t>negara</a:t>
            </a:r>
            <a:r>
              <a:rPr lang="en-US" dirty="0" smtClean="0"/>
              <a:t> </a:t>
            </a:r>
            <a:r>
              <a:rPr lang="en-US" dirty="0" err="1" smtClean="0"/>
              <a:t>dapat</a:t>
            </a:r>
            <a:r>
              <a:rPr lang="en-US" dirty="0" smtClean="0"/>
              <a:t> </a:t>
            </a:r>
            <a:r>
              <a:rPr lang="en-US" dirty="0" err="1" smtClean="0"/>
              <a:t>menyatakan</a:t>
            </a:r>
            <a:r>
              <a:rPr lang="en-US" dirty="0" smtClean="0"/>
              <a:t> </a:t>
            </a:r>
            <a:r>
              <a:rPr lang="en-US" dirty="0" err="1" smtClean="0"/>
              <a:t>bahwa</a:t>
            </a:r>
            <a:r>
              <a:rPr lang="en-US" dirty="0" smtClean="0"/>
              <a:t> </a:t>
            </a:r>
            <a:r>
              <a:rPr lang="en-US" dirty="0" err="1" smtClean="0"/>
              <a:t>suatu</a:t>
            </a:r>
            <a:r>
              <a:rPr lang="en-US" dirty="0" smtClean="0"/>
              <a:t> </a:t>
            </a:r>
            <a:r>
              <a:rPr lang="en-US" dirty="0" err="1" smtClean="0"/>
              <a:t>aliran</a:t>
            </a:r>
            <a:r>
              <a:rPr lang="en-US" dirty="0" smtClean="0"/>
              <a:t> </a:t>
            </a:r>
            <a:r>
              <a:rPr lang="en-US" dirty="0" err="1" smtClean="0"/>
              <a:t>kepercayaan</a:t>
            </a:r>
            <a:r>
              <a:rPr lang="en-US" dirty="0" smtClean="0"/>
              <a:t> </a:t>
            </a:r>
            <a:r>
              <a:rPr lang="en-US" dirty="0" err="1" smtClean="0"/>
              <a:t>atau</a:t>
            </a:r>
            <a:r>
              <a:rPr lang="en-US" dirty="0" smtClean="0"/>
              <a:t> </a:t>
            </a:r>
            <a:r>
              <a:rPr lang="en-US" dirty="0" err="1" smtClean="0"/>
              <a:t>aliran</a:t>
            </a:r>
            <a:r>
              <a:rPr lang="en-US" dirty="0" smtClean="0"/>
              <a:t> </a:t>
            </a:r>
            <a:r>
              <a:rPr lang="en-US" dirty="0" err="1" smtClean="0"/>
              <a:t>politik</a:t>
            </a:r>
            <a:r>
              <a:rPr lang="en-US" dirty="0" smtClean="0"/>
              <a:t> </a:t>
            </a:r>
            <a:r>
              <a:rPr lang="en-US" dirty="0" err="1" smtClean="0"/>
              <a:t>tertentu</a:t>
            </a:r>
            <a:r>
              <a:rPr lang="en-US" dirty="0" smtClean="0"/>
              <a:t> </a:t>
            </a:r>
            <a:r>
              <a:rPr lang="en-US" dirty="0" err="1" smtClean="0"/>
              <a:t>dilarang</a:t>
            </a:r>
            <a:r>
              <a:rPr lang="en-US" dirty="0" smtClean="0"/>
              <a:t> </a:t>
            </a:r>
            <a:r>
              <a:rPr lang="en-US" dirty="0" err="1" smtClean="0"/>
              <a:t>hidup</a:t>
            </a:r>
            <a:r>
              <a:rPr lang="en-US" dirty="0" smtClean="0"/>
              <a:t> </a:t>
            </a:r>
            <a:r>
              <a:rPr lang="en-US" dirty="0" err="1" smtClean="0"/>
              <a:t>dan</a:t>
            </a:r>
            <a:r>
              <a:rPr lang="en-US" dirty="0" smtClean="0"/>
              <a:t> </a:t>
            </a:r>
            <a:r>
              <a:rPr lang="en-US" dirty="0" err="1" smtClean="0"/>
              <a:t>disebarluaskan</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dianggap</a:t>
            </a:r>
            <a:r>
              <a:rPr lang="en-US" dirty="0" smtClean="0"/>
              <a:t> </a:t>
            </a:r>
            <a:r>
              <a:rPr lang="en-US" dirty="0" err="1" smtClean="0"/>
              <a:t>bertentangan</a:t>
            </a:r>
            <a:r>
              <a:rPr lang="en-US" dirty="0" smtClean="0"/>
              <a:t> </a:t>
            </a:r>
            <a:r>
              <a:rPr lang="en-US" dirty="0" err="1" smtClean="0"/>
              <a:t>dengan</a:t>
            </a:r>
            <a:r>
              <a:rPr lang="en-US" dirty="0" smtClean="0"/>
              <a:t> </a:t>
            </a:r>
            <a:r>
              <a:rPr lang="en-US" dirty="0" err="1" smtClean="0"/>
              <a:t>tujuan</a:t>
            </a:r>
            <a:r>
              <a:rPr lang="en-US" dirty="0" smtClean="0"/>
              <a:t> </a:t>
            </a:r>
            <a:r>
              <a:rPr lang="en-US" dirty="0" err="1" smtClean="0"/>
              <a:t>masyarakat</a:t>
            </a:r>
            <a:r>
              <a:rPr lang="en-US" dirty="0" smtClean="0"/>
              <a:t>.</a:t>
            </a:r>
          </a:p>
          <a:p>
            <a:pPr marL="274638" lvl="0" indent="-274638">
              <a:buFont typeface="+mj-lt"/>
              <a:buAutoNum type="arabicPeriod"/>
            </a:pPr>
            <a:endParaRPr lang="en-US" sz="1100" dirty="0" smtClean="0"/>
          </a:p>
          <a:p>
            <a:pPr marL="274638" lvl="0" indent="-274638">
              <a:buFont typeface="+mj-lt"/>
              <a:buAutoNum type="arabicPeriod"/>
            </a:pPr>
            <a:r>
              <a:rPr lang="en-US" i="1" dirty="0" err="1" smtClean="0"/>
              <a:t>Sifat</a:t>
            </a:r>
            <a:r>
              <a:rPr lang="en-US" i="1" dirty="0" smtClean="0"/>
              <a:t> </a:t>
            </a:r>
            <a:r>
              <a:rPr lang="en-US" i="1" dirty="0" err="1" smtClean="0"/>
              <a:t>mencakup</a:t>
            </a:r>
            <a:r>
              <a:rPr lang="en-US" i="1" dirty="0" smtClean="0"/>
              <a:t> </a:t>
            </a:r>
            <a:r>
              <a:rPr lang="en-US" i="1" dirty="0" err="1" smtClean="0"/>
              <a:t>semua</a:t>
            </a:r>
            <a:r>
              <a:rPr lang="en-US" dirty="0" smtClean="0"/>
              <a:t>. </a:t>
            </a:r>
            <a:r>
              <a:rPr lang="en-US" dirty="0" err="1" smtClean="0"/>
              <a:t>Semua</a:t>
            </a:r>
            <a:r>
              <a:rPr lang="en-US" dirty="0" smtClean="0"/>
              <a:t> </a:t>
            </a:r>
            <a:r>
              <a:rPr lang="en-US" dirty="0" err="1" smtClean="0"/>
              <a:t>peraturan</a:t>
            </a:r>
            <a:r>
              <a:rPr lang="en-US" dirty="0" smtClean="0"/>
              <a:t> </a:t>
            </a:r>
            <a:r>
              <a:rPr lang="en-US" dirty="0" err="1" smtClean="0"/>
              <a:t>perundang-undangan</a:t>
            </a:r>
            <a:r>
              <a:rPr lang="en-US" dirty="0" smtClean="0"/>
              <a:t> (</a:t>
            </a:r>
            <a:r>
              <a:rPr lang="en-US" dirty="0" err="1" smtClean="0"/>
              <a:t>misalnya</a:t>
            </a:r>
            <a:r>
              <a:rPr lang="en-US" dirty="0" smtClean="0"/>
              <a:t> </a:t>
            </a:r>
            <a:r>
              <a:rPr lang="en-US" dirty="0" err="1" smtClean="0"/>
              <a:t>keharusan</a:t>
            </a:r>
            <a:r>
              <a:rPr lang="en-US" dirty="0" smtClean="0"/>
              <a:t> </a:t>
            </a:r>
            <a:r>
              <a:rPr lang="en-US" dirty="0" err="1" smtClean="0"/>
              <a:t>membayar</a:t>
            </a:r>
            <a:r>
              <a:rPr lang="en-US" dirty="0" smtClean="0"/>
              <a:t> </a:t>
            </a:r>
            <a:r>
              <a:rPr lang="en-US" dirty="0" err="1" smtClean="0"/>
              <a:t>pajak</a:t>
            </a:r>
            <a:r>
              <a:rPr lang="en-US" dirty="0" smtClean="0"/>
              <a:t>) </a:t>
            </a:r>
            <a:r>
              <a:rPr lang="en-US" dirty="0" err="1" smtClean="0"/>
              <a:t>berlaku</a:t>
            </a:r>
            <a:r>
              <a:rPr lang="en-US" dirty="0" smtClean="0"/>
              <a:t> </a:t>
            </a:r>
            <a:r>
              <a:rPr lang="en-US" dirty="0" err="1" smtClean="0"/>
              <a:t>untuk</a:t>
            </a:r>
            <a:r>
              <a:rPr lang="en-US" dirty="0" smtClean="0"/>
              <a:t> </a:t>
            </a:r>
            <a:r>
              <a:rPr lang="en-US" dirty="0" err="1" smtClean="0"/>
              <a:t>semua</a:t>
            </a:r>
            <a:r>
              <a:rPr lang="en-US" dirty="0" smtClean="0"/>
              <a:t> </a:t>
            </a:r>
            <a:r>
              <a:rPr lang="en-US" dirty="0" err="1" smtClean="0"/>
              <a:t>orang</a:t>
            </a:r>
            <a:r>
              <a:rPr lang="en-US" dirty="0" smtClean="0"/>
              <a:t> </a:t>
            </a:r>
            <a:r>
              <a:rPr lang="en-US" dirty="0" err="1" smtClean="0"/>
              <a:t>tanpa</a:t>
            </a:r>
            <a:r>
              <a:rPr lang="en-US" dirty="0" smtClean="0"/>
              <a:t> </a:t>
            </a:r>
            <a:r>
              <a:rPr lang="en-US" dirty="0" err="1" smtClean="0"/>
              <a:t>terkecuali</a:t>
            </a:r>
            <a:r>
              <a:rPr lang="en-US"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UNSUR-UNSUR  NEGARA</a:t>
            </a:r>
            <a:endParaRPr lang="en-US" b="1" dirty="0"/>
          </a:p>
        </p:txBody>
      </p:sp>
      <p:pic>
        <p:nvPicPr>
          <p:cNvPr id="8194" name="Picture 2"/>
          <p:cNvPicPr>
            <a:picLocks noChangeAspect="1" noChangeArrowheads="1"/>
          </p:cNvPicPr>
          <p:nvPr/>
        </p:nvPicPr>
        <p:blipFill>
          <a:blip r:embed="rId3"/>
          <a:srcRect/>
          <a:stretch>
            <a:fillRect/>
          </a:stretch>
        </p:blipFill>
        <p:spPr bwMode="auto">
          <a:xfrm>
            <a:off x="1390929" y="3143248"/>
            <a:ext cx="6467219" cy="33909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WILAYAH  INDONESIA</a:t>
            </a:r>
            <a:endParaRPr lang="en-US" b="1" dirty="0"/>
          </a:p>
        </p:txBody>
      </p:sp>
      <p:sp>
        <p:nvSpPr>
          <p:cNvPr id="3" name="Content Placeholder 2"/>
          <p:cNvSpPr>
            <a:spLocks noGrp="1"/>
          </p:cNvSpPr>
          <p:nvPr>
            <p:ph sz="quarter" idx="1"/>
          </p:nvPr>
        </p:nvSpPr>
        <p:spPr>
          <a:xfrm>
            <a:off x="642910" y="4500570"/>
            <a:ext cx="8058152" cy="1857388"/>
          </a:xfrm>
        </p:spPr>
        <p:txBody>
          <a:bodyPr>
            <a:normAutofit/>
          </a:bodyPr>
          <a:lstStyle/>
          <a:p>
            <a:pPr marL="0" indent="0" algn="ctr">
              <a:buNone/>
            </a:pPr>
            <a:r>
              <a:rPr lang="de-DE" sz="2800" dirty="0" smtClean="0"/>
              <a:t>Setiap negara menduduki tempat tertentu dimuka bumi dan mempunyai perbatasan tertentu. Kekuasaan negara mencakup seluruh wilayah, tidak hanya tanah, tetapi laut disekelilingnya dan angkasa diatasnya. </a:t>
            </a:r>
            <a:endParaRPr lang="en-US" sz="2800" dirty="0"/>
          </a:p>
        </p:txBody>
      </p:sp>
      <p:pic>
        <p:nvPicPr>
          <p:cNvPr id="3074" name="Picture 2" descr="C:\Documents and Settings\D-Wie\My Documents\My Pictures\Peta Indonesia.jpg"/>
          <p:cNvPicPr>
            <a:picLocks noChangeAspect="1" noChangeArrowheads="1"/>
          </p:cNvPicPr>
          <p:nvPr/>
        </p:nvPicPr>
        <p:blipFill>
          <a:blip r:embed="rId3"/>
          <a:srcRect/>
          <a:stretch>
            <a:fillRect/>
          </a:stretch>
        </p:blipFill>
        <p:spPr bwMode="auto">
          <a:xfrm>
            <a:off x="1214414" y="1428736"/>
            <a:ext cx="7111318" cy="31289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2" y="274638"/>
            <a:ext cx="3829048" cy="1143000"/>
          </a:xfrm>
        </p:spPr>
        <p:txBody>
          <a:bodyPr/>
          <a:lstStyle/>
          <a:p>
            <a:pPr algn="r"/>
            <a:r>
              <a:rPr lang="en-US" b="1" dirty="0" smtClean="0"/>
              <a:t>PENDUDUK</a:t>
            </a:r>
            <a:endParaRPr lang="en-US" b="1" dirty="0"/>
          </a:p>
        </p:txBody>
      </p:sp>
      <p:sp>
        <p:nvSpPr>
          <p:cNvPr id="3" name="Content Placeholder 2"/>
          <p:cNvSpPr>
            <a:spLocks noGrp="1"/>
          </p:cNvSpPr>
          <p:nvPr>
            <p:ph sz="quarter" idx="1"/>
          </p:nvPr>
        </p:nvSpPr>
        <p:spPr>
          <a:xfrm>
            <a:off x="914400" y="1447800"/>
            <a:ext cx="7772400" cy="2695580"/>
          </a:xfrm>
        </p:spPr>
        <p:txBody>
          <a:bodyPr>
            <a:normAutofit/>
          </a:bodyPr>
          <a:lstStyle/>
          <a:p>
            <a:pPr marL="0" indent="0" algn="ctr">
              <a:buNone/>
            </a:pPr>
            <a:r>
              <a:rPr lang="de-DE" sz="2800" dirty="0" smtClean="0"/>
              <a:t>Setiap negara mempunyai penduduk, dan kekuasaan negara menjangkau semua penduduk didalam wilayahnya. Dalam mempelajari soal penduduk ini, maka perlu diperhatikan factor-faktor seperti kepadatan penduduk, tingkat pembangunan, tingkat kecerdasan, homogenitas </a:t>
            </a:r>
            <a:r>
              <a:rPr lang="de-DE" sz="2800" dirty="0" smtClean="0"/>
              <a:t>&amp; </a:t>
            </a:r>
            <a:r>
              <a:rPr lang="de-DE" sz="2800" dirty="0" smtClean="0"/>
              <a:t>masalah nasionalisme. </a:t>
            </a:r>
            <a:endParaRPr lang="en-US" sz="2800" dirty="0"/>
          </a:p>
        </p:txBody>
      </p:sp>
      <p:pic>
        <p:nvPicPr>
          <p:cNvPr id="7170" name="Picture 2" descr="C:\Documents and Settings\D-Wie\My Documents\My Pictures\penduduk indonesia.jpg"/>
          <p:cNvPicPr>
            <a:picLocks noChangeAspect="1" noChangeArrowheads="1"/>
          </p:cNvPicPr>
          <p:nvPr/>
        </p:nvPicPr>
        <p:blipFill>
          <a:blip r:embed="rId3"/>
          <a:srcRect/>
          <a:stretch>
            <a:fillRect/>
          </a:stretch>
        </p:blipFill>
        <p:spPr bwMode="auto">
          <a:xfrm>
            <a:off x="285720" y="3785023"/>
            <a:ext cx="3357586" cy="2644373"/>
          </a:xfrm>
          <a:prstGeom prst="rect">
            <a:avLst/>
          </a:prstGeom>
          <a:noFill/>
        </p:spPr>
      </p:pic>
      <p:pic>
        <p:nvPicPr>
          <p:cNvPr id="7171" name="Picture 3"/>
          <p:cNvPicPr>
            <a:picLocks noChangeAspect="1" noChangeArrowheads="1"/>
          </p:cNvPicPr>
          <p:nvPr/>
        </p:nvPicPr>
        <p:blipFill>
          <a:blip r:embed="rId4"/>
          <a:srcRect/>
          <a:stretch>
            <a:fillRect/>
          </a:stretch>
        </p:blipFill>
        <p:spPr bwMode="auto">
          <a:xfrm>
            <a:off x="4000496" y="4099134"/>
            <a:ext cx="4643470" cy="23345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PEMERINTAH</a:t>
            </a:r>
            <a:endParaRPr lang="en-US" b="1" dirty="0"/>
          </a:p>
        </p:txBody>
      </p:sp>
      <p:sp>
        <p:nvSpPr>
          <p:cNvPr id="3" name="Content Placeholder 2"/>
          <p:cNvSpPr>
            <a:spLocks noGrp="1"/>
          </p:cNvSpPr>
          <p:nvPr>
            <p:ph sz="quarter" idx="1"/>
          </p:nvPr>
        </p:nvSpPr>
        <p:spPr>
          <a:xfrm>
            <a:off x="914400" y="1804990"/>
            <a:ext cx="4229104" cy="4410092"/>
          </a:xfrm>
        </p:spPr>
        <p:txBody>
          <a:bodyPr>
            <a:normAutofit/>
          </a:bodyPr>
          <a:lstStyle/>
          <a:p>
            <a:pPr marL="0" lvl="0" indent="0">
              <a:buNone/>
            </a:pPr>
            <a:r>
              <a:rPr lang="de-DE" sz="2800" dirty="0" smtClean="0"/>
              <a:t>Setiap negara mempunyai suatu organisasi yang berwenang untuk merumuskan dan melaksanakan keputusan-keputusan yang mengikat bagi seluruh penduduk didalam wilayahnya. Kekuasaan pemerintah biasanya dibagi atas kekuasaan legislatif, eksekutif dan yudikatif.</a:t>
            </a:r>
            <a:endParaRPr lang="en-US" sz="2800" dirty="0" smtClean="0"/>
          </a:p>
          <a:p>
            <a:endParaRPr lang="en-US" sz="2800" dirty="0"/>
          </a:p>
        </p:txBody>
      </p:sp>
      <p:pic>
        <p:nvPicPr>
          <p:cNvPr id="4098" name="Picture 2"/>
          <p:cNvPicPr>
            <a:picLocks noChangeAspect="1" noChangeArrowheads="1"/>
          </p:cNvPicPr>
          <p:nvPr/>
        </p:nvPicPr>
        <p:blipFill>
          <a:blip r:embed="rId3"/>
          <a:srcRect/>
          <a:stretch>
            <a:fillRect/>
          </a:stretch>
        </p:blipFill>
        <p:spPr bwMode="auto">
          <a:xfrm>
            <a:off x="5404526" y="1500174"/>
            <a:ext cx="3525192" cy="42412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95</TotalTime>
  <Words>599</Words>
  <Application>Microsoft Office PowerPoint</Application>
  <PresentationFormat>On-screen Show (4:3)</PresentationFormat>
  <Paragraphs>101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N E G A R A</vt:lpstr>
      <vt:lpstr>DEFINISI</vt:lpstr>
      <vt:lpstr>Slide 3</vt:lpstr>
      <vt:lpstr>TUGAS  NEGARA</vt:lpstr>
      <vt:lpstr>SIFAT  NEGARA</vt:lpstr>
      <vt:lpstr>UNSUR-UNSUR  NEGARA</vt:lpstr>
      <vt:lpstr>WILAYAH  INDONESIA</vt:lpstr>
      <vt:lpstr>PENDUDUK</vt:lpstr>
      <vt:lpstr>PEMERINTAH</vt:lpstr>
      <vt:lpstr>SISTEM  PEMERINTAHAN  INDONESIA</vt:lpstr>
      <vt:lpstr>KEDAULATAN</vt:lpstr>
      <vt:lpstr>TUJUAN  NEGARA</vt:lpstr>
      <vt:lpstr>TERIMA KASIH</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 E G A R A</dc:title>
  <dc:creator>Valued Acer Customer</dc:creator>
  <cp:lastModifiedBy>Valued Acer Customer</cp:lastModifiedBy>
  <cp:revision>19</cp:revision>
  <dcterms:created xsi:type="dcterms:W3CDTF">2011-03-14T08:14:17Z</dcterms:created>
  <dcterms:modified xsi:type="dcterms:W3CDTF">2011-03-14T10:27:38Z</dcterms:modified>
</cp:coreProperties>
</file>