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319" r:id="rId5"/>
    <p:sldId id="283" r:id="rId6"/>
    <p:sldId id="260" r:id="rId7"/>
    <p:sldId id="261" r:id="rId8"/>
    <p:sldId id="299" r:id="rId9"/>
    <p:sldId id="263" r:id="rId10"/>
    <p:sldId id="280" r:id="rId11"/>
    <p:sldId id="320" r:id="rId12"/>
    <p:sldId id="281" r:id="rId13"/>
    <p:sldId id="300" r:id="rId14"/>
    <p:sldId id="301" r:id="rId15"/>
    <p:sldId id="267" r:id="rId16"/>
    <p:sldId id="285" r:id="rId17"/>
    <p:sldId id="302" r:id="rId18"/>
    <p:sldId id="270" r:id="rId19"/>
    <p:sldId id="272" r:id="rId20"/>
    <p:sldId id="304" r:id="rId21"/>
    <p:sldId id="31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48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2E36-C3E2-44F6-A9F7-CB9548422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28A0-A916-475C-AAB6-976843CB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5AF3-8BE5-48BC-AC48-1FF56A12F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B6E1-C512-49DF-B33C-AF246484D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C006-7E09-4056-88D8-7B7128E2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21B4D-080A-4F64-A71A-60FD998CB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F9D3-43BE-4B7C-9CFD-90246ADA7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CED0-FF0B-4C8D-BDCA-B6E969104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DD302-1343-432B-ADBE-0AC5A8360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E4590-C186-48EE-88AC-2B01D114E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F4E6-5E51-4614-B60F-02A1A8FD5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019B-B1D0-4E2E-8AEE-52A53258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Single </a:t>
            </a:r>
            <a:r>
              <a:rPr lang="en-US" sz="4800" dirty="0" smtClean="0"/>
              <a:t>Linked List </a:t>
            </a:r>
            <a:r>
              <a:rPr lang="en-US" sz="4800" dirty="0"/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Tambah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8178800" cy="4881576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dirty="0" err="1"/>
              <a:t>Penambahan</a:t>
            </a:r>
            <a:r>
              <a:rPr lang="en-US" sz="2800" u="sng" dirty="0"/>
              <a:t> data </a:t>
            </a:r>
            <a:r>
              <a:rPr lang="en-US" sz="2800" u="sng" dirty="0" err="1"/>
              <a:t>di</a:t>
            </a:r>
            <a:r>
              <a:rPr lang="en-US" sz="2800" u="sng" dirty="0"/>
              <a:t> </a:t>
            </a:r>
            <a:r>
              <a:rPr lang="en-US" sz="2800" u="sng" dirty="0" err="1"/>
              <a:t>depan</a:t>
            </a:r>
            <a:endParaRPr lang="en-US" sz="2800" dirty="0"/>
          </a:p>
          <a:p>
            <a:r>
              <a:rPr lang="en-US" sz="2800" dirty="0" err="1"/>
              <a:t>Penambahan</a:t>
            </a:r>
            <a:r>
              <a:rPr lang="en-US" sz="2800" dirty="0"/>
              <a:t> node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dikaitan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node </a:t>
            </a:r>
            <a:r>
              <a:rPr lang="en-US" sz="2800" b="1" dirty="0"/>
              <a:t>paling </a:t>
            </a:r>
            <a:r>
              <a:rPr lang="en-US" sz="2800" b="1" dirty="0" err="1"/>
              <a:t>depan</a:t>
            </a:r>
            <a:r>
              <a:rPr lang="en-US" sz="2800" b="1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 (data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kosong</a:t>
            </a:r>
            <a:r>
              <a:rPr lang="en-US" sz="2800" dirty="0"/>
              <a:t>),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penambahan</a:t>
            </a:r>
            <a:r>
              <a:rPr lang="en-US" sz="2800" dirty="0"/>
              <a:t> data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: node head </a:t>
            </a:r>
            <a:r>
              <a:rPr lang="en-US" sz="2800" dirty="0" err="1"/>
              <a:t>ditunjukkan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node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prinsipnya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mengkaitkan</a:t>
            </a:r>
            <a:r>
              <a:rPr lang="en-US" sz="2800" dirty="0"/>
              <a:t> node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head, </a:t>
            </a:r>
            <a:r>
              <a:rPr lang="en-US" sz="2800" dirty="0" err="1"/>
              <a:t>kemudian</a:t>
            </a:r>
            <a:r>
              <a:rPr lang="en-US" sz="2800" dirty="0"/>
              <a:t> head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menunjuk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data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head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data </a:t>
            </a:r>
            <a:r>
              <a:rPr lang="en-US" sz="2800" dirty="0" err="1"/>
              <a:t>terdepan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785794"/>
            <a:ext cx="2752725" cy="241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071546"/>
            <a:ext cx="4514850" cy="47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>
                <a:latin typeface="Courier" pitchFamily="49" charset="0"/>
              </a:rPr>
              <a:t>void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sz="1600" dirty="0" err="1">
                <a:latin typeface="Courier" pitchFamily="49" charset="0"/>
              </a:rPr>
              <a:t>insertDepan</a:t>
            </a:r>
            <a:r>
              <a:rPr lang="en-US" sz="1600" dirty="0">
                <a:latin typeface="Courier" pitchFamily="49" charset="0"/>
              </a:rPr>
              <a:t>(</a:t>
            </a:r>
            <a:r>
              <a:rPr lang="en-US" sz="1600" dirty="0" err="1">
                <a:latin typeface="Courier" pitchFamily="49" charset="0"/>
              </a:rPr>
              <a:t>int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sz="1600" dirty="0" err="1">
                <a:latin typeface="Courier" pitchFamily="49" charset="0"/>
              </a:rPr>
              <a:t>databaru</a:t>
            </a:r>
            <a:r>
              <a:rPr lang="en-US" sz="1600" dirty="0">
                <a:latin typeface="Courier" pitchFamily="49" charset="0"/>
              </a:rPr>
              <a:t>){</a:t>
            </a:r>
          </a:p>
          <a:p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TNode</a:t>
            </a:r>
            <a:r>
              <a:rPr lang="en-US" sz="1600" dirty="0">
                <a:latin typeface="Courier" pitchFamily="49" charset="0"/>
              </a:rPr>
              <a:t> *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 = new </a:t>
            </a:r>
            <a:r>
              <a:rPr lang="en-US" sz="1600" dirty="0" err="1">
                <a:latin typeface="Courier" pitchFamily="49" charset="0"/>
              </a:rPr>
              <a:t>TNode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-&gt;data = </a:t>
            </a:r>
            <a:r>
              <a:rPr lang="en-US" sz="1600" dirty="0" err="1">
                <a:latin typeface="Courier" pitchFamily="49" charset="0"/>
              </a:rPr>
              <a:t>databaru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-&gt;next = NULL;</a:t>
            </a:r>
          </a:p>
          <a:p>
            <a:r>
              <a:rPr lang="en-US" sz="1600" dirty="0">
                <a:latin typeface="Courier" pitchFamily="49" charset="0"/>
              </a:rPr>
              <a:t>  if(</a:t>
            </a:r>
            <a:r>
              <a:rPr lang="en-US" sz="1600" dirty="0" err="1">
                <a:latin typeface="Courier" pitchFamily="49" charset="0"/>
              </a:rPr>
              <a:t>isEmpty</a:t>
            </a:r>
            <a:r>
              <a:rPr lang="en-US" sz="1600" dirty="0">
                <a:latin typeface="Courier" pitchFamily="49" charset="0"/>
              </a:rPr>
              <a:t>()==1){</a:t>
            </a:r>
          </a:p>
          <a:p>
            <a:r>
              <a:rPr lang="en-US" sz="1600" dirty="0">
                <a:latin typeface="Courier" pitchFamily="49" charset="0"/>
              </a:rPr>
              <a:t> 	head=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r>
              <a:rPr lang="en-US" sz="1600" dirty="0">
                <a:latin typeface="Courier" pitchFamily="49" charset="0"/>
              </a:rPr>
              <a:t> 	head-&gt;next = NULL;</a:t>
            </a:r>
          </a:p>
          <a:p>
            <a:r>
              <a:rPr lang="en-US" sz="1600" dirty="0">
                <a:latin typeface="Courier" pitchFamily="49" charset="0"/>
              </a:rPr>
              <a:t>  }</a:t>
            </a:r>
          </a:p>
          <a:p>
            <a:r>
              <a:rPr lang="en-US" sz="1600" dirty="0">
                <a:latin typeface="Courier" pitchFamily="49" charset="0"/>
              </a:rPr>
              <a:t>  else {</a:t>
            </a:r>
          </a:p>
          <a:p>
            <a:r>
              <a:rPr lang="en-US" sz="1600" dirty="0">
                <a:latin typeface="Courier" pitchFamily="49" charset="0"/>
              </a:rPr>
              <a:t>	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-&gt;next = head;</a:t>
            </a:r>
          </a:p>
          <a:p>
            <a:r>
              <a:rPr lang="en-US" sz="1600" dirty="0">
                <a:latin typeface="Courier" pitchFamily="49" charset="0"/>
              </a:rPr>
              <a:t>	head =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r>
              <a:rPr lang="en-US" sz="1600" dirty="0">
                <a:latin typeface="Courier" pitchFamily="49" charset="0"/>
              </a:rPr>
              <a:t>  }</a:t>
            </a:r>
          </a:p>
          <a:p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cout</a:t>
            </a:r>
            <a:r>
              <a:rPr lang="en-US" sz="1600" dirty="0">
                <a:latin typeface="Courier" pitchFamily="49" charset="0"/>
              </a:rPr>
              <a:t>&lt;&lt;”Data </a:t>
            </a:r>
            <a:r>
              <a:rPr lang="en-US" sz="1600" dirty="0" err="1">
                <a:latin typeface="Courier" pitchFamily="49" charset="0"/>
              </a:rPr>
              <a:t>masuk</a:t>
            </a:r>
            <a:r>
              <a:rPr lang="en-US" sz="1600" dirty="0">
                <a:latin typeface="Courier" pitchFamily="49" charset="0"/>
              </a:rPr>
              <a:t>\n”;</a:t>
            </a:r>
          </a:p>
          <a:p>
            <a:r>
              <a:rPr lang="en-US" sz="1600" dirty="0">
                <a:latin typeface="Courier" pitchFamily="49" charset="0"/>
              </a:rPr>
              <a:t>}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dirty="0" err="1"/>
              <a:t>Penambahan</a:t>
            </a:r>
            <a:r>
              <a:rPr lang="en-US" sz="2800" u="sng" dirty="0"/>
              <a:t> data </a:t>
            </a:r>
            <a:r>
              <a:rPr lang="en-US" sz="2800" u="sng" dirty="0" err="1"/>
              <a:t>di</a:t>
            </a:r>
            <a:r>
              <a:rPr lang="en-US" sz="2800" u="sng" dirty="0"/>
              <a:t> </a:t>
            </a:r>
            <a:r>
              <a:rPr lang="en-US" sz="2800" u="sng" dirty="0" err="1"/>
              <a:t>belakang</a:t>
            </a:r>
            <a:endParaRPr lang="en-US" sz="2800" dirty="0"/>
          </a:p>
          <a:p>
            <a:r>
              <a:rPr lang="en-US" sz="2800" dirty="0" err="1"/>
              <a:t>Penambahan</a:t>
            </a:r>
            <a:r>
              <a:rPr lang="en-US" sz="2800" dirty="0"/>
              <a:t> data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b="1" dirty="0" err="1"/>
              <a:t>di</a:t>
            </a:r>
            <a:r>
              <a:rPr lang="en-US" sz="2800" b="1" dirty="0"/>
              <a:t> </a:t>
            </a:r>
            <a:r>
              <a:rPr lang="en-US" sz="2800" b="1" dirty="0" err="1"/>
              <a:t>belakang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kali, node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ditunjuk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head.</a:t>
            </a:r>
          </a:p>
          <a:p>
            <a:r>
              <a:rPr lang="en-US" sz="2800" dirty="0" err="1"/>
              <a:t>Penambahan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membutuhkan</a:t>
            </a:r>
            <a:r>
              <a:rPr lang="en-US" sz="2800" dirty="0"/>
              <a:t> pointer bantu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node </a:t>
            </a:r>
            <a:r>
              <a:rPr lang="en-US" sz="2800" dirty="0" err="1"/>
              <a:t>terbelakang</a:t>
            </a:r>
            <a:r>
              <a:rPr lang="en-US" sz="2800" dirty="0"/>
              <a:t>,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dikaitkan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node </a:t>
            </a:r>
            <a:r>
              <a:rPr lang="en-US" sz="2800" dirty="0" err="1"/>
              <a:t>baru</a:t>
            </a:r>
            <a:r>
              <a:rPr lang="en-US" sz="2800" dirty="0"/>
              <a:t>.  </a:t>
            </a:r>
            <a:r>
              <a:rPr lang="de-DE" sz="2800" dirty="0"/>
              <a:t>Untuk mengetahui data terbelakang perlu digunakan perulangan.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714357"/>
            <a:ext cx="7889902" cy="557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492375"/>
            <a:ext cx="4143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133600"/>
            <a:ext cx="415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55650" y="5157788"/>
            <a:ext cx="434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/>
              <a:t>“Bagaimana dengan penambahan di tengah?”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de-DE" sz="1600" b="1" dirty="0">
                <a:latin typeface="Courier" pitchFamily="49" charset="0"/>
              </a:rPr>
              <a:t>void</a:t>
            </a:r>
            <a:r>
              <a:rPr lang="de-DE" sz="1600" dirty="0">
                <a:latin typeface="Courier" pitchFamily="49" charset="0"/>
              </a:rPr>
              <a:t> insertBelakang (int databaru){</a:t>
            </a:r>
          </a:p>
          <a:p>
            <a:pPr lvl="1">
              <a:lnSpc>
                <a:spcPct val="80000"/>
              </a:lnSpc>
            </a:pPr>
            <a:r>
              <a:rPr lang="de-DE" sz="1600" dirty="0">
                <a:latin typeface="Courier" pitchFamily="49" charset="0"/>
              </a:rPr>
              <a:t>  TNode *baru,*bantu;</a:t>
            </a:r>
          </a:p>
          <a:p>
            <a:pPr lvl="1">
              <a:lnSpc>
                <a:spcPct val="80000"/>
              </a:lnSpc>
            </a:pPr>
            <a:r>
              <a:rPr lang="de-DE" sz="1600" dirty="0">
                <a:latin typeface="Courier" pitchFamily="49" charset="0"/>
              </a:rPr>
              <a:t>  baru = new TNode;</a:t>
            </a:r>
          </a:p>
          <a:p>
            <a:pPr lvl="1">
              <a:lnSpc>
                <a:spcPct val="80000"/>
              </a:lnSpc>
            </a:pPr>
            <a:r>
              <a:rPr lang="de-DE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-&gt;data = </a:t>
            </a:r>
            <a:r>
              <a:rPr lang="en-US" sz="1600" dirty="0" err="1">
                <a:latin typeface="Courier" pitchFamily="49" charset="0"/>
              </a:rPr>
              <a:t>databaru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-&gt;next = NULL;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if(</a:t>
            </a:r>
            <a:r>
              <a:rPr lang="en-US" sz="1600" dirty="0" err="1">
                <a:latin typeface="Courier" pitchFamily="49" charset="0"/>
              </a:rPr>
              <a:t>isEmpty</a:t>
            </a:r>
            <a:r>
              <a:rPr lang="en-US" sz="1600" dirty="0">
                <a:latin typeface="Courier" pitchFamily="49" charset="0"/>
              </a:rPr>
              <a:t>()==1){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head=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head-&gt;next = NULL;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}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else {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bantu=head;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while(bantu-&gt;next!=NULL){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	bantu=bantu-&gt;next;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}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bantu-&gt;next = </a:t>
            </a:r>
            <a:r>
              <a:rPr lang="en-US" sz="1600" dirty="0" err="1">
                <a:latin typeface="Courier" pitchFamily="49" charset="0"/>
              </a:rPr>
              <a:t>baru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}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</a:t>
            </a:r>
            <a:r>
              <a:rPr lang="en-US" sz="1600" dirty="0" err="1">
                <a:latin typeface="Courier" pitchFamily="49" charset="0"/>
              </a:rPr>
              <a:t>cout</a:t>
            </a:r>
            <a:r>
              <a:rPr lang="en-US" sz="1600" dirty="0">
                <a:latin typeface="Courier" pitchFamily="49" charset="0"/>
              </a:rPr>
              <a:t>&lt;&lt;"Data </a:t>
            </a:r>
            <a:r>
              <a:rPr lang="en-US" sz="1600" dirty="0" err="1">
                <a:latin typeface="Courier" pitchFamily="49" charset="0"/>
              </a:rPr>
              <a:t>masuk</a:t>
            </a:r>
            <a:r>
              <a:rPr lang="en-US" sz="1600" dirty="0">
                <a:latin typeface="Courier" pitchFamily="49" charset="0"/>
              </a:rPr>
              <a:t>\n";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Tampil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>
                <a:latin typeface="Courier" pitchFamily="49" charset="0"/>
              </a:rPr>
              <a:t>void</a:t>
            </a:r>
            <a:r>
              <a:rPr lang="en-US" sz="1800" dirty="0">
                <a:latin typeface="Courier" pitchFamily="49" charset="0"/>
              </a:rPr>
              <a:t> </a:t>
            </a:r>
            <a:r>
              <a:rPr lang="en-US" sz="1800" dirty="0" err="1">
                <a:latin typeface="Courier" pitchFamily="49" charset="0"/>
              </a:rPr>
              <a:t>tampil</a:t>
            </a:r>
            <a:r>
              <a:rPr lang="en-US" sz="1800" dirty="0">
                <a:latin typeface="Courier" pitchFamily="49" charset="0"/>
              </a:rPr>
              <a:t>(){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</a:t>
            </a:r>
            <a:r>
              <a:rPr lang="en-US" sz="1800" dirty="0" err="1">
                <a:latin typeface="Courier" pitchFamily="49" charset="0"/>
              </a:rPr>
              <a:t>TNode</a:t>
            </a:r>
            <a:r>
              <a:rPr lang="en-US" sz="1800" dirty="0">
                <a:latin typeface="Courier" pitchFamily="49" charset="0"/>
              </a:rPr>
              <a:t> *bantu;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bantu = head;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if(</a:t>
            </a:r>
            <a:r>
              <a:rPr lang="en-US" sz="1800" dirty="0" err="1">
                <a:latin typeface="Courier" pitchFamily="49" charset="0"/>
              </a:rPr>
              <a:t>isEmpty</a:t>
            </a:r>
            <a:r>
              <a:rPr lang="en-US" sz="1800" dirty="0">
                <a:latin typeface="Courier" pitchFamily="49" charset="0"/>
              </a:rPr>
              <a:t>()==0){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	while(bantu!=NULL){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		</a:t>
            </a:r>
            <a:r>
              <a:rPr lang="en-US" sz="1800" dirty="0" err="1">
                <a:latin typeface="Courier" pitchFamily="49" charset="0"/>
              </a:rPr>
              <a:t>cout</a:t>
            </a:r>
            <a:r>
              <a:rPr lang="en-US" sz="1800" dirty="0">
                <a:latin typeface="Courier" pitchFamily="49" charset="0"/>
              </a:rPr>
              <a:t>&lt;&lt;bantu-&gt;data&lt;&lt;" ";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		bantu=bantu-&gt;next;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	</a:t>
            </a:r>
            <a:r>
              <a:rPr lang="en-US" sz="1800" dirty="0" err="1">
                <a:latin typeface="Courier" pitchFamily="49" charset="0"/>
              </a:rPr>
              <a:t>cout</a:t>
            </a:r>
            <a:r>
              <a:rPr lang="en-US" sz="1800" dirty="0">
                <a:latin typeface="Courier" pitchFamily="49" charset="0"/>
              </a:rPr>
              <a:t>&lt;&lt;</a:t>
            </a:r>
            <a:r>
              <a:rPr lang="en-US" sz="1800" dirty="0" err="1">
                <a:latin typeface="Courier" pitchFamily="49" charset="0"/>
              </a:rPr>
              <a:t>endl</a:t>
            </a:r>
            <a:r>
              <a:rPr lang="en-US" sz="1800" dirty="0">
                <a:latin typeface="Courier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	} else </a:t>
            </a:r>
            <a:r>
              <a:rPr lang="en-US" sz="1800" dirty="0" err="1">
                <a:latin typeface="Courier" pitchFamily="49" charset="0"/>
              </a:rPr>
              <a:t>cout</a:t>
            </a:r>
            <a:r>
              <a:rPr lang="en-US" sz="1800" dirty="0">
                <a:latin typeface="Courier" pitchFamily="49" charset="0"/>
              </a:rPr>
              <a:t>&lt;&lt;"</a:t>
            </a:r>
            <a:r>
              <a:rPr lang="en-US" sz="1800" dirty="0" err="1">
                <a:latin typeface="Courier" pitchFamily="49" charset="0"/>
              </a:rPr>
              <a:t>Masih</a:t>
            </a:r>
            <a:r>
              <a:rPr lang="en-US" sz="1800" dirty="0">
                <a:latin typeface="Courier" pitchFamily="49" charset="0"/>
              </a:rPr>
              <a:t> </a:t>
            </a:r>
            <a:r>
              <a:rPr lang="en-US" sz="1800" dirty="0" err="1">
                <a:latin typeface="Courier" pitchFamily="49" charset="0"/>
              </a:rPr>
              <a:t>kosong</a:t>
            </a:r>
            <a:r>
              <a:rPr lang="en-US" sz="1800" dirty="0">
                <a:latin typeface="Courier" pitchFamily="49" charset="0"/>
              </a:rPr>
              <a:t>\n";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" pitchFamily="49" charset="0"/>
              </a:rPr>
              <a:t>}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941888"/>
            <a:ext cx="741680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Hapus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 u="sng" dirty="0"/>
              <a:t>Function </a:t>
            </a:r>
            <a:r>
              <a:rPr lang="en-US" sz="1400" b="1" u="sng" dirty="0" err="1"/>
              <a:t>untuk</a:t>
            </a:r>
            <a:r>
              <a:rPr lang="en-US" sz="1400" b="1" u="sng" dirty="0"/>
              <a:t> </a:t>
            </a:r>
            <a:r>
              <a:rPr lang="en-US" sz="1400" b="1" u="sng" dirty="0" err="1"/>
              <a:t>menghapus</a:t>
            </a:r>
            <a:r>
              <a:rPr lang="en-US" sz="1400" b="1" u="sng" dirty="0"/>
              <a:t> data </a:t>
            </a:r>
            <a:r>
              <a:rPr lang="en-US" sz="1400" b="1" u="sng" dirty="0" err="1"/>
              <a:t>terdepan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600" b="1" dirty="0">
                <a:latin typeface="Courier" pitchFamily="49" charset="0"/>
              </a:rPr>
              <a:t>void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sz="1600" dirty="0" err="1">
                <a:latin typeface="Courier" pitchFamily="49" charset="0"/>
              </a:rPr>
              <a:t>hapusDepan</a:t>
            </a:r>
            <a:r>
              <a:rPr lang="en-US" sz="1600" dirty="0">
                <a:latin typeface="Courier" pitchFamily="49" charset="0"/>
              </a:rPr>
              <a:t> (){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</a:t>
            </a:r>
            <a:r>
              <a:rPr lang="en-US" sz="1600" dirty="0" err="1">
                <a:latin typeface="Courier" pitchFamily="49" charset="0"/>
              </a:rPr>
              <a:t>TNode</a:t>
            </a:r>
            <a:r>
              <a:rPr lang="en-US" sz="1600" dirty="0">
                <a:latin typeface="Courier" pitchFamily="49" charset="0"/>
              </a:rPr>
              <a:t> *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</a:t>
            </a:r>
            <a:r>
              <a:rPr lang="en-US" sz="1600" dirty="0" err="1">
                <a:latin typeface="Courier" pitchFamily="49" charset="0"/>
              </a:rPr>
              <a:t>int</a:t>
            </a:r>
            <a:r>
              <a:rPr lang="en-US" sz="1600" dirty="0">
                <a:latin typeface="Courier" pitchFamily="49" charset="0"/>
              </a:rPr>
              <a:t> d;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if (</a:t>
            </a:r>
            <a:r>
              <a:rPr lang="en-US" sz="1600" dirty="0" err="1">
                <a:latin typeface="Courier" pitchFamily="49" charset="0"/>
              </a:rPr>
              <a:t>isEmpty</a:t>
            </a:r>
            <a:r>
              <a:rPr lang="en-US" sz="1600" dirty="0">
                <a:latin typeface="Courier" pitchFamily="49" charset="0"/>
              </a:rPr>
              <a:t>()==0){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if(head-&gt;next != NULL){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 = head;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d = 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-&gt;data;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head = head-&gt;next;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delete 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} else 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d = head-&gt;data;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head = NULL;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}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</a:t>
            </a:r>
            <a:r>
              <a:rPr lang="en-US" sz="1600" dirty="0" err="1">
                <a:latin typeface="Courier" pitchFamily="49" charset="0"/>
              </a:rPr>
              <a:t>cout</a:t>
            </a:r>
            <a:r>
              <a:rPr lang="en-US" sz="1600" dirty="0">
                <a:latin typeface="Courier" pitchFamily="49" charset="0"/>
              </a:rPr>
              <a:t>&lt;&lt;d&lt;&lt;" </a:t>
            </a:r>
            <a:r>
              <a:rPr lang="en-US" sz="1600" dirty="0" err="1">
                <a:latin typeface="Courier" pitchFamily="49" charset="0"/>
              </a:rPr>
              <a:t>terhapus</a:t>
            </a:r>
            <a:r>
              <a:rPr lang="en-US" sz="1600" dirty="0">
                <a:latin typeface="Courier" pitchFamily="49" charset="0"/>
              </a:rPr>
              <a:t>\n";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} else </a:t>
            </a:r>
            <a:r>
              <a:rPr lang="en-US" sz="1600" dirty="0" err="1">
                <a:latin typeface="Courier" pitchFamily="49" charset="0"/>
              </a:rPr>
              <a:t>cout</a:t>
            </a:r>
            <a:r>
              <a:rPr lang="en-US" sz="1600" dirty="0">
                <a:latin typeface="Courier" pitchFamily="49" charset="0"/>
              </a:rPr>
              <a:t>&lt;&lt;"</a:t>
            </a:r>
            <a:r>
              <a:rPr lang="en-US" sz="1600" dirty="0" err="1">
                <a:latin typeface="Courier" pitchFamily="49" charset="0"/>
              </a:rPr>
              <a:t>Masih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sz="1600" dirty="0" err="1">
                <a:latin typeface="Courier" pitchFamily="49" charset="0"/>
              </a:rPr>
              <a:t>kosong</a:t>
            </a:r>
            <a:r>
              <a:rPr lang="en-US" sz="1600" dirty="0">
                <a:latin typeface="Courier" pitchFamily="49" charset="0"/>
              </a:rPr>
              <a:t>\n";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}</a:t>
            </a:r>
            <a:endParaRPr lang="de-DE" sz="1600" dirty="0">
              <a:latin typeface="Courier" pitchFamily="49" charset="0"/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2050" y="3500438"/>
            <a:ext cx="4171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200" b="1" dirty="0" err="1">
                <a:latin typeface="Arial" charset="0"/>
              </a:rPr>
              <a:t>Hapus</a:t>
            </a:r>
            <a:r>
              <a:rPr lang="en-US" sz="1200" b="1" dirty="0">
                <a:latin typeface="Arial" charset="0"/>
              </a:rPr>
              <a:t> </a:t>
            </a:r>
            <a:r>
              <a:rPr lang="en-US" sz="1200" b="1" dirty="0" err="1">
                <a:latin typeface="Arial" charset="0"/>
              </a:rPr>
              <a:t>Belakang</a:t>
            </a:r>
            <a:endParaRPr lang="en-US" sz="12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latin typeface="Courier" pitchFamily="49" charset="0"/>
              </a:rPr>
              <a:t>void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sz="1600" dirty="0" err="1">
                <a:latin typeface="Courier" pitchFamily="49" charset="0"/>
              </a:rPr>
              <a:t>hapusBelakang</a:t>
            </a:r>
            <a:r>
              <a:rPr lang="en-US" sz="1600" dirty="0">
                <a:latin typeface="Courier" pitchFamily="49" charset="0"/>
              </a:rPr>
              <a:t>(){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</a:t>
            </a:r>
            <a:r>
              <a:rPr lang="en-US" sz="1600" dirty="0" err="1">
                <a:latin typeface="Courier" pitchFamily="49" charset="0"/>
              </a:rPr>
              <a:t>TNode</a:t>
            </a:r>
            <a:r>
              <a:rPr lang="en-US" sz="1600" dirty="0">
                <a:latin typeface="Courier" pitchFamily="49" charset="0"/>
              </a:rPr>
              <a:t> *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,*bantu;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</a:t>
            </a:r>
            <a:r>
              <a:rPr lang="en-US" sz="1600" dirty="0" err="1">
                <a:latin typeface="Courier" pitchFamily="49" charset="0"/>
              </a:rPr>
              <a:t>int</a:t>
            </a:r>
            <a:r>
              <a:rPr lang="en-US" sz="1600" dirty="0">
                <a:latin typeface="Courier" pitchFamily="49" charset="0"/>
              </a:rPr>
              <a:t> d;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if (</a:t>
            </a:r>
            <a:r>
              <a:rPr lang="en-US" sz="1600" dirty="0" err="1">
                <a:latin typeface="Courier" pitchFamily="49" charset="0"/>
              </a:rPr>
              <a:t>isEmpty</a:t>
            </a:r>
            <a:r>
              <a:rPr lang="en-US" sz="1600" dirty="0">
                <a:latin typeface="Courier" pitchFamily="49" charset="0"/>
              </a:rPr>
              <a:t>()==0){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if(head-&gt;next != NULL){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bantu = head;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while(bantu-&gt;next-&gt;next!=NULL){		 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  bantu = bantu-&gt;next;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 = bantu-&gt;next;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d = 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-&gt;data;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      		bantu-&gt;next = NULL;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delete </a:t>
            </a:r>
            <a:r>
              <a:rPr lang="en-US" sz="1600" dirty="0" err="1">
                <a:latin typeface="Courier" pitchFamily="49" charset="0"/>
              </a:rPr>
              <a:t>hapus</a:t>
            </a:r>
            <a:r>
              <a:rPr lang="en-US" sz="1600" dirty="0">
                <a:latin typeface="Courier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} else 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d = head-&gt;data;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	head = NULL;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}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 </a:t>
            </a:r>
            <a:r>
              <a:rPr lang="en-US" sz="1600" dirty="0" err="1">
                <a:latin typeface="Courier" pitchFamily="49" charset="0"/>
              </a:rPr>
              <a:t>cout</a:t>
            </a:r>
            <a:r>
              <a:rPr lang="en-US" sz="1600" dirty="0">
                <a:latin typeface="Courier" pitchFamily="49" charset="0"/>
              </a:rPr>
              <a:t>&lt;&lt;d&lt;&lt;" </a:t>
            </a:r>
            <a:r>
              <a:rPr lang="en-US" sz="1600" dirty="0" err="1">
                <a:latin typeface="Courier" pitchFamily="49" charset="0"/>
              </a:rPr>
              <a:t>terhapus</a:t>
            </a:r>
            <a:r>
              <a:rPr lang="en-US" sz="1600" dirty="0">
                <a:latin typeface="Courier" pitchFamily="49" charset="0"/>
              </a:rPr>
              <a:t>\n";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	} else </a:t>
            </a:r>
            <a:r>
              <a:rPr lang="en-US" sz="1600" dirty="0" err="1">
                <a:latin typeface="Courier" pitchFamily="49" charset="0"/>
              </a:rPr>
              <a:t>cout</a:t>
            </a:r>
            <a:r>
              <a:rPr lang="en-US" sz="1600" dirty="0">
                <a:latin typeface="Courier" pitchFamily="49" charset="0"/>
              </a:rPr>
              <a:t>&lt;&lt;"</a:t>
            </a:r>
            <a:r>
              <a:rPr lang="en-US" sz="1600" dirty="0" err="1">
                <a:latin typeface="Courier" pitchFamily="49" charset="0"/>
              </a:rPr>
              <a:t>Masih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sz="1600" dirty="0" err="1">
                <a:latin typeface="Courier" pitchFamily="49" charset="0"/>
              </a:rPr>
              <a:t>kosong</a:t>
            </a:r>
            <a:r>
              <a:rPr lang="en-US" sz="1600" dirty="0">
                <a:latin typeface="Courier" pitchFamily="49" charset="0"/>
              </a:rPr>
              <a:t>\n";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Linked List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/>
              <a:t>Linked </a:t>
            </a:r>
            <a:r>
              <a:rPr lang="de-DE" sz="2400" dirty="0"/>
              <a:t>List adalah salah satu bentuk struktur data, berisi kumpulan data (node) yang </a:t>
            </a:r>
            <a:r>
              <a:rPr lang="de-DE" sz="2400" b="1" dirty="0"/>
              <a:t>tersusun</a:t>
            </a:r>
            <a:r>
              <a:rPr lang="de-DE" sz="2400" dirty="0"/>
              <a:t> secara sekuensial, </a:t>
            </a:r>
            <a:r>
              <a:rPr lang="de-DE" sz="2400" b="1" dirty="0"/>
              <a:t>saling sambung-menyambung, dinamis</a:t>
            </a:r>
            <a:r>
              <a:rPr lang="de-DE" sz="2400" dirty="0"/>
              <a:t> dan </a:t>
            </a:r>
            <a:r>
              <a:rPr lang="de-DE" sz="2400" b="1" dirty="0"/>
              <a:t>terbatas</a:t>
            </a:r>
            <a:r>
              <a:rPr lang="de-DE" sz="2400" dirty="0"/>
              <a:t>.</a:t>
            </a:r>
          </a:p>
          <a:p>
            <a:pPr algn="just"/>
            <a:r>
              <a:rPr lang="de-DE" sz="2400" dirty="0"/>
              <a:t>Linked List sering disebut juga Senarai Berantai</a:t>
            </a:r>
          </a:p>
          <a:p>
            <a:pPr algn="just"/>
            <a:r>
              <a:rPr lang="de-DE" sz="2400" dirty="0"/>
              <a:t>Linked List saling terhubung dengan bantuan variabel pointer</a:t>
            </a:r>
          </a:p>
          <a:p>
            <a:pPr algn="just"/>
            <a:r>
              <a:rPr lang="de-DE" sz="2400" dirty="0"/>
              <a:t>Masing-masing data dalam Linked List disebut dengan node (simpul) yang menempati alokasi memori secara dinamis dan biasanya berupa struct yang terdiri dari beberapa field.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u="sng"/>
              <a:t>Function untuk menghapus semua elemen Linked List</a:t>
            </a:r>
            <a:endParaRPr lang="en-US" sz="2400" b="1"/>
          </a:p>
          <a:p>
            <a:pPr marL="609600" indent="-609600">
              <a:lnSpc>
                <a:spcPct val="80000"/>
              </a:lnSpc>
            </a:pPr>
            <a:r>
              <a:rPr lang="en-US" sz="2400" b="1">
                <a:latin typeface="Courier" pitchFamily="49" charset="0"/>
              </a:rPr>
              <a:t>void</a:t>
            </a:r>
            <a:r>
              <a:rPr lang="en-US" sz="2400">
                <a:latin typeface="Courier" pitchFamily="49" charset="0"/>
              </a:rPr>
              <a:t> clear(){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TNode *bantu,*hapus;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bantu = head;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while(bantu!=NULL){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	hapus = bantu;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	bantu = bantu-&gt;next;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	delete hapus;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}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	head = NULL;	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…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/>
              <a:t>SOAL LATIHAN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Buatlah</a:t>
            </a:r>
            <a:r>
              <a:rPr lang="en-US" sz="2000" dirty="0"/>
              <a:t> program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function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menu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menambah</a:t>
            </a:r>
            <a:r>
              <a:rPr lang="en-US" sz="2000" dirty="0"/>
              <a:t> data, </a:t>
            </a:r>
            <a:r>
              <a:rPr lang="en-US" sz="2000" dirty="0" err="1"/>
              <a:t>melihat</a:t>
            </a:r>
            <a:r>
              <a:rPr lang="en-US" sz="2000" dirty="0"/>
              <a:t> data,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menghapus</a:t>
            </a:r>
            <a:r>
              <a:rPr lang="en-US" sz="2000" dirty="0"/>
              <a:t> data!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/>
              <a:t>function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menghapus</a:t>
            </a:r>
            <a:r>
              <a:rPr lang="en-US" sz="2000" dirty="0"/>
              <a:t> data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linked list!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Buatlah</a:t>
            </a:r>
            <a:r>
              <a:rPr lang="en-US" sz="2000" dirty="0"/>
              <a:t> </a:t>
            </a:r>
            <a:r>
              <a:rPr lang="en-US" sz="2000" dirty="0" err="1"/>
              <a:t>penyisipan</a:t>
            </a:r>
            <a:r>
              <a:rPr lang="en-US" sz="2000" dirty="0"/>
              <a:t> node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data </a:t>
            </a:r>
            <a:r>
              <a:rPr lang="en-US" sz="2000" dirty="0" err="1"/>
              <a:t>tertentu</a:t>
            </a:r>
            <a:r>
              <a:rPr lang="en-US" sz="2000" dirty="0"/>
              <a:t>.</a:t>
            </a:r>
            <a:endParaRPr lang="en-US" sz="2000" b="1" u="sng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 dirty="0"/>
              <a:t>NEXT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Single Linked List Circular (SLLC) </a:t>
            </a:r>
            <a:r>
              <a:rPr lang="en-US" sz="2000" dirty="0" err="1"/>
              <a:t>dengan</a:t>
            </a:r>
            <a:r>
              <a:rPr lang="en-US" sz="2000" dirty="0"/>
              <a:t> head &amp; tail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Array VS Linked List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00" y="1643049"/>
          <a:ext cx="6929486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743"/>
                <a:gridCol w="3464743"/>
              </a:tblGrid>
              <a:tr h="6643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ARRAY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LINKED LIST</a:t>
                      </a:r>
                      <a:endParaRPr lang="en-US" sz="2400" dirty="0"/>
                    </a:p>
                  </a:txBody>
                  <a:tcPr/>
                </a:tc>
              </a:tr>
              <a:tr h="66432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Statis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Dinamis</a:t>
                      </a:r>
                      <a:endParaRPr lang="en-US" sz="2000" dirty="0"/>
                    </a:p>
                  </a:txBody>
                  <a:tcPr/>
                </a:tc>
              </a:tr>
              <a:tr h="11466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Penambahan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penghapusan</a:t>
                      </a:r>
                      <a:r>
                        <a:rPr lang="en-US" sz="2000" dirty="0" smtClean="0"/>
                        <a:t> data </a:t>
                      </a:r>
                      <a:r>
                        <a:rPr lang="en-US" sz="2000" dirty="0" err="1" smtClean="0"/>
                        <a:t>terbatas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Penambahan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penghapusan</a:t>
                      </a:r>
                      <a:r>
                        <a:rPr lang="en-US" sz="2000" baseline="0" dirty="0" smtClean="0"/>
                        <a:t> data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terbatas</a:t>
                      </a:r>
                      <a:endParaRPr lang="en-US" sz="2000" dirty="0"/>
                    </a:p>
                  </a:txBody>
                  <a:tcPr/>
                </a:tc>
              </a:tr>
              <a:tr h="6643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Random access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Sequential access</a:t>
                      </a:r>
                      <a:endParaRPr lang="en-US" sz="2000" dirty="0"/>
                    </a:p>
                  </a:txBody>
                  <a:tcPr/>
                </a:tc>
              </a:tr>
              <a:tr h="114664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Penghapusan</a:t>
                      </a:r>
                      <a:r>
                        <a:rPr lang="en-US" sz="2000" dirty="0" smtClean="0"/>
                        <a:t> array </a:t>
                      </a:r>
                      <a:r>
                        <a:rPr lang="en-US" sz="200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mungkin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Penghapusan</a:t>
                      </a:r>
                      <a:r>
                        <a:rPr lang="en-US" sz="2000" dirty="0" smtClean="0"/>
                        <a:t> linked</a:t>
                      </a:r>
                      <a:r>
                        <a:rPr lang="en-US" sz="2000" baseline="0" dirty="0" smtClean="0"/>
                        <a:t> list </a:t>
                      </a:r>
                      <a:r>
                        <a:rPr lang="en-US" sz="2000" baseline="0" dirty="0" err="1" smtClean="0"/>
                        <a:t>mudah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Llinked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Single Linked List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Double Linked List</a:t>
            </a:r>
          </a:p>
          <a:p>
            <a:endParaRPr lang="en-US"/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492375"/>
            <a:ext cx="75612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221163"/>
            <a:ext cx="75612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/>
              <a:t>Bentuk </a:t>
            </a:r>
            <a:r>
              <a:rPr lang="de-DE" sz="3600" dirty="0" smtClean="0"/>
              <a:t>Node</a:t>
            </a:r>
            <a:endParaRPr lang="en-US" sz="3600" dirty="0"/>
          </a:p>
        </p:txBody>
      </p:sp>
      <p:sp>
        <p:nvSpPr>
          <p:cNvPr id="44035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000" b="1" dirty="0"/>
              <a:t>Pengertian:</a:t>
            </a:r>
            <a:endParaRPr lang="de-DE" sz="2000" dirty="0"/>
          </a:p>
          <a:p>
            <a:r>
              <a:rPr lang="de-DE" sz="2000" dirty="0"/>
              <a:t>Single : artinya field pointer-nya hanya satu buah saja dan satu arah serta pada akhir node, pointernya menunjuk NULL</a:t>
            </a:r>
          </a:p>
          <a:p>
            <a:r>
              <a:rPr lang="de-DE" sz="2000" dirty="0"/>
              <a:t>Linked List : artinya node-node tersebut saling terhubung satu sama lain.</a:t>
            </a:r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en-US" sz="2000" dirty="0"/>
          </a:p>
          <a:p>
            <a:r>
              <a:rPr lang="en-US" sz="2000" dirty="0" err="1"/>
              <a:t>Setiap</a:t>
            </a:r>
            <a:r>
              <a:rPr lang="en-US" sz="2000" dirty="0"/>
              <a:t> node </a:t>
            </a:r>
            <a:r>
              <a:rPr lang="en-US" sz="2000" dirty="0" err="1"/>
              <a:t>pada</a:t>
            </a:r>
            <a:r>
              <a:rPr lang="en-US" sz="2000" dirty="0"/>
              <a:t> linked list </a:t>
            </a:r>
            <a:r>
              <a:rPr lang="en-US" sz="2000" dirty="0" err="1"/>
              <a:t>mempunyai</a:t>
            </a:r>
            <a:r>
              <a:rPr lang="en-US" sz="2000" dirty="0"/>
              <a:t> field yang </a:t>
            </a:r>
            <a:r>
              <a:rPr lang="en-US" sz="2000" dirty="0" err="1"/>
              <a:t>berisi</a:t>
            </a:r>
            <a:r>
              <a:rPr lang="en-US" sz="2000" dirty="0"/>
              <a:t> pointer </a:t>
            </a:r>
            <a:r>
              <a:rPr lang="en-US" sz="2000" dirty="0" err="1"/>
              <a:t>ke</a:t>
            </a:r>
            <a:r>
              <a:rPr lang="en-US" sz="2000" dirty="0"/>
              <a:t> node </a:t>
            </a:r>
            <a:r>
              <a:rPr lang="en-US" sz="2000" dirty="0" err="1"/>
              <a:t>berikutnya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field yang </a:t>
            </a:r>
            <a:r>
              <a:rPr lang="en-US" sz="2000" dirty="0" err="1"/>
              <a:t>berisi</a:t>
            </a:r>
            <a:r>
              <a:rPr lang="en-US" sz="2000" dirty="0"/>
              <a:t> data.</a:t>
            </a:r>
          </a:p>
          <a:p>
            <a:r>
              <a:rPr lang="en-US" sz="2000" dirty="0"/>
              <a:t>Node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menunjuk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NULL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berhenti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pembacaan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linked list.</a:t>
            </a: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125538"/>
            <a:ext cx="2343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789363"/>
            <a:ext cx="4162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/>
              <a:t>Pembuatan</a:t>
            </a:r>
            <a:r>
              <a:rPr lang="en-US" sz="3600" dirty="0"/>
              <a:t> Single Linked </a:t>
            </a:r>
            <a:r>
              <a:rPr lang="en-US" sz="3600" dirty="0" smtClean="0"/>
              <a:t>List</a:t>
            </a:r>
            <a:endParaRPr lang="en-US" sz="36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Deklarasi</a:t>
            </a:r>
            <a:r>
              <a:rPr lang="en-US" sz="2800" dirty="0"/>
              <a:t> Node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" pitchFamily="49" charset="0"/>
              </a:rPr>
              <a:t>	</a:t>
            </a:r>
            <a:r>
              <a:rPr lang="en-US" sz="1600" b="1" dirty="0" err="1">
                <a:latin typeface="Courier" pitchFamily="49" charset="0"/>
              </a:rPr>
              <a:t>typedef</a:t>
            </a:r>
            <a:r>
              <a:rPr lang="en-US" sz="1600" b="1" dirty="0">
                <a:latin typeface="Courier" pitchFamily="49" charset="0"/>
              </a:rPr>
              <a:t> </a:t>
            </a:r>
            <a:r>
              <a:rPr lang="en-US" sz="1600" b="1" dirty="0" err="1">
                <a:latin typeface="Courier" pitchFamily="49" charset="0"/>
              </a:rPr>
              <a:t>struct</a:t>
            </a:r>
            <a:r>
              <a:rPr lang="en-US" sz="1600" b="1" dirty="0">
                <a:latin typeface="Courier" pitchFamily="49" charset="0"/>
              </a:rPr>
              <a:t> </a:t>
            </a:r>
            <a:r>
              <a:rPr lang="en-US" sz="1600" b="1" dirty="0" err="1" smtClean="0">
                <a:latin typeface="Courier" pitchFamily="49" charset="0"/>
              </a:rPr>
              <a:t>Gerbong</a:t>
            </a:r>
            <a:r>
              <a:rPr lang="en-US" sz="1600" b="1" dirty="0" smtClean="0">
                <a:latin typeface="Courier" pitchFamily="49" charset="0"/>
              </a:rPr>
              <a:t>{</a:t>
            </a:r>
            <a:endParaRPr lang="en-US" sz="1600" b="1" dirty="0">
              <a:latin typeface="Courier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" pitchFamily="49" charset="0"/>
              </a:rPr>
              <a:t>		</a:t>
            </a:r>
            <a:r>
              <a:rPr lang="en-US" sz="1600" b="1" dirty="0" err="1">
                <a:latin typeface="Courier" pitchFamily="49" charset="0"/>
              </a:rPr>
              <a:t>int</a:t>
            </a:r>
            <a:r>
              <a:rPr lang="en-US" sz="1600" b="1" dirty="0">
                <a:latin typeface="Courier" pitchFamily="49" charset="0"/>
              </a:rPr>
              <a:t> data;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" pitchFamily="49" charset="0"/>
              </a:rPr>
              <a:t>		</a:t>
            </a:r>
            <a:r>
              <a:rPr lang="en-US" sz="1600" b="1" dirty="0" err="1" smtClean="0">
                <a:latin typeface="Courier" pitchFamily="49" charset="0"/>
              </a:rPr>
              <a:t>Gerbong</a:t>
            </a:r>
            <a:r>
              <a:rPr lang="en-US" sz="1600" b="1" dirty="0" smtClean="0">
                <a:latin typeface="Courier" pitchFamily="49" charset="0"/>
              </a:rPr>
              <a:t> </a:t>
            </a:r>
            <a:r>
              <a:rPr lang="en-US" sz="1600" b="1" dirty="0">
                <a:latin typeface="Courier" pitchFamily="49" charset="0"/>
              </a:rPr>
              <a:t>*next;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" pitchFamily="49" charset="0"/>
              </a:rPr>
              <a:t>	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 err="1"/>
              <a:t>Penjelasan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err="1"/>
              <a:t>bernama</a:t>
            </a:r>
            <a:r>
              <a:rPr lang="en-US" sz="2800" dirty="0"/>
              <a:t> </a:t>
            </a:r>
            <a:r>
              <a:rPr lang="en-US" sz="2800" dirty="0" err="1" smtClean="0"/>
              <a:t>Gerbong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berisi</a:t>
            </a:r>
            <a:r>
              <a:rPr lang="en-US" sz="2800" dirty="0"/>
              <a:t> 2 field, </a:t>
            </a:r>
            <a:r>
              <a:rPr lang="en-US" sz="2800" dirty="0" err="1"/>
              <a:t>yaitu</a:t>
            </a:r>
            <a:r>
              <a:rPr lang="en-US" sz="2800" dirty="0"/>
              <a:t> field data </a:t>
            </a:r>
            <a:r>
              <a:rPr lang="en-US" sz="2800" dirty="0" err="1"/>
              <a:t>bertipe</a:t>
            </a:r>
            <a:r>
              <a:rPr lang="en-US" sz="2800" dirty="0"/>
              <a:t> integer </a:t>
            </a:r>
            <a:r>
              <a:rPr lang="en-US" sz="2800" dirty="0" err="1"/>
              <a:t>dan</a:t>
            </a:r>
            <a:r>
              <a:rPr lang="en-US" sz="2800" dirty="0"/>
              <a:t> field next yang </a:t>
            </a:r>
            <a:r>
              <a:rPr lang="en-US" sz="2800" dirty="0" err="1"/>
              <a:t>bertipe</a:t>
            </a:r>
            <a:r>
              <a:rPr lang="en-US" sz="2800" dirty="0"/>
              <a:t> pointer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Gerbong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/>
              <a:t>struct</a:t>
            </a:r>
            <a:r>
              <a:rPr lang="en-US" sz="2800" dirty="0"/>
              <a:t>, </a:t>
            </a:r>
            <a:r>
              <a:rPr lang="en-US" sz="2800" dirty="0" err="1"/>
              <a:t>buat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haed</a:t>
            </a:r>
            <a:r>
              <a:rPr lang="en-US" sz="2800" dirty="0"/>
              <a:t> yang </a:t>
            </a:r>
            <a:r>
              <a:rPr lang="en-US" sz="2800" dirty="0" err="1"/>
              <a:t>bertipe</a:t>
            </a:r>
            <a:r>
              <a:rPr lang="en-US" sz="2800" dirty="0"/>
              <a:t> pointer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Gerbong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kepala</a:t>
            </a:r>
            <a:r>
              <a:rPr lang="en-US" sz="2800" dirty="0"/>
              <a:t> linked list.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Pembentukan Node Baru</a:t>
            </a:r>
            <a:endParaRPr lang="en-US" sz="3600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Digunakan</a:t>
            </a:r>
            <a:r>
              <a:rPr lang="en-US" sz="2800" dirty="0"/>
              <a:t> keyword new yang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mempersiapkan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node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berserta</a:t>
            </a:r>
            <a:r>
              <a:rPr lang="en-US" sz="2800" dirty="0"/>
              <a:t> </a:t>
            </a:r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memorinya</a:t>
            </a:r>
            <a:r>
              <a:rPr lang="en-US" sz="2800" dirty="0"/>
              <a:t>, </a:t>
            </a:r>
            <a:r>
              <a:rPr lang="en-US" sz="2800" dirty="0" err="1"/>
              <a:t>kemudian</a:t>
            </a:r>
            <a:r>
              <a:rPr lang="en-US" sz="2800" dirty="0"/>
              <a:t> node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diisi</a:t>
            </a:r>
            <a:r>
              <a:rPr lang="en-US" sz="2800" dirty="0"/>
              <a:t> data </a:t>
            </a:r>
            <a:r>
              <a:rPr lang="en-US" sz="2800" dirty="0" err="1"/>
              <a:t>dan</a:t>
            </a:r>
            <a:r>
              <a:rPr lang="en-US" sz="2800" dirty="0"/>
              <a:t> pointer </a:t>
            </a:r>
            <a:r>
              <a:rPr lang="en-US" sz="2800" dirty="0" err="1"/>
              <a:t>nextnya</a:t>
            </a:r>
            <a:r>
              <a:rPr lang="en-US" sz="2800" dirty="0"/>
              <a:t> </a:t>
            </a:r>
            <a:r>
              <a:rPr lang="en-US" sz="2800" dirty="0" err="1"/>
              <a:t>ditunjuk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NULL.</a:t>
            </a:r>
          </a:p>
          <a:p>
            <a:pPr>
              <a:buFontTx/>
              <a:buNone/>
            </a:pPr>
            <a:endParaRPr lang="en-US" sz="2000" dirty="0">
              <a:latin typeface="Courier" pitchFamily="49" charset="0"/>
            </a:endParaRPr>
          </a:p>
          <a:p>
            <a:pPr>
              <a:buFontTx/>
              <a:buNone/>
            </a:pPr>
            <a:r>
              <a:rPr lang="en-US" sz="2000" b="1" dirty="0" err="1" smtClean="0">
                <a:latin typeface="Courier" pitchFamily="49" charset="0"/>
              </a:rPr>
              <a:t>Gerbong</a:t>
            </a:r>
            <a:r>
              <a:rPr lang="en-US" sz="2000" b="1" dirty="0" smtClean="0">
                <a:latin typeface="Courier" pitchFamily="49" charset="0"/>
              </a:rPr>
              <a:t> </a:t>
            </a:r>
            <a:r>
              <a:rPr lang="en-US" sz="2000" b="1" dirty="0">
                <a:latin typeface="Courier" pitchFamily="49" charset="0"/>
              </a:rPr>
              <a:t>*</a:t>
            </a:r>
            <a:r>
              <a:rPr lang="en-US" sz="2000" b="1" dirty="0" err="1">
                <a:latin typeface="Courier" pitchFamily="49" charset="0"/>
              </a:rPr>
              <a:t>baru</a:t>
            </a:r>
            <a:r>
              <a:rPr lang="en-US" sz="2000" b="1" dirty="0">
                <a:latin typeface="Courier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b="1" dirty="0" err="1">
                <a:latin typeface="Courier" pitchFamily="49" charset="0"/>
              </a:rPr>
              <a:t>baru</a:t>
            </a:r>
            <a:r>
              <a:rPr lang="en-US" sz="2000" b="1" dirty="0">
                <a:latin typeface="Courier" pitchFamily="49" charset="0"/>
              </a:rPr>
              <a:t> = new </a:t>
            </a:r>
            <a:r>
              <a:rPr lang="en-US" sz="2000" b="1" dirty="0" err="1" smtClean="0">
                <a:latin typeface="Courier" pitchFamily="49" charset="0"/>
              </a:rPr>
              <a:t>Gerbong</a:t>
            </a:r>
            <a:r>
              <a:rPr lang="en-US" sz="2000" b="1" dirty="0" smtClean="0">
                <a:latin typeface="Courier" pitchFamily="49" charset="0"/>
              </a:rPr>
              <a:t>;</a:t>
            </a:r>
            <a:endParaRPr lang="en-US" sz="2000" b="1" dirty="0">
              <a:latin typeface="Courier" pitchFamily="49" charset="0"/>
            </a:endParaRPr>
          </a:p>
          <a:p>
            <a:pPr>
              <a:buFontTx/>
              <a:buNone/>
            </a:pPr>
            <a:r>
              <a:rPr lang="en-US" sz="2000" b="1" dirty="0" err="1">
                <a:latin typeface="Courier" pitchFamily="49" charset="0"/>
              </a:rPr>
              <a:t>baru</a:t>
            </a:r>
            <a:r>
              <a:rPr lang="en-US" sz="2000" b="1" dirty="0">
                <a:latin typeface="Courier" pitchFamily="49" charset="0"/>
              </a:rPr>
              <a:t>-&gt;data = </a:t>
            </a:r>
            <a:r>
              <a:rPr lang="en-US" sz="2000" b="1" dirty="0" err="1">
                <a:latin typeface="Courier" pitchFamily="49" charset="0"/>
              </a:rPr>
              <a:t>databaru</a:t>
            </a:r>
            <a:r>
              <a:rPr lang="en-US" sz="2000" b="1" dirty="0">
                <a:latin typeface="Courier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b="1" dirty="0" err="1">
                <a:latin typeface="Courier" pitchFamily="49" charset="0"/>
              </a:rPr>
              <a:t>baru</a:t>
            </a:r>
            <a:r>
              <a:rPr lang="en-US" sz="2000" b="1" dirty="0">
                <a:latin typeface="Courier" pitchFamily="49" charset="0"/>
              </a:rPr>
              <a:t>-&gt;next =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SLLNC MENGGUNAKAN HEAD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pointer: </a:t>
            </a:r>
            <a:r>
              <a:rPr lang="en-US" sz="2400" b="1" dirty="0"/>
              <a:t>head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Head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b="1" dirty="0"/>
              <a:t>node </a:t>
            </a:r>
            <a:r>
              <a:rPr lang="en-US" sz="2400" b="1" dirty="0" err="1"/>
              <a:t>pertama</a:t>
            </a: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 smtClean="0"/>
              <a:t>Deklarasi</a:t>
            </a:r>
            <a:r>
              <a:rPr lang="en-US" sz="2400" u="sng" dirty="0" smtClean="0"/>
              <a:t> </a:t>
            </a:r>
            <a:r>
              <a:rPr lang="en-US" sz="2400" u="sng" dirty="0"/>
              <a:t>Pointer </a:t>
            </a:r>
            <a:r>
              <a:rPr lang="en-US" sz="2400" u="sng" dirty="0" err="1"/>
              <a:t>Penunjuk</a:t>
            </a:r>
            <a:r>
              <a:rPr lang="en-US" sz="2400" u="sng" dirty="0"/>
              <a:t> </a:t>
            </a:r>
            <a:r>
              <a:rPr lang="en-US" sz="2400" u="sng" dirty="0" err="1"/>
              <a:t>Kepala</a:t>
            </a:r>
            <a:r>
              <a:rPr lang="en-US" sz="2400" u="sng" dirty="0"/>
              <a:t> Single Linked List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Manipulasi</a:t>
            </a:r>
            <a:r>
              <a:rPr lang="en-US" sz="2400" dirty="0"/>
              <a:t> linked list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node yang </a:t>
            </a:r>
            <a:r>
              <a:rPr lang="en-US" sz="2400" dirty="0" err="1"/>
              <a:t>dituju</a:t>
            </a:r>
            <a:r>
              <a:rPr lang="en-US" sz="2400" dirty="0"/>
              <a:t>, </a:t>
            </a:r>
            <a:r>
              <a:rPr lang="en-US" sz="2400" dirty="0" err="1"/>
              <a:t>melainkan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pointer </a:t>
            </a:r>
            <a:r>
              <a:rPr lang="en-US" sz="2400" dirty="0" err="1"/>
              <a:t>penunjuk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node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linked list (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head).  </a:t>
            </a:r>
            <a:r>
              <a:rPr lang="en-US" sz="2400" dirty="0" err="1"/>
              <a:t>Deklarasinya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atin typeface="Courier" pitchFamily="49" charset="0"/>
              </a:rPr>
              <a:t>Gerbong</a:t>
            </a:r>
            <a:r>
              <a:rPr lang="en-US" sz="2400" dirty="0" smtClean="0">
                <a:latin typeface="Courier" pitchFamily="49" charset="0"/>
              </a:rPr>
              <a:t> *</a:t>
            </a:r>
            <a:r>
              <a:rPr lang="en-US" sz="2400" dirty="0" err="1" smtClean="0">
                <a:latin typeface="Courier" pitchFamily="49" charset="0"/>
              </a:rPr>
              <a:t>kepala</a:t>
            </a:r>
            <a:r>
              <a:rPr lang="en-US" sz="2400" dirty="0" smtClean="0">
                <a:latin typeface="Courier" pitchFamily="49" charset="0"/>
              </a:rPr>
              <a:t>;</a:t>
            </a:r>
            <a:endParaRPr lang="en-US" sz="2400" dirty="0">
              <a:latin typeface="Courier" pitchFamily="49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Courier" pitchFamily="49" charset="0"/>
            </a:endParaRP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4"/>
            <a:ext cx="4714908" cy="111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SLLNC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smtClean="0"/>
              <a:t>Head …</a:t>
            </a:r>
            <a:endParaRPr lang="en-US" dirty="0"/>
          </a:p>
        </p:txBody>
      </p:sp>
      <p:sp>
        <p:nvSpPr>
          <p:cNvPr id="9219" name="AutoShap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916113"/>
            <a:ext cx="8178800" cy="41417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u="sng"/>
              <a:t>Fungsi Inisialisasi Single LinkedList</a:t>
            </a: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" pitchFamily="49" charset="0"/>
              </a:rPr>
              <a:t>	</a:t>
            </a:r>
            <a:r>
              <a:rPr lang="en-US" sz="1600" b="1">
                <a:latin typeface="Courier" pitchFamily="49" charset="0"/>
              </a:rPr>
              <a:t>void</a:t>
            </a:r>
            <a:r>
              <a:rPr lang="en-US" sz="1600">
                <a:latin typeface="Courier" pitchFamily="49" charset="0"/>
              </a:rPr>
              <a:t> init(){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>
                <a:latin typeface="Courier" pitchFamily="49" charset="0"/>
              </a:rPr>
              <a:t>	head = NULL;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latin typeface="Courier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/>
              <a:t>Function untuk mengetahui kosong tidaknya Single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/>
              <a:t>LinkedList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Jika pointer head tidak menunjuk pada suatu node maka kosong</a:t>
            </a: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1400" b="1">
              <a:latin typeface="Courier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b="1">
                <a:latin typeface="Courier" pitchFamily="49" charset="0"/>
              </a:rPr>
              <a:t>int</a:t>
            </a:r>
            <a:r>
              <a:rPr lang="en-US" sz="1400">
                <a:latin typeface="Courier" pitchFamily="49" charset="0"/>
              </a:rPr>
              <a:t> isEmpty(){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>
                <a:latin typeface="Courier" pitchFamily="49" charset="0"/>
              </a:rPr>
              <a:t>	if(head == NULL) return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>
                <a:latin typeface="Courier" pitchFamily="49" charset="0"/>
              </a:rPr>
              <a:t>	else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>
                <a:latin typeface="Courier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>
              <a:latin typeface="Courier" pitchFamily="49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060575"/>
            <a:ext cx="876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635</Words>
  <Application>Microsoft Office PowerPoint</Application>
  <PresentationFormat>On-screen Show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Single Linked List  </vt:lpstr>
      <vt:lpstr>Linked List</vt:lpstr>
      <vt:lpstr>Array VS Linked List</vt:lpstr>
      <vt:lpstr>Bentuk Llinked List</vt:lpstr>
      <vt:lpstr>Bentuk Node</vt:lpstr>
      <vt:lpstr>Pembuatan Single Linked List</vt:lpstr>
      <vt:lpstr>Pembentukan Node Baru</vt:lpstr>
      <vt:lpstr>SLLNC MENGGUNAKAN HEAD </vt:lpstr>
      <vt:lpstr>SLLNC menggunakan Head …</vt:lpstr>
      <vt:lpstr>Tambah Data</vt:lpstr>
      <vt:lpstr>Slide 11</vt:lpstr>
      <vt:lpstr>Algoritma Tambah Depan</vt:lpstr>
      <vt:lpstr>Slide 13</vt:lpstr>
      <vt:lpstr>Slide 14</vt:lpstr>
      <vt:lpstr>Slide 15</vt:lpstr>
      <vt:lpstr>Algoritma Tambah Belakang</vt:lpstr>
      <vt:lpstr>Tampil Data</vt:lpstr>
      <vt:lpstr>Hapus Data</vt:lpstr>
      <vt:lpstr>Slide 19</vt:lpstr>
      <vt:lpstr>Slide 20</vt:lpstr>
      <vt:lpstr>NEXT …</vt:lpstr>
    </vt:vector>
  </TitlesOfParts>
  <Company>Antonie's Rapid software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(1) </dc:title>
  <dc:creator>Antonie</dc:creator>
  <cp:lastModifiedBy>Slamet</cp:lastModifiedBy>
  <cp:revision>86</cp:revision>
  <dcterms:created xsi:type="dcterms:W3CDTF">2006-08-27T08:31:27Z</dcterms:created>
  <dcterms:modified xsi:type="dcterms:W3CDTF">2011-03-15T02:11:31Z</dcterms:modified>
</cp:coreProperties>
</file>