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88163" cy="9677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3100" y="4572000"/>
            <a:ext cx="5930900" cy="17526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200" b="1" dirty="0" smtClean="0">
                <a:solidFill>
                  <a:srgbClr val="002060"/>
                </a:solidFill>
                <a:latin typeface="Abscissa" pitchFamily="2" charset="0"/>
              </a:rPr>
              <a:t>Dian S. </a:t>
            </a:r>
            <a:r>
              <a:rPr lang="en-US" sz="2200" b="1" dirty="0" err="1" smtClean="0">
                <a:solidFill>
                  <a:srgbClr val="002060"/>
                </a:solidFill>
                <a:latin typeface="Abscissa" pitchFamily="2" charset="0"/>
              </a:rPr>
              <a:t>Purwanty</a:t>
            </a:r>
            <a:r>
              <a:rPr lang="en-US" sz="2200" b="1" dirty="0" smtClean="0">
                <a:solidFill>
                  <a:srgbClr val="002060"/>
                </a:solidFill>
                <a:latin typeface="Abscissa" pitchFamily="2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bscissa" pitchFamily="2" charset="0"/>
              </a:rPr>
              <a:t>S.Sos</a:t>
            </a:r>
            <a:r>
              <a:rPr lang="en-US" sz="2200" b="1" dirty="0" smtClean="0">
                <a:solidFill>
                  <a:srgbClr val="002060"/>
                </a:solidFill>
                <a:latin typeface="Abscissa" pitchFamily="2" charset="0"/>
              </a:rPr>
              <a:t>., M.M.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2200" dirty="0" smtClean="0">
              <a:solidFill>
                <a:srgbClr val="002060"/>
              </a:solidFill>
              <a:latin typeface="Abscissa" pitchFamily="2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Program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Studi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Ilmu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Komunikasi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–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Humas</a:t>
            </a:r>
            <a:endParaRPr lang="en-US" sz="2200" dirty="0" smtClean="0">
              <a:solidFill>
                <a:srgbClr val="002060"/>
              </a:solidFill>
              <a:latin typeface="Abscissa" pitchFamily="2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Universitas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Komputer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Indonesia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Bandung, 22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Februari</a:t>
            </a:r>
            <a:r>
              <a:rPr lang="en-US" sz="220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2200" smtClean="0">
                <a:solidFill>
                  <a:srgbClr val="002060"/>
                </a:solidFill>
                <a:latin typeface="Abscissa" pitchFamily="2" charset="0"/>
              </a:rPr>
              <a:t>2011</a:t>
            </a:r>
            <a:endParaRPr lang="en-US" sz="2200" dirty="0" smtClean="0">
              <a:solidFill>
                <a:srgbClr val="002060"/>
              </a:solidFill>
              <a:latin typeface="Abscissa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762000"/>
            <a:ext cx="5867400" cy="1219200"/>
          </a:xfrm>
        </p:spPr>
        <p:txBody>
          <a:bodyPr/>
          <a:lstStyle/>
          <a:p>
            <a:pPr algn="r"/>
            <a:r>
              <a:rPr lang="en-US" sz="6600" dirty="0" smtClean="0">
                <a:solidFill>
                  <a:srgbClr val="002060"/>
                </a:solidFill>
                <a:latin typeface="Abscissa" pitchFamily="2" charset="0"/>
              </a:rPr>
              <a:t>Media </a:t>
            </a:r>
            <a:r>
              <a:rPr lang="en-US" sz="6600" dirty="0" err="1" smtClean="0">
                <a:solidFill>
                  <a:srgbClr val="002060"/>
                </a:solidFill>
                <a:latin typeface="Abscissa" pitchFamily="2" charset="0"/>
              </a:rPr>
              <a:t>Humas</a:t>
            </a:r>
            <a:endParaRPr lang="en-US" sz="6600" dirty="0">
              <a:solidFill>
                <a:srgbClr val="002060"/>
              </a:solidFill>
              <a:latin typeface="Abscissa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Abscissa" pitchFamily="2" charset="0"/>
              </a:rPr>
              <a:t>Ruang</a:t>
            </a:r>
            <a:r>
              <a:rPr lang="en-US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bscissa" pitchFamily="2" charset="0"/>
              </a:rPr>
              <a:t>Lingkup</a:t>
            </a:r>
            <a:r>
              <a:rPr lang="en-US" dirty="0" smtClean="0">
                <a:solidFill>
                  <a:srgbClr val="002060"/>
                </a:solidFill>
                <a:latin typeface="Abscissa" pitchFamily="2" charset="0"/>
              </a:rPr>
              <a:t> Media PR</a:t>
            </a:r>
            <a:endParaRPr lang="en-US" dirty="0">
              <a:solidFill>
                <a:srgbClr val="002060"/>
              </a:solidFill>
              <a:latin typeface="Abscissa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057400" y="2298700"/>
            <a:ext cx="3352800" cy="38274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bscissa" pitchFamily="2" charset="0"/>
              </a:rPr>
              <a:t>Media </a:t>
            </a:r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press</a:t>
            </a:r>
            <a:endParaRPr lang="en-US" sz="2400" dirty="0" smtClean="0">
              <a:solidFill>
                <a:srgbClr val="002060"/>
              </a:solidFill>
              <a:latin typeface="Abscissa" pitchFamily="2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Abscissa" pitchFamily="2" charset="0"/>
              </a:rPr>
              <a:t>Audio Visual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Abscissa" pitchFamily="2" charset="0"/>
              </a:rPr>
              <a:t>Radio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Televisions  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Exhibitions 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Printed material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Sponsored books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  <a:latin typeface="Abscissa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62600" y="2298700"/>
            <a:ext cx="3124200" cy="3827463"/>
          </a:xfrm>
        </p:spPr>
        <p:txBody>
          <a:bodyPr>
            <a:no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Direct mail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Spoken word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Sponsorship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House journals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House style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Corporate identity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Etc.</a:t>
            </a:r>
            <a:endParaRPr lang="en-US" sz="2400" i="1" dirty="0">
              <a:solidFill>
                <a:srgbClr val="002060"/>
              </a:solidFill>
              <a:latin typeface="Abscissa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Buku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Referensi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05000" y="1752600"/>
            <a:ext cx="6248400" cy="384016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Abdullah,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Iqbal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Alan (2009).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Manajemen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Konferensi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 Event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 Jogjakarta.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Gadjah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Mada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University Press.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Abdurrachman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Oemi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 (2001).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Dasar-dasar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 Public Relations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 Bandung. PT. Citra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Aditya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Bakti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</a:rPr>
              <a:t>Anggoro, Linggar. (</a:t>
            </a:r>
            <a:r>
              <a:rPr lang="fi-FI" sz="2000" dirty="0" smtClean="0">
                <a:solidFill>
                  <a:srgbClr val="002060"/>
                </a:solidFill>
                <a:latin typeface="Calibri" pitchFamily="34" charset="0"/>
              </a:rPr>
              <a:t>2002). </a:t>
            </a:r>
            <a:r>
              <a:rPr lang="fi-FI" sz="2000" i="1" dirty="0" smtClean="0">
                <a:solidFill>
                  <a:srgbClr val="002060"/>
                </a:solidFill>
                <a:latin typeface="Calibri" pitchFamily="34" charset="0"/>
              </a:rPr>
              <a:t>Teori &amp; Profesi Kehumasan. </a:t>
            </a:r>
            <a:r>
              <a:rPr lang="fi-FI" sz="2000" dirty="0" smtClean="0">
                <a:solidFill>
                  <a:srgbClr val="002060"/>
                </a:solidFill>
                <a:latin typeface="Calibri" pitchFamily="34" charset="0"/>
              </a:rPr>
              <a:t>Jakarta: PT. Bumi Aksara.</a:t>
            </a:r>
            <a:endParaRPr lang="en-US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fi-FI" sz="2000" dirty="0" smtClean="0">
                <a:solidFill>
                  <a:srgbClr val="002060"/>
                </a:solidFill>
                <a:latin typeface="Calibri" pitchFamily="34" charset="0"/>
              </a:rPr>
              <a:t>Beard, Mike. (2001). </a:t>
            </a:r>
            <a:r>
              <a:rPr lang="fi-FI" sz="2000" i="1" dirty="0" smtClean="0">
                <a:solidFill>
                  <a:srgbClr val="002060"/>
                </a:solidFill>
                <a:latin typeface="Calibri" pitchFamily="34" charset="0"/>
              </a:rPr>
              <a:t>Manajemen Departemen Public Relations</a:t>
            </a:r>
            <a:r>
              <a:rPr lang="fi-FI" sz="2000" dirty="0" smtClean="0">
                <a:solidFill>
                  <a:srgbClr val="002060"/>
                </a:solidFill>
                <a:latin typeface="Calibri" pitchFamily="34" charset="0"/>
              </a:rPr>
              <a:t>. Jakarta. Erlangga.</a:t>
            </a:r>
            <a:endParaRPr lang="en-US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Effendy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Onong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Uchjana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 (1993). 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Human Relations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 Public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Relations.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Bandung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Mandar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Maju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Iriantara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Yosal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A.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Yani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Surachman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 (2006). 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Public Relations Writing: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Pendekatan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Teoritis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Praktis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 Bandung.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Remaja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Rosdakarya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Buku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Referensi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05000" y="1752600"/>
            <a:ext cx="6248400" cy="384016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Jefkins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Frank. (1992). 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Public Relations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 Jakarta: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Erlangga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fi-FI" sz="2000" dirty="0" smtClean="0">
                <a:solidFill>
                  <a:srgbClr val="002060"/>
                </a:solidFill>
                <a:latin typeface="Calibri" pitchFamily="34" charset="0"/>
              </a:rPr>
              <a:t>Kriyantono, Rachmat. (2008). </a:t>
            </a:r>
            <a:r>
              <a:rPr lang="fi-FI" sz="2000" i="1" dirty="0" smtClean="0">
                <a:solidFill>
                  <a:srgbClr val="002060"/>
                </a:solidFill>
                <a:latin typeface="Calibri" pitchFamily="34" charset="0"/>
              </a:rPr>
              <a:t>Public Relations Writing</a:t>
            </a:r>
            <a:r>
              <a:rPr lang="fi-FI" sz="2000" dirty="0" smtClean="0">
                <a:solidFill>
                  <a:srgbClr val="002060"/>
                </a:solidFill>
                <a:latin typeface="Calibri" pitchFamily="34" charset="0"/>
              </a:rPr>
              <a:t>. Jakarta. Prenada Media.</a:t>
            </a:r>
            <a:endParaRPr lang="en-US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fi-FI" sz="2000" dirty="0" smtClean="0">
                <a:solidFill>
                  <a:srgbClr val="002060"/>
                </a:solidFill>
                <a:latin typeface="Calibri" pitchFamily="34" charset="0"/>
              </a:rPr>
              <a:t>Mulyana, Deddy. (2005). </a:t>
            </a:r>
            <a:r>
              <a:rPr lang="fi-FI" sz="2000" i="1" dirty="0" smtClean="0">
                <a:solidFill>
                  <a:srgbClr val="002060"/>
                </a:solidFill>
                <a:latin typeface="Calibri" pitchFamily="34" charset="0"/>
              </a:rPr>
              <a:t>Pengantar Ilmu Komunikasi</a:t>
            </a:r>
            <a:r>
              <a:rPr lang="fi-FI" sz="2000" dirty="0" smtClean="0">
                <a:solidFill>
                  <a:srgbClr val="002060"/>
                </a:solidFill>
                <a:latin typeface="Calibri" pitchFamily="34" charset="0"/>
              </a:rPr>
              <a:t>. Bandung. Remaja Rosdakarya. </a:t>
            </a:r>
            <a:endParaRPr lang="en-US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Ruslan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Rosady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 (1999). 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Seri-1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Praktik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Solusi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 Public Relations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dalam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Situasi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Krisis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Pemulihan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 Citra.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Jakarta.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Penerbit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Ghalia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Indonesia.</a:t>
            </a:r>
          </a:p>
          <a:p>
            <a:pPr lvl="0">
              <a:spcBef>
                <a:spcPts val="0"/>
              </a:spcBef>
              <a:buNone/>
            </a:pPr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</a:rPr>
              <a:t>Soemirat, Soleh dan Elvinaro Ardianto. (2005). </a:t>
            </a:r>
            <a:r>
              <a:rPr lang="it-IT" sz="2000" i="1" dirty="0" smtClean="0">
                <a:solidFill>
                  <a:srgbClr val="002060"/>
                </a:solidFill>
                <a:latin typeface="Calibri" pitchFamily="34" charset="0"/>
              </a:rPr>
              <a:t>Dasar-dasar Public Relations. </a:t>
            </a:r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</a:rPr>
              <a:t>Bandung : PT. Remaja Rosdakarya. </a:t>
            </a:r>
            <a:endParaRPr lang="en-US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Suhandang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Kustadi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 (2004). 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Public Relations Perusahaan: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Kajian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, Program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Implementasi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Bandung.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Penerbit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Nuansa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en-US" sz="20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bscissa" pitchFamily="2" charset="0"/>
              </a:rPr>
              <a:t>What in your mind for the first time ?</a:t>
            </a:r>
            <a:endParaRPr lang="en-US" b="1" dirty="0">
              <a:solidFill>
                <a:srgbClr val="FF0000"/>
              </a:solidFill>
              <a:latin typeface="Abscissa" pitchFamily="2" charset="0"/>
            </a:endParaRPr>
          </a:p>
        </p:txBody>
      </p:sp>
      <p:pic>
        <p:nvPicPr>
          <p:cNvPr id="7" name="Content Placeholder 6" descr="article2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295400"/>
            <a:ext cx="7222059" cy="479282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bscissa" pitchFamily="2" charset="0"/>
              </a:rPr>
              <a:t>What is public relations ?</a:t>
            </a:r>
            <a:endParaRPr lang="en-US" dirty="0">
              <a:solidFill>
                <a:srgbClr val="FF0000"/>
              </a:solidFill>
              <a:latin typeface="Abscissa" pitchFamily="2" charset="0"/>
            </a:endParaRPr>
          </a:p>
        </p:txBody>
      </p:sp>
      <p:pic>
        <p:nvPicPr>
          <p:cNvPr id="5" name="Content Placeholder 4" descr="article2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447800"/>
            <a:ext cx="7259637" cy="481775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bscissa" pitchFamily="2" charset="0"/>
              </a:rPr>
              <a:t>What is public relations ?</a:t>
            </a:r>
            <a:endParaRPr lang="en-US" dirty="0">
              <a:solidFill>
                <a:srgbClr val="FF0000"/>
              </a:solidFill>
              <a:latin typeface="Abscissa" pitchFamily="2" charset="0"/>
            </a:endParaRPr>
          </a:p>
        </p:txBody>
      </p:sp>
      <p:pic>
        <p:nvPicPr>
          <p:cNvPr id="6" name="Content Placeholder 5" descr="article2_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19200"/>
            <a:ext cx="7785079" cy="516646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bscissa" pitchFamily="2" charset="0"/>
              </a:rPr>
              <a:t>Important points !</a:t>
            </a:r>
            <a:endParaRPr lang="en-US" dirty="0">
              <a:solidFill>
                <a:srgbClr val="C00000"/>
              </a:solidFill>
              <a:latin typeface="Abscissa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 is much more than a news release.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At the core, PR is a strategic function managing image and reputation.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PR rounds out your marketing toolbox.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PR is more credible than advertising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PR efforts can be tracked.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7" name="Content Placeholder 6" descr="tanda seru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4104049" cy="437915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Abscissa" pitchFamily="2" charset="0"/>
              </a:rPr>
              <a:t>Definisi</a:t>
            </a:r>
            <a:r>
              <a:rPr lang="en-US" dirty="0" smtClean="0">
                <a:solidFill>
                  <a:srgbClr val="002060"/>
                </a:solidFill>
                <a:latin typeface="Abscissa" pitchFamily="2" charset="0"/>
              </a:rPr>
              <a:t> Public Relations !</a:t>
            </a:r>
            <a:endParaRPr lang="en-US" dirty="0">
              <a:solidFill>
                <a:srgbClr val="002060"/>
              </a:solidFill>
              <a:latin typeface="Abscis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2400" dirty="0" smtClean="0">
                <a:solidFill>
                  <a:srgbClr val="002060"/>
                </a:solidFill>
                <a:latin typeface="Abscissa" pitchFamily="2" charset="0"/>
              </a:rPr>
              <a:t>Frank Jefkins</a:t>
            </a:r>
          </a:p>
          <a:p>
            <a:r>
              <a:rPr lang="it-IT" sz="2400" i="1" dirty="0" smtClean="0">
                <a:solidFill>
                  <a:srgbClr val="002060"/>
                </a:solidFill>
                <a:latin typeface="Abscissa" pitchFamily="2" charset="0"/>
              </a:rPr>
              <a:t>Public relations is a system of communication to create a good will.</a:t>
            </a:r>
          </a:p>
          <a:p>
            <a:pPr>
              <a:buNone/>
            </a:pPr>
            <a:r>
              <a:rPr lang="it-IT" sz="2400" dirty="0" smtClean="0">
                <a:solidFill>
                  <a:srgbClr val="002060"/>
                </a:solidFill>
                <a:latin typeface="Abscissa" pitchFamily="2" charset="0"/>
              </a:rPr>
              <a:t>John E. Marston</a:t>
            </a:r>
          </a:p>
          <a:p>
            <a:r>
              <a:rPr lang="it-IT" sz="2400" dirty="0" smtClean="0">
                <a:solidFill>
                  <a:srgbClr val="002060"/>
                </a:solidFill>
                <a:latin typeface="Abscissa" pitchFamily="2" charset="0"/>
              </a:rPr>
              <a:t>Public relations is planned, persuasive communication designed to influence significant public.</a:t>
            </a:r>
            <a:endParaRPr lang="en-US" sz="2400" dirty="0">
              <a:solidFill>
                <a:srgbClr val="002060"/>
              </a:solidFill>
              <a:latin typeface="Abscissa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Abscissa" pitchFamily="2" charset="0"/>
              </a:rPr>
              <a:t>Definisi</a:t>
            </a:r>
            <a:r>
              <a:rPr lang="en-US" dirty="0" smtClean="0">
                <a:solidFill>
                  <a:srgbClr val="002060"/>
                </a:solidFill>
                <a:latin typeface="Abscissa" pitchFamily="2" charset="0"/>
              </a:rPr>
              <a:t> Public Relations !</a:t>
            </a:r>
            <a:endParaRPr lang="en-US" dirty="0">
              <a:solidFill>
                <a:srgbClr val="002060"/>
              </a:solidFill>
              <a:latin typeface="Abscis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33600"/>
            <a:ext cx="7010400" cy="441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dirty="0" smtClean="0">
                <a:solidFill>
                  <a:srgbClr val="002060"/>
                </a:solidFill>
                <a:latin typeface="Abscissa" pitchFamily="2" charset="0"/>
              </a:rPr>
              <a:t>IPR (</a:t>
            </a:r>
            <a:r>
              <a:rPr lang="it-IT" sz="2400" i="1" dirty="0" smtClean="0">
                <a:solidFill>
                  <a:srgbClr val="002060"/>
                </a:solidFill>
                <a:latin typeface="Abscissa" pitchFamily="2" charset="0"/>
              </a:rPr>
              <a:t>Institute of Public Relations</a:t>
            </a:r>
            <a:r>
              <a:rPr lang="it-IT" sz="2400" dirty="0" smtClean="0">
                <a:solidFill>
                  <a:srgbClr val="002060"/>
                </a:solidFill>
                <a:latin typeface="Abscissa" pitchFamily="2" charset="0"/>
              </a:rPr>
              <a:t>)</a:t>
            </a:r>
          </a:p>
          <a:p>
            <a:r>
              <a:rPr lang="it-IT" sz="2400" i="1" dirty="0" smtClean="0">
                <a:solidFill>
                  <a:srgbClr val="002060"/>
                </a:solidFill>
                <a:latin typeface="Abscissa" pitchFamily="2" charset="0"/>
              </a:rPr>
              <a:t>PR </a:t>
            </a:r>
            <a:r>
              <a:rPr lang="it-IT" sz="2400" dirty="0" smtClean="0">
                <a:solidFill>
                  <a:srgbClr val="002060"/>
                </a:solidFill>
                <a:latin typeface="Abscissa" pitchFamily="2" charset="0"/>
              </a:rPr>
              <a:t> adalah keseluruhan upaya yang dilakukan secara terencana dan berkesinambungan dalam rangka menciptakan dan memelihara niat baik </a:t>
            </a:r>
            <a:r>
              <a:rPr lang="it-IT" sz="2400" i="1" dirty="0" smtClean="0">
                <a:solidFill>
                  <a:srgbClr val="002060"/>
                </a:solidFill>
                <a:latin typeface="Abscissa" pitchFamily="2" charset="0"/>
              </a:rPr>
              <a:t>(good will)</a:t>
            </a:r>
            <a:r>
              <a:rPr lang="it-IT" sz="2400" dirty="0" smtClean="0">
                <a:solidFill>
                  <a:srgbClr val="002060"/>
                </a:solidFill>
                <a:latin typeface="Abscissa" pitchFamily="2" charset="0"/>
              </a:rPr>
              <a:t> dan saling pengertian antara suatu organisasi dengan segenap khalayaknya.</a:t>
            </a:r>
            <a:endParaRPr lang="it-IT" sz="2400" i="1" dirty="0" smtClean="0">
              <a:solidFill>
                <a:srgbClr val="002060"/>
              </a:solidFill>
              <a:latin typeface="Abscissa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bscissa" pitchFamily="2" charset="0"/>
              </a:rPr>
              <a:t>TUJUAN Public Relations</a:t>
            </a:r>
            <a:endParaRPr lang="en-US" dirty="0">
              <a:solidFill>
                <a:srgbClr val="002060"/>
              </a:solidFill>
              <a:latin typeface="Abscissa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981200" y="1951037"/>
            <a:ext cx="3962400" cy="4297363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Menciptakan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pemahaman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2200" i="1" dirty="0" smtClean="0">
                <a:solidFill>
                  <a:srgbClr val="002060"/>
                </a:solidFill>
                <a:latin typeface="Abscissa" pitchFamily="2" charset="0"/>
              </a:rPr>
              <a:t>(mutual understanding)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antara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perusahaan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dan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publiknya</a:t>
            </a:r>
            <a:endParaRPr lang="en-US" sz="2200" dirty="0" smtClean="0">
              <a:solidFill>
                <a:srgbClr val="002060"/>
              </a:solidFill>
              <a:latin typeface="Abscissa" pitchFamily="2" charset="0"/>
            </a:endParaRPr>
          </a:p>
          <a:p>
            <a:r>
              <a:rPr lang="en-US" sz="2200" i="1" dirty="0" smtClean="0">
                <a:solidFill>
                  <a:srgbClr val="002060"/>
                </a:solidFill>
                <a:latin typeface="Abscissa" pitchFamily="2" charset="0"/>
              </a:rPr>
              <a:t>Corporate Image</a:t>
            </a:r>
          </a:p>
          <a:p>
            <a:r>
              <a:rPr lang="en-US" sz="2200" i="1" dirty="0" smtClean="0">
                <a:solidFill>
                  <a:srgbClr val="002060"/>
                </a:solidFill>
                <a:latin typeface="Abscissa" pitchFamily="2" charset="0"/>
              </a:rPr>
              <a:t>Image corporate (Corporate Social Responsibility)</a:t>
            </a:r>
          </a:p>
          <a:p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Membentuk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opini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publik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yang </a:t>
            </a:r>
            <a:r>
              <a:rPr lang="en-US" sz="2200" i="1" dirty="0" err="1" smtClean="0">
                <a:solidFill>
                  <a:srgbClr val="002060"/>
                </a:solidFill>
                <a:latin typeface="Abscissa" pitchFamily="2" charset="0"/>
              </a:rPr>
              <a:t>favourable</a:t>
            </a:r>
            <a:endParaRPr lang="en-US" sz="2200" i="1" dirty="0" smtClean="0">
              <a:solidFill>
                <a:srgbClr val="002060"/>
              </a:solidFill>
              <a:latin typeface="Abscissa" pitchFamily="2" charset="0"/>
            </a:endParaRPr>
          </a:p>
          <a:p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Membentuk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2200" i="1" dirty="0" smtClean="0">
                <a:solidFill>
                  <a:srgbClr val="002060"/>
                </a:solidFill>
                <a:latin typeface="Abscissa" pitchFamily="2" charset="0"/>
              </a:rPr>
              <a:t>goodwill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dan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kerjasama</a:t>
            </a:r>
            <a:endParaRPr lang="en-US" sz="2200" dirty="0" smtClean="0">
              <a:solidFill>
                <a:srgbClr val="002060"/>
              </a:solidFill>
              <a:latin typeface="Abscissa" pitchFamily="2" charset="0"/>
            </a:endParaRPr>
          </a:p>
          <a:p>
            <a:pPr>
              <a:buNone/>
            </a:pPr>
            <a:endParaRPr lang="en-US" sz="2200" dirty="0">
              <a:solidFill>
                <a:srgbClr val="002060"/>
              </a:solidFill>
              <a:latin typeface="Abscissa" pitchFamily="2" charset="0"/>
            </a:endParaRPr>
          </a:p>
        </p:txBody>
      </p:sp>
      <p:pic>
        <p:nvPicPr>
          <p:cNvPr id="10" name="Content Placeholder 9" descr="effective-pr-p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5000" y="2819400"/>
            <a:ext cx="3209974" cy="220397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Abscissa" pitchFamily="2" charset="0"/>
              </a:rPr>
              <a:t>Pekerjaan</a:t>
            </a:r>
            <a:r>
              <a:rPr lang="en-US" dirty="0" smtClean="0">
                <a:solidFill>
                  <a:srgbClr val="002060"/>
                </a:solidFill>
                <a:latin typeface="Abscissa" pitchFamily="2" charset="0"/>
              </a:rPr>
              <a:t> PR</a:t>
            </a:r>
            <a:endParaRPr lang="en-US" dirty="0">
              <a:solidFill>
                <a:srgbClr val="002060"/>
              </a:solidFill>
              <a:latin typeface="Abscissa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057400" y="2057400"/>
            <a:ext cx="3505200" cy="4068763"/>
          </a:xfrm>
        </p:spPr>
        <p:txBody>
          <a:bodyPr>
            <a:norm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Publication &amp; Publicity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Events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News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Community Involvement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Identity Media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Lobbying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Abscissa" pitchFamily="2" charset="0"/>
              </a:rPr>
              <a:t>Social Investment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  <a:latin typeface="Abscissa" pitchFamily="2" charset="0"/>
            </a:endParaRPr>
          </a:p>
        </p:txBody>
      </p:sp>
      <p:pic>
        <p:nvPicPr>
          <p:cNvPr id="7" name="Content Placeholder 6" descr="quiet_please_public_relations_person_at_work_tshirt-p235129109376369567qmr8_4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62600" y="2286000"/>
            <a:ext cx="3124200" cy="3810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475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Mod</vt:lpstr>
      <vt:lpstr>Media Humas</vt:lpstr>
      <vt:lpstr>What in your mind for the first time ?</vt:lpstr>
      <vt:lpstr>What is public relations ?</vt:lpstr>
      <vt:lpstr>What is public relations ?</vt:lpstr>
      <vt:lpstr>Important points !</vt:lpstr>
      <vt:lpstr>Definisi Public Relations !</vt:lpstr>
      <vt:lpstr>Definisi Public Relations !</vt:lpstr>
      <vt:lpstr>TUJUAN Public Relations</vt:lpstr>
      <vt:lpstr>Pekerjaan PR</vt:lpstr>
      <vt:lpstr>Ruang Lingkup Media PR</vt:lpstr>
      <vt:lpstr>Buku Referensi</vt:lpstr>
      <vt:lpstr>Buku Referensi</vt:lpstr>
    </vt:vector>
  </TitlesOfParts>
  <Company>YPPI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Humas</dc:title>
  <dc:creator>dian</dc:creator>
  <cp:lastModifiedBy>elizabeth dian </cp:lastModifiedBy>
  <cp:revision>51</cp:revision>
  <dcterms:created xsi:type="dcterms:W3CDTF">2010-02-14T15:07:33Z</dcterms:created>
  <dcterms:modified xsi:type="dcterms:W3CDTF">2011-03-15T17:02:15Z</dcterms:modified>
</cp:coreProperties>
</file>