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6" autoAdjust="0"/>
    <p:restoredTop sz="94660"/>
  </p:normalViewPr>
  <p:slideViewPr>
    <p:cSldViewPr>
      <p:cViewPr>
        <p:scale>
          <a:sx n="50" d="100"/>
          <a:sy n="50" d="100"/>
        </p:scale>
        <p:origin x="-174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0A8D45-305B-440D-A108-02D0613B1155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DC50C8-78C8-47E7-B9DB-1DE97C71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6248400" cy="2057400"/>
          </a:xfrm>
        </p:spPr>
        <p:txBody>
          <a:bodyPr/>
          <a:lstStyle/>
          <a:p>
            <a:r>
              <a:rPr lang="en-US" dirty="0" smtClean="0"/>
              <a:t>SOSIOLOGI KOMUNIKASI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76600" y="2743200"/>
            <a:ext cx="5114778" cy="68580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en-US" sz="2800" dirty="0" err="1" smtClean="0"/>
              <a:t>Filsafat</a:t>
            </a:r>
            <a:r>
              <a:rPr lang="en-US" sz="2800" dirty="0" smtClean="0"/>
              <a:t> </a:t>
            </a:r>
            <a:r>
              <a:rPr lang="en-US" sz="2800" dirty="0" err="1" smtClean="0"/>
              <a:t>Sosiologi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endParaRPr lang="en-US" sz="2800" dirty="0" smtClean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505200" y="3810000"/>
            <a:ext cx="5114778" cy="6858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Dian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Setio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Purwanty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S.Sos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tyle Script" pitchFamily="66" charset="0"/>
              </a:rPr>
              <a:t>., M.M.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kern="0" dirty="0" smtClean="0"/>
              <a:t>Program </a:t>
            </a:r>
            <a:r>
              <a:rPr lang="en-US" kern="0" dirty="0" err="1" smtClean="0"/>
              <a:t>Studi</a:t>
            </a:r>
            <a:r>
              <a:rPr lang="en-US" kern="0" dirty="0" smtClean="0"/>
              <a:t> </a:t>
            </a:r>
            <a:r>
              <a:rPr lang="en-US" kern="0" dirty="0" err="1" smtClean="0"/>
              <a:t>Ilmu</a:t>
            </a:r>
            <a:r>
              <a:rPr lang="en-US" kern="0" dirty="0" smtClean="0"/>
              <a:t> </a:t>
            </a:r>
            <a:r>
              <a:rPr lang="en-US" kern="0" dirty="0" err="1" smtClean="0"/>
              <a:t>Komunikasi</a:t>
            </a:r>
            <a:endParaRPr lang="en-US" kern="0" dirty="0" smtClean="0"/>
          </a:p>
          <a:p>
            <a:pPr lvl="0" algn="ctr" fontAlgn="base">
              <a:spcAft>
                <a:spcPct val="0"/>
              </a:spcAft>
              <a:defRPr/>
            </a:pPr>
            <a:r>
              <a:rPr lang="en-US" kern="0" dirty="0" err="1" smtClean="0"/>
              <a:t>Fakultas</a:t>
            </a:r>
            <a:r>
              <a:rPr lang="en-US" kern="0" dirty="0" smtClean="0"/>
              <a:t> </a:t>
            </a:r>
            <a:r>
              <a:rPr lang="en-US" kern="0" dirty="0" err="1" smtClean="0"/>
              <a:t>Ilmu</a:t>
            </a:r>
            <a:r>
              <a:rPr lang="en-US" kern="0" dirty="0" smtClean="0"/>
              <a:t> </a:t>
            </a:r>
            <a:r>
              <a:rPr lang="en-US" kern="0" dirty="0" err="1" smtClean="0"/>
              <a:t>Sosial</a:t>
            </a:r>
            <a:r>
              <a:rPr lang="en-US" kern="0" dirty="0" smtClean="0"/>
              <a:t> </a:t>
            </a:r>
            <a:r>
              <a:rPr lang="en-US" kern="0" dirty="0" err="1" smtClean="0"/>
              <a:t>dan</a:t>
            </a:r>
            <a:r>
              <a:rPr lang="en-US" kern="0" dirty="0" smtClean="0"/>
              <a:t> </a:t>
            </a:r>
            <a:r>
              <a:rPr lang="en-US" kern="0" dirty="0" err="1" smtClean="0"/>
              <a:t>Ilmu</a:t>
            </a:r>
            <a:r>
              <a:rPr lang="en-US" kern="0" dirty="0" smtClean="0"/>
              <a:t> </a:t>
            </a:r>
            <a:r>
              <a:rPr lang="en-US" kern="0" dirty="0" err="1" smtClean="0"/>
              <a:t>Politik</a:t>
            </a:r>
            <a:endParaRPr lang="en-US" kern="0" dirty="0" smtClean="0"/>
          </a:p>
          <a:p>
            <a:pPr lvl="0" algn="ctr" fontAlgn="base">
              <a:spcAft>
                <a:spcPct val="0"/>
              </a:spcAft>
              <a:defRPr/>
            </a:pPr>
            <a:r>
              <a:rPr lang="en-US" kern="0" dirty="0" smtClean="0"/>
              <a:t>UNIVERSITAS KOMPUTER INDONESIA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en-US" kern="0" dirty="0" smtClean="0"/>
              <a:t>Bandung, 01 </a:t>
            </a:r>
            <a:r>
              <a:rPr lang="en-US" kern="0" dirty="0" err="1" smtClean="0"/>
              <a:t>Maret</a:t>
            </a:r>
            <a:r>
              <a:rPr lang="en-US" kern="0" dirty="0" smtClean="0"/>
              <a:t>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914400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Lahirnya</a:t>
            </a:r>
            <a:r>
              <a:rPr lang="en-US" cap="none" dirty="0" smtClean="0"/>
              <a:t> </a:t>
            </a:r>
            <a:r>
              <a:rPr lang="en-US" cap="none" dirty="0" err="1" smtClean="0"/>
              <a:t>Sosiologi</a:t>
            </a:r>
            <a:r>
              <a:rPr lang="en-US" cap="none" dirty="0" smtClean="0"/>
              <a:t> </a:t>
            </a:r>
            <a:r>
              <a:rPr lang="en-US" cap="none" dirty="0" err="1" smtClean="0"/>
              <a:t>Komunikasi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953000" cy="4953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Melahirkan</a:t>
            </a:r>
            <a:r>
              <a:rPr lang="en-US" sz="2200" dirty="0" smtClean="0"/>
              <a:t> </a:t>
            </a:r>
            <a:r>
              <a:rPr lang="en-US" sz="2200" dirty="0" err="1" smtClean="0"/>
              <a:t>tradisional</a:t>
            </a:r>
            <a:r>
              <a:rPr lang="en-US" sz="2200" dirty="0" smtClean="0"/>
              <a:t> </a:t>
            </a:r>
            <a:r>
              <a:rPr lang="en-US" sz="2200" dirty="0" err="1" smtClean="0"/>
              <a:t>konflik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kritis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ajarannya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dialektika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idealisme</a:t>
            </a:r>
            <a:r>
              <a:rPr lang="en-US" sz="2200" dirty="0" smtClean="0"/>
              <a:t>. </a:t>
            </a:r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Perspektif</a:t>
            </a:r>
            <a:r>
              <a:rPr lang="en-US" sz="2200" dirty="0" smtClean="0"/>
              <a:t> </a:t>
            </a:r>
            <a:r>
              <a:rPr lang="en-US" sz="2200" dirty="0" err="1" smtClean="0"/>
              <a:t>teoritis</a:t>
            </a:r>
            <a:r>
              <a:rPr lang="en-US" sz="2200" dirty="0" smtClean="0"/>
              <a:t> </a:t>
            </a:r>
            <a:r>
              <a:rPr lang="en-US" sz="2200" dirty="0" err="1" smtClean="0"/>
              <a:t>mengenai</a:t>
            </a:r>
            <a:r>
              <a:rPr lang="en-US" sz="2200" dirty="0" smtClean="0"/>
              <a:t> </a:t>
            </a:r>
            <a:r>
              <a:rPr lang="en-US" sz="2200" dirty="0" err="1" smtClean="0"/>
              <a:t>sosiologi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</a:t>
            </a:r>
            <a:r>
              <a:rPr lang="en-US" sz="2200" dirty="0" err="1" smtClean="0"/>
              <a:t>bertumpu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fokus</a:t>
            </a:r>
            <a:r>
              <a:rPr lang="en-US" sz="2200" dirty="0" smtClean="0"/>
              <a:t> </a:t>
            </a:r>
            <a:r>
              <a:rPr lang="en-US" sz="2200" dirty="0" err="1" smtClean="0"/>
              <a:t>kajian</a:t>
            </a:r>
            <a:r>
              <a:rPr lang="en-US" sz="2200" dirty="0" smtClean="0"/>
              <a:t> </a:t>
            </a:r>
            <a:r>
              <a:rPr lang="en-US" sz="2200" dirty="0" err="1" smtClean="0"/>
              <a:t>sosiologis</a:t>
            </a:r>
            <a:r>
              <a:rPr lang="en-US" sz="2200" dirty="0" smtClean="0"/>
              <a:t> </a:t>
            </a:r>
            <a:r>
              <a:rPr lang="en-US" sz="2200" dirty="0" err="1" smtClean="0"/>
              <a:t>mengenai</a:t>
            </a:r>
            <a:r>
              <a:rPr lang="en-US" sz="2200" dirty="0" smtClean="0"/>
              <a:t> </a:t>
            </a:r>
            <a:r>
              <a:rPr lang="en-US" sz="2200" dirty="0" err="1" smtClean="0"/>
              <a:t>interaksi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aspek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bersentuhan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fokus</a:t>
            </a:r>
            <a:r>
              <a:rPr lang="en-US" sz="2200" dirty="0" smtClean="0"/>
              <a:t> </a:t>
            </a:r>
            <a:r>
              <a:rPr lang="en-US" sz="2200" dirty="0" err="1" smtClean="0"/>
              <a:t>kajian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.  </a:t>
            </a:r>
            <a:r>
              <a:rPr lang="en-US" sz="2200" dirty="0" err="1" smtClean="0"/>
              <a:t>Kajian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interaksi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</a:t>
            </a:r>
            <a:r>
              <a:rPr lang="en-US" sz="2200" dirty="0" err="1" smtClean="0"/>
              <a:t>disyaratkan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fungsi-fungsi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kontrak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komunikasi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juga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persoalan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makna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sangat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penting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tafsirkan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seseorang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9" name="Content Placeholder 8" descr="wb0232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600200"/>
            <a:ext cx="2676525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Sebelum</a:t>
            </a:r>
            <a:r>
              <a:rPr lang="en-US" cap="none" dirty="0" smtClean="0"/>
              <a:t> </a:t>
            </a:r>
            <a:r>
              <a:rPr lang="en-US" cap="none" dirty="0" err="1" smtClean="0"/>
              <a:t>Yunani</a:t>
            </a:r>
            <a:r>
              <a:rPr lang="en-US" cap="none" dirty="0" smtClean="0"/>
              <a:t> </a:t>
            </a:r>
            <a:r>
              <a:rPr lang="en-US" cap="none" dirty="0" err="1" smtClean="0"/>
              <a:t>Kuno</a:t>
            </a:r>
            <a:r>
              <a:rPr lang="en-US" cap="none" dirty="0" smtClean="0"/>
              <a:t> ( </a:t>
            </a:r>
            <a:r>
              <a:rPr lang="en-US" u="sng" cap="none" dirty="0" smtClean="0"/>
              <a:t>+</a:t>
            </a:r>
            <a:r>
              <a:rPr lang="en-US" cap="none" dirty="0" smtClean="0"/>
              <a:t> 600SM)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9530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Char char=""/>
            </a:pPr>
            <a:r>
              <a:rPr lang="en-US" sz="2400" dirty="0" err="1" smtClean="0"/>
              <a:t>Mistik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fenomena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dipercaya</a:t>
            </a:r>
            <a:endParaRPr lang="en-US" sz="2400" dirty="0" smtClean="0"/>
          </a:p>
          <a:p>
            <a:pPr>
              <a:buFont typeface="Wingdings 2" pitchFamily="18" charset="2"/>
              <a:buChar char=""/>
            </a:pP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mistikus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pemegang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tertinggi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pintar</a:t>
            </a:r>
            <a:r>
              <a:rPr lang="en-US" sz="2400" dirty="0" smtClean="0"/>
              <a:t>, elite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Pikiran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bekerja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kesadarannya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terhadap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alam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semesta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sementara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kesadaran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memiliki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hubungan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sangat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terbatas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realitas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subjektif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realitas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objektif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 2" pitchFamily="18" charset="2"/>
              <a:buChar char=""/>
            </a:pPr>
            <a:endParaRPr lang="en-US" sz="2400" dirty="0"/>
          </a:p>
        </p:txBody>
      </p:sp>
      <p:pic>
        <p:nvPicPr>
          <p:cNvPr id="5" name="Content Placeholder 4" descr="Zeus--greek-mythology-687267_1024_76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52600"/>
            <a:ext cx="3429000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Yunani</a:t>
            </a:r>
            <a:r>
              <a:rPr lang="en-US" cap="none" dirty="0" smtClean="0"/>
              <a:t> </a:t>
            </a:r>
            <a:r>
              <a:rPr lang="en-US" cap="none" dirty="0" err="1" smtClean="0"/>
              <a:t>Kuno</a:t>
            </a:r>
            <a:r>
              <a:rPr lang="en-US" cap="none" dirty="0" smtClean="0"/>
              <a:t> ( </a:t>
            </a:r>
            <a:r>
              <a:rPr lang="en-US" u="sng" cap="none" dirty="0" smtClean="0"/>
              <a:t>+</a:t>
            </a:r>
            <a:r>
              <a:rPr lang="en-US" cap="none" dirty="0" smtClean="0"/>
              <a:t> 600SM)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953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en-US" sz="2400" dirty="0" err="1" smtClean="0"/>
              <a:t>Pergeseran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mitos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logos.</a:t>
            </a:r>
          </a:p>
          <a:p>
            <a:pPr>
              <a:buFont typeface="Wingdings 2" pitchFamily="18" charset="2"/>
              <a:buChar char=""/>
            </a:pPr>
            <a:r>
              <a:rPr lang="en-US" sz="2400" dirty="0" err="1" smtClean="0"/>
              <a:t>Filsuf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penjelasan</a:t>
            </a:r>
            <a:r>
              <a:rPr lang="en-US" sz="2400" dirty="0" smtClean="0"/>
              <a:t> </a:t>
            </a:r>
            <a:r>
              <a:rPr lang="en-US" sz="2400" dirty="0" err="1" smtClean="0"/>
              <a:t>rasional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melandasi</a:t>
            </a:r>
            <a:r>
              <a:rPr lang="en-US" sz="2400" dirty="0" smtClean="0"/>
              <a:t> </a:t>
            </a:r>
            <a:r>
              <a:rPr lang="en-US" sz="2400" dirty="0" err="1" smtClean="0"/>
              <a:t>gejala-gejala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berselubung</a:t>
            </a:r>
            <a:r>
              <a:rPr lang="en-US" sz="2400" dirty="0" smtClean="0"/>
              <a:t> </a:t>
            </a:r>
            <a:r>
              <a:rPr lang="en-US" sz="2400" dirty="0" err="1" smtClean="0"/>
              <a:t>kabut</a:t>
            </a:r>
            <a:r>
              <a:rPr lang="en-US" sz="2400" dirty="0" smtClean="0"/>
              <a:t> </a:t>
            </a:r>
            <a:r>
              <a:rPr lang="en-US" sz="2400" dirty="0" err="1" smtClean="0"/>
              <a:t>mistis</a:t>
            </a:r>
            <a:r>
              <a:rPr lang="en-US" sz="24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400" dirty="0" smtClean="0"/>
              <a:t>Para </a:t>
            </a:r>
            <a:r>
              <a:rPr lang="en-US" sz="2400" dirty="0" err="1" smtClean="0"/>
              <a:t>filsuf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menyibukkan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pertanyaa-pertanyaan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asas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</a:t>
            </a:r>
            <a:r>
              <a:rPr lang="en-US" sz="2400" dirty="0" smtClean="0"/>
              <a:t>.</a:t>
            </a:r>
          </a:p>
          <a:p>
            <a:pPr>
              <a:buFont typeface="Wingdings 2" pitchFamily="18" charset="2"/>
              <a:buChar char=""/>
            </a:pPr>
            <a:endParaRPr lang="en-US" sz="2400" dirty="0"/>
          </a:p>
        </p:txBody>
      </p:sp>
      <p:pic>
        <p:nvPicPr>
          <p:cNvPr id="5" name="Content Placeholder 4" descr="greece06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47800"/>
            <a:ext cx="3521075" cy="5105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Abad </a:t>
            </a:r>
            <a:r>
              <a:rPr lang="en-US" cap="none" dirty="0" err="1" smtClean="0"/>
              <a:t>Pertengahan</a:t>
            </a:r>
            <a:r>
              <a:rPr lang="en-US" cap="none" dirty="0" smtClean="0"/>
              <a:t> (300SM – 1300SM)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953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Bercirikan</a:t>
            </a:r>
            <a:r>
              <a:rPr lang="en-US" sz="2200" dirty="0" smtClean="0"/>
              <a:t> </a:t>
            </a:r>
            <a:r>
              <a:rPr lang="en-US" sz="2200" dirty="0" err="1" smtClean="0"/>
              <a:t>teosentris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Kebenaran</a:t>
            </a:r>
            <a:r>
              <a:rPr lang="en-US" sz="2200" dirty="0" smtClean="0"/>
              <a:t> </a:t>
            </a:r>
            <a:r>
              <a:rPr lang="en-US" sz="2200" dirty="0" err="1" smtClean="0"/>
              <a:t>utama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kebenaran</a:t>
            </a:r>
            <a:r>
              <a:rPr lang="en-US" sz="2200" dirty="0" smtClean="0"/>
              <a:t> </a:t>
            </a:r>
            <a:r>
              <a:rPr lang="en-US" sz="2200" dirty="0" err="1" smtClean="0"/>
              <a:t>teologis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termaktub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wahyu</a:t>
            </a:r>
            <a:r>
              <a:rPr lang="en-US" sz="2200" dirty="0" smtClean="0"/>
              <a:t> </a:t>
            </a:r>
            <a:r>
              <a:rPr lang="en-US" sz="2200" dirty="0" err="1" smtClean="0"/>
              <a:t>Tuhan</a:t>
            </a:r>
            <a:r>
              <a:rPr lang="en-US" sz="2200" dirty="0" smtClean="0"/>
              <a:t>.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</a:t>
            </a:r>
            <a:r>
              <a:rPr lang="en-US" sz="2200" dirty="0" err="1" smtClean="0"/>
              <a:t>pengetahuan</a:t>
            </a:r>
            <a:r>
              <a:rPr lang="en-US" sz="2200" dirty="0" smtClean="0"/>
              <a:t> </a:t>
            </a:r>
            <a:r>
              <a:rPr lang="en-US" sz="2200" dirty="0" err="1" smtClean="0"/>
              <a:t>sejati</a:t>
            </a:r>
            <a:r>
              <a:rPr lang="en-US" sz="2200" dirty="0" smtClean="0"/>
              <a:t>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iluminasi</a:t>
            </a:r>
            <a:r>
              <a:rPr lang="en-US" sz="2200" dirty="0" smtClean="0"/>
              <a:t> </a:t>
            </a:r>
            <a:r>
              <a:rPr lang="en-US" sz="2200" dirty="0" err="1" smtClean="0"/>
              <a:t>kebenaran</a:t>
            </a:r>
            <a:r>
              <a:rPr lang="en-US" sz="2200" dirty="0" smtClean="0"/>
              <a:t> </a:t>
            </a:r>
            <a:r>
              <a:rPr lang="en-US" sz="2200" dirty="0" err="1" smtClean="0"/>
              <a:t>Ilahi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Rasionalitas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mengalami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deotonomisasi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posisinya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semula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independen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masa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filsuf-filsuf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Yunani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7" name="Content Placeholder 6" descr="achievement_motiv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0983" y="1676400"/>
            <a:ext cx="2727854" cy="40917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Filsafat</a:t>
            </a:r>
            <a:r>
              <a:rPr lang="en-US" cap="none" dirty="0" smtClean="0"/>
              <a:t> Modern (Abad 17 - 19)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Disebut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i="1" dirty="0" err="1" smtClean="0"/>
              <a:t>renaisans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i="1" dirty="0" err="1" smtClean="0"/>
              <a:t>Renaisans</a:t>
            </a:r>
            <a:r>
              <a:rPr lang="en-US" sz="2200" i="1" dirty="0" smtClean="0"/>
              <a:t> </a:t>
            </a:r>
            <a:r>
              <a:rPr lang="en-US" sz="2200" dirty="0" err="1" smtClean="0"/>
              <a:t>diikuti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aufklarung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mejadi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tolak</a:t>
            </a:r>
            <a:r>
              <a:rPr lang="en-US" sz="2200" dirty="0" smtClean="0"/>
              <a:t> </a:t>
            </a:r>
            <a:r>
              <a:rPr lang="en-US" sz="2200" dirty="0" err="1" smtClean="0"/>
              <a:t>modernisme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Pertentangan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paham</a:t>
            </a:r>
            <a:r>
              <a:rPr lang="en-US" sz="2200" dirty="0" smtClean="0"/>
              <a:t> </a:t>
            </a:r>
            <a:r>
              <a:rPr lang="en-US" sz="2200" dirty="0" err="1" smtClean="0"/>
              <a:t>pemikiran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,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empirisme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Immanuel Kant (1724-1804,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rasio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empirisme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sama-sama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pengetahuan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dimana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kesan-kesan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empiris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dikonstruksikan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rasio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melalui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kategori-kategori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pengetahuan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6" name="Content Placeholder 5" descr="conclusion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905000"/>
            <a:ext cx="33528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42048" cy="624840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Positivisme</a:t>
            </a:r>
            <a:r>
              <a:rPr lang="en-US" cap="none" dirty="0" smtClean="0"/>
              <a:t> (Abad ke-20)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648200" cy="5334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Munculnya</a:t>
            </a:r>
            <a:r>
              <a:rPr lang="en-US" sz="2200" dirty="0" smtClean="0"/>
              <a:t> </a:t>
            </a:r>
            <a:r>
              <a:rPr lang="en-US" sz="2200" dirty="0" err="1" smtClean="0"/>
              <a:t>istilah</a:t>
            </a:r>
            <a:r>
              <a:rPr lang="en-US" sz="2200" dirty="0" smtClean="0"/>
              <a:t> “</a:t>
            </a:r>
            <a:r>
              <a:rPr lang="en-US" sz="2200" dirty="0" err="1" smtClean="0"/>
              <a:t>sosiologi</a:t>
            </a:r>
            <a:r>
              <a:rPr lang="en-US" sz="2200" dirty="0" smtClean="0"/>
              <a:t>”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kalinya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August Comte,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disiplin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mengkaji</a:t>
            </a:r>
            <a:r>
              <a:rPr lang="en-US" sz="2200" dirty="0" smtClean="0"/>
              <a:t> </a:t>
            </a:r>
            <a:r>
              <a:rPr lang="en-US" sz="2200" dirty="0" err="1" smtClean="0"/>
              <a:t>masyarakat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ilmiah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Kriteria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pengetahuan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benar</a:t>
            </a:r>
            <a:r>
              <a:rPr lang="en-US" sz="2200" dirty="0" smtClean="0"/>
              <a:t> :</a:t>
            </a:r>
          </a:p>
          <a:p>
            <a:pPr marL="704088" lvl="1" indent="-457200">
              <a:buFont typeface="+mj-lt"/>
              <a:buAutoNum type="arabicPeriod"/>
            </a:pPr>
            <a:r>
              <a:rPr lang="en-US" sz="1800" dirty="0" err="1" smtClean="0"/>
              <a:t>Objektif</a:t>
            </a:r>
            <a:endParaRPr lang="en-US" sz="1800" dirty="0" smtClean="0"/>
          </a:p>
          <a:p>
            <a:pPr marL="704088" lvl="1" indent="-457200">
              <a:buFont typeface="+mj-lt"/>
              <a:buAutoNum type="arabicPeriod"/>
            </a:pPr>
            <a:r>
              <a:rPr lang="en-US" sz="1800" dirty="0" err="1" smtClean="0"/>
              <a:t>Fenomenalisme</a:t>
            </a:r>
            <a:endParaRPr lang="en-US" sz="1800" dirty="0" smtClean="0"/>
          </a:p>
          <a:p>
            <a:pPr marL="704088" lvl="1" indent="-457200">
              <a:buFont typeface="+mj-lt"/>
              <a:buAutoNum type="arabicPeriod"/>
            </a:pPr>
            <a:r>
              <a:rPr lang="en-US" sz="1800" dirty="0" err="1" smtClean="0"/>
              <a:t>Reduksionisme</a:t>
            </a:r>
            <a:endParaRPr lang="en-US" sz="1800" dirty="0" smtClean="0"/>
          </a:p>
          <a:p>
            <a:pPr marL="704088" lvl="1" indent="-457200">
              <a:buFont typeface="+mj-lt"/>
              <a:buAutoNum type="arabicPeriod"/>
            </a:pPr>
            <a:r>
              <a:rPr lang="en-US" sz="1800" dirty="0" err="1" smtClean="0"/>
              <a:t>Naturalisme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Pengaruh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positivisme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terhadap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ilmu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pengetahuan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04088" lvl="1" indent="-4572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Klaim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kesatuan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ilmu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04088" lvl="1" indent="-4572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Klaim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kesatuan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bahasa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04088" lvl="1" indent="-457200">
              <a:buFont typeface="+mj-lt"/>
              <a:buAutoNum type="arabicPeriod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Klaim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kesatuan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metode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7" name="Content Placeholder 6" descr="The Trophy Sho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661972"/>
            <a:ext cx="2822575" cy="44024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Alam</a:t>
            </a:r>
            <a:r>
              <a:rPr lang="en-US" cap="none" dirty="0" smtClean="0"/>
              <a:t> </a:t>
            </a:r>
            <a:r>
              <a:rPr lang="en-US" cap="none" dirty="0" err="1" smtClean="0"/>
              <a:t>Simbolis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reaksi</a:t>
            </a:r>
            <a:r>
              <a:rPr lang="en-US" sz="2200" dirty="0" smtClean="0"/>
              <a:t> </a:t>
            </a:r>
            <a:r>
              <a:rPr lang="en-US" sz="2200" dirty="0" err="1" smtClean="0"/>
              <a:t>keras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positivisme</a:t>
            </a:r>
            <a:r>
              <a:rPr lang="en-US" sz="2200" dirty="0" smtClean="0"/>
              <a:t> </a:t>
            </a:r>
            <a:r>
              <a:rPr lang="en-US" sz="2200" dirty="0" err="1" smtClean="0"/>
              <a:t>terutama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asumsi</a:t>
            </a:r>
            <a:r>
              <a:rPr lang="en-US" sz="2200" dirty="0" smtClean="0"/>
              <a:t> </a:t>
            </a:r>
            <a:r>
              <a:rPr lang="en-US" sz="2200" dirty="0" err="1" smtClean="0"/>
              <a:t>kesatuan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ilmu-ilmu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ilmu-ilmu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 smtClean="0"/>
              <a:t>positivistik</a:t>
            </a:r>
            <a:r>
              <a:rPr lang="en-US" sz="2200" dirty="0" smtClean="0"/>
              <a:t> </a:t>
            </a:r>
            <a:r>
              <a:rPr lang="en-US" sz="2200" dirty="0" err="1" smtClean="0"/>
              <a:t>mengasumsikan</a:t>
            </a:r>
            <a:r>
              <a:rPr lang="en-US" sz="2200" dirty="0" smtClean="0"/>
              <a:t> 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objek-objek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bergerak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deterministik-mekanis</a:t>
            </a:r>
            <a:r>
              <a:rPr lang="en-US" sz="2200" dirty="0" smtClean="0"/>
              <a:t>. </a:t>
            </a:r>
          </a:p>
          <a:p>
            <a:pPr>
              <a:buFont typeface="Wingdings 2" pitchFamily="18" charset="2"/>
              <a:buChar char="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Menurut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Ernest Cassirer,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manusia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makhluk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substratum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simbolis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benaknya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hingga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mampu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memberikan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jarak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antara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rangsangan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tanggapan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Refleksi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melahirkan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apa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disebut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sistem-sistem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simbolis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seperti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ilmu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pengetahuan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seni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religi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bahasa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7" name="Content Placeholder 6" descr="worl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3352800" cy="41654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914400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Postmodernisme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9530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Postmodernisme</a:t>
            </a:r>
            <a:r>
              <a:rPr lang="en-US" sz="2200" dirty="0" smtClean="0"/>
              <a:t> </a:t>
            </a:r>
            <a:r>
              <a:rPr lang="en-US" sz="2200" dirty="0" err="1" smtClean="0"/>
              <a:t>sesungguhnya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terminologi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mewakili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pergeseran</a:t>
            </a:r>
            <a:r>
              <a:rPr lang="en-US" sz="2200" dirty="0" smtClean="0"/>
              <a:t> </a:t>
            </a:r>
            <a:r>
              <a:rPr lang="en-US" sz="2200" dirty="0" err="1" smtClean="0"/>
              <a:t>wacana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bidang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bereaksi</a:t>
            </a:r>
            <a:r>
              <a:rPr lang="en-US" sz="2200" dirty="0" smtClean="0"/>
              <a:t> </a:t>
            </a:r>
            <a:r>
              <a:rPr lang="en-US" sz="2200" dirty="0" err="1" smtClean="0"/>
              <a:t>keras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wacana</a:t>
            </a:r>
            <a:r>
              <a:rPr lang="en-US" sz="2200" dirty="0" smtClean="0"/>
              <a:t> </a:t>
            </a:r>
            <a:r>
              <a:rPr lang="en-US" sz="2200" dirty="0" err="1" smtClean="0"/>
              <a:t>modernisme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terlampau</a:t>
            </a:r>
            <a:r>
              <a:rPr lang="en-US" sz="2200" dirty="0" smtClean="0"/>
              <a:t> </a:t>
            </a:r>
            <a:r>
              <a:rPr lang="en-US" sz="2200" dirty="0" err="1" smtClean="0"/>
              <a:t>mendewakan</a:t>
            </a:r>
            <a:r>
              <a:rPr lang="en-US" sz="2200" dirty="0" smtClean="0"/>
              <a:t> </a:t>
            </a:r>
            <a:r>
              <a:rPr lang="en-US" sz="2200" dirty="0" err="1" smtClean="0"/>
              <a:t>rasionalisme</a:t>
            </a:r>
            <a:endParaRPr lang="en-US" sz="2200" dirty="0" smtClean="0"/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Postmodernisme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dikonseptualisasikan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definisi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jelas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terpilih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segala</a:t>
            </a:r>
            <a:r>
              <a:rPr lang="en-US" sz="2200" dirty="0" smtClean="0"/>
              <a:t> </a:t>
            </a:r>
            <a:r>
              <a:rPr lang="en-US" sz="2200" dirty="0" err="1" smtClean="0"/>
              <a:t>sesuatu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berbau</a:t>
            </a:r>
            <a:r>
              <a:rPr lang="en-US" sz="2200" dirty="0" smtClean="0"/>
              <a:t> </a:t>
            </a:r>
            <a:r>
              <a:rPr lang="en-US" sz="2200" dirty="0" err="1" smtClean="0"/>
              <a:t>menyatukan</a:t>
            </a:r>
            <a:r>
              <a:rPr lang="en-US" sz="2200" dirty="0" smtClean="0"/>
              <a:t> </a:t>
            </a:r>
            <a:r>
              <a:rPr lang="en-US" sz="2200" dirty="0" err="1" smtClean="0"/>
              <a:t>justu</a:t>
            </a:r>
            <a:r>
              <a:rPr lang="en-US" sz="2200" dirty="0" smtClean="0"/>
              <a:t> </a:t>
            </a:r>
            <a:r>
              <a:rPr lang="en-US" sz="2200" dirty="0" err="1" smtClean="0"/>
              <a:t>diharamkan</a:t>
            </a:r>
            <a:endParaRPr lang="en-US" sz="2200" dirty="0" smtClean="0"/>
          </a:p>
          <a:p>
            <a:pPr>
              <a:buFont typeface="Wingdings 2" pitchFamily="18" charset="2"/>
              <a:buChar char=""/>
            </a:pPr>
            <a:r>
              <a:rPr lang="en-US" sz="2200" dirty="0" err="1" smtClean="0"/>
              <a:t>Kapitalisme</a:t>
            </a:r>
            <a:r>
              <a:rPr lang="en-US" sz="2200" dirty="0" smtClean="0"/>
              <a:t> </a:t>
            </a:r>
            <a:r>
              <a:rPr lang="en-US" sz="2200" dirty="0" err="1" smtClean="0"/>
              <a:t>lanjut</a:t>
            </a:r>
            <a:r>
              <a:rPr lang="en-US" sz="2200" dirty="0" smtClean="0"/>
              <a:t>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bergeser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kultural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ekonomi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berlandaskan</a:t>
            </a:r>
            <a:r>
              <a:rPr lang="en-US" sz="2200" dirty="0" smtClean="0"/>
              <a:t> </a:t>
            </a:r>
            <a:r>
              <a:rPr lang="en-US" sz="2200" dirty="0" err="1" smtClean="0"/>
              <a:t>disiplin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berlandaskan</a:t>
            </a:r>
            <a:r>
              <a:rPr lang="en-US" sz="2200" dirty="0" smtClean="0"/>
              <a:t> </a:t>
            </a:r>
            <a:r>
              <a:rPr lang="en-US" sz="2200" dirty="0" err="1" smtClean="0"/>
              <a:t>kenikmatan</a:t>
            </a:r>
            <a:r>
              <a:rPr lang="en-US" sz="2200" dirty="0" smtClean="0"/>
              <a:t> </a:t>
            </a:r>
            <a:r>
              <a:rPr lang="en-US" sz="2200" dirty="0" err="1" smtClean="0"/>
              <a:t>konsumsi</a:t>
            </a:r>
            <a:r>
              <a:rPr lang="en-US" sz="2200" dirty="0" smtClean="0"/>
              <a:t>. </a:t>
            </a:r>
          </a:p>
          <a:p>
            <a:pPr>
              <a:buFont typeface="Wingdings 2" pitchFamily="18" charset="2"/>
              <a:buChar char=""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Menurut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Lyotard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postmodernisme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periode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dimana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ketidakpercayaan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narasi-narasi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raksasa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sifatnya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universal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esensialis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semakin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gencar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Char char=""/>
            </a:pPr>
            <a:endParaRPr lang="en-US" sz="2200" dirty="0"/>
          </a:p>
        </p:txBody>
      </p:sp>
      <p:pic>
        <p:nvPicPr>
          <p:cNvPr id="9" name="Content Placeholder 8" descr="wb0232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600200"/>
            <a:ext cx="2676525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SOSIOLOGI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mepelajari</a:t>
            </a:r>
            <a:r>
              <a:rPr lang="en-US" sz="2000" dirty="0" smtClean="0"/>
              <a:t> </a:t>
            </a:r>
            <a:r>
              <a:rPr lang="en-US" sz="2000" i="1" dirty="0" smtClean="0"/>
              <a:t>social statistics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social dynamic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Tingkatan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intelektual</a:t>
            </a:r>
            <a:r>
              <a:rPr lang="en-US" sz="2000" dirty="0" smtClean="0"/>
              <a:t> :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teologis</a:t>
            </a:r>
            <a:endParaRPr lang="en-US" sz="2000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metafisika</a:t>
            </a:r>
            <a:endParaRPr lang="en-US" sz="2000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positivistik</a:t>
            </a:r>
            <a:endParaRPr lang="en-US" sz="2000" dirty="0" smtClean="0"/>
          </a:p>
          <a:p>
            <a:r>
              <a:rPr lang="en-US" sz="2000" dirty="0" err="1" smtClean="0"/>
              <a:t>Sekulerisme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memisahkan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unsur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</p:txBody>
      </p:sp>
      <p:pic>
        <p:nvPicPr>
          <p:cNvPr id="5" name="Content Placeholder 4" descr="Sociology_2__233588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2857500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</TotalTime>
  <Words>554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SOSIOLOGI KOMUNIKASI</vt:lpstr>
      <vt:lpstr>Sebelum Yunani Kuno ( + 600SM)</vt:lpstr>
      <vt:lpstr>Yunani Kuno ( + 600SM)</vt:lpstr>
      <vt:lpstr>Abad Pertengahan (300SM – 1300SM)</vt:lpstr>
      <vt:lpstr>Filsafat Modern (Abad 17 - 19)</vt:lpstr>
      <vt:lpstr>Positivisme (Abad ke-20)</vt:lpstr>
      <vt:lpstr>Alam Simbolis</vt:lpstr>
      <vt:lpstr>Postmodernisme</vt:lpstr>
      <vt:lpstr>SOSIOLOGI MODERN</vt:lpstr>
      <vt:lpstr>Lahirnya Sosiologi Komunikasi</vt:lpstr>
    </vt:vector>
  </TitlesOfParts>
  <Company>YPPI Jakarta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SOSIOLOGI KOMUNIKASI</dc:title>
  <dc:creator>elizabeth dian </dc:creator>
  <cp:lastModifiedBy>elizabeth dian </cp:lastModifiedBy>
  <cp:revision>18</cp:revision>
  <dcterms:created xsi:type="dcterms:W3CDTF">2011-02-28T13:58:23Z</dcterms:created>
  <dcterms:modified xsi:type="dcterms:W3CDTF">2011-03-15T16:17:44Z</dcterms:modified>
</cp:coreProperties>
</file>