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7" showSpecialPlsOnTitleSld="0" saveSubsetFonts="1">
  <p:sldMasterIdLst>
    <p:sldMasterId id="214748380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7" r:id="rId3"/>
    <p:sldId id="298" r:id="rId4"/>
    <p:sldId id="319" r:id="rId5"/>
    <p:sldId id="304" r:id="rId6"/>
    <p:sldId id="300" r:id="rId7"/>
    <p:sldId id="301" r:id="rId8"/>
    <p:sldId id="302" r:id="rId9"/>
    <p:sldId id="303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63" r:id="rId22"/>
    <p:sldId id="354" r:id="rId23"/>
    <p:sldId id="355" r:id="rId24"/>
    <p:sldId id="356" r:id="rId25"/>
    <p:sldId id="358" r:id="rId26"/>
    <p:sldId id="357" r:id="rId27"/>
    <p:sldId id="306" r:id="rId28"/>
    <p:sldId id="307" r:id="rId29"/>
    <p:sldId id="308" r:id="rId30"/>
    <p:sldId id="359" r:id="rId31"/>
    <p:sldId id="309" r:id="rId32"/>
    <p:sldId id="310" r:id="rId33"/>
    <p:sldId id="311" r:id="rId34"/>
    <p:sldId id="312" r:id="rId35"/>
    <p:sldId id="314" r:id="rId36"/>
    <p:sldId id="360" r:id="rId37"/>
    <p:sldId id="313" r:id="rId38"/>
    <p:sldId id="315" r:id="rId39"/>
    <p:sldId id="318" r:id="rId40"/>
    <p:sldId id="316" r:id="rId41"/>
    <p:sldId id="317" r:id="rId42"/>
    <p:sldId id="362" r:id="rId43"/>
    <p:sldId id="361" r:id="rId44"/>
  </p:sldIdLst>
  <p:sldSz cx="9144000" cy="6858000" type="screen4x3"/>
  <p:notesSz cx="7099300" cy="10234613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FBFBF"/>
    <a:srgbClr val="7F7F7F"/>
    <a:srgbClr val="000099"/>
    <a:srgbClr val="3333CC"/>
    <a:srgbClr val="FF3300"/>
    <a:srgbClr val="FFCC99"/>
    <a:srgbClr val="FFFF66"/>
    <a:srgbClr val="008080"/>
    <a:srgbClr val="660066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4" autoAdjust="0"/>
    <p:restoredTop sz="93484" autoAdjust="0"/>
  </p:normalViewPr>
  <p:slideViewPr>
    <p:cSldViewPr>
      <p:cViewPr varScale="1">
        <p:scale>
          <a:sx n="44" d="100"/>
          <a:sy n="44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53" d="100"/>
          <a:sy n="53" d="100"/>
        </p:scale>
        <p:origin x="-2646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t" anchorCtr="0" compatLnSpc="1">
            <a:prstTxWarp prst="textNoShape">
              <a:avLst/>
            </a:prstTxWarp>
          </a:bodyPr>
          <a:lstStyle>
            <a:lvl1pPr defTabSz="979766">
              <a:defRPr sz="1300" noProof="1">
                <a:latin typeface="BankGothic Md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0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t" anchorCtr="0" compatLnSpc="1">
            <a:prstTxWarp prst="textNoShape">
              <a:avLst/>
            </a:prstTxWarp>
          </a:bodyPr>
          <a:lstStyle>
            <a:lvl1pPr algn="r" defTabSz="979766">
              <a:defRPr sz="1300" noProof="1">
                <a:latin typeface="BankGothic Md B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9721931"/>
            <a:ext cx="3076575" cy="511096"/>
          </a:xfrm>
          <a:prstGeom prst="rect">
            <a:avLst/>
          </a:prstGeom>
        </p:spPr>
        <p:txBody>
          <a:bodyPr vert="horz" lIns="96469" tIns="48235" rIns="96469" bIns="4823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t" anchorCtr="0" compatLnSpc="1">
            <a:prstTxWarp prst="textNoShape">
              <a:avLst/>
            </a:prstTxWarp>
          </a:bodyPr>
          <a:lstStyle>
            <a:lvl1pPr defTabSz="979766">
              <a:defRPr sz="13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0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t" anchorCtr="0" compatLnSpc="1">
            <a:prstTxWarp prst="textNoShape">
              <a:avLst/>
            </a:prstTxWarp>
          </a:bodyPr>
          <a:lstStyle>
            <a:lvl1pPr algn="r" defTabSz="979766">
              <a:defRPr sz="13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1760"/>
            <a:ext cx="5680075" cy="460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31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b" anchorCtr="0" compatLnSpc="1">
            <a:prstTxWarp prst="textNoShape">
              <a:avLst/>
            </a:prstTxWarp>
          </a:bodyPr>
          <a:lstStyle>
            <a:lvl1pPr defTabSz="979766">
              <a:defRPr sz="13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931"/>
            <a:ext cx="3076575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6" tIns="48968" rIns="97936" bIns="48968" numCol="1" anchor="b" anchorCtr="0" compatLnSpc="1">
            <a:prstTxWarp prst="textNoShape">
              <a:avLst/>
            </a:prstTxWarp>
          </a:bodyPr>
          <a:lstStyle>
            <a:lvl1pPr algn="r" defTabSz="979766">
              <a:defRPr sz="1300"/>
            </a:lvl1pPr>
          </a:lstStyle>
          <a:p>
            <a:pPr>
              <a:defRPr/>
            </a:pPr>
            <a:fld id="{01B50F60-AD42-47F5-B05E-0BBED06FA9A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9488"/>
            <a:fld id="{DFDD4F15-9FF1-4FA4-9A28-2506B9D508FC}" type="slidenum">
              <a:rPr lang="id-ID" smtClean="0"/>
              <a:pPr defTabSz="979488"/>
              <a:t>57</a:t>
            </a:fld>
            <a:endParaRPr lang="id-ID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termometer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menerus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Input </a:t>
            </a:r>
            <a:r>
              <a:rPr lang="en-US" baseline="0" dirty="0" err="1" smtClean="0"/>
              <a:t>interfernya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offset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temperatur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endParaRPr lang="en-US" baseline="0" dirty="0" smtClean="0"/>
          </a:p>
          <a:p>
            <a:r>
              <a:rPr lang="en-US" baseline="0" dirty="0" smtClean="0"/>
              <a:t>Input </a:t>
            </a:r>
            <a:r>
              <a:rPr lang="en-US" baseline="0" dirty="0" err="1" smtClean="0"/>
              <a:t>modifyingnya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termometer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smtClean="0"/>
              <a:t> dikibas2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50F60-AD42-47F5-B05E-0BBED06FA9AD}" type="slidenum">
              <a:rPr lang="id-ID" smtClean="0"/>
              <a:pPr>
                <a:defRPr/>
              </a:pPr>
              <a:t>72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2.17 Environmental Factors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Storage conditions are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nonoperating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environmental limits to which a sensor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subjected during a specified period without permanently altering its performance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normal operating conditions. Usually, storage conditions include the highest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lowest storage temperatures and maximum relative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humidities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these temperatures.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word “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noncondensing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” may be added to the relative humidity number.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Depending on the sensor’s nature, some specific limitation for the storage may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be considered (e.g., maximum pressure, presence of some gases or contaminating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fumes, etc.).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Short- and long-term stabilities (drift) are parts of the accuracy specification.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short-term stability is manifested as changes in the sensor’s performance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minutes, hours, or even days. The sensor’s output signal may increase or decrease,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which, in other terms, may be described as ultralow-frequency noise. The long-term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stabilitymaybe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related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aging of the sensor materials, which is an irreversible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material’s electrical, mechanical, chemical, or thermal properties; that is,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long-term drift is usually unidirectional. It happens over a relatively long time span,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such as months and years. Long-term stability is one of the most important for sensors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used for precision measurements. Aging depends heavily on environmental storage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operating conditions, how well the sensor components are isolated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environment, and what materials are used for their fabrication. The aging phenomenon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typical for sensors having organic components and, in general, is not an issue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sensor made with only nonorganic materials. For instance, glass-coated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metaloxide</a:t>
            </a: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thermistors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exhibit much greater long-term stability compared to epoxy-coated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thermistors.Apowerful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way to improve long-term stability is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preage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component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extreme conditions. The extreme conditions may be cycled from the lowest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highest. For instance, a sensor may be periodically swung from freezing to hot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temperatures. Such accelerated aging not only enhances the stability of the sensor’s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characteristics but also improves the reliability (see Section 2.18),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preaging</a:t>
            </a: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 reveals many hidden defects. For instance, epoxy-coated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thermistors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 greatly improved if they are maintained at +150◦C for 1 month before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calibrated and installed in a product.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Environmental conditions to which a sensor is subjected do not include variables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which the sensor measures. For instance, an air-pressure sensor usually is subjected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 just to air pressure but to other influences as well, such as the temperatures of air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surrounding components, humidity, vibration, ionizing radiation,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fields, gravitational forces, and so forth. All of these factors may and usually do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sensor’s performance. Both static and dynamic variations in these conditions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should be considered. Some environmental conditions are usually of a multiplicative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nature; that is, they alter a transfer function of the sensor (e.g., changing its gain).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example is the resistive strain gauge, whose sensitivity increases with temperature.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Environmental stability is quite broad and usually a very important requirement.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Both the sensor designer and the application engineer should consider all possible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factors which may affect the sensor’s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performance.Apiezoelectric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accelerometer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may generate spurious signals if affected by a sudden change in ambient tem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perature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electrostatic discharge, formation of electrical charges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triboelectric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effect),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vibration of a connecting cable, electromagnetic interference (EMI), and so forth.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Even if a manufacturer does not specify such effects, an application engineer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simulate them during the prototype phase of the design process. If, indeed, the environmental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factors degrade the sensor’s performance, additional corrective measures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may be required (see Chapter 4) (e.g., placing the sensor in a protective box,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electrical shielding, using a thermal insulation or a thermostat).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Temperature factors are very important for sensor performance; they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known and taken into account. The operating temperature range is the span of ambient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temperatures given by their upper and lower extremes (e.g., −20◦C to +100◦C)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within which the sensor maintains its specified accuracy. Many sensors change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temperature and their transfer functions may shift significantly. Special compensating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elements are often incorporated either directly into the sensor or into signal conditioning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circuits, to compensate for temperature errors. The simplest way of specifying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tolerances of thermal effects is provided by the error-band concept, which is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error band that is applicable over the operating temperature band. A temperature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band may be divided into sections, whereas the error band is separately specified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section. For example, a sensor may be specified to have an accuracy of 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50F60-AD42-47F5-B05E-0BBED06FA9AD}" type="slidenum">
              <a:rPr lang="id-ID" smtClean="0"/>
              <a:pPr>
                <a:defRPr/>
              </a:pPr>
              <a:t>99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26AA-8E36-4B6C-97C7-F92C4F34CC0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2ED5-3FA8-41D7-9B93-C5893173AF6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5118-E63E-4BC3-8748-9A8D49204DE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295400" y="5943600"/>
            <a:ext cx="3962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1295400" y="4495800"/>
            <a:ext cx="3962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187450" y="3621088"/>
            <a:ext cx="419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C0000"/>
                </a:solidFill>
                <a:latin typeface="Britannic Bold" pitchFamily="34" charset="0"/>
              </a:rPr>
              <a:t>SISTEM PENGUKURAN</a:t>
            </a:r>
            <a:endParaRPr lang="en-US" sz="2800" noProof="1">
              <a:latin typeface="Britannic Bold" pitchFamily="34" charset="0"/>
            </a:endParaRP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315200" cy="1747838"/>
          </a:xfrm>
        </p:spPr>
        <p:txBody>
          <a:bodyPr anchor="ctr"/>
          <a:lstStyle>
            <a:lvl1pPr algn="ctr">
              <a:defRPr sz="4400" noProof="1">
                <a:solidFill>
                  <a:srgbClr val="660066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295400" y="5943600"/>
            <a:ext cx="3962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1295400" y="4495800"/>
            <a:ext cx="3962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396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90600"/>
            <a:ext cx="3962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71900"/>
            <a:ext cx="3962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396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3"/>
          </a:xfrm>
        </p:spPr>
        <p:txBody>
          <a:bodyPr/>
          <a:lstStyle>
            <a:lvl1pPr>
              <a:defRPr sz="2000">
                <a:cs typeface="Latha" pitchFamily="2"/>
              </a:defRPr>
            </a:lvl1pPr>
            <a:lvl2pPr>
              <a:defRPr sz="2000">
                <a:cs typeface="Latha" pitchFamily="2"/>
              </a:defRPr>
            </a:lvl2pPr>
            <a:lvl3pPr>
              <a:defRPr sz="2000">
                <a:cs typeface="Latha" pitchFamily="2"/>
              </a:defRPr>
            </a:lvl3pPr>
            <a:lvl4pPr>
              <a:defRPr sz="2000">
                <a:cs typeface="Latha" pitchFamily="2"/>
              </a:defRPr>
            </a:lvl4pPr>
            <a:lvl5pPr>
              <a:defRPr sz="2000">
                <a:cs typeface="Latha" pitchFamily="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9A0A-CFF9-4C18-AEAC-B8B663FFA95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48A8-D47B-4619-988F-B7F1FB5D71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5457-D53D-45C9-BAF6-0687C86E843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>
            <a:lvl1pPr>
              <a:defRPr sz="2800">
                <a:cs typeface="Lath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ABB3-0B20-4E25-B038-1BDDEE7CFA8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609F-2E2A-408F-8088-07F0A8F51E1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02FF-308F-4AF3-8A87-35FA5D54B9C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126E-9EDC-44ED-A91F-0D4396DE7B1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06/03/2011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736295-F002-4D9A-BD33-0B69029ABDA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ctrTitle"/>
          </p:nvPr>
        </p:nvSpPr>
        <p:spPr>
          <a:solidFill>
            <a:srgbClr val="BFBFBF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en-US" altLang="ja-JP" sz="2800" b="1" dirty="0" err="1" smtClean="0">
                <a:ea typeface="MS PGothic" pitchFamily="34" charset="-128"/>
              </a:rPr>
              <a:t>Bab</a:t>
            </a:r>
            <a:r>
              <a:rPr lang="en-US" altLang="ja-JP" sz="2800" b="1" dirty="0" smtClean="0">
                <a:ea typeface="MS PGothic" pitchFamily="34" charset="-128"/>
              </a:rPr>
              <a:t> 2 : KARAKTERISTIK SENSOR</a:t>
            </a: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noProof="1" smtClean="0">
                <a:solidFill>
                  <a:srgbClr val="660066"/>
                </a:solidFill>
              </a:rPr>
              <a:t>Dr. Ir. </a:t>
            </a:r>
            <a:r>
              <a:rPr lang="en-US" b="1" noProof="1" smtClean="0">
                <a:solidFill>
                  <a:srgbClr val="660066"/>
                </a:solidFill>
              </a:rPr>
              <a:t>Yeffry Handoko Putra, M.T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Rentang Input &amp; Output</a:t>
            </a:r>
            <a:endParaRPr lang="en-US" noProof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2293938"/>
          </a:xfrm>
        </p:spPr>
        <p:txBody>
          <a:bodyPr/>
          <a:lstStyle/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b="1" noProof="1" smtClean="0">
                <a:solidFill>
                  <a:srgbClr val="000099"/>
                </a:solidFill>
              </a:rPr>
              <a:t>RANGE</a:t>
            </a:r>
          </a:p>
          <a:p>
            <a:pPr eaLnBrk="1" hangingPunct="1">
              <a:spcBef>
                <a:spcPct val="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Input Range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Rentang nilai antara input minimum dan input maksimum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Misal : Input range suatu transduser tekanan </a:t>
            </a:r>
            <a:r>
              <a:rPr lang="en-US" sz="1800" b="1" noProof="1" smtClean="0">
                <a:solidFill>
                  <a:srgbClr val="660066"/>
                </a:solidFill>
              </a:rPr>
              <a:t>0 s/d 10</a:t>
            </a:r>
            <a:r>
              <a:rPr lang="en-US" sz="1800" b="1" baseline="30000" noProof="1" smtClean="0">
                <a:solidFill>
                  <a:srgbClr val="660066"/>
                </a:solidFill>
              </a:rPr>
              <a:t>4</a:t>
            </a:r>
            <a:r>
              <a:rPr lang="en-US" sz="1800" b="1" noProof="1" smtClean="0">
                <a:solidFill>
                  <a:srgbClr val="660066"/>
                </a:solidFill>
              </a:rPr>
              <a:t> Pa</a:t>
            </a:r>
          </a:p>
          <a:p>
            <a:pPr eaLnBrk="1" hangingPunct="1">
              <a:spcBef>
                <a:spcPct val="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Output Range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Rentang nilai antara output minimum dan output maksimum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Misal : Output range suatu transmitter </a:t>
            </a:r>
            <a:r>
              <a:rPr lang="en-US" sz="1800" b="1" noProof="1" smtClean="0">
                <a:solidFill>
                  <a:srgbClr val="660066"/>
                </a:solidFill>
              </a:rPr>
              <a:t>4 s/d 20 mA</a:t>
            </a:r>
          </a:p>
        </p:txBody>
      </p:sp>
      <p:pic>
        <p:nvPicPr>
          <p:cNvPr id="34820" name="Picture 4" descr="pressure_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429000"/>
            <a:ext cx="66246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08263" y="5295900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noProof="1">
                <a:solidFill>
                  <a:srgbClr val="000099"/>
                </a:solidFill>
              </a:rPr>
              <a:t>Input range    : 0 s/d 10</a:t>
            </a:r>
            <a:r>
              <a:rPr lang="en-US" sz="2000" baseline="30000" noProof="1">
                <a:solidFill>
                  <a:srgbClr val="000099"/>
                </a:solidFill>
              </a:rPr>
              <a:t>4</a:t>
            </a:r>
            <a:r>
              <a:rPr lang="en-US" sz="2000" noProof="1">
                <a:solidFill>
                  <a:srgbClr val="000099"/>
                </a:solidFill>
              </a:rPr>
              <a:t> Pa</a:t>
            </a:r>
          </a:p>
          <a:p>
            <a:r>
              <a:rPr lang="en-US" sz="2000" noProof="1">
                <a:solidFill>
                  <a:srgbClr val="000099"/>
                </a:solidFill>
              </a:rPr>
              <a:t>Output range : 4 s/d 20 mA</a:t>
            </a:r>
          </a:p>
        </p:txBody>
      </p:sp>
      <p:pic>
        <p:nvPicPr>
          <p:cNvPr id="34822" name="Picture 6" descr="ej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91050"/>
            <a:ext cx="2286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Span</a:t>
            </a:r>
            <a:endParaRPr lang="en-US" noProof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35179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b="1" noProof="1" smtClean="0">
                <a:solidFill>
                  <a:srgbClr val="000099"/>
                </a:solidFill>
              </a:rPr>
              <a:t>SPAN</a:t>
            </a:r>
          </a:p>
          <a:p>
            <a:pPr eaLnBrk="1" hangingPunct="1">
              <a:spcBef>
                <a:spcPct val="1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Variasi maksimum input atau output suatu sistem pengukuran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Input Span = Input</a:t>
            </a:r>
            <a:r>
              <a:rPr lang="en-US" sz="1800" baseline="-25000" noProof="1" smtClean="0">
                <a:solidFill>
                  <a:srgbClr val="660066"/>
                </a:solidFill>
              </a:rPr>
              <a:t>max</a:t>
            </a:r>
            <a:r>
              <a:rPr lang="en-US" sz="1800" noProof="1" smtClean="0">
                <a:solidFill>
                  <a:srgbClr val="660066"/>
                </a:solidFill>
              </a:rPr>
              <a:t> – Input</a:t>
            </a:r>
            <a:r>
              <a:rPr lang="en-US" sz="1800" baseline="-25000" noProof="1" smtClean="0">
                <a:solidFill>
                  <a:srgbClr val="660066"/>
                </a:solidFill>
              </a:rPr>
              <a:t>min</a:t>
            </a:r>
            <a:endParaRPr lang="en-US" sz="1800" noProof="1" smtClean="0">
              <a:solidFill>
                <a:srgbClr val="660066"/>
              </a:solidFill>
            </a:endParaRPr>
          </a:p>
          <a:p>
            <a:pPr lvl="1" eaLnBrk="1" hangingPunct="1">
              <a:spcBef>
                <a:spcPct val="1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Output Span = Output</a:t>
            </a:r>
            <a:r>
              <a:rPr lang="en-US" sz="1800" baseline="-25000" noProof="1" smtClean="0">
                <a:solidFill>
                  <a:srgbClr val="660066"/>
                </a:solidFill>
              </a:rPr>
              <a:t>max</a:t>
            </a:r>
            <a:r>
              <a:rPr lang="en-US" sz="1800" noProof="1" smtClean="0">
                <a:solidFill>
                  <a:srgbClr val="660066"/>
                </a:solidFill>
              </a:rPr>
              <a:t> – Output</a:t>
            </a:r>
            <a:r>
              <a:rPr lang="en-US" sz="1800" baseline="-25000" noProof="1" smtClean="0">
                <a:solidFill>
                  <a:srgbClr val="660066"/>
                </a:solidFill>
              </a:rPr>
              <a:t>min</a:t>
            </a:r>
          </a:p>
          <a:p>
            <a:pPr lvl="1" eaLnBrk="1" hangingPunct="1">
              <a:spcBef>
                <a:spcPct val="15000"/>
              </a:spcBef>
              <a:buFont typeface="Wingdings 3" pitchFamily="18" charset="2"/>
              <a:buNone/>
            </a:pPr>
            <a:endParaRPr lang="en-US" sz="1800" baseline="-25000" noProof="1" smtClean="0">
              <a:solidFill>
                <a:srgbClr val="660066"/>
              </a:solidFill>
            </a:endParaRPr>
          </a:p>
          <a:p>
            <a:pPr eaLnBrk="1" hangingPunct="1">
              <a:spcBef>
                <a:spcPct val="1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Contoh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1800" noProof="1" smtClean="0">
                <a:solidFill>
                  <a:srgbClr val="660066"/>
                </a:solidFill>
              </a:rPr>
              <a:t>Suatu </a:t>
            </a:r>
            <a:r>
              <a:rPr lang="en-US" sz="1800" i="1" smtClean="0">
                <a:solidFill>
                  <a:srgbClr val="660066"/>
                </a:solidFill>
              </a:rPr>
              <a:t>Pressure Transmitter</a:t>
            </a:r>
            <a:r>
              <a:rPr lang="en-US" sz="1800" noProof="1" smtClean="0">
                <a:solidFill>
                  <a:srgbClr val="660066"/>
                </a:solidFill>
              </a:rPr>
              <a:t> memiliki span sebagai berikut</a:t>
            </a:r>
          </a:p>
          <a:p>
            <a:pPr lvl="2" eaLnBrk="1" hangingPunct="1">
              <a:spcBef>
                <a:spcPct val="15000"/>
              </a:spcBef>
            </a:pPr>
            <a:r>
              <a:rPr lang="en-US" noProof="1" smtClean="0">
                <a:solidFill>
                  <a:srgbClr val="660066"/>
                </a:solidFill>
              </a:rPr>
              <a:t>Input Span = 10</a:t>
            </a:r>
            <a:r>
              <a:rPr lang="en-US" baseline="30000" noProof="1" smtClean="0">
                <a:solidFill>
                  <a:srgbClr val="660066"/>
                </a:solidFill>
              </a:rPr>
              <a:t>4</a:t>
            </a:r>
            <a:r>
              <a:rPr lang="en-US" noProof="1" smtClean="0">
                <a:solidFill>
                  <a:srgbClr val="660066"/>
                </a:solidFill>
              </a:rPr>
              <a:t> Pa</a:t>
            </a:r>
          </a:p>
          <a:p>
            <a:pPr lvl="2" eaLnBrk="1" hangingPunct="1">
              <a:spcBef>
                <a:spcPct val="15000"/>
              </a:spcBef>
            </a:pPr>
            <a:r>
              <a:rPr lang="en-US" noProof="1" smtClean="0">
                <a:solidFill>
                  <a:srgbClr val="660066"/>
                </a:solidFill>
              </a:rPr>
              <a:t>Output Span = 16 mA</a:t>
            </a:r>
          </a:p>
        </p:txBody>
      </p:sp>
      <p:pic>
        <p:nvPicPr>
          <p:cNvPr id="35844" name="Picture 4" descr="pressure_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21163"/>
            <a:ext cx="66246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92725" y="5589588"/>
            <a:ext cx="254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noProof="1">
                <a:solidFill>
                  <a:srgbClr val="000099"/>
                </a:solidFill>
              </a:rPr>
              <a:t>Input span    : 10</a:t>
            </a:r>
            <a:r>
              <a:rPr lang="en-US" sz="2000" baseline="30000" noProof="1">
                <a:solidFill>
                  <a:srgbClr val="000099"/>
                </a:solidFill>
              </a:rPr>
              <a:t>4</a:t>
            </a:r>
            <a:r>
              <a:rPr lang="en-US" sz="2000" noProof="1">
                <a:solidFill>
                  <a:srgbClr val="000099"/>
                </a:solidFill>
              </a:rPr>
              <a:t> Pa</a:t>
            </a:r>
          </a:p>
          <a:p>
            <a:r>
              <a:rPr lang="en-US" sz="2000" noProof="1">
                <a:solidFill>
                  <a:srgbClr val="000099"/>
                </a:solidFill>
              </a:rPr>
              <a:t>Output span : 16 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Linieritas</a:t>
            </a:r>
            <a:endParaRPr lang="en-US" noProof="1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697788" cy="15748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b="1" noProof="1" smtClean="0">
                <a:solidFill>
                  <a:srgbClr val="000099"/>
                </a:solidFill>
              </a:rPr>
              <a:t>LINIERITAS</a:t>
            </a:r>
          </a:p>
          <a:p>
            <a:pPr eaLnBrk="1" hangingPunct="1">
              <a:spcBef>
                <a:spcPct val="1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Suatu sistem dikatakan linier jika hubungan input dan output merupakan suatu garis lurus</a:t>
            </a:r>
          </a:p>
          <a:p>
            <a:pPr eaLnBrk="1" hangingPunct="1">
              <a:spcBef>
                <a:spcPct val="15000"/>
              </a:spcBef>
            </a:pPr>
            <a:r>
              <a:rPr lang="en-US" noProof="1" smtClean="0">
                <a:solidFill>
                  <a:srgbClr val="660066"/>
                </a:solidFill>
              </a:rPr>
              <a:t>Nilai output suatu sistem linier dinyatakan sbb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3954471"/>
          <a:ext cx="4822825" cy="688975"/>
        </p:xfrm>
        <a:graphic>
          <a:graphicData uri="http://schemas.openxmlformats.org/presentationml/2006/ole">
            <p:oleObj spid="_x0000_s1026" name="Equation" r:id="rId3" imgW="1600200" imgH="2286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116013" y="4872054"/>
          <a:ext cx="7126287" cy="914400"/>
        </p:xfrm>
        <a:graphic>
          <a:graphicData uri="http://schemas.openxmlformats.org/presentationml/2006/ole">
            <p:oleObj spid="_x0000_s1027" name="Equation" r:id="rId4" imgW="3365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Non-linieritas</a:t>
            </a:r>
            <a:endParaRPr lang="en-US" noProof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770813" cy="17907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en-US" b="1" noProof="1" smtClean="0">
                <a:solidFill>
                  <a:srgbClr val="000099"/>
                </a:solidFill>
              </a:rPr>
              <a:t>NON-LINIERITAS</a:t>
            </a:r>
          </a:p>
          <a:p>
            <a:pPr eaLnBrk="1" hangingPunct="1">
              <a:spcBef>
                <a:spcPct val="15000"/>
              </a:spcBef>
            </a:pPr>
            <a:r>
              <a:rPr lang="en-US" b="1" noProof="1" smtClean="0">
                <a:solidFill>
                  <a:srgbClr val="660066"/>
                </a:solidFill>
              </a:rPr>
              <a:t>Suatu sistem dikatakan non-linier jika hubungan input dan output bukan merupakan suatu garis lurus</a:t>
            </a:r>
          </a:p>
          <a:p>
            <a:pPr eaLnBrk="1" hangingPunct="1">
              <a:spcBef>
                <a:spcPct val="15000"/>
              </a:spcBef>
            </a:pPr>
            <a:r>
              <a:rPr lang="en-US" noProof="1" smtClean="0">
                <a:solidFill>
                  <a:srgbClr val="660066"/>
                </a:solidFill>
              </a:rPr>
              <a:t>Contoh kurva </a:t>
            </a:r>
            <a:r>
              <a:rPr lang="en-US" b="1" noProof="1" smtClean="0">
                <a:solidFill>
                  <a:srgbClr val="660066"/>
                </a:solidFill>
              </a:rPr>
              <a:t>linier</a:t>
            </a:r>
            <a:r>
              <a:rPr lang="en-US" noProof="1" smtClean="0">
                <a:solidFill>
                  <a:srgbClr val="660066"/>
                </a:solidFill>
              </a:rPr>
              <a:t> dan </a:t>
            </a:r>
            <a:r>
              <a:rPr lang="en-US" b="1" noProof="1" smtClean="0">
                <a:solidFill>
                  <a:srgbClr val="660066"/>
                </a:solidFill>
              </a:rPr>
              <a:t>non-linier</a:t>
            </a:r>
            <a:r>
              <a:rPr lang="en-US" b="1" smtClean="0">
                <a:solidFill>
                  <a:srgbClr val="660066"/>
                </a:solidFill>
              </a:rPr>
              <a:t> :</a:t>
            </a:r>
            <a:endParaRPr lang="en-US" b="1" noProof="1" smtClean="0">
              <a:solidFill>
                <a:srgbClr val="660066"/>
              </a:solidFill>
            </a:endParaRPr>
          </a:p>
        </p:txBody>
      </p:sp>
      <p:pic>
        <p:nvPicPr>
          <p:cNvPr id="36868" name="Picture 4" descr="linier-nonlin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695724"/>
            <a:ext cx="4535488" cy="3162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Persamaan Output</a:t>
            </a:r>
            <a:endParaRPr lang="en-US" noProof="1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762000"/>
          </a:xfrm>
        </p:spPr>
        <p:txBody>
          <a:bodyPr/>
          <a:lstStyle/>
          <a:p>
            <a:pPr eaLnBrk="1" hangingPunct="1"/>
            <a:r>
              <a:rPr lang="en-US" b="1" noProof="1" smtClean="0">
                <a:solidFill>
                  <a:srgbClr val="000099"/>
                </a:solidFill>
              </a:rPr>
              <a:t>Secara umum, </a:t>
            </a:r>
            <a:r>
              <a:rPr lang="en-US" b="1" i="1" noProof="1" smtClean="0">
                <a:solidFill>
                  <a:srgbClr val="FF0000"/>
                </a:solidFill>
              </a:rPr>
              <a:t>Output</a:t>
            </a:r>
            <a:r>
              <a:rPr lang="en-US" b="1" noProof="1" smtClean="0">
                <a:solidFill>
                  <a:srgbClr val="000099"/>
                </a:solidFill>
              </a:rPr>
              <a:t> suatu sistem merupakan fungsi </a:t>
            </a:r>
            <a:r>
              <a:rPr lang="en-US" b="1" i="1" noProof="1" smtClean="0">
                <a:solidFill>
                  <a:srgbClr val="FF0000"/>
                </a:solidFill>
              </a:rPr>
              <a:t>Input</a:t>
            </a:r>
            <a:r>
              <a:rPr lang="en-US" b="1" noProof="1" smtClean="0">
                <a:solidFill>
                  <a:srgbClr val="000099"/>
                </a:solidFill>
              </a:rPr>
              <a:t> dengan bentuk persamaan polinomial berikut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71775" y="1795463"/>
          <a:ext cx="4159250" cy="1201737"/>
        </p:xfrm>
        <a:graphic>
          <a:graphicData uri="http://schemas.openxmlformats.org/presentationml/2006/ole">
            <p:oleObj spid="_x0000_s2050" name="Equation" r:id="rId3" imgW="2374560" imgH="685800" progId="Equation.3">
              <p:embed/>
            </p:oleObj>
          </a:graphicData>
        </a:graphic>
      </p:graphicFrame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827088" y="2852738"/>
            <a:ext cx="8012112" cy="3378200"/>
            <a:chOff x="521" y="1872"/>
            <a:chExt cx="5047" cy="2128"/>
          </a:xfrm>
        </p:grpSpPr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521" y="1872"/>
              <a:ext cx="504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b="1" noProof="1">
                  <a:solidFill>
                    <a:srgbClr val="000099"/>
                  </a:solidFill>
                  <a:latin typeface="Century Gothic" pitchFamily="34" charset="0"/>
                </a:rPr>
                <a:t>Contoh</a:t>
              </a:r>
              <a:r>
                <a:rPr lang="en-US" sz="2000" noProof="1">
                  <a:solidFill>
                    <a:schemeClr val="tx2"/>
                  </a:solidFill>
                  <a:latin typeface="Century Gothic" pitchFamily="34" charset="0"/>
                </a:rPr>
                <a:t>	</a:t>
              </a:r>
            </a:p>
            <a:p>
              <a:pPr marL="342900" indent="-342900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000" noProof="1">
                  <a:solidFill>
                    <a:schemeClr val="tx2"/>
                  </a:solidFill>
                  <a:latin typeface="Century Gothic" pitchFamily="34" charset="0"/>
                </a:rPr>
                <a:t>	</a:t>
              </a:r>
              <a:r>
                <a:rPr lang="en-US" noProof="1">
                  <a:solidFill>
                    <a:schemeClr val="tx2"/>
                  </a:solidFill>
                  <a:latin typeface="Century Gothic" pitchFamily="34" charset="0"/>
                </a:rPr>
                <a:t>Tegangan keluaran suatu termokopel </a:t>
              </a:r>
              <a:r>
                <a:rPr lang="en-US" b="1" noProof="1">
                  <a:solidFill>
                    <a:srgbClr val="3333FF"/>
                  </a:solidFill>
                  <a:latin typeface="Century Gothic" pitchFamily="34" charset="0"/>
                </a:rPr>
                <a:t>copper-constantan</a:t>
              </a:r>
              <a:r>
                <a:rPr lang="en-US" noProof="1">
                  <a:solidFill>
                    <a:schemeClr val="tx2"/>
                  </a:solidFill>
                  <a:latin typeface="Century Gothic" pitchFamily="34" charset="0"/>
                </a:rPr>
                <a:t> (type T), diekspresikan dengan persamaan polinom berikut,</a:t>
              </a:r>
              <a:r>
                <a:rPr lang="en-US" sz="2000" noProof="1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1292" y="2543"/>
            <a:ext cx="3965" cy="252"/>
          </p:xfrm>
          <a:graphic>
            <a:graphicData uri="http://schemas.openxmlformats.org/presentationml/2006/ole">
              <p:oleObj spid="_x0000_s2051" name="Equation" r:id="rId4" imgW="3593880" imgH="228600" progId="Equation.3">
                <p:embed/>
              </p:oleObj>
            </a:graphicData>
          </a:graphic>
        </p:graphicFrame>
        <p:graphicFrame>
          <p:nvGraphicFramePr>
            <p:cNvPr id="2052" name="Object 8"/>
            <p:cNvGraphicFramePr>
              <a:graphicFrameLocks noChangeAspect="1"/>
            </p:cNvGraphicFramePr>
            <p:nvPr/>
          </p:nvGraphicFramePr>
          <p:xfrm>
            <a:off x="3787" y="3294"/>
            <a:ext cx="1093" cy="252"/>
          </p:xfrm>
          <a:graphic>
            <a:graphicData uri="http://schemas.openxmlformats.org/presentationml/2006/ole">
              <p:oleObj spid="_x0000_s2052" name="Equation" r:id="rId5" imgW="990360" imgH="228600" progId="Equation.3">
                <p:embed/>
              </p:oleObj>
            </a:graphicData>
          </a:graphic>
        </p:graphicFrame>
        <p:graphicFrame>
          <p:nvGraphicFramePr>
            <p:cNvPr id="2053" name="Object 9"/>
            <p:cNvGraphicFramePr>
              <a:graphicFrameLocks noChangeAspect="1"/>
            </p:cNvGraphicFramePr>
            <p:nvPr/>
          </p:nvGraphicFramePr>
          <p:xfrm>
            <a:off x="1066" y="3748"/>
            <a:ext cx="4301" cy="252"/>
          </p:xfrm>
          <a:graphic>
            <a:graphicData uri="http://schemas.openxmlformats.org/presentationml/2006/ole">
              <p:oleObj spid="_x0000_s2053" name="Equation" r:id="rId6" imgW="3898800" imgH="228600" progId="Equation.3">
                <p:embed/>
              </p:oleObj>
            </a:graphicData>
          </a:graphic>
        </p:graphicFrame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521" y="2865"/>
              <a:ext cx="504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000" noProof="1">
                  <a:solidFill>
                    <a:schemeClr val="tx2"/>
                  </a:solidFill>
                  <a:latin typeface="Book Antiqua" pitchFamily="18" charset="0"/>
                </a:rPr>
                <a:t>	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</a:rPr>
                <a:t>Untuk rentang 0 s/d 400 </a:t>
              </a:r>
              <a:r>
                <a:rPr lang="en-US" baseline="30000" noProof="1">
                  <a:solidFill>
                    <a:schemeClr val="tx2"/>
                  </a:solidFill>
                  <a:latin typeface="Book Antiqua" pitchFamily="18" charset="0"/>
                </a:rPr>
                <a:t>o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</a:rPr>
                <a:t>C, tegangan keluaran  </a:t>
              </a:r>
              <a:r>
                <a:rPr lang="en-US" i="1" noProof="1">
                  <a:solidFill>
                    <a:schemeClr val="tx2"/>
                  </a:solidFill>
                  <a:latin typeface="Book Antiqua" pitchFamily="18" charset="0"/>
                </a:rPr>
                <a:t>E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</a:rPr>
                <a:t>(</a:t>
              </a:r>
              <a:r>
                <a:rPr lang="en-US" i="1" noProof="1">
                  <a:solidFill>
                    <a:schemeClr val="tx2"/>
                  </a:solidFill>
                  <a:latin typeface="Book Antiqua" pitchFamily="18" charset="0"/>
                </a:rPr>
                <a:t>T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</a:rPr>
                <a:t>=0) = 0 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V &amp; </a:t>
              </a:r>
            </a:p>
            <a:p>
              <a:pPr marL="342900" indent="-342900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      </a:t>
              </a:r>
              <a:r>
                <a:rPr lang="en-US" i="1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E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(</a:t>
              </a:r>
              <a:r>
                <a:rPr lang="en-US" i="1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T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=400</a:t>
              </a:r>
              <a:r>
                <a:rPr lang="en-US" baseline="30000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o</a:t>
              </a: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  <a:sym typeface="Symbol" pitchFamily="18" charset="2"/>
                </a:rPr>
                <a:t>C) = 20869 V .   Persamaan linier untuk rentang tsb,</a:t>
              </a: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657" y="3475"/>
              <a:ext cx="328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noProof="1">
                  <a:solidFill>
                    <a:schemeClr val="tx2"/>
                  </a:solidFill>
                  <a:latin typeface="Book Antiqua" pitchFamily="18" charset="0"/>
                </a:rPr>
                <a:t>Kesalahan linierisasi adalah,</a:t>
              </a:r>
              <a:endParaRPr lang="en-US" noProof="1">
                <a:solidFill>
                  <a:schemeClr val="tx2"/>
                </a:solidFill>
                <a:latin typeface="Book Antiqua" pitchFamily="18" charset="0"/>
                <a:sym typeface="Symbol" pitchFamily="18" charset="2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Sensitivitas</a:t>
            </a:r>
            <a:endParaRPr lang="en-US" noProof="1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2" y="990600"/>
            <a:ext cx="4738688" cy="1724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noProof="1" smtClean="0">
                <a:solidFill>
                  <a:srgbClr val="000099"/>
                </a:solidFill>
              </a:rPr>
              <a:t>SENSITIVITAS</a:t>
            </a:r>
          </a:p>
          <a:p>
            <a:pPr eaLnBrk="1" hangingPunct="1"/>
            <a:r>
              <a:rPr lang="en-US" sz="2800" b="1" noProof="1" smtClean="0">
                <a:solidFill>
                  <a:srgbClr val="3333FF"/>
                </a:solidFill>
              </a:rPr>
              <a:t>Perbandingan perubahan keluaran sistem terhadap perubahan masukan sistem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71538" y="3286124"/>
          <a:ext cx="2520950" cy="815975"/>
        </p:xfrm>
        <a:graphic>
          <a:graphicData uri="http://schemas.openxmlformats.org/presentationml/2006/ole">
            <p:oleObj spid="_x0000_s3074" name="Equation" r:id="rId3" imgW="1295280" imgH="41904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285875" y="5643565"/>
          <a:ext cx="6985000" cy="739775"/>
        </p:xfrm>
        <a:graphic>
          <a:graphicData uri="http://schemas.openxmlformats.org/presentationml/2006/ole">
            <p:oleObj spid="_x0000_s3075" name="Equation" r:id="rId4" imgW="3720960" imgH="393480" progId="Equation.3">
              <p:embed/>
            </p:oleObj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785813" y="5078427"/>
            <a:ext cx="76977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 noProof="1">
                <a:solidFill>
                  <a:srgbClr val="660066"/>
                </a:solidFill>
              </a:rPr>
              <a:t>Contoh : Sensitivitas Termokopel  Cooper - Constantant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0150" y="1214438"/>
            <a:ext cx="413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Input Gangguan </a:t>
            </a:r>
            <a:endParaRPr lang="en-US" noProof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913688" cy="5246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0099"/>
                </a:solidFill>
              </a:rPr>
              <a:t>EFEK LINGKUNGAN (</a:t>
            </a:r>
            <a:r>
              <a:rPr lang="en-US" sz="2400" i="1" noProof="1" smtClean="0">
                <a:solidFill>
                  <a:srgbClr val="000099"/>
                </a:solidFill>
              </a:rPr>
              <a:t>environmental effect</a:t>
            </a:r>
            <a:r>
              <a:rPr lang="en-US" sz="2400" b="1" noProof="1" smtClean="0">
                <a:solidFill>
                  <a:srgbClr val="000099"/>
                </a:solidFill>
              </a:rPr>
              <a:t>)</a:t>
            </a:r>
          </a:p>
          <a:p>
            <a:pPr eaLnBrk="1" hangingPunct="1"/>
            <a:r>
              <a:rPr lang="en-US" sz="2400" b="1" noProof="1" smtClean="0">
                <a:solidFill>
                  <a:srgbClr val="3333FF"/>
                </a:solidFill>
              </a:rPr>
              <a:t>Secara umum, output pengukuran tidak hanya fungsi input pengukuran, tetapi juga fungsi input lingkungan seperti temperatur lingkungan, tekanan atmosfir, kelembaban relatif, suplai tegangan dsb.</a:t>
            </a:r>
            <a:endParaRPr lang="en-US" sz="2400" b="1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noProof="1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2400" b="1" noProof="1" smtClean="0">
                <a:solidFill>
                  <a:srgbClr val="000099"/>
                </a:solidFill>
              </a:rPr>
              <a:t>Terdapat 2 jenis input lingkungan</a:t>
            </a:r>
          </a:p>
          <a:p>
            <a:pPr lvl="1" eaLnBrk="1" hangingPunct="1"/>
            <a:r>
              <a:rPr lang="en-US" sz="2000" b="1" noProof="1" smtClean="0">
                <a:solidFill>
                  <a:srgbClr val="660066"/>
                </a:solidFill>
              </a:rPr>
              <a:t>Modifying Input</a:t>
            </a:r>
          </a:p>
          <a:p>
            <a:pPr lvl="2" eaLnBrk="1" hangingPunct="1"/>
            <a:r>
              <a:rPr lang="en-US" sz="1800" b="1" noProof="1" smtClean="0">
                <a:solidFill>
                  <a:srgbClr val="3333FF"/>
                </a:solidFill>
              </a:rPr>
              <a:t>Menyebabkan sensitivitas linier sistem pengukuran berubah</a:t>
            </a:r>
          </a:p>
          <a:p>
            <a:pPr lvl="1" eaLnBrk="1" hangingPunct="1"/>
            <a:r>
              <a:rPr lang="en-US" sz="2000" b="1" noProof="1" smtClean="0">
                <a:solidFill>
                  <a:srgbClr val="660066"/>
                </a:solidFill>
              </a:rPr>
              <a:t>Interfering Input</a:t>
            </a:r>
          </a:p>
          <a:p>
            <a:pPr lvl="2" eaLnBrk="1" hangingPunct="1"/>
            <a:r>
              <a:rPr lang="en-US" sz="1800" b="1" noProof="1" smtClean="0">
                <a:solidFill>
                  <a:srgbClr val="3333FF"/>
                </a:solidFill>
              </a:rPr>
              <a:t>Menyebabkan intersepsi atau </a:t>
            </a:r>
            <a:r>
              <a:rPr lang="en-US" sz="1800" b="1" i="1" noProof="1" smtClean="0">
                <a:solidFill>
                  <a:srgbClr val="3333FF"/>
                </a:solidFill>
              </a:rPr>
              <a:t>zero bias</a:t>
            </a:r>
            <a:r>
              <a:rPr lang="en-US" sz="1800" b="1" noProof="1" smtClean="0">
                <a:solidFill>
                  <a:srgbClr val="3333FF"/>
                </a:solidFill>
              </a:rPr>
              <a:t> sistem pengukuran berubah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Input Gangguan</a:t>
            </a:r>
            <a:endParaRPr lang="en-US" noProof="1" smtClean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422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noProof="1" smtClean="0">
                <a:solidFill>
                  <a:srgbClr val="000099"/>
                </a:solidFill>
                <a:latin typeface="Berlin Sans FB" pitchFamily="34" charset="0"/>
              </a:rPr>
              <a:t>Efek lingkungan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42988" y="5157788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noProof="1">
                <a:solidFill>
                  <a:srgbClr val="FF0000"/>
                </a:solidFill>
                <a:latin typeface="Berlin Sans FB" pitchFamily="34" charset="0"/>
              </a:rPr>
              <a:t>Efek Modifying Input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625" y="5084763"/>
            <a:ext cx="288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noProof="1">
                <a:solidFill>
                  <a:srgbClr val="FF0000"/>
                </a:solidFill>
                <a:latin typeface="Berlin Sans FB" pitchFamily="34" charset="0"/>
              </a:rPr>
              <a:t>Efek Interfering Input</a:t>
            </a:r>
          </a:p>
        </p:txBody>
      </p:sp>
      <p:pic>
        <p:nvPicPr>
          <p:cNvPr id="38918" name="Picture 6" descr="Modifying_In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3529012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Interfering_In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1412875"/>
            <a:ext cx="3498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isteresi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08275"/>
            <a:ext cx="4103687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Histeresis</a:t>
            </a:r>
            <a:endParaRPr lang="en-US" noProof="1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0099"/>
                </a:solidFill>
              </a:rPr>
              <a:t>HYSTERESIS</a:t>
            </a:r>
            <a:r>
              <a:rPr lang="en-US" noProof="1" smtClean="0"/>
              <a:t> </a:t>
            </a:r>
          </a:p>
          <a:p>
            <a:pPr lvl="1" eaLnBrk="1" hangingPunct="1"/>
            <a:r>
              <a:rPr lang="en-US" sz="2000" noProof="1" smtClean="0">
                <a:solidFill>
                  <a:srgbClr val="660066"/>
                </a:solidFill>
              </a:rPr>
              <a:t>Histeresis adalah perbedaan nilai </a:t>
            </a:r>
            <a:r>
              <a:rPr lang="en-US" sz="2000" i="1" noProof="1" smtClean="0">
                <a:solidFill>
                  <a:srgbClr val="660066"/>
                </a:solidFill>
              </a:rPr>
              <a:t>Output</a:t>
            </a:r>
            <a:r>
              <a:rPr lang="en-US" sz="2000" noProof="1" smtClean="0">
                <a:solidFill>
                  <a:srgbClr val="660066"/>
                </a:solidFill>
              </a:rPr>
              <a:t> pengukuran pada saat nilai </a:t>
            </a:r>
            <a:r>
              <a:rPr lang="en-US" sz="2000" i="1" noProof="1" smtClean="0">
                <a:solidFill>
                  <a:srgbClr val="660066"/>
                </a:solidFill>
              </a:rPr>
              <a:t>Input</a:t>
            </a:r>
            <a:r>
              <a:rPr lang="en-US" sz="2000" noProof="1" smtClean="0">
                <a:solidFill>
                  <a:srgbClr val="660066"/>
                </a:solidFill>
              </a:rPr>
              <a:t> pengukuran membesar (naik) dan mengecil (turun).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348038" y="2492375"/>
          <a:ext cx="4070350" cy="423863"/>
        </p:xfrm>
        <a:graphic>
          <a:graphicData uri="http://schemas.openxmlformats.org/presentationml/2006/ole">
            <p:oleObj spid="_x0000_s4098" name="Equation" r:id="rId4" imgW="2197080" imgH="228600" progId="Equation.3">
              <p:embed/>
            </p:oleObj>
          </a:graphicData>
        </a:graphic>
      </p:graphicFrame>
      <p:pic>
        <p:nvPicPr>
          <p:cNvPr id="4102" name="Picture 6" descr="Histeresis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78250"/>
            <a:ext cx="38655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5929313"/>
            <a:ext cx="5576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Resolusi</a:t>
            </a:r>
            <a:endParaRPr lang="en-US" noProof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1214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3333FF"/>
                </a:solidFill>
              </a:rPr>
              <a:t>RESOLUSI</a:t>
            </a:r>
          </a:p>
          <a:p>
            <a:pPr eaLnBrk="1" hangingPunct="1"/>
            <a:r>
              <a:rPr lang="en-US" noProof="1" smtClean="0">
                <a:solidFill>
                  <a:srgbClr val="660066"/>
                </a:solidFill>
              </a:rPr>
              <a:t>Perubahan nilai terkecil </a:t>
            </a:r>
            <a:r>
              <a:rPr lang="en-US" i="1" noProof="1" smtClean="0">
                <a:solidFill>
                  <a:srgbClr val="660066"/>
                </a:solidFill>
              </a:rPr>
              <a:t>Input</a:t>
            </a:r>
            <a:r>
              <a:rPr lang="en-US" noProof="1" smtClean="0">
                <a:solidFill>
                  <a:srgbClr val="660066"/>
                </a:solidFill>
              </a:rPr>
              <a:t> pengukuran yang memberikan respon pada </a:t>
            </a:r>
            <a:r>
              <a:rPr lang="en-US" i="1" noProof="1" smtClean="0">
                <a:solidFill>
                  <a:srgbClr val="660066"/>
                </a:solidFill>
              </a:rPr>
              <a:t>Output</a:t>
            </a:r>
            <a:r>
              <a:rPr lang="en-US" noProof="1" smtClean="0">
                <a:solidFill>
                  <a:srgbClr val="660066"/>
                </a:solidFill>
              </a:rPr>
              <a:t> pengukuran</a:t>
            </a:r>
          </a:p>
        </p:txBody>
      </p:sp>
      <p:pic>
        <p:nvPicPr>
          <p:cNvPr id="39940" name="Picture 4" descr="resolu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89138"/>
            <a:ext cx="331152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76475"/>
            <a:ext cx="23764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95"/>
          <p:cNvSpPr>
            <a:spLocks noChangeArrowheads="1"/>
          </p:cNvSpPr>
          <p:nvPr/>
        </p:nvSpPr>
        <p:spPr bwMode="auto">
          <a:xfrm>
            <a:off x="827088" y="5041900"/>
            <a:ext cx="2286000" cy="685800"/>
          </a:xfrm>
          <a:prstGeom prst="can">
            <a:avLst>
              <a:gd name="adj" fmla="val 4629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Line 96"/>
          <p:cNvSpPr>
            <a:spLocks noChangeShapeType="1"/>
          </p:cNvSpPr>
          <p:nvPr/>
        </p:nvSpPr>
        <p:spPr bwMode="auto">
          <a:xfrm>
            <a:off x="3113088" y="51943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97"/>
          <p:cNvSpPr>
            <a:spLocks noChangeShapeType="1"/>
          </p:cNvSpPr>
          <p:nvPr/>
        </p:nvSpPr>
        <p:spPr bwMode="auto">
          <a:xfrm>
            <a:off x="3113088" y="55753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98"/>
          <p:cNvSpPr>
            <a:spLocks noChangeShapeType="1"/>
          </p:cNvSpPr>
          <p:nvPr/>
        </p:nvSpPr>
        <p:spPr bwMode="auto">
          <a:xfrm>
            <a:off x="3494088" y="45085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99"/>
          <p:cNvSpPr>
            <a:spLocks noChangeShapeType="1"/>
          </p:cNvSpPr>
          <p:nvPr/>
        </p:nvSpPr>
        <p:spPr bwMode="auto">
          <a:xfrm flipV="1">
            <a:off x="3494088" y="55753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00"/>
          <p:cNvSpPr txBox="1">
            <a:spLocks noChangeArrowheads="1"/>
          </p:cNvSpPr>
          <p:nvPr/>
        </p:nvSpPr>
        <p:spPr bwMode="auto">
          <a:xfrm>
            <a:off x="3995738" y="4652963"/>
            <a:ext cx="1784350" cy="1581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Hasil pengukuran:</a:t>
            </a:r>
          </a:p>
          <a:p>
            <a:pPr eaLnBrk="0" hangingPunct="0">
              <a:buFontTx/>
              <a:buChar char="-"/>
            </a:pPr>
            <a:r>
              <a:rPr lang="en-US" sz="1400">
                <a:latin typeface="Tahoma" pitchFamily="34" charset="0"/>
              </a:rPr>
              <a:t> 4,235 mm</a:t>
            </a:r>
          </a:p>
          <a:p>
            <a:pPr eaLnBrk="0" hangingPunct="0">
              <a:buFontTx/>
              <a:buChar char="-"/>
            </a:pPr>
            <a:r>
              <a:rPr lang="en-US" sz="1400">
                <a:latin typeface="Tahoma" pitchFamily="34" charset="0"/>
              </a:rPr>
              <a:t> 4,240 mm</a:t>
            </a:r>
          </a:p>
          <a:p>
            <a:pPr eaLnBrk="0" hangingPunct="0">
              <a:buFontTx/>
              <a:buChar char="-"/>
            </a:pPr>
            <a:r>
              <a:rPr lang="en-US" sz="1400">
                <a:latin typeface="Tahoma" pitchFamily="34" charset="0"/>
              </a:rPr>
              <a:t> 4,236 mm</a:t>
            </a:r>
          </a:p>
          <a:p>
            <a:pPr eaLnBrk="0" hangingPunct="0">
              <a:buFontTx/>
              <a:buChar char="-"/>
            </a:pPr>
            <a:r>
              <a:rPr lang="en-US" sz="1400">
                <a:latin typeface="Tahoma" pitchFamily="34" charset="0"/>
              </a:rPr>
              <a:t> 4,235 mm</a:t>
            </a:r>
          </a:p>
          <a:p>
            <a:pPr eaLnBrk="0" hangingPunct="0">
              <a:buFontTx/>
              <a:buChar char="-"/>
            </a:pPr>
            <a:r>
              <a:rPr lang="en-US" sz="1400">
                <a:latin typeface="Tahoma" pitchFamily="34" charset="0"/>
              </a:rPr>
              <a:t> 4,237 mm</a:t>
            </a:r>
          </a:p>
        </p:txBody>
      </p:sp>
      <p:sp>
        <p:nvSpPr>
          <p:cNvPr id="39948" name="Text Box 101"/>
          <p:cNvSpPr txBox="1">
            <a:spLocks noChangeArrowheads="1"/>
          </p:cNvSpPr>
          <p:nvPr/>
        </p:nvSpPr>
        <p:spPr bwMode="auto">
          <a:xfrm>
            <a:off x="5487988" y="55372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Resolusi ?</a:t>
            </a:r>
            <a:endParaRPr lang="en-US"/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4714875"/>
            <a:ext cx="3771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6215063"/>
            <a:ext cx="1285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ISI KULIAH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3600" noProof="1" smtClean="0">
                <a:solidFill>
                  <a:srgbClr val="008080"/>
                </a:solidFill>
                <a:latin typeface="Berlin Sans FB Demi" pitchFamily="34" charset="0"/>
              </a:rPr>
              <a:t>Karakteristik Dasar</a:t>
            </a:r>
          </a:p>
          <a:p>
            <a:pPr eaLnBrk="1" hangingPunct="1"/>
            <a:r>
              <a:rPr lang="en-US" altLang="ja-JP" sz="3600" noProof="1" smtClean="0">
                <a:solidFill>
                  <a:srgbClr val="008080"/>
                </a:solidFill>
                <a:latin typeface="Berlin Sans FB Demi" pitchFamily="34" charset="0"/>
              </a:rPr>
              <a:t>Identifikasi Karakteristik Sensor</a:t>
            </a:r>
          </a:p>
          <a:p>
            <a:pPr eaLnBrk="1" hangingPunct="1"/>
            <a:endParaRPr lang="en-US" sz="3600" noProof="1" smtClean="0">
              <a:solidFill>
                <a:srgbClr val="008080"/>
              </a:solidFill>
              <a:latin typeface="Berlin Sans FB Dem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Aging</a:t>
            </a:r>
            <a:endParaRPr lang="en-US" noProof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481888" cy="1717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i="1" noProof="1" smtClean="0">
                <a:solidFill>
                  <a:srgbClr val="3333FF"/>
                </a:solidFill>
              </a:rPr>
              <a:t>WEAR &amp; AGING</a:t>
            </a:r>
          </a:p>
          <a:p>
            <a:pPr lvl="1" eaLnBrk="1" hangingPunct="1"/>
            <a:r>
              <a:rPr lang="en-US" sz="2000" noProof="1" smtClean="0"/>
              <a:t>Efek ini mengakibatkan karakteristik sistem pengukuran seperti konstanta pengukuran </a:t>
            </a:r>
            <a:r>
              <a:rPr lang="en-US" sz="2000" b="1" i="1" noProof="1" smtClean="0">
                <a:solidFill>
                  <a:srgbClr val="000099"/>
                </a:solidFill>
              </a:rPr>
              <a:t>K</a:t>
            </a:r>
            <a:r>
              <a:rPr lang="en-US" sz="2000" noProof="1" smtClean="0"/>
              <a:t> dan </a:t>
            </a:r>
            <a:r>
              <a:rPr lang="en-US" sz="2000" i="1" noProof="1" smtClean="0"/>
              <a:t>zero bias</a:t>
            </a:r>
            <a:r>
              <a:rPr lang="en-US" sz="2000" noProof="1" smtClean="0"/>
              <a:t> </a:t>
            </a:r>
            <a:r>
              <a:rPr lang="en-US" sz="2000" b="1" i="1" noProof="1" smtClean="0">
                <a:solidFill>
                  <a:srgbClr val="000099"/>
                </a:solidFill>
              </a:rPr>
              <a:t>a</a:t>
            </a:r>
            <a:r>
              <a:rPr lang="en-US" sz="2000" i="1" noProof="1" smtClean="0"/>
              <a:t> </a:t>
            </a:r>
            <a:r>
              <a:rPr lang="en-US" sz="2000" noProof="1" smtClean="0"/>
              <a:t>berubah secara perlahan-lahan selama masa pakai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32138" y="2781300"/>
          <a:ext cx="3325812" cy="3454400"/>
        </p:xfrm>
        <a:graphic>
          <a:graphicData uri="http://schemas.openxmlformats.org/presentationml/2006/ole">
            <p:oleObj spid="_x0000_s5122" name="Bitmap Image" r:id="rId3" imgW="4923810" imgH="51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Reliability is the ability of a sensor to perform a required function under stated </a:t>
            </a:r>
            <a:r>
              <a:rPr lang="en-US" i="1" dirty="0" smtClean="0"/>
              <a:t>conditions </a:t>
            </a:r>
            <a:r>
              <a:rPr lang="en-US" dirty="0" smtClean="0"/>
              <a:t>for </a:t>
            </a:r>
            <a:r>
              <a:rPr lang="en-US" dirty="0" smtClean="0"/>
              <a:t>a stated period. It is expressed in statistical terms as a probability </a:t>
            </a:r>
            <a:r>
              <a:rPr lang="en-US" dirty="0" smtClean="0"/>
              <a:t>that the </a:t>
            </a:r>
            <a:r>
              <a:rPr lang="en-US" dirty="0" smtClean="0"/>
              <a:t>device will function without failure over a specified time or a number of 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procedure for predicting in-service reliability </a:t>
            </a:r>
            <a:r>
              <a:rPr lang="en-US" smtClean="0"/>
              <a:t>is 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MTBF (mean </a:t>
            </a:r>
            <a:r>
              <a:rPr lang="en-US" smtClean="0"/>
              <a:t>time </a:t>
            </a:r>
            <a:r>
              <a:rPr lang="en-US" smtClean="0"/>
              <a:t>between failure</a:t>
            </a:r>
            <a:r>
              <a:rPr lang="en-US" dirty="0" smtClean="0"/>
              <a:t>) calculation described in MIL-HDBK-217 standard.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Kesalahan</a:t>
            </a:r>
            <a:endParaRPr lang="en-US" noProof="1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2654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i="1" noProof="1" smtClean="0">
                <a:solidFill>
                  <a:srgbClr val="3333FF"/>
                </a:solidFill>
              </a:rPr>
              <a:t>ERROR BANDS</a:t>
            </a:r>
            <a:r>
              <a:rPr lang="en-US" noProof="1" smtClean="0"/>
              <a:t> </a:t>
            </a:r>
            <a:r>
              <a:rPr lang="en-US" sz="2400" noProof="1" smtClean="0"/>
              <a:t>(pita </a:t>
            </a:r>
            <a:r>
              <a:rPr lang="en-US" sz="2400" i="1" noProof="1" smtClean="0"/>
              <a:t>error</a:t>
            </a:r>
            <a:r>
              <a:rPr lang="en-US" sz="2400" noProof="1" smtClean="0"/>
              <a:t>)</a:t>
            </a:r>
          </a:p>
          <a:p>
            <a:pPr lvl="1" eaLnBrk="1" hangingPunct="1"/>
            <a:r>
              <a:rPr lang="en-US" sz="2000" noProof="1" smtClean="0"/>
              <a:t>Efek non-linieritas, histeresis dan resolusi, pada sistem pengukuran relatif sulit untuk dikuantifikasi secara tepat.</a:t>
            </a:r>
          </a:p>
          <a:p>
            <a:pPr lvl="1" eaLnBrk="1" hangingPunct="1"/>
            <a:r>
              <a:rPr lang="en-US" sz="2000" noProof="1" smtClean="0"/>
              <a:t>Kinerja suatu sistem pengukuran dinyatakan dalam </a:t>
            </a:r>
            <a:r>
              <a:rPr lang="en-US" sz="2000" b="1" i="1" noProof="1" smtClean="0">
                <a:solidFill>
                  <a:srgbClr val="660066"/>
                </a:solidFill>
              </a:rPr>
              <a:t>error bands</a:t>
            </a:r>
          </a:p>
          <a:p>
            <a:pPr lvl="1" eaLnBrk="1" hangingPunct="1"/>
            <a:r>
              <a:rPr lang="en-US" sz="2000" noProof="1" smtClean="0"/>
              <a:t>Kinerja sistem pengukuran dinyatakan dalam fungsi </a:t>
            </a:r>
            <a:r>
              <a:rPr lang="en-US" sz="2000" b="1" i="1" noProof="1" smtClean="0">
                <a:solidFill>
                  <a:srgbClr val="660066"/>
                </a:solidFill>
              </a:rPr>
              <a:t>probability density</a:t>
            </a:r>
            <a:r>
              <a:rPr lang="en-US" sz="2000" i="1" noProof="1" smtClean="0"/>
              <a:t> p</a:t>
            </a:r>
            <a:r>
              <a:rPr lang="en-US" sz="2000" noProof="1" smtClean="0"/>
              <a:t>(</a:t>
            </a:r>
            <a:r>
              <a:rPr lang="en-US" sz="2000" i="1" noProof="1" smtClean="0"/>
              <a:t>O</a:t>
            </a:r>
            <a:r>
              <a:rPr lang="en-US" sz="2000" noProof="1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835150" y="4149725"/>
          <a:ext cx="5329238" cy="1833563"/>
        </p:xfrm>
        <a:graphic>
          <a:graphicData uri="http://schemas.openxmlformats.org/presentationml/2006/ole">
            <p:oleObj spid="_x0000_s6146" name="Equation" r:id="rId3" imgW="2806560" imgH="96516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Kesalahan</a:t>
            </a:r>
            <a:endParaRPr lang="en-US" noProof="1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077200" cy="63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i="1" noProof="1" smtClean="0">
                <a:solidFill>
                  <a:srgbClr val="3333FF"/>
                </a:solidFill>
              </a:rPr>
              <a:t>ERROR BANDS</a:t>
            </a:r>
            <a:r>
              <a:rPr lang="en-US" noProof="1" smtClean="0"/>
              <a:t> </a:t>
            </a:r>
            <a:r>
              <a:rPr lang="en-US" sz="2400" noProof="1" smtClean="0"/>
              <a:t>(pita </a:t>
            </a:r>
            <a:r>
              <a:rPr lang="en-US" sz="2400" i="1" noProof="1" smtClean="0"/>
              <a:t>error</a:t>
            </a:r>
            <a:r>
              <a:rPr lang="en-US" sz="2400" noProof="1" smtClean="0"/>
              <a:t>)</a:t>
            </a:r>
          </a:p>
        </p:txBody>
      </p:sp>
      <p:pic>
        <p:nvPicPr>
          <p:cNvPr id="40964" name="Picture 4" descr="error_ban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36004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error_ban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34750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79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31913" y="1196975"/>
          <a:ext cx="6427787" cy="534988"/>
        </p:xfrm>
        <a:graphic>
          <a:graphicData uri="http://schemas.openxmlformats.org/presentationml/2006/ole">
            <p:oleObj spid="_x0000_s7170" name="Equation" r:id="rId3" imgW="2590560" imgH="215640" progId="Equation.3">
              <p:embed/>
            </p:oleObj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</a:t>
            </a:r>
            <a:r>
              <a:rPr lang="en-US" altLang="ja-JP" smtClean="0">
                <a:ea typeface="MS PGothic" pitchFamily="34" charset="-128"/>
              </a:rPr>
              <a:t>Umum</a:t>
            </a:r>
            <a:r>
              <a:rPr lang="en-US" smtClean="0"/>
              <a:t> </a:t>
            </a:r>
            <a:r>
              <a:rPr lang="en-US" altLang="ja-JP" smtClean="0">
                <a:ea typeface="MS PGothic" pitchFamily="34" charset="-128"/>
              </a:rPr>
              <a:t>Sensor</a:t>
            </a:r>
            <a:endParaRPr lang="en-US" noProof="1" smtClean="0"/>
          </a:p>
        </p:txBody>
      </p:sp>
      <p:pic>
        <p:nvPicPr>
          <p:cNvPr id="7172" name="Picture 4" descr="Model_um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844675"/>
            <a:ext cx="691197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Contoh </a:t>
            </a:r>
          </a:p>
        </p:txBody>
      </p:sp>
      <p:pic>
        <p:nvPicPr>
          <p:cNvPr id="737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143000"/>
            <a:ext cx="1925638" cy="1500188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500063"/>
            <a:ext cx="4410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928938"/>
            <a:ext cx="4486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5143500"/>
            <a:ext cx="44100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44500" y="5245100"/>
            <a:ext cx="184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>
              <a:latin typeface="Tahoma" pitchFamily="34" charset="0"/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3319462" cy="515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3903663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DABB3-0B20-4E25-B038-1BDDEE7CFA85}" type="slidenum">
              <a:rPr lang="fr-FR" smtClean="0"/>
              <a:pPr>
                <a:defRPr/>
              </a:pPr>
              <a:t>82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Karakteristik D</a:t>
            </a:r>
            <a:r>
              <a:rPr lang="en-US" altLang="ja-JP" smtClean="0">
                <a:ea typeface="MS PGothic" pitchFamily="34" charset="-128"/>
              </a:rPr>
              <a:t>i</a:t>
            </a:r>
            <a:r>
              <a:rPr lang="en-US" altLang="ja-JP" noProof="1" smtClean="0"/>
              <a:t>namik</a:t>
            </a:r>
            <a:endParaRPr lang="en-US" noProof="1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55" y="1071547"/>
            <a:ext cx="7098079" cy="44341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Model Dinamika </a:t>
            </a:r>
            <a:endParaRPr lang="en-US" noProof="1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4" y="1142984"/>
            <a:ext cx="7745220" cy="47863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Review Transformasi LAPLACE</a:t>
            </a:r>
            <a:endParaRPr lang="en-US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3"/>
            <a:ext cx="7572428" cy="50257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68413"/>
            <a:ext cx="8077200" cy="1439862"/>
          </a:xfrm>
        </p:spPr>
        <p:txBody>
          <a:bodyPr/>
          <a:lstStyle/>
          <a:p>
            <a:pPr algn="ctr" eaLnBrk="1" hangingPunct="1"/>
            <a:r>
              <a:rPr lang="en-US" altLang="ja-JP" sz="4400" smtClean="0">
                <a:solidFill>
                  <a:srgbClr val="660066"/>
                </a:solidFill>
                <a:latin typeface="Berlin Sans FB Demi" pitchFamily="34" charset="0"/>
                <a:ea typeface="MS PGothic" pitchFamily="34" charset="-128"/>
              </a:rPr>
              <a:t>KARAKTERISTIK</a:t>
            </a:r>
            <a:br>
              <a:rPr lang="en-US" altLang="ja-JP" sz="4400" smtClean="0">
                <a:solidFill>
                  <a:srgbClr val="660066"/>
                </a:solidFill>
                <a:latin typeface="Berlin Sans FB Demi" pitchFamily="34" charset="0"/>
                <a:ea typeface="MS PGothic" pitchFamily="34" charset="-128"/>
              </a:rPr>
            </a:br>
            <a:r>
              <a:rPr lang="en-US" altLang="ja-JP" sz="4400" smtClean="0">
                <a:solidFill>
                  <a:srgbClr val="660066"/>
                </a:solidFill>
                <a:latin typeface="Arial Black" pitchFamily="34" charset="0"/>
                <a:ea typeface="MS PGothic" pitchFamily="34" charset="-128"/>
              </a:rPr>
              <a:t>SENSOR</a:t>
            </a:r>
            <a:endParaRPr lang="en-US" sz="4400" noProof="1" smtClean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7651" name="Picture 3" descr="in-de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08275"/>
            <a:ext cx="26638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67263" y="3159125"/>
            <a:ext cx="3475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  <a:buFont typeface="Wingdings" pitchFamily="2" charset="2"/>
              <a:buChar char="§"/>
            </a:pPr>
            <a:r>
              <a:rPr lang="en-US" altLang="ja-JP" sz="2400">
                <a:ea typeface="MS PGothic" pitchFamily="34" charset="-128"/>
              </a:rPr>
              <a:t> Karakteristik </a:t>
            </a:r>
            <a:r>
              <a:rPr lang="en-US" altLang="ja-JP" sz="2400" b="1">
                <a:ea typeface="MS PGothic" pitchFamily="34" charset="-128"/>
              </a:rPr>
              <a:t>STATIK</a:t>
            </a:r>
          </a:p>
          <a:p>
            <a:pPr>
              <a:buClr>
                <a:srgbClr val="3333CC"/>
              </a:buClr>
              <a:buFont typeface="Wingdings" pitchFamily="2" charset="2"/>
              <a:buChar char="§"/>
            </a:pPr>
            <a:r>
              <a:rPr lang="en-US" altLang="ja-JP" sz="2400">
                <a:ea typeface="MS PGothic" pitchFamily="34" charset="-128"/>
              </a:rPr>
              <a:t> Karakteristik </a:t>
            </a:r>
            <a:r>
              <a:rPr lang="en-US" altLang="ja-JP" sz="2400" b="1">
                <a:ea typeface="MS PGothic" pitchFamily="34" charset="-128"/>
              </a:rPr>
              <a:t>DINAMIK</a:t>
            </a:r>
            <a:endParaRPr lang="en-US" sz="2400" b="1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DABB3-0B20-4E25-B038-1BDDEE7CFA85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86</a:t>
            </a:fld>
            <a:endParaRPr lang="fr-F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0975"/>
            <a:ext cx="47529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Review Transformasi LAPLACE</a:t>
            </a:r>
            <a:endParaRPr lang="en-US" smtClean="0"/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375" y="1138007"/>
            <a:ext cx="7323525" cy="47913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Lokasi </a:t>
            </a:r>
            <a:r>
              <a:rPr lang="en-US" altLang="ja-JP" i="1" noProof="1" smtClean="0"/>
              <a:t>pole</a:t>
            </a:r>
            <a:r>
              <a:rPr lang="en-US" altLang="ja-JP" noProof="1" smtClean="0"/>
              <a:t> dan perilaku dinamik</a:t>
            </a:r>
            <a:endParaRPr lang="en-US" noProof="1" smtClean="0"/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08125"/>
            <a:ext cx="7129463" cy="431641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Sensor orde NOL</a:t>
            </a:r>
            <a:endParaRPr lang="en-US" smtClean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54049"/>
            <a:ext cx="7500990" cy="55467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89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Sensor orde SATU</a:t>
            </a:r>
            <a:endParaRPr lang="en-US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142984"/>
            <a:ext cx="8506883" cy="49292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Contoh sensor orde SATU</a:t>
            </a:r>
            <a:endParaRPr lang="en-US" smtClean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7758240" cy="47863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92</a:t>
            </a:fld>
            <a:endParaRPr lang="fr-F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572264" cy="68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Respon sensor orde SATU</a:t>
            </a:r>
            <a:endParaRPr lang="en-US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1"/>
            <a:ext cx="7929618" cy="5383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Sensor orde DUA</a:t>
            </a:r>
            <a:endParaRPr lang="en-US" smtClean="0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701591" cy="4643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Contoh sensor orde DUA</a:t>
            </a:r>
            <a:endParaRPr lang="en-US" noProof="1" smtClean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5"/>
            <a:ext cx="8143932" cy="5170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Karakteristik : Pendahuluan</a:t>
            </a:r>
            <a:endParaRPr lang="en-US" smtClean="0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7632700" cy="493236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Respon STEP orde DUA</a:t>
            </a:r>
            <a:endParaRPr lang="en-US" noProof="1" smtClean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56" y="1071546"/>
            <a:ext cx="8119482" cy="51833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Respon orde DUA</a:t>
            </a:r>
            <a:endParaRPr lang="en-US" noProof="1" smtClean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7572428" cy="5225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98</a:t>
            </a:fld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71546"/>
            <a:ext cx="823725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Storage </a:t>
            </a:r>
            <a:r>
              <a:rPr lang="en-US" i="1" dirty="0" smtClean="0"/>
              <a:t>conditions:</a:t>
            </a:r>
            <a:br>
              <a:rPr lang="en-US" i="1" dirty="0" smtClean="0"/>
            </a:br>
            <a:r>
              <a:rPr lang="en-US" dirty="0" err="1" smtClean="0"/>
              <a:t>nonoperating</a:t>
            </a:r>
            <a:r>
              <a:rPr lang="en-US" dirty="0" smtClean="0"/>
              <a:t> environmental limits to which a sensor may </a:t>
            </a:r>
            <a:r>
              <a:rPr lang="en-US" dirty="0" smtClean="0"/>
              <a:t>be subjected </a:t>
            </a:r>
            <a:r>
              <a:rPr lang="en-US" dirty="0" smtClean="0"/>
              <a:t>during a specified period without permanently altering its performance </a:t>
            </a:r>
            <a:r>
              <a:rPr lang="en-US" dirty="0" smtClean="0"/>
              <a:t>under normal </a:t>
            </a:r>
            <a:r>
              <a:rPr lang="en-US" dirty="0" smtClean="0"/>
              <a:t>operating conditions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Short- and long-term stabilities (drift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The short-term stability is manifested as changes in the sensor’s performance </a:t>
            </a:r>
            <a:r>
              <a:rPr lang="en-US" dirty="0" smtClean="0"/>
              <a:t>within minutes</a:t>
            </a:r>
            <a:r>
              <a:rPr lang="en-US" dirty="0" smtClean="0"/>
              <a:t>, hours, or even days. The sensor’s output signal may increase or decrease</a:t>
            </a:r>
            <a:r>
              <a:rPr lang="en-US" dirty="0" smtClean="0"/>
              <a:t>, which</a:t>
            </a:r>
            <a:r>
              <a:rPr lang="en-US" dirty="0" smtClean="0"/>
              <a:t>, in other terms, may be described as ultralow-frequency noise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long-term </a:t>
            </a:r>
            <a:r>
              <a:rPr lang="en-US" dirty="0" err="1" smtClean="0"/>
              <a:t>stabilitymaybe</a:t>
            </a:r>
            <a:r>
              <a:rPr lang="en-US" dirty="0" smtClean="0"/>
              <a:t> </a:t>
            </a:r>
            <a:r>
              <a:rPr lang="en-US" dirty="0" smtClean="0"/>
              <a:t>related to </a:t>
            </a:r>
            <a:r>
              <a:rPr lang="en-US" i="1" dirty="0" smtClean="0"/>
              <a:t>aging of the sensor materials, which is an irreversible </a:t>
            </a:r>
            <a:r>
              <a:rPr lang="en-US" i="1" dirty="0" smtClean="0"/>
              <a:t>change  </a:t>
            </a:r>
            <a:r>
              <a:rPr lang="en-US" dirty="0" smtClean="0"/>
              <a:t>in </a:t>
            </a:r>
            <a:r>
              <a:rPr lang="en-US" dirty="0" smtClean="0"/>
              <a:t>the material’s electrical, mechanical, chemical, or thermal properties; that is, </a:t>
            </a:r>
            <a:r>
              <a:rPr lang="en-US" dirty="0" smtClean="0"/>
              <a:t>the long-term </a:t>
            </a:r>
            <a:r>
              <a:rPr lang="en-US" dirty="0" smtClean="0"/>
              <a:t>drift is usually </a:t>
            </a:r>
            <a:r>
              <a:rPr lang="en-US" dirty="0" smtClean="0"/>
              <a:t>unidirectional</a:t>
            </a:r>
          </a:p>
          <a:p>
            <a:r>
              <a:rPr lang="en-US" i="1" dirty="0" smtClean="0"/>
              <a:t>Temperature </a:t>
            </a:r>
            <a:r>
              <a:rPr lang="en-US" i="1" dirty="0" smtClean="0"/>
              <a:t>factors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self-heating error </a:t>
            </a:r>
            <a:r>
              <a:rPr lang="en-US" i="1" dirty="0" smtClean="0"/>
              <a:t>: when </a:t>
            </a:r>
            <a:r>
              <a:rPr lang="en-US" i="1" dirty="0" smtClean="0"/>
              <a:t>an excitation signal is absorbed by </a:t>
            </a:r>
            <a:r>
              <a:rPr lang="en-US" i="1" dirty="0" smtClean="0"/>
              <a:t>a </a:t>
            </a:r>
            <a:r>
              <a:rPr lang="en-US" dirty="0" smtClean="0"/>
              <a:t>sensor </a:t>
            </a:r>
            <a:r>
              <a:rPr lang="en-US" dirty="0" smtClean="0"/>
              <a:t>and changes its temperature by such a degree that it may affect its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99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Contoh : Kesalahan sistematik dan random</a:t>
            </a:r>
            <a:endParaRPr lang="en-US" noProof="1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293813"/>
            <a:ext cx="6840538" cy="467201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Karakteristik Sensor</a:t>
            </a:r>
            <a:endParaRPr lang="en-US" noProof="1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971550"/>
            <a:ext cx="8077200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Akurasi, Diskriminasi dan Presisi</a:t>
            </a:r>
            <a:endParaRPr lang="en-US" noProof="1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64" y="1285861"/>
            <a:ext cx="7311198" cy="40812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Presisi</a:t>
            </a:r>
            <a:endParaRPr lang="en-US" noProof="1" smtClean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89" y="1357298"/>
            <a:ext cx="6656115" cy="4152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noProof="1" smtClean="0"/>
              <a:t>Akurasi dan Errror</a:t>
            </a:r>
            <a:endParaRPr lang="en-US" noProof="1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424" y="928670"/>
            <a:ext cx="7307162" cy="46765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894B-E126-4E93-B34C-A325AD688ED8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SISTEMPENGUKURAN</Template>
  <TotalTime>5565</TotalTime>
  <Words>1449</Words>
  <Application>Microsoft PowerPoint</Application>
  <PresentationFormat>On-screen Show (4:3)</PresentationFormat>
  <Paragraphs>220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Thème Office</vt:lpstr>
      <vt:lpstr>Equation</vt:lpstr>
      <vt:lpstr>Bitmap Image</vt:lpstr>
      <vt:lpstr>Bab 2 : KARAKTERISTIK SENSOR</vt:lpstr>
      <vt:lpstr>ISI KULIAH</vt:lpstr>
      <vt:lpstr>KARAKTERISTIK SENSOR</vt:lpstr>
      <vt:lpstr>Karakteristik : Pendahuluan</vt:lpstr>
      <vt:lpstr>Contoh : Kesalahan sistematik dan random</vt:lpstr>
      <vt:lpstr>Karakteristik Sensor</vt:lpstr>
      <vt:lpstr>Akurasi, Diskriminasi dan Presisi</vt:lpstr>
      <vt:lpstr>Presisi</vt:lpstr>
      <vt:lpstr>Akurasi dan Errror</vt:lpstr>
      <vt:lpstr>Rentang Input &amp; Output</vt:lpstr>
      <vt:lpstr>Span</vt:lpstr>
      <vt:lpstr>Linieritas</vt:lpstr>
      <vt:lpstr>Non-linieritas</vt:lpstr>
      <vt:lpstr>Persamaan Output</vt:lpstr>
      <vt:lpstr>Sensitivitas</vt:lpstr>
      <vt:lpstr>Input Gangguan </vt:lpstr>
      <vt:lpstr>Input Gangguan</vt:lpstr>
      <vt:lpstr>Histeresis</vt:lpstr>
      <vt:lpstr>Resolusi</vt:lpstr>
      <vt:lpstr>Aging</vt:lpstr>
      <vt:lpstr>Reliability</vt:lpstr>
      <vt:lpstr>Kesalahan</vt:lpstr>
      <vt:lpstr>Kesalahan</vt:lpstr>
      <vt:lpstr>MODEL Umum Sensor</vt:lpstr>
      <vt:lpstr>Contoh </vt:lpstr>
      <vt:lpstr>Slide 82</vt:lpstr>
      <vt:lpstr>Karakteristik Dinamik</vt:lpstr>
      <vt:lpstr>Model Dinamika </vt:lpstr>
      <vt:lpstr>Review Transformasi LAPLACE</vt:lpstr>
      <vt:lpstr>Slide 86</vt:lpstr>
      <vt:lpstr>Review Transformasi LAPLACE</vt:lpstr>
      <vt:lpstr>Lokasi pole dan perilaku dinamik</vt:lpstr>
      <vt:lpstr>Sensor orde NOL</vt:lpstr>
      <vt:lpstr>Sensor orde SATU</vt:lpstr>
      <vt:lpstr>Contoh sensor orde SATU</vt:lpstr>
      <vt:lpstr>Slide 92</vt:lpstr>
      <vt:lpstr>Respon sensor orde SATU</vt:lpstr>
      <vt:lpstr>Sensor orde DUA</vt:lpstr>
      <vt:lpstr>Contoh sensor orde DUA</vt:lpstr>
      <vt:lpstr>Respon STEP orde DUA</vt:lpstr>
      <vt:lpstr>Respon orde DUA</vt:lpstr>
      <vt:lpstr>Respon Frekuensi pada orde dua</vt:lpstr>
      <vt:lpstr>Faktor Lingkungan </vt:lpstr>
    </vt:vector>
  </TitlesOfParts>
  <Company>Windows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Deddy Kurniadi</dc:creator>
  <cp:lastModifiedBy>YEFFRY</cp:lastModifiedBy>
  <cp:revision>624</cp:revision>
  <dcterms:created xsi:type="dcterms:W3CDTF">2003-09-29T19:11:04Z</dcterms:created>
  <dcterms:modified xsi:type="dcterms:W3CDTF">2011-03-21T02:23:08Z</dcterms:modified>
</cp:coreProperties>
</file>