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000" autoAdjust="0"/>
    <p:restoredTop sz="90929" autoAdjust="0"/>
  </p:normalViewPr>
  <p:slideViewPr>
    <p:cSldViewPr>
      <p:cViewPr varScale="1">
        <p:scale>
          <a:sx n="64" d="100"/>
          <a:sy n="64" d="100"/>
        </p:scale>
        <p:origin x="-1512" y="-96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53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33D47-7C57-4FAD-B918-153732C2CABA}" type="datetimeFigureOut">
              <a:rPr lang="en-US" smtClean="0"/>
              <a:pPr/>
              <a:t>3/23/2010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6650" y="685800"/>
            <a:ext cx="4584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BA8FA-B91F-4D1B-ABCB-6780710CA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Gambar\theme%20u%20presentasi\Animated%20Global%202\PPPAni5_Echo.avi" TargetMode="Externa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8" name="PPPAni5_Echo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90525" y="538163"/>
            <a:ext cx="1262063" cy="1262062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905000"/>
            <a:ext cx="7543800" cy="1295400"/>
          </a:xfrm>
        </p:spPr>
        <p:txBody>
          <a:bodyPr/>
          <a:lstStyle>
            <a:lvl1pPr algn="ctr">
              <a:defRPr sz="4900"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276600"/>
            <a:ext cx="7543800" cy="609600"/>
          </a:xfrm>
        </p:spPr>
        <p:txBody>
          <a:bodyPr/>
          <a:lstStyle>
            <a:lvl1pPr marL="0" indent="0" algn="ctr">
              <a:buFontTx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9342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fld id="{D985C9FA-FA13-4804-8CE6-13FF1E98F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1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1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8"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EFF15-3A17-47B1-9748-3CBEBD5F5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6650" y="228600"/>
            <a:ext cx="22669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6484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CD2CC-49A5-4309-B30C-4029E7F2C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08600-8E3B-439B-AE38-0B2E03557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11D75-517F-4A4F-A438-7E44BB9201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574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BB939-6A4E-47E0-9AD4-5E0D162AD7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490C8-DCD9-4558-B38A-3B3FF9B5E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CB538-6AFC-4524-A95E-E6B769909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1EE1E-18C9-4FE5-99FE-1532EE526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EF399-F22C-4097-B5B9-ABB8C962E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91944-047B-4025-B90F-F0118F8B3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ideo" Target="file:///D:\Gambar\theme%20u%20presentasi\Animated%20Global%202\PPPAni5_Echo_txt.avi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PPAni5_Echo_txt.avi">
            <a:hlinkClick r:id="" action="ppaction://media"/>
          </p:cNvPr>
          <p:cNvPicPr>
            <a:picLocks noRot="1" noChangeAspect="1" noChangeArrowheads="1"/>
          </p:cNvPicPr>
          <p:nvPr>
            <a:videoFile r:link="rId13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390525" y="431800"/>
            <a:ext cx="1262063" cy="126206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/>
            </a:lvl1pPr>
          </a:lstStyle>
          <a:p>
            <a:fld id="{0B73C7E0-54FA-4D2F-BD4A-923A7D9F06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01" fill="hold"/>
                                        <p:tgtEl>
                                          <p:spTgt spid="1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5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"/>
                  </p:tgtEl>
                </p:cond>
              </p:nextCondLst>
            </p:seq>
          </p:childTnLst>
        </p:cTn>
      </p:par>
    </p:tnLst>
  </p:timing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Pertemuan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5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336560"/>
            <a:ext cx="7543800" cy="609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ARRAY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289023" y="6825295"/>
            <a:ext cx="7286676" cy="533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Adi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Rachmanto,S.Kom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Komputer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Aplikasi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IT-2)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Akuntansi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UNIKOM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2010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 ARRAY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6093"/>
            <a:ext cx="8839200" cy="4915707"/>
          </a:xfrm>
        </p:spPr>
        <p:txBody>
          <a:bodyPr/>
          <a:lstStyle/>
          <a:p>
            <a:pPr algn="just"/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Array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adalah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sebuah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variabel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khusus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yang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memperbolehkan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kita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untuk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menyimpan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banyak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data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dalam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satu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variabel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yang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sama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.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Setiap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elemen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array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mempunyai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index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tersendiri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.</a:t>
            </a:r>
          </a:p>
          <a:p>
            <a:pPr algn="just">
              <a:buNone/>
            </a:pPr>
            <a:endParaRPr lang="en-US" sz="2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askerville Old Face" pitchFamily="18" charset="0"/>
            </a:endParaRPr>
          </a:p>
          <a:p>
            <a:pPr algn="just"/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Contoh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kasus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: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Jika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kita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mempunyai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5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nilai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yang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harus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disimpan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,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kita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tentunya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membuat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5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buah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variabel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.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Tetapi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bagaimana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kalau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banyaknya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tidak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selalu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5,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bisa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10, 100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atau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mungkin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500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buah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nilai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.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Oleh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karena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itu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maka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lebih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baik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kita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menggunakan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teknik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array.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Kenapa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?,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karena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array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sangat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flexible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dimana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dapat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menyimpan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banyak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variabel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tanpa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harus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mendefinisikan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variabel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lagi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,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juga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sebuah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array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dapat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digunakan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dengan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mudah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karena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kita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dapat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mengakses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elemennya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secara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berurutan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atau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bahkan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secara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acak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.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Juga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dapat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pula array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diurutkan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berdasarkan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nilai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angkanya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atau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secara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 </a:t>
            </a:r>
            <a:r>
              <a:rPr lang="en-US" sz="2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alpabet</a:t>
            </a:r>
            <a:r>
              <a:rPr lang="en-US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Umum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Array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366939" y="1471899"/>
          <a:ext cx="2000265" cy="422355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00265"/>
              </a:tblGrid>
              <a:tr h="827289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“YOGYA”</a:t>
                      </a:r>
                      <a:endParaRPr lang="en-US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2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“SOLO”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289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“BANDUNG”</a:t>
                      </a:r>
                    </a:p>
                    <a:p>
                      <a:pPr algn="ctr"/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2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“BOGOR”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28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“JAKARTA”</a:t>
                      </a:r>
                      <a:endParaRPr lang="en-US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 bwMode="auto">
          <a:xfrm>
            <a:off x="6664433" y="1471899"/>
            <a:ext cx="857256" cy="4214842"/>
          </a:xfrm>
          <a:prstGeom prst="rightBrace">
            <a:avLst>
              <a:gd name="adj1" fmla="val 8333"/>
              <a:gd name="adj2" fmla="val 5071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2691" y="3223415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Array</a:t>
            </a:r>
          </a:p>
          <a:p>
            <a:pPr algn="ctr"/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$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kota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491" y="3223415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–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array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8353" y="6072969"/>
            <a:ext cx="952322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Dalam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terminologi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array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, </a:t>
            </a:r>
            <a:r>
              <a:rPr lang="en-US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array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Berlin Sans FB" pitchFamily="34" charset="0"/>
              </a:rPr>
              <a:t>$</a:t>
            </a:r>
            <a:r>
              <a:rPr lang="en-US" b="1" dirty="0" err="1" smtClean="0">
                <a:solidFill>
                  <a:schemeClr val="accent2"/>
                </a:solidFill>
                <a:latin typeface="Berlin Sans FB" pitchFamily="34" charset="0"/>
              </a:rPr>
              <a:t>k</a:t>
            </a:r>
            <a:r>
              <a:rPr lang="en-US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ota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atas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dikatakan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mempunyai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5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buah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.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Setiap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berisi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sebuah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nilai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.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pertama</a:t>
            </a:r>
            <a:endParaRPr lang="en-US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algn="ctr"/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berisi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string “YOGYA”,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kedua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berisi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string “SOLO”,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dan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seterusnya</a:t>
            </a: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.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MEMBUAT ARRAY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4655"/>
            <a:ext cx="8839200" cy="5357850"/>
          </a:xfrm>
        </p:spPr>
        <p:txBody>
          <a:bodyPr/>
          <a:lstStyle/>
          <a:p>
            <a:pPr algn="just"/>
            <a:r>
              <a:rPr lang="en-US" sz="2400" dirty="0" err="1" smtClean="0">
                <a:latin typeface="Berlin Sans FB" pitchFamily="34" charset="0"/>
              </a:rPr>
              <a:t>Suatu</a:t>
            </a:r>
            <a:r>
              <a:rPr lang="en-US" sz="2400" dirty="0" smtClean="0">
                <a:latin typeface="Berlin Sans FB" pitchFamily="34" charset="0"/>
              </a:rPr>
              <a:t> array </a:t>
            </a:r>
            <a:r>
              <a:rPr lang="en-US" sz="2400" dirty="0" err="1" smtClean="0">
                <a:latin typeface="Berlin Sans FB" pitchFamily="34" charset="0"/>
              </a:rPr>
              <a:t>diciptakan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menggunakan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konstruksi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i="1" dirty="0" smtClean="0">
                <a:latin typeface="Berlin Sans FB" pitchFamily="34" charset="0"/>
              </a:rPr>
              <a:t>array</a:t>
            </a:r>
            <a:r>
              <a:rPr lang="en-US" sz="2400" dirty="0" smtClean="0">
                <a:latin typeface="Berlin Sans FB" pitchFamily="34" charset="0"/>
              </a:rPr>
              <a:t>. </a:t>
            </a:r>
            <a:r>
              <a:rPr lang="en-US" sz="2400" dirty="0" err="1" smtClean="0">
                <a:latin typeface="Berlin Sans FB" pitchFamily="34" charset="0"/>
              </a:rPr>
              <a:t>Sebagai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contoh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i="1" dirty="0" smtClean="0">
                <a:latin typeface="Berlin Sans FB" pitchFamily="34" charset="0"/>
              </a:rPr>
              <a:t>array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berisi</a:t>
            </a:r>
            <a:r>
              <a:rPr lang="en-US" sz="2400" dirty="0" smtClean="0">
                <a:latin typeface="Berlin Sans FB" pitchFamily="34" charset="0"/>
              </a:rPr>
              <a:t> 5 </a:t>
            </a:r>
            <a:r>
              <a:rPr lang="en-US" sz="2400" dirty="0" err="1" smtClean="0">
                <a:latin typeface="Berlin Sans FB" pitchFamily="34" charset="0"/>
              </a:rPr>
              <a:t>buah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kota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seperti</a:t>
            </a:r>
            <a:r>
              <a:rPr lang="en-US" sz="2400" dirty="0" smtClean="0">
                <a:latin typeface="Berlin Sans FB" pitchFamily="34" charset="0"/>
              </a:rPr>
              <a:t> slide </a:t>
            </a:r>
            <a:r>
              <a:rPr lang="en-US" sz="2400" dirty="0" err="1" smtClean="0">
                <a:latin typeface="Berlin Sans FB" pitchFamily="34" charset="0"/>
              </a:rPr>
              <a:t>sebelumnya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dapat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dibentuk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dengan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menggunakan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pernyataan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sebagai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berikut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:</a:t>
            </a:r>
          </a:p>
          <a:p>
            <a:pPr algn="just">
              <a:buNone/>
            </a:pPr>
            <a:endParaRPr lang="en-US" sz="5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	$</a:t>
            </a:r>
            <a:r>
              <a:rPr lang="en-US" sz="18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kota</a:t>
            </a:r>
            <a:r>
              <a:rPr lang="en-US" sz="18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 = array(“</a:t>
            </a:r>
            <a:r>
              <a:rPr lang="en-US" sz="18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Yogya</a:t>
            </a:r>
            <a:r>
              <a:rPr lang="en-US" sz="18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”, “Solo”, “Bandung”, “Bogor”, ”Jakarta”)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  <a:cs typeface="Courier New" pitchFamily="49" charset="0"/>
            </a:endParaRPr>
          </a:p>
          <a:p>
            <a:pPr algn="just"/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Alternatif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lainnya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kita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bisa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menggunakan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sederetan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pernyataan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Berlin Sans FB" pitchFamily="34" charset="0"/>
                <a:cs typeface="Courier New" pitchFamily="49" charset="0"/>
              </a:rPr>
              <a:t>berikut</a:t>
            </a:r>
            <a:r>
              <a:rPr lang="en-US" sz="2400" dirty="0" smtClean="0">
                <a:latin typeface="Berlin Sans FB" pitchFamily="34" charset="0"/>
                <a:cs typeface="Courier New" pitchFamily="49" charset="0"/>
              </a:rPr>
              <a:t>:</a:t>
            </a:r>
          </a:p>
          <a:p>
            <a:pPr algn="just">
              <a:buNone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$</a:t>
            </a:r>
            <a:r>
              <a:rPr lang="en-US" sz="20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kota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[] = “</a:t>
            </a:r>
            <a:r>
              <a:rPr lang="en-US" sz="20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Yogya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”;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	$</a:t>
            </a:r>
            <a:r>
              <a:rPr lang="en-US" sz="20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kota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[] = “Solo”;</a:t>
            </a:r>
            <a:endParaRPr lang="en-US" sz="2000" b="1" dirty="0">
              <a:solidFill>
                <a:srgbClr val="FF0000"/>
              </a:solidFill>
              <a:latin typeface="BatangChe" pitchFamily="49" charset="-127"/>
              <a:ea typeface="BatangChe" pitchFamily="49" charset="-127"/>
              <a:cs typeface="Courier New" pitchFamily="49" charset="0"/>
            </a:endParaRPr>
          </a:p>
          <a:p>
            <a:pPr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	$</a:t>
            </a:r>
            <a:r>
              <a:rPr lang="en-US" sz="20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kota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[] = “Bandung”;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	$</a:t>
            </a:r>
            <a:r>
              <a:rPr lang="en-US" sz="20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kota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[] = “Bogor”;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	$</a:t>
            </a:r>
            <a:r>
              <a:rPr lang="en-US" sz="2000" b="1" dirty="0" err="1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kota</a:t>
            </a:r>
            <a:r>
              <a:rPr lang="en-US" sz="2000" b="1" dirty="0" smtClean="0">
                <a:solidFill>
                  <a:srgbClr val="FF0000"/>
                </a:solidFill>
                <a:latin typeface="BatangChe" pitchFamily="49" charset="-127"/>
                <a:ea typeface="BatangChe" pitchFamily="49" charset="-127"/>
                <a:cs typeface="Courier New" pitchFamily="49" charset="0"/>
              </a:rPr>
              <a:t>[] = “Jakarta”;</a:t>
            </a:r>
          </a:p>
          <a:p>
            <a:pPr algn="just"/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lowchart: Punched Tape 4"/>
          <p:cNvSpPr/>
          <p:nvPr/>
        </p:nvSpPr>
        <p:spPr bwMode="auto">
          <a:xfrm>
            <a:off x="4217981" y="4795051"/>
            <a:ext cx="5214974" cy="2143140"/>
          </a:xfrm>
          <a:prstGeom prst="flowChartPunchedTape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Angka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diletakkan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dalam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[ ]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biasa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disebut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kunci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atau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indeks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. PHP,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secara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bawaan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,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menggunkakan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indeks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dimulai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sz="2000" baseline="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dengan</a:t>
            </a:r>
            <a:r>
              <a:rPr lang="en-US" sz="2000" baseline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nol.</a:t>
            </a:r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MENGAMBIL ISI ARRAY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66027"/>
            <a:ext cx="8839200" cy="5857916"/>
          </a:xfrm>
        </p:spPr>
        <p:txBody>
          <a:bodyPr/>
          <a:lstStyle/>
          <a:p>
            <a:pPr lvl="2">
              <a:buNone/>
            </a:pPr>
            <a:r>
              <a:rPr lang="en-US" sz="2200" dirty="0" err="1" smtClean="0">
                <a:latin typeface="Berlin Sans FB" pitchFamily="34" charset="0"/>
              </a:rPr>
              <a:t>Untuk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mengambil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isi</a:t>
            </a:r>
            <a:r>
              <a:rPr lang="en-US" sz="2200" dirty="0" smtClean="0">
                <a:latin typeface="Berlin Sans FB" pitchFamily="34" charset="0"/>
              </a:rPr>
              <a:t> array, </a:t>
            </a:r>
            <a:r>
              <a:rPr lang="en-US" sz="2200" dirty="0" err="1" smtClean="0">
                <a:latin typeface="Berlin Sans FB" pitchFamily="34" charset="0"/>
              </a:rPr>
              <a:t>kita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bisa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menggunakan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notasi</a:t>
            </a:r>
            <a:r>
              <a:rPr lang="en-US" sz="2200" dirty="0" smtClean="0">
                <a:latin typeface="Berlin Sans FB" pitchFamily="34" charset="0"/>
              </a:rPr>
              <a:t>:</a:t>
            </a:r>
          </a:p>
          <a:p>
            <a:pPr algn="ctr">
              <a:buNone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nama_array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indeks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:</a:t>
            </a:r>
          </a:p>
          <a:p>
            <a:pPr>
              <a:buNone/>
            </a:pPr>
            <a:endParaRPr lang="en-US" sz="7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&lt;TITLE&gt;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Array&lt;/TITLE&gt;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php</a:t>
            </a:r>
            <a:endParaRPr 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= array ("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Yogya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", "Solo“, "Bandung", "Bogor", "Jakarta");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berindeks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0: $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[0] &lt;BR&gt;");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berindeks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1: $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[1] &lt;BR&gt;");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berindeks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2: $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[2] &lt;BR&gt;");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berindeks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3: $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[3] &lt;BR&gt;");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print("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berindeks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4: $</a:t>
            </a:r>
            <a:r>
              <a:rPr lang="en-US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[4] &lt;BR&gt;");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?&gt;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5" name="Teardrop 4"/>
          <p:cNvSpPr/>
          <p:nvPr/>
        </p:nvSpPr>
        <p:spPr bwMode="auto">
          <a:xfrm>
            <a:off x="6607613" y="5001399"/>
            <a:ext cx="3211570" cy="2286016"/>
          </a:xfrm>
          <a:prstGeom prst="teardrop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8900000" scaled="1"/>
            <a:tileRect/>
          </a:gradFill>
          <a:ln>
            <a:headEnd type="none" w="med" len="med"/>
            <a:tailEnd type="none" w="med" len="med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Disimpan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kumimoji="0" lang="en-US" sz="24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dengan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kumimoji="0" lang="en-US" sz="24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nama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 file array_kota.php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599"/>
            <a:ext cx="8001000" cy="1137427"/>
          </a:xfrm>
        </p:spPr>
        <p:txBody>
          <a:bodyPr/>
          <a:lstStyle/>
          <a:p>
            <a:pPr algn="ctr"/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MENGAKSES ELEMEN ARRAY MENGGUNAKAN KALANG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6093"/>
            <a:ext cx="8839200" cy="4915707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Misalkan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kita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bermaksud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menampilkan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isi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seluruh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  <a:latin typeface="Berlin Sans FB" pitchFamily="34" charset="0"/>
              </a:rPr>
              <a:t>array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.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Jumlah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  <a:latin typeface="Berlin Sans FB" pitchFamily="34" charset="0"/>
              </a:rPr>
              <a:t>array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itu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sendiri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katakanlah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25.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untuk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menampilkan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keduapuluh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lima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isi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elemen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  <a:latin typeface="Berlin Sans FB" pitchFamily="34" charset="0"/>
              </a:rPr>
              <a:t>array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tidaklah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praktis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apabila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menggunakan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scrip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seperti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di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slide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sebelumnya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Berlin Sans FB" pitchFamily="34" charset="0"/>
            </a:endParaRPr>
          </a:p>
          <a:p>
            <a:pPr algn="just"/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Cara yang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lebih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baik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adalah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dengan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menggunakan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kalang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.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Sebagai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contoh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kita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bisa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Berlin Sans FB" pitchFamily="34" charset="0"/>
              </a:rPr>
              <a:t>menggunakan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Berlin Sans FB" pitchFamily="34" charset="0"/>
              </a:rPr>
              <a:t>for</a:t>
            </a:r>
            <a:r>
              <a:rPr lang="en-US" dirty="0" smtClean="0">
                <a:solidFill>
                  <a:schemeClr val="accent2"/>
                </a:solidFill>
                <a:latin typeface="Berlin Sans FB" pitchFamily="34" charset="0"/>
              </a:rPr>
              <a:t>. </a:t>
            </a:r>
            <a:endParaRPr lang="en-US" dirty="0">
              <a:solidFill>
                <a:schemeClr val="accent2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530" y="228600"/>
            <a:ext cx="7503987" cy="914400"/>
          </a:xfrm>
        </p:spPr>
        <p:txBody>
          <a:bodyPr/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Contoh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Array_Kota2.php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7531"/>
            <a:ext cx="8839200" cy="5214974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&lt;TITLE&gt;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Array 2&lt;/TITLE&gt;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php</a:t>
            </a:r>
            <a:endParaRPr lang="en-US" sz="1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= array ("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Yogya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", "Solo",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                "Bandung", "Bogor", "Jakarta");</a:t>
            </a:r>
          </a:p>
          <a:p>
            <a:endParaRPr lang="en-US" sz="1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= count($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 for ($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= 0;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&lt;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jumlah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;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     print("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berindeks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: 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kota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[$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] &lt;BR&gt;");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700" y="63710"/>
            <a:ext cx="8001000" cy="914400"/>
          </a:xfrm>
        </p:spPr>
        <p:txBody>
          <a:bodyPr/>
          <a:lstStyle/>
          <a:p>
            <a:pPr algn="ctr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MENAMBAH ELEMEN ARRAY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53" y="1151714"/>
            <a:ext cx="9307547" cy="1214446"/>
          </a:xfrm>
        </p:spPr>
        <p:txBody>
          <a:bodyPr/>
          <a:lstStyle/>
          <a:p>
            <a:pPr marL="1619250" lvl="2" indent="-604838">
              <a:buNone/>
            </a:pPr>
            <a:r>
              <a:rPr lang="en-US" sz="2200" dirty="0" smtClean="0">
                <a:latin typeface="Berlin Sans FB" pitchFamily="34" charset="0"/>
              </a:rPr>
              <a:t>         </a:t>
            </a:r>
            <a:r>
              <a:rPr lang="en-US" sz="2200" dirty="0" err="1" smtClean="0">
                <a:latin typeface="Berlin Sans FB" pitchFamily="34" charset="0"/>
              </a:rPr>
              <a:t>Untuk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menambahkan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elemen</a:t>
            </a:r>
            <a:r>
              <a:rPr lang="en-US" sz="2200" dirty="0" smtClean="0">
                <a:latin typeface="Berlin Sans FB" pitchFamily="34" charset="0"/>
              </a:rPr>
              <a:t>  array, </a:t>
            </a:r>
            <a:r>
              <a:rPr lang="en-US" sz="2200" dirty="0" err="1" smtClean="0">
                <a:latin typeface="Berlin Sans FB" pitchFamily="34" charset="0"/>
              </a:rPr>
              <a:t>kita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bisa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menggunakan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smtClean="0">
                <a:latin typeface="Berlin Sans FB" pitchFamily="34" charset="0"/>
              </a:rPr>
              <a:t>       </a:t>
            </a:r>
            <a:r>
              <a:rPr lang="en-US" sz="2200" dirty="0" err="1" smtClean="0">
                <a:latin typeface="Berlin Sans FB" pitchFamily="34" charset="0"/>
              </a:rPr>
              <a:t>notasi</a:t>
            </a:r>
            <a:r>
              <a:rPr lang="en-US" sz="2200" dirty="0" smtClean="0">
                <a:latin typeface="Berlin Sans FB" pitchFamily="34" charset="0"/>
              </a:rPr>
              <a:t>:		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array_push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lvl="2" indent="0">
              <a:buNone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Contoh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503" y="2860829"/>
            <a:ext cx="4842794" cy="310854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&lt;title&gt;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Tambah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array&lt;/title&gt;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endParaRPr lang="en-US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1079500" lvl="2" indent="-107950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=array ("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Universitas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 ,"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Komputer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", "Indonesia");</a:t>
            </a:r>
          </a:p>
          <a:p>
            <a:pPr marL="630238" lvl="2" indent="-630238"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/*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Perintah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atas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perintah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bawah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</a:t>
            </a:r>
            <a:endParaRPr lang="en-US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[]= 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Universitas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[]= 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Komputer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[]="Indonesia";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*/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2117" y="2869738"/>
            <a:ext cx="4932362" cy="3083311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Awal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 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 marL="0" lvl="2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for ($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=0;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&lt;count($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;$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print ("&lt;hr&gt;");</a:t>
            </a:r>
          </a:p>
          <a:p>
            <a:pPr marL="0" lvl="2" indent="0">
              <a:buNone/>
            </a:pPr>
            <a:endParaRPr lang="en-US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array_push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($</a:t>
            </a:r>
            <a:r>
              <a:rPr lang="en-US" sz="1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"Bandung");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Setelah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ditambah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\"Bandung\"&lt;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 marL="0" lvl="2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for ($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=0;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&lt;count($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;$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 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[$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print("&lt;hr&gt;");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lvl="2" indent="0"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183961" y="6652439"/>
            <a:ext cx="9677622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Simpan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 </a:t>
            </a:r>
            <a:r>
              <a:rPr lang="en-U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di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 drive d:Xampp/</a:t>
            </a:r>
            <a:r>
              <a:rPr lang="en-U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htdocs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/folder </a:t>
            </a:r>
            <a:r>
              <a:rPr lang="en-US" sz="2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masing-masing</a:t>
            </a:r>
            <a:r>
              <a:rPr 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Berlin Sans FB" pitchFamily="34" charset="0"/>
              </a:rPr>
              <a:t>/tambah_array.php</a:t>
            </a:r>
            <a:endParaRPr lang="en-US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PENGURUTAN ARRAY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0527" y="1223151"/>
            <a:ext cx="7858180" cy="1285884"/>
          </a:xfrm>
        </p:spPr>
        <p:txBody>
          <a:bodyPr/>
          <a:lstStyle/>
          <a:p>
            <a:pPr algn="just"/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Pengurutan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terhadap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array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biasa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dapat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dilakukan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secara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ascending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atau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descending (reverse).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Perintah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yang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digunakan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adalah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Berlin Sans FB" pitchFamily="34" charset="0"/>
              </a:rPr>
              <a:t>fungsi</a:t>
            </a:r>
            <a:r>
              <a:rPr lang="en-US" sz="2400" dirty="0" smtClean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Berlin Sans FB" pitchFamily="34" charset="0"/>
              </a:rPr>
              <a:t>sort() </a:t>
            </a:r>
            <a:r>
              <a:rPr lang="en-US" sz="2400" dirty="0" err="1">
                <a:solidFill>
                  <a:schemeClr val="accent2"/>
                </a:solidFill>
                <a:latin typeface="Berlin Sans FB" pitchFamily="34" charset="0"/>
              </a:rPr>
              <a:t>dan</a:t>
            </a:r>
            <a:r>
              <a:rPr lang="en-US" sz="2400" dirty="0">
                <a:solidFill>
                  <a:schemeClr val="accent2"/>
                </a:solidFill>
                <a:latin typeface="Berlin Sans FB" pitchFamily="34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Berlin Sans FB" pitchFamily="34" charset="0"/>
              </a:rPr>
              <a:t>rsort</a:t>
            </a:r>
            <a:r>
              <a:rPr lang="en-US" sz="2400" b="1" dirty="0" smtClean="0">
                <a:solidFill>
                  <a:schemeClr val="accent2"/>
                </a:solidFill>
                <a:latin typeface="Berlin Sans FB" pitchFamily="34" charset="0"/>
              </a:rPr>
              <a:t>().</a:t>
            </a:r>
            <a:endParaRPr lang="en-US" sz="2400" dirty="0">
              <a:solidFill>
                <a:schemeClr val="accent2"/>
              </a:solidFill>
              <a:latin typeface="Berlin Sans FB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329" y="2651911"/>
            <a:ext cx="9501254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Contoh</a:t>
            </a:r>
            <a:r>
              <a:rPr lang="en-US" sz="1800" dirty="0" smtClean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 :</a:t>
            </a:r>
          </a:p>
          <a:p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php</a:t>
            </a:r>
            <a:endParaRPr lang="en-US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=array ("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Universitas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 ,"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Komputer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", "Indonesia", "Bandung");</a:t>
            </a:r>
          </a:p>
          <a:p>
            <a:pPr>
              <a:buNone/>
            </a:pPr>
            <a:endParaRPr lang="en-US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sort($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Print ("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Setelah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Diurutkan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Ascending&lt;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for 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=0;$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&lt;count($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;$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("$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 &lt;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	print ("&lt;hr&gt;");</a:t>
            </a:r>
          </a:p>
          <a:p>
            <a:pPr>
              <a:buNone/>
            </a:pPr>
            <a:endParaRPr lang="en-US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rsort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Print ("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Setelah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Diurutkan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Descending/Reverse&lt;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for 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=0;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&lt;count($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 ;$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Elemen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: 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kampus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[$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 &lt;</a:t>
            </a:r>
            <a:r>
              <a:rPr lang="en-US" sz="17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&gt;");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	print("&lt;hr&gt;");</a:t>
            </a:r>
          </a:p>
          <a:p>
            <a:pPr>
              <a:buNone/>
            </a:pPr>
            <a:r>
              <a:rPr lang="en-US" sz="1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?&gt;</a:t>
            </a:r>
            <a:endParaRPr lang="en-US" sz="17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lded Corner 4"/>
          <p:cNvSpPr/>
          <p:nvPr/>
        </p:nvSpPr>
        <p:spPr bwMode="auto">
          <a:xfrm>
            <a:off x="7564089" y="4866489"/>
            <a:ext cx="2357454" cy="2357454"/>
          </a:xfrm>
          <a:prstGeom prst="foldedCorner">
            <a:avLst/>
          </a:prstGeom>
          <a:ln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Simpan</a:t>
            </a:r>
            <a:r>
              <a:rPr kumimoji="0" lang="en-US" sz="22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kumimoji="0" lang="en-US" sz="22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dengan</a:t>
            </a:r>
            <a:r>
              <a:rPr kumimoji="0" lang="en-US" sz="22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nama</a:t>
            </a:r>
            <a:r>
              <a:rPr kumimoji="0" lang="en-US" sz="22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 file 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itchFamily="34" charset="0"/>
              </a:rPr>
              <a:t> urut_array.php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PPPAni5_Echo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PPPAni5_Echo</Template>
  <TotalTime>225</TotalTime>
  <Words>792</Words>
  <Application>Microsoft PowerPoint</Application>
  <PresentationFormat>Custom</PresentationFormat>
  <Paragraphs>129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PPPAni5_Echo</vt:lpstr>
      <vt:lpstr>Pertemuan 5</vt:lpstr>
      <vt:lpstr>PENGERTIAN ARRAY</vt:lpstr>
      <vt:lpstr>Gambaran Umum Array</vt:lpstr>
      <vt:lpstr>MEMBUAT ARRAY</vt:lpstr>
      <vt:lpstr>MENGAMBIL ISI ARRAY</vt:lpstr>
      <vt:lpstr>MENGAKSES ELEMEN ARRAY MENGGUNAKAN KALANG</vt:lpstr>
      <vt:lpstr>Contoh Array_Kota2.php</vt:lpstr>
      <vt:lpstr>MENAMBAH ELEMEN ARRAY</vt:lpstr>
      <vt:lpstr>PENGURUTAN ARRAY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</dc:title>
  <dc:creator>User-PC</dc:creator>
  <cp:lastModifiedBy>Adi-Xp</cp:lastModifiedBy>
  <cp:revision>26</cp:revision>
  <dcterms:created xsi:type="dcterms:W3CDTF">2010-03-16T13:05:51Z</dcterms:created>
  <dcterms:modified xsi:type="dcterms:W3CDTF">2010-03-23T02:08:59Z</dcterms:modified>
</cp:coreProperties>
</file>