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59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8AC1B08-5B32-46F6-A4BA-5EB0C88B34CF}" type="datetimeFigureOut">
              <a:rPr lang="en-US" smtClean="0"/>
              <a:t>3/12/2011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B643096-53ED-495D-AD13-54DA36205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1B08-5B32-46F6-A4BA-5EB0C88B34CF}" type="datetimeFigureOut">
              <a:rPr lang="en-US" smtClean="0"/>
              <a:t>3/12/2011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43096-53ED-495D-AD13-54DA36205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1B08-5B32-46F6-A4BA-5EB0C88B34CF}" type="datetimeFigureOut">
              <a:rPr lang="en-US" smtClean="0"/>
              <a:t>3/12/2011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43096-53ED-495D-AD13-54DA36205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1B08-5B32-46F6-A4BA-5EB0C88B34CF}" type="datetimeFigureOut">
              <a:rPr lang="en-US" smtClean="0"/>
              <a:t>3/12/2011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43096-53ED-495D-AD13-54DA36205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1B08-5B32-46F6-A4BA-5EB0C88B34CF}" type="datetimeFigureOut">
              <a:rPr lang="en-US" smtClean="0"/>
              <a:t>3/12/2011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43096-53ED-495D-AD13-54DA36205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1B08-5B32-46F6-A4BA-5EB0C88B34CF}" type="datetimeFigureOut">
              <a:rPr lang="en-US" smtClean="0"/>
              <a:t>3/12/2011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43096-53ED-495D-AD13-54DA36205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8AC1B08-5B32-46F6-A4BA-5EB0C88B34CF}" type="datetimeFigureOut">
              <a:rPr lang="en-US" smtClean="0"/>
              <a:t>3/12/2011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B643096-53ED-495D-AD13-54DA3620533A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8AC1B08-5B32-46F6-A4BA-5EB0C88B34CF}" type="datetimeFigureOut">
              <a:rPr lang="en-US" smtClean="0"/>
              <a:t>3/12/2011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B643096-53ED-495D-AD13-54DA36205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1B08-5B32-46F6-A4BA-5EB0C88B34CF}" type="datetimeFigureOut">
              <a:rPr lang="en-US" smtClean="0"/>
              <a:t>3/12/2011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43096-53ED-495D-AD13-54DA36205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1B08-5B32-46F6-A4BA-5EB0C88B34CF}" type="datetimeFigureOut">
              <a:rPr lang="en-US" smtClean="0"/>
              <a:t>3/12/2011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43096-53ED-495D-AD13-54DA36205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1B08-5B32-46F6-A4BA-5EB0C88B34CF}" type="datetimeFigureOut">
              <a:rPr lang="en-US" smtClean="0"/>
              <a:t>3/12/2011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43096-53ED-495D-AD13-54DA36205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8AC1B08-5B32-46F6-A4BA-5EB0C88B34CF}" type="datetimeFigureOut">
              <a:rPr lang="en-US" smtClean="0"/>
              <a:t>3/12/2011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B643096-53ED-495D-AD13-54DA3620533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8.png"/><Relationship Id="rId4" Type="http://schemas.openxmlformats.org/officeDocument/2006/relationships/image" Target="../media/image1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3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2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5.wmf"/><Relationship Id="rId4" Type="http://schemas.openxmlformats.org/officeDocument/2006/relationships/oleObject" Target="../embeddings/oleObject1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7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8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31.wmf"/><Relationship Id="rId4" Type="http://schemas.openxmlformats.org/officeDocument/2006/relationships/oleObject" Target="../embeddings/oleObject19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35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37.wmf"/><Relationship Id="rId4" Type="http://schemas.openxmlformats.org/officeDocument/2006/relationships/oleObject" Target="../embeddings/oleObject22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39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8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1.png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179513"/>
          </a:xfrm>
        </p:spPr>
        <p:txBody>
          <a:bodyPr>
            <a:normAutofit/>
          </a:bodyPr>
          <a:lstStyle/>
          <a:p>
            <a:r>
              <a:rPr lang="en-US" sz="3200" u="sng" dirty="0" err="1" smtClean="0">
                <a:latin typeface="Algerian" pitchFamily="82" charset="0"/>
              </a:rPr>
              <a:t>Analisis</a:t>
            </a:r>
            <a:r>
              <a:rPr lang="en-US" sz="3200" u="sng" dirty="0" smtClean="0">
                <a:latin typeface="Algerian" pitchFamily="82" charset="0"/>
              </a:rPr>
              <a:t> AC </a:t>
            </a:r>
            <a:r>
              <a:rPr lang="en-US" sz="3200" u="sng" dirty="0" err="1" smtClean="0">
                <a:latin typeface="Algerian" pitchFamily="82" charset="0"/>
              </a:rPr>
              <a:t>pada</a:t>
            </a:r>
            <a:r>
              <a:rPr lang="en-US" sz="3200" u="sng" dirty="0" smtClean="0">
                <a:latin typeface="Algerian" pitchFamily="82" charset="0"/>
              </a:rPr>
              <a:t> transistor BJT</a:t>
            </a:r>
            <a:endParaRPr lang="en-US" sz="3200" u="sng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Oleh</a:t>
            </a:r>
            <a:r>
              <a:rPr lang="en-US" dirty="0" smtClean="0"/>
              <a:t>:</a:t>
            </a:r>
          </a:p>
          <a:p>
            <a:r>
              <a:rPr lang="en-US" dirty="0" smtClean="0"/>
              <a:t>Sri </a:t>
            </a:r>
            <a:r>
              <a:rPr lang="en-US" dirty="0" err="1" smtClean="0"/>
              <a:t>Supatmi,S.Kom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97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216" y="1828800"/>
            <a:ext cx="7134225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BATI TEGANGAN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55336"/>
          </a:xfrm>
        </p:spPr>
        <p:txBody>
          <a:bodyPr>
            <a:normAutofit/>
          </a:bodyPr>
          <a:lstStyle/>
          <a:p>
            <a:r>
              <a:rPr lang="en-US" sz="2000" dirty="0" smtClean="0"/>
              <a:t>Dari </a:t>
            </a:r>
            <a:r>
              <a:rPr lang="en-US" sz="2000" dirty="0" err="1" smtClean="0"/>
              <a:t>contoh</a:t>
            </a:r>
            <a:r>
              <a:rPr lang="en-US" sz="2000" dirty="0" smtClean="0"/>
              <a:t> </a:t>
            </a:r>
            <a:r>
              <a:rPr lang="en-US" sz="2000" dirty="0" err="1" smtClean="0"/>
              <a:t>rangkaian</a:t>
            </a:r>
            <a:r>
              <a:rPr lang="en-US" sz="2000" dirty="0" smtClean="0"/>
              <a:t> 1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dibuat</a:t>
            </a:r>
            <a:r>
              <a:rPr lang="en-US" sz="2000" dirty="0" smtClean="0"/>
              <a:t> </a:t>
            </a:r>
            <a:r>
              <a:rPr lang="en-US" sz="2000" dirty="0" err="1" smtClean="0"/>
              <a:t>rangkaian</a:t>
            </a:r>
            <a:r>
              <a:rPr lang="en-US" sz="2000" dirty="0" smtClean="0"/>
              <a:t> </a:t>
            </a:r>
            <a:r>
              <a:rPr lang="en-US" sz="2000" dirty="0" err="1" smtClean="0"/>
              <a:t>ekuivalen</a:t>
            </a:r>
            <a:r>
              <a:rPr lang="en-US" sz="2000" dirty="0" smtClean="0"/>
              <a:t> model T </a:t>
            </a:r>
            <a:r>
              <a:rPr lang="en-US" sz="2000" dirty="0" err="1" smtClean="0"/>
              <a:t>dan</a:t>
            </a:r>
            <a:r>
              <a:rPr lang="en-US" sz="2000" dirty="0" smtClean="0"/>
              <a:t> Model </a:t>
            </a:r>
            <a:r>
              <a:rPr lang="el-GR" sz="2000" dirty="0" smtClean="0"/>
              <a:t>π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7573517"/>
              </p:ext>
            </p:extLst>
          </p:nvPr>
        </p:nvGraphicFramePr>
        <p:xfrm>
          <a:off x="3026874" y="3820276"/>
          <a:ext cx="3168908" cy="24281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2" name="Equation" r:id="rId4" imgW="1955520" imgH="1498320" progId="Equation.DSMT4">
                  <p:embed/>
                </p:oleObj>
              </mc:Choice>
              <mc:Fallback>
                <p:oleObj name="Equation" r:id="rId4" imgW="1955520" imgH="1498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26874" y="3820276"/>
                        <a:ext cx="3168908" cy="24281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449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903" y="1600200"/>
            <a:ext cx="5676900" cy="278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BATI TEGANGAN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55336"/>
          </a:xfrm>
        </p:spPr>
        <p:txBody>
          <a:bodyPr>
            <a:normAutofit/>
          </a:bodyPr>
          <a:lstStyle/>
          <a:p>
            <a:r>
              <a:rPr lang="en-US" sz="2000" dirty="0" smtClean="0"/>
              <a:t>Dari </a:t>
            </a:r>
            <a:r>
              <a:rPr lang="en-US" sz="2000" dirty="0" err="1" smtClean="0"/>
              <a:t>contoh</a:t>
            </a:r>
            <a:r>
              <a:rPr lang="en-US" sz="2000" dirty="0" smtClean="0"/>
              <a:t> </a:t>
            </a:r>
            <a:r>
              <a:rPr lang="en-US" sz="2000" dirty="0" err="1" smtClean="0"/>
              <a:t>rangkaian</a:t>
            </a:r>
            <a:r>
              <a:rPr lang="en-US" sz="2000" dirty="0" smtClean="0"/>
              <a:t> 1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dibuat</a:t>
            </a:r>
            <a:r>
              <a:rPr lang="en-US" sz="2000" dirty="0" smtClean="0"/>
              <a:t> </a:t>
            </a:r>
            <a:r>
              <a:rPr lang="en-US" sz="2000" dirty="0" err="1" smtClean="0"/>
              <a:t>rangkaian</a:t>
            </a:r>
            <a:r>
              <a:rPr lang="en-US" sz="2000" dirty="0" smtClean="0"/>
              <a:t> </a:t>
            </a:r>
            <a:r>
              <a:rPr lang="en-US" sz="2000" dirty="0" err="1" smtClean="0"/>
              <a:t>ekuivalen</a:t>
            </a:r>
            <a:r>
              <a:rPr lang="en-US" sz="2000" dirty="0" smtClean="0"/>
              <a:t> model T </a:t>
            </a:r>
            <a:r>
              <a:rPr lang="en-US" sz="2000" dirty="0" err="1" smtClean="0"/>
              <a:t>dan</a:t>
            </a:r>
            <a:r>
              <a:rPr lang="en-US" sz="2000" dirty="0" smtClean="0"/>
              <a:t> Model </a:t>
            </a:r>
            <a:r>
              <a:rPr lang="el-GR" sz="2000" dirty="0" smtClean="0"/>
              <a:t>π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2115945"/>
              </p:ext>
            </p:extLst>
          </p:nvPr>
        </p:nvGraphicFramePr>
        <p:xfrm>
          <a:off x="4724400" y="3429000"/>
          <a:ext cx="3153697" cy="29302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1" name="Equation" r:id="rId4" imgW="1612800" imgH="1498320" progId="Equation.DSMT4">
                  <p:embed/>
                </p:oleObj>
              </mc:Choice>
              <mc:Fallback>
                <p:oleObj name="Equation" r:id="rId4" imgW="1612800" imgH="1498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724400" y="3429000"/>
                        <a:ext cx="3153697" cy="2930207"/>
                      </a:xfrm>
                      <a:prstGeom prst="rect">
                        <a:avLst/>
                      </a:prstGeom>
                      <a:ln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079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1: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8879280"/>
              </p:ext>
            </p:extLst>
          </p:nvPr>
        </p:nvGraphicFramePr>
        <p:xfrm>
          <a:off x="5410200" y="762000"/>
          <a:ext cx="3429000" cy="563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3" name="Equation" r:id="rId3" imgW="2070000" imgH="3530520" progId="Equation.DSMT4">
                  <p:embed/>
                </p:oleObj>
              </mc:Choice>
              <mc:Fallback>
                <p:oleObj name="Equation" r:id="rId3" imgW="2070000" imgH="3530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10200" y="762000"/>
                        <a:ext cx="3429000" cy="5638800"/>
                      </a:xfrm>
                      <a:prstGeom prst="rect">
                        <a:avLst/>
                      </a:prstGeom>
                      <a:ln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05347"/>
            <a:ext cx="5029200" cy="3490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034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66800"/>
            <a:ext cx="52578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2: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3822299"/>
              </p:ext>
            </p:extLst>
          </p:nvPr>
        </p:nvGraphicFramePr>
        <p:xfrm>
          <a:off x="5462588" y="685800"/>
          <a:ext cx="3325812" cy="545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5" name="Equation" r:id="rId4" imgW="2006280" imgH="3200400" progId="Equation.DSMT4">
                  <p:embed/>
                </p:oleObj>
              </mc:Choice>
              <mc:Fallback>
                <p:oleObj name="Equation" r:id="rId4" imgW="2006280" imgH="3200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462588" y="685800"/>
                        <a:ext cx="3325812" cy="5451475"/>
                      </a:xfrm>
                      <a:prstGeom prst="rect">
                        <a:avLst/>
                      </a:prstGeom>
                      <a:ln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7106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>
            <a:normAutofit/>
          </a:bodyPr>
          <a:lstStyle/>
          <a:p>
            <a:r>
              <a:rPr lang="en-US" sz="2800" u="sng" dirty="0" smtClean="0"/>
              <a:t>EFEK PEMUATAN DARI IMPEDANSI MASUKAN</a:t>
            </a:r>
            <a:endParaRPr lang="en-US" sz="2800" u="sng" dirty="0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43000"/>
            <a:ext cx="8305800" cy="306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57200" y="4495800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tegangan</a:t>
            </a:r>
            <a:r>
              <a:rPr lang="en-US" dirty="0" smtClean="0"/>
              <a:t> AC </a:t>
            </a:r>
            <a:r>
              <a:rPr lang="en-US" i="1" dirty="0" smtClean="0"/>
              <a:t>Vg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i="1" dirty="0" err="1" smtClean="0"/>
              <a:t>Rg</a:t>
            </a:r>
            <a:endParaRPr lang="en-US" i="1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AC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, </a:t>
            </a:r>
            <a:r>
              <a:rPr lang="en-US" dirty="0" err="1" smtClean="0"/>
              <a:t>tegangan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AC </a:t>
            </a:r>
            <a:r>
              <a:rPr lang="en-US" dirty="0" err="1" smtClean="0"/>
              <a:t>turun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hambatan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err="1" smtClean="0"/>
              <a:t>Akibatnya</a:t>
            </a:r>
            <a:r>
              <a:rPr lang="en-US" dirty="0" smtClean="0"/>
              <a:t> </a:t>
            </a:r>
            <a:r>
              <a:rPr lang="en-US" dirty="0" err="1" smtClean="0"/>
              <a:t>tegangan</a:t>
            </a:r>
            <a:r>
              <a:rPr lang="en-US" dirty="0" smtClean="0"/>
              <a:t> AC </a:t>
            </a:r>
            <a:r>
              <a:rPr lang="en-US" dirty="0" err="1" smtClean="0"/>
              <a:t>antara</a:t>
            </a:r>
            <a:r>
              <a:rPr lang="en-US" dirty="0" smtClean="0"/>
              <a:t> basis </a:t>
            </a:r>
            <a:r>
              <a:rPr lang="en-US" dirty="0" err="1" smtClean="0"/>
              <a:t>dan</a:t>
            </a:r>
            <a:r>
              <a:rPr lang="en-US" dirty="0" smtClean="0"/>
              <a:t> ground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idealnya</a:t>
            </a:r>
            <a:r>
              <a:rPr lang="en-US" dirty="0" smtClean="0"/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43000" y="175568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Rangkaian</a:t>
            </a:r>
            <a:r>
              <a:rPr lang="en-US" dirty="0" smtClean="0"/>
              <a:t>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39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>
            <a:normAutofit/>
          </a:bodyPr>
          <a:lstStyle/>
          <a:p>
            <a:r>
              <a:rPr lang="en-US" sz="2800" u="sng" dirty="0" smtClean="0"/>
              <a:t>EFEK PEMUATAN DARI IMPEDANSI MASUKAN</a:t>
            </a:r>
            <a:endParaRPr lang="en-US" sz="2800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2954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 err="1" smtClean="0"/>
              <a:t>ekuivalen</a:t>
            </a:r>
            <a:r>
              <a:rPr lang="en-US" dirty="0" smtClean="0"/>
              <a:t> model </a:t>
            </a:r>
            <a:r>
              <a:rPr lang="el-GR" sz="2400" dirty="0" smtClean="0"/>
              <a:t>π</a:t>
            </a:r>
            <a:r>
              <a:rPr lang="en-US" sz="2400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rangkaian</a:t>
            </a:r>
            <a:r>
              <a:rPr lang="en-US" dirty="0" smtClean="0"/>
              <a:t> 2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9100" y="3426541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impedansi</a:t>
            </a:r>
            <a:r>
              <a:rPr lang="en-US" dirty="0" smtClean="0"/>
              <a:t> </a:t>
            </a:r>
            <a:r>
              <a:rPr lang="en-US" dirty="0" err="1" smtClean="0"/>
              <a:t>masukan</a:t>
            </a:r>
            <a:r>
              <a:rPr lang="en-US" dirty="0" smtClean="0"/>
              <a:t> : </a:t>
            </a:r>
            <a:endParaRPr lang="en-US" dirty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728" y="1750141"/>
            <a:ext cx="8152171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795872"/>
            <a:ext cx="3125853" cy="2223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4718946"/>
              </p:ext>
            </p:extLst>
          </p:nvPr>
        </p:nvGraphicFramePr>
        <p:xfrm>
          <a:off x="4114800" y="4349096"/>
          <a:ext cx="4495800" cy="1442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4" name="Equation" r:id="rId5" imgW="2616120" imgH="723600" progId="Equation.DSMT4">
                  <p:embed/>
                </p:oleObj>
              </mc:Choice>
              <mc:Fallback>
                <p:oleObj name="Equation" r:id="rId5" imgW="2616120" imgH="723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14800" y="4349096"/>
                        <a:ext cx="4495800" cy="14421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843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686800" cy="381000"/>
          </a:xfrm>
        </p:spPr>
        <p:txBody>
          <a:bodyPr>
            <a:normAutofit fontScale="90000"/>
          </a:bodyPr>
          <a:lstStyle/>
          <a:p>
            <a:r>
              <a:rPr lang="en-US" u="sng" dirty="0" err="1" smtClean="0"/>
              <a:t>Contoh</a:t>
            </a:r>
            <a:r>
              <a:rPr lang="en-US" u="sng" dirty="0" smtClean="0"/>
              <a:t> </a:t>
            </a:r>
            <a:r>
              <a:rPr lang="en-US" u="sng" dirty="0" err="1" smtClean="0"/>
              <a:t>soal</a:t>
            </a:r>
            <a:r>
              <a:rPr lang="en-US" u="sng" dirty="0" smtClean="0"/>
              <a:t> 3:</a:t>
            </a:r>
            <a:endParaRPr lang="en-US" u="sng" dirty="0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47800"/>
            <a:ext cx="49911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1770061"/>
              </p:ext>
            </p:extLst>
          </p:nvPr>
        </p:nvGraphicFramePr>
        <p:xfrm>
          <a:off x="5562601" y="914400"/>
          <a:ext cx="3342834" cy="533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8" name="Equation" r:id="rId4" imgW="2070000" imgH="3301920" progId="Equation.DSMT4">
                  <p:embed/>
                </p:oleObj>
              </mc:Choice>
              <mc:Fallback>
                <p:oleObj name="Equation" r:id="rId4" imgW="2070000" imgH="3301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562601" y="914400"/>
                        <a:ext cx="3342834" cy="5334000"/>
                      </a:xfrm>
                      <a:prstGeom prst="rect">
                        <a:avLst/>
                      </a:prstGeom>
                      <a:ln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330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686800" cy="381000"/>
          </a:xfrm>
        </p:spPr>
        <p:txBody>
          <a:bodyPr>
            <a:normAutofit fontScale="90000"/>
          </a:bodyPr>
          <a:lstStyle/>
          <a:p>
            <a:r>
              <a:rPr lang="en-US" u="sng" dirty="0" err="1" smtClean="0"/>
              <a:t>Lanjutan</a:t>
            </a:r>
            <a:r>
              <a:rPr lang="en-US" u="sng" dirty="0" smtClean="0"/>
              <a:t> </a:t>
            </a:r>
            <a:r>
              <a:rPr lang="en-US" u="sng" dirty="0" err="1" smtClean="0"/>
              <a:t>penyelesaian</a:t>
            </a:r>
            <a:r>
              <a:rPr lang="en-US" u="sng" dirty="0" smtClean="0"/>
              <a:t> </a:t>
            </a:r>
            <a:r>
              <a:rPr lang="en-US" u="sng" dirty="0" err="1" smtClean="0"/>
              <a:t>contoh</a:t>
            </a:r>
            <a:r>
              <a:rPr lang="en-US" u="sng" dirty="0" smtClean="0"/>
              <a:t> </a:t>
            </a:r>
            <a:r>
              <a:rPr lang="en-US" u="sng" dirty="0" err="1" smtClean="0"/>
              <a:t>soal</a:t>
            </a:r>
            <a:r>
              <a:rPr lang="en-US" u="sng" dirty="0" smtClean="0"/>
              <a:t> 3:</a:t>
            </a:r>
            <a:endParaRPr lang="en-US" u="sng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2557547"/>
              </p:ext>
            </p:extLst>
          </p:nvPr>
        </p:nvGraphicFramePr>
        <p:xfrm>
          <a:off x="685800" y="1371600"/>
          <a:ext cx="7203989" cy="403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8" name="Equation" r:id="rId3" imgW="3352680" imgH="1879560" progId="Equation.DSMT4">
                  <p:embed/>
                </p:oleObj>
              </mc:Choice>
              <mc:Fallback>
                <p:oleObj name="Equation" r:id="rId3" imgW="3352680" imgH="1879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5800" y="1371600"/>
                        <a:ext cx="7203989" cy="4038600"/>
                      </a:xfrm>
                      <a:prstGeom prst="rect">
                        <a:avLst/>
                      </a:prstGeom>
                      <a:ln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327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686800" cy="381000"/>
          </a:xfrm>
        </p:spPr>
        <p:txBody>
          <a:bodyPr>
            <a:noAutofit/>
          </a:bodyPr>
          <a:lstStyle/>
          <a:p>
            <a:r>
              <a:rPr lang="en-US" sz="2400" u="sng" dirty="0" err="1" smtClean="0"/>
              <a:t>Lanjutan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penyelesaian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contoh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soal</a:t>
            </a:r>
            <a:r>
              <a:rPr lang="en-US" sz="2400" u="sng" dirty="0" smtClean="0"/>
              <a:t> 3 </a:t>
            </a:r>
            <a:r>
              <a:rPr lang="en-US" sz="2400" u="sng" dirty="0" err="1" smtClean="0"/>
              <a:t>jika</a:t>
            </a:r>
            <a:r>
              <a:rPr lang="en-US" sz="2400" u="sng" dirty="0" smtClean="0"/>
              <a:t> </a:t>
            </a:r>
            <a:r>
              <a:rPr lang="el-GR" sz="2400" u="sng" dirty="0" smtClean="0"/>
              <a:t>β</a:t>
            </a:r>
            <a:r>
              <a:rPr lang="en-US" sz="2400" u="sng" dirty="0" smtClean="0"/>
              <a:t> = 50:</a:t>
            </a:r>
            <a:endParaRPr lang="en-US" sz="2400" u="sng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1005664"/>
              </p:ext>
            </p:extLst>
          </p:nvPr>
        </p:nvGraphicFramePr>
        <p:xfrm>
          <a:off x="3886200" y="1295400"/>
          <a:ext cx="5008563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5" name="Equation" r:id="rId3" imgW="3288960" imgH="1879560" progId="Equation.DSMT4">
                  <p:embed/>
                </p:oleObj>
              </mc:Choice>
              <mc:Fallback>
                <p:oleObj name="Equation" r:id="rId3" imgW="3288960" imgH="1879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86200" y="1295400"/>
                        <a:ext cx="5008563" cy="3200400"/>
                      </a:xfrm>
                      <a:prstGeom prst="rect">
                        <a:avLst/>
                      </a:prstGeom>
                      <a:ln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4314671"/>
              </p:ext>
            </p:extLst>
          </p:nvPr>
        </p:nvGraphicFramePr>
        <p:xfrm>
          <a:off x="304800" y="1295400"/>
          <a:ext cx="3343275" cy="502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6" name="Equation" r:id="rId5" imgW="2070000" imgH="3301920" progId="Equation.DSMT4">
                  <p:embed/>
                </p:oleObj>
              </mc:Choice>
              <mc:Fallback>
                <p:oleObj name="Equation" r:id="rId5" imgW="2070000" imgH="330192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295400"/>
                        <a:ext cx="3343275" cy="50292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675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Swamped amplifier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257800"/>
          </a:xfrm>
        </p:spPr>
        <p:txBody>
          <a:bodyPr>
            <a:normAutofit/>
          </a:bodyPr>
          <a:lstStyle/>
          <a:p>
            <a:pPr algn="just"/>
            <a:r>
              <a:rPr lang="en-US" sz="2000" dirty="0" err="1" smtClean="0"/>
              <a:t>Bati</a:t>
            </a:r>
            <a:r>
              <a:rPr lang="en-US" sz="2000" dirty="0" smtClean="0"/>
              <a:t> </a:t>
            </a:r>
            <a:r>
              <a:rPr lang="en-US" sz="2000" dirty="0" err="1" smtClean="0"/>
              <a:t>tegangan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penguat</a:t>
            </a:r>
            <a:r>
              <a:rPr lang="en-US" sz="2000" dirty="0" smtClean="0"/>
              <a:t> CE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berubah-ubah</a:t>
            </a:r>
            <a:r>
              <a:rPr lang="en-US" sz="2000" dirty="0" smtClean="0"/>
              <a:t> </a:t>
            </a:r>
            <a:r>
              <a:rPr lang="en-US" sz="2000" dirty="0" err="1" smtClean="0"/>
              <a:t>tergantung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beberapa</a:t>
            </a:r>
            <a:r>
              <a:rPr lang="en-US" sz="2000" dirty="0" smtClean="0"/>
              <a:t> </a:t>
            </a:r>
            <a:r>
              <a:rPr lang="en-US" sz="2000" dirty="0" err="1" smtClean="0"/>
              <a:t>faktor</a:t>
            </a:r>
            <a:r>
              <a:rPr lang="en-US" sz="2000" dirty="0" smtClean="0"/>
              <a:t>, </a:t>
            </a:r>
            <a:r>
              <a:rPr lang="en-US" sz="2000" dirty="0" err="1" smtClean="0"/>
              <a:t>yaitu</a:t>
            </a:r>
            <a:r>
              <a:rPr lang="en-US" sz="2000" dirty="0" smtClean="0"/>
              <a:t>:</a:t>
            </a:r>
          </a:p>
          <a:p>
            <a:pPr marL="624078" indent="-514350" algn="just">
              <a:buAutoNum type="arabicPeriod"/>
            </a:pPr>
            <a:r>
              <a:rPr lang="en-US" sz="2000" dirty="0" err="1" smtClean="0"/>
              <a:t>Arus</a:t>
            </a:r>
            <a:r>
              <a:rPr lang="en-US" sz="2000" dirty="0" smtClean="0"/>
              <a:t> </a:t>
            </a:r>
            <a:r>
              <a:rPr lang="en-US" sz="2000" dirty="0" err="1" smtClean="0"/>
              <a:t>tak</a:t>
            </a:r>
            <a:r>
              <a:rPr lang="en-US" sz="2000" dirty="0" smtClean="0"/>
              <a:t> </a:t>
            </a:r>
            <a:r>
              <a:rPr lang="en-US" sz="2000" dirty="0" err="1" smtClean="0"/>
              <a:t>bergerak</a:t>
            </a:r>
            <a:endParaRPr lang="en-US" sz="2000" dirty="0" smtClean="0"/>
          </a:p>
          <a:p>
            <a:pPr marL="624078" indent="-514350" algn="just">
              <a:buAutoNum type="arabicPeriod"/>
            </a:pPr>
            <a:r>
              <a:rPr lang="en-US" sz="2000" dirty="0" err="1" smtClean="0"/>
              <a:t>Variasi</a:t>
            </a:r>
            <a:r>
              <a:rPr lang="en-US" sz="2000" dirty="0" smtClean="0"/>
              <a:t> </a:t>
            </a:r>
            <a:r>
              <a:rPr lang="en-US" sz="2000" dirty="0" err="1" smtClean="0"/>
              <a:t>temperatur</a:t>
            </a:r>
            <a:endParaRPr lang="en-US" sz="2000" dirty="0" smtClean="0"/>
          </a:p>
          <a:p>
            <a:pPr marL="624078" indent="-514350" algn="just">
              <a:buAutoNum type="arabicPeriod"/>
            </a:pPr>
            <a:r>
              <a:rPr lang="en-US" sz="2000" dirty="0" err="1" smtClean="0"/>
              <a:t>Penggantian</a:t>
            </a:r>
            <a:r>
              <a:rPr lang="en-US" sz="2000" dirty="0" smtClean="0"/>
              <a:t> transistor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nila</a:t>
            </a:r>
            <a:r>
              <a:rPr lang="en-US" sz="2000" dirty="0" smtClean="0"/>
              <a:t> </a:t>
            </a:r>
            <a:r>
              <a:rPr lang="en-US" sz="2000" i="1" dirty="0" smtClean="0"/>
              <a:t>re’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l-GR" sz="2000" dirty="0" smtClean="0"/>
              <a:t>β</a:t>
            </a:r>
            <a:r>
              <a:rPr lang="en-US" sz="2000" dirty="0" smtClean="0"/>
              <a:t> </a:t>
            </a:r>
            <a:r>
              <a:rPr lang="en-US" sz="2000" dirty="0" err="1" smtClean="0"/>
              <a:t>berubah</a:t>
            </a:r>
            <a:r>
              <a:rPr lang="en-US" sz="2000" dirty="0" smtClean="0"/>
              <a:t>.</a:t>
            </a:r>
          </a:p>
          <a:p>
            <a:pPr marL="109728" indent="0" algn="just">
              <a:buNone/>
            </a:pPr>
            <a:endParaRPr lang="en-US" sz="2000" dirty="0" smtClean="0"/>
          </a:p>
          <a:p>
            <a:pPr algn="just"/>
            <a:r>
              <a:rPr lang="en-US" sz="2000" dirty="0" smtClean="0"/>
              <a:t>Cara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membuat</a:t>
            </a:r>
            <a:r>
              <a:rPr lang="en-US" sz="2000" dirty="0" smtClean="0"/>
              <a:t> </a:t>
            </a:r>
            <a:r>
              <a:rPr lang="en-US" sz="2000" dirty="0" err="1" smtClean="0"/>
              <a:t>stabil</a:t>
            </a:r>
            <a:r>
              <a:rPr lang="en-US" sz="2000" dirty="0" smtClean="0"/>
              <a:t> </a:t>
            </a:r>
            <a:r>
              <a:rPr lang="en-US" sz="2000" dirty="0" err="1" smtClean="0"/>
              <a:t>bati</a:t>
            </a:r>
            <a:r>
              <a:rPr lang="en-US" sz="2000" dirty="0" smtClean="0"/>
              <a:t> </a:t>
            </a:r>
            <a:r>
              <a:rPr lang="en-US" sz="2000" dirty="0" err="1" smtClean="0"/>
              <a:t>tegangan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membiarkan</a:t>
            </a:r>
            <a:r>
              <a:rPr lang="en-US" sz="2000" dirty="0" smtClean="0"/>
              <a:t> </a:t>
            </a:r>
            <a:r>
              <a:rPr lang="en-US" sz="2000" dirty="0" err="1" smtClean="0"/>
              <a:t>hambatan</a:t>
            </a:r>
            <a:r>
              <a:rPr lang="en-US" sz="2000" dirty="0" smtClean="0"/>
              <a:t> </a:t>
            </a:r>
            <a:r>
              <a:rPr lang="en-US" sz="2000" dirty="0" err="1" smtClean="0"/>
              <a:t>emiter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dihubungkan</a:t>
            </a:r>
            <a:r>
              <a:rPr lang="en-US" sz="2000" dirty="0" smtClean="0"/>
              <a:t> </a:t>
            </a:r>
            <a:r>
              <a:rPr lang="en-US" sz="2000" dirty="0" err="1" smtClean="0"/>
              <a:t>langsung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kaki </a:t>
            </a:r>
            <a:r>
              <a:rPr lang="en-US" sz="2000" dirty="0" err="1" smtClean="0"/>
              <a:t>emiter</a:t>
            </a:r>
            <a:r>
              <a:rPr lang="en-US" sz="2000" dirty="0" smtClean="0"/>
              <a:t>. </a:t>
            </a:r>
          </a:p>
          <a:p>
            <a:pPr algn="just"/>
            <a:r>
              <a:rPr lang="en-US" sz="2000" dirty="0" err="1" smtClean="0"/>
              <a:t>Ketika</a:t>
            </a:r>
            <a:r>
              <a:rPr lang="en-US" sz="2000" dirty="0" smtClean="0"/>
              <a:t> </a:t>
            </a:r>
            <a:r>
              <a:rPr lang="en-US" sz="2000" dirty="0" err="1" smtClean="0"/>
              <a:t>arus</a:t>
            </a:r>
            <a:r>
              <a:rPr lang="en-US" sz="2000" dirty="0" smtClean="0"/>
              <a:t> </a:t>
            </a:r>
            <a:r>
              <a:rPr lang="en-US" sz="2000" dirty="0" err="1" smtClean="0"/>
              <a:t>emiter</a:t>
            </a:r>
            <a:r>
              <a:rPr lang="en-US" sz="2000" dirty="0" smtClean="0"/>
              <a:t> AC </a:t>
            </a:r>
            <a:r>
              <a:rPr lang="en-US" sz="2000" dirty="0" err="1" smtClean="0"/>
              <a:t>mengalir</a:t>
            </a:r>
            <a:r>
              <a:rPr lang="en-US" sz="2000" dirty="0" smtClean="0"/>
              <a:t> </a:t>
            </a:r>
            <a:r>
              <a:rPr lang="en-US" sz="2000" dirty="0" err="1" smtClean="0"/>
              <a:t>melalui</a:t>
            </a:r>
            <a:r>
              <a:rPr lang="en-US" sz="2000" dirty="0" smtClean="0"/>
              <a:t> </a:t>
            </a:r>
            <a:r>
              <a:rPr lang="en-US" sz="2000" dirty="0" err="1" smtClean="0"/>
              <a:t>hambatan</a:t>
            </a:r>
            <a:r>
              <a:rPr lang="en-US" sz="2000" dirty="0" smtClean="0"/>
              <a:t> </a:t>
            </a:r>
            <a:r>
              <a:rPr lang="en-US" sz="2000" dirty="0" err="1" smtClean="0"/>
              <a:t>emiter</a:t>
            </a:r>
            <a:r>
              <a:rPr lang="en-US" sz="2000" dirty="0" smtClean="0"/>
              <a:t> re yang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dihubungkan</a:t>
            </a:r>
            <a:r>
              <a:rPr lang="en-US" sz="2000" dirty="0" smtClean="0"/>
              <a:t> </a:t>
            </a:r>
            <a:r>
              <a:rPr lang="en-US" sz="2000" dirty="0" err="1" smtClean="0"/>
              <a:t>langsung</a:t>
            </a:r>
            <a:r>
              <a:rPr lang="en-US" sz="2000" dirty="0" smtClean="0"/>
              <a:t>, </a:t>
            </a:r>
            <a:r>
              <a:rPr lang="en-US" sz="2000" dirty="0" err="1" smtClean="0"/>
              <a:t>tegangan</a:t>
            </a:r>
            <a:r>
              <a:rPr lang="en-US" sz="2000" dirty="0" smtClean="0"/>
              <a:t> AC </a:t>
            </a:r>
            <a:r>
              <a:rPr lang="en-US" sz="2000" dirty="0" err="1" smtClean="0"/>
              <a:t>muncul</a:t>
            </a:r>
            <a:r>
              <a:rPr lang="en-US" sz="2000" dirty="0" smtClean="0"/>
              <a:t> di </a:t>
            </a:r>
            <a:r>
              <a:rPr lang="en-US" sz="2000" i="1" dirty="0" smtClean="0"/>
              <a:t>re.</a:t>
            </a:r>
          </a:p>
          <a:p>
            <a:pPr algn="just"/>
            <a:r>
              <a:rPr lang="en-US" sz="2000" dirty="0" err="1" smtClean="0"/>
              <a:t>Tegangan</a:t>
            </a:r>
            <a:r>
              <a:rPr lang="en-US" sz="2000" dirty="0" smtClean="0"/>
              <a:t> AC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i="1" dirty="0" smtClean="0"/>
              <a:t>re</a:t>
            </a:r>
            <a:r>
              <a:rPr lang="en-US" sz="2000" dirty="0" smtClean="0"/>
              <a:t> </a:t>
            </a:r>
            <a:r>
              <a:rPr lang="en-US" sz="2000" dirty="0" err="1" smtClean="0"/>
              <a:t>melawan</a:t>
            </a:r>
            <a:r>
              <a:rPr lang="en-US" sz="2000" dirty="0" smtClean="0"/>
              <a:t> </a:t>
            </a:r>
            <a:r>
              <a:rPr lang="en-US" sz="2000" dirty="0" err="1" smtClean="0"/>
              <a:t>perubahan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bati</a:t>
            </a:r>
            <a:r>
              <a:rPr lang="en-US" sz="2000" dirty="0" smtClean="0"/>
              <a:t> </a:t>
            </a:r>
            <a:r>
              <a:rPr lang="en-US" sz="2000" dirty="0" err="1" smtClean="0"/>
              <a:t>tegangan</a:t>
            </a:r>
            <a:r>
              <a:rPr lang="en-US" sz="2000" dirty="0" smtClean="0"/>
              <a:t>.</a:t>
            </a:r>
          </a:p>
          <a:p>
            <a:pPr algn="just"/>
            <a:r>
              <a:rPr lang="en-US" sz="2000" dirty="0" err="1" smtClean="0"/>
              <a:t>Hambatan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di bypass </a:t>
            </a:r>
            <a:r>
              <a:rPr lang="en-US" sz="2000" i="1" dirty="0" smtClean="0"/>
              <a:t>re</a:t>
            </a:r>
            <a:r>
              <a:rPr lang="en-US" sz="2000" dirty="0" smtClean="0"/>
              <a:t> </a:t>
            </a:r>
            <a:r>
              <a:rPr lang="en-US" sz="2000" dirty="0" err="1" smtClean="0"/>
              <a:t>disebut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resistor </a:t>
            </a:r>
            <a:r>
              <a:rPr lang="en-US" sz="2000" dirty="0" err="1" smtClean="0"/>
              <a:t>umpan</a:t>
            </a:r>
            <a:r>
              <a:rPr lang="en-US" sz="2000" dirty="0" smtClean="0"/>
              <a:t> </a:t>
            </a:r>
            <a:r>
              <a:rPr lang="en-US" sz="2000" dirty="0" err="1" smtClean="0"/>
              <a:t>balik</a:t>
            </a:r>
            <a:r>
              <a:rPr lang="en-US" sz="2000" i="1" dirty="0" smtClean="0"/>
              <a:t> (feedback resistor)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tegangan</a:t>
            </a:r>
            <a:r>
              <a:rPr lang="en-US" sz="2000" dirty="0" smtClean="0"/>
              <a:t> AC yang </a:t>
            </a:r>
            <a:r>
              <a:rPr lang="en-US" sz="2000" dirty="0" err="1" smtClean="0"/>
              <a:t>melawan</a:t>
            </a:r>
            <a:r>
              <a:rPr lang="en-US" sz="2000" dirty="0" smtClean="0"/>
              <a:t> </a:t>
            </a:r>
            <a:r>
              <a:rPr lang="en-US" sz="2000" dirty="0" err="1" smtClean="0"/>
              <a:t>perubahan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bati</a:t>
            </a:r>
            <a:r>
              <a:rPr lang="en-US" sz="2000" dirty="0" smtClean="0"/>
              <a:t> </a:t>
            </a:r>
            <a:r>
              <a:rPr lang="en-US" sz="2000" dirty="0" err="1" smtClean="0"/>
              <a:t>tegangan</a:t>
            </a:r>
            <a:r>
              <a:rPr lang="en-US" sz="2000" dirty="0" smtClean="0"/>
              <a:t>.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4372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4876800" cy="990600"/>
          </a:xfrm>
        </p:spPr>
        <p:txBody>
          <a:bodyPr>
            <a:normAutofit/>
          </a:bodyPr>
          <a:lstStyle/>
          <a:p>
            <a:r>
              <a:rPr lang="en-US" sz="2800" u="sng" dirty="0" smtClean="0">
                <a:latin typeface="Algerian" pitchFamily="82" charset="0"/>
              </a:rPr>
              <a:t>Model </a:t>
            </a:r>
            <a:r>
              <a:rPr lang="en-US" sz="2800" u="sng" dirty="0" err="1" smtClean="0">
                <a:latin typeface="Algerian" pitchFamily="82" charset="0"/>
              </a:rPr>
              <a:t>analisis</a:t>
            </a:r>
            <a:r>
              <a:rPr lang="en-US" sz="2800" u="sng" dirty="0" smtClean="0">
                <a:latin typeface="Algerian" pitchFamily="82" charset="0"/>
              </a:rPr>
              <a:t> AC </a:t>
            </a:r>
            <a:r>
              <a:rPr lang="en-US" sz="2800" u="sng" dirty="0" err="1" smtClean="0">
                <a:latin typeface="Algerian" pitchFamily="82" charset="0"/>
              </a:rPr>
              <a:t>pada</a:t>
            </a:r>
            <a:r>
              <a:rPr lang="en-US" sz="2800" u="sng" dirty="0" smtClean="0">
                <a:latin typeface="Algerian" pitchFamily="82" charset="0"/>
              </a:rPr>
              <a:t> transistor</a:t>
            </a:r>
            <a:endParaRPr lang="en-US" sz="2800" u="sng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26736"/>
          </a:xfrm>
        </p:spPr>
        <p:txBody>
          <a:bodyPr/>
          <a:lstStyle/>
          <a:p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model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AC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rangkaian</a:t>
            </a:r>
            <a:r>
              <a:rPr lang="en-US" dirty="0" smtClean="0"/>
              <a:t> transistor. Yang paling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</a:p>
          <a:p>
            <a:pPr marL="624078" indent="-514350">
              <a:buAutoNum type="arabicPeriod"/>
            </a:pPr>
            <a:r>
              <a:rPr lang="en-US" dirty="0" smtClean="0"/>
              <a:t>Model T (Model </a:t>
            </a:r>
            <a:r>
              <a:rPr lang="en-US" dirty="0" err="1" smtClean="0"/>
              <a:t>Ebers</a:t>
            </a:r>
            <a:r>
              <a:rPr lang="en-US" dirty="0" smtClean="0"/>
              <a:t>-Moll)</a:t>
            </a:r>
          </a:p>
          <a:p>
            <a:pPr marL="624078" indent="-514350">
              <a:buAutoNum type="arabicPeriod"/>
            </a:pPr>
            <a:r>
              <a:rPr lang="en-US" dirty="0" smtClean="0"/>
              <a:t>Model </a:t>
            </a:r>
            <a:r>
              <a:rPr lang="el-GR" dirty="0" smtClean="0"/>
              <a:t>π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09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229600" cy="685800"/>
          </a:xfrm>
        </p:spPr>
        <p:txBody>
          <a:bodyPr>
            <a:normAutofit/>
          </a:bodyPr>
          <a:lstStyle/>
          <a:p>
            <a:r>
              <a:rPr lang="en-US" sz="2800" u="sng" dirty="0" err="1" smtClean="0"/>
              <a:t>Rangkaian</a:t>
            </a:r>
            <a:r>
              <a:rPr lang="en-US" sz="2800" u="sng" dirty="0" smtClean="0"/>
              <a:t> 3.Swamped amplifier</a:t>
            </a:r>
            <a:endParaRPr lang="en-US" sz="2800" u="sng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1426" y="1143000"/>
            <a:ext cx="5569974" cy="4960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813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5029200" cy="685800"/>
          </a:xfrm>
        </p:spPr>
        <p:txBody>
          <a:bodyPr>
            <a:noAutofit/>
          </a:bodyPr>
          <a:lstStyle/>
          <a:p>
            <a:r>
              <a:rPr lang="en-US" sz="2400" u="sng" dirty="0" err="1" smtClean="0"/>
              <a:t>Rangkaian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ekuivalen</a:t>
            </a:r>
            <a:r>
              <a:rPr lang="en-US" sz="2400" u="sng" dirty="0" smtClean="0"/>
              <a:t> model T </a:t>
            </a:r>
            <a:r>
              <a:rPr lang="en-US" sz="2400" u="sng" dirty="0" err="1" smtClean="0"/>
              <a:t>pada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rangkaian</a:t>
            </a:r>
            <a:r>
              <a:rPr lang="en-US" sz="2400" u="sng" dirty="0" smtClean="0"/>
              <a:t> 3.swamped amplifier</a:t>
            </a:r>
            <a:endParaRPr lang="en-US" sz="2400" u="sng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52600"/>
            <a:ext cx="4816948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8696253"/>
              </p:ext>
            </p:extLst>
          </p:nvPr>
        </p:nvGraphicFramePr>
        <p:xfrm>
          <a:off x="5181600" y="1447800"/>
          <a:ext cx="3733800" cy="43397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2" name="Equation" r:id="rId4" imgW="2895480" imgH="2412720" progId="Equation.DSMT4">
                  <p:embed/>
                </p:oleObj>
              </mc:Choice>
              <mc:Fallback>
                <p:oleObj name="Equation" r:id="rId4" imgW="2895480" imgH="241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181600" y="1447800"/>
                        <a:ext cx="3733800" cy="43397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818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5029200" cy="685800"/>
          </a:xfrm>
        </p:spPr>
        <p:txBody>
          <a:bodyPr>
            <a:noAutofit/>
          </a:bodyPr>
          <a:lstStyle/>
          <a:p>
            <a:r>
              <a:rPr lang="en-US" sz="2400" u="sng" dirty="0" err="1" smtClean="0"/>
              <a:t>Rangkaian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ekuivalen</a:t>
            </a:r>
            <a:r>
              <a:rPr lang="en-US" sz="2400" u="sng" dirty="0" smtClean="0"/>
              <a:t> model </a:t>
            </a:r>
            <a:r>
              <a:rPr lang="el-GR" sz="2400" u="sng" dirty="0" smtClean="0"/>
              <a:t>π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pada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rangkaian</a:t>
            </a:r>
            <a:r>
              <a:rPr lang="en-US" sz="2400" u="sng" dirty="0" smtClean="0"/>
              <a:t> 3.swamped amplifier</a:t>
            </a:r>
            <a:endParaRPr lang="en-US" sz="2400" u="sng" dirty="0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38200"/>
            <a:ext cx="36576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861619"/>
            <a:ext cx="5676900" cy="246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381000" y="2362200"/>
            <a:ext cx="4419600" cy="6858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u="sng" dirty="0" err="1" smtClean="0"/>
              <a:t>Rangkaian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ekuivalen</a:t>
            </a:r>
            <a:r>
              <a:rPr lang="en-US" sz="2400" u="sng" dirty="0" smtClean="0"/>
              <a:t> model </a:t>
            </a:r>
            <a:r>
              <a:rPr lang="el-GR" sz="2400" u="sng" dirty="0" smtClean="0"/>
              <a:t>π</a:t>
            </a:r>
            <a:endParaRPr lang="en-US" sz="2400" u="sng" dirty="0"/>
          </a:p>
        </p:txBody>
      </p:sp>
      <p:cxnSp>
        <p:nvCxnSpPr>
          <p:cNvPr id="9" name="Straight Arrow Connector 8"/>
          <p:cNvCxnSpPr>
            <a:stCxn id="8" idx="2"/>
          </p:cNvCxnSpPr>
          <p:nvPr/>
        </p:nvCxnSpPr>
        <p:spPr>
          <a:xfrm>
            <a:off x="2590800" y="3048000"/>
            <a:ext cx="0" cy="6858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160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763000" cy="533400"/>
          </a:xfrm>
        </p:spPr>
        <p:txBody>
          <a:bodyPr>
            <a:normAutofit/>
          </a:bodyPr>
          <a:lstStyle/>
          <a:p>
            <a:r>
              <a:rPr lang="en-US" sz="2400" u="sng" dirty="0" err="1" smtClean="0"/>
              <a:t>Analisa</a:t>
            </a:r>
            <a:r>
              <a:rPr lang="en-US" sz="2400" u="sng" dirty="0" smtClean="0"/>
              <a:t> AC model </a:t>
            </a:r>
            <a:r>
              <a:rPr lang="el-GR" sz="2400" u="sng" dirty="0" smtClean="0"/>
              <a:t>π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pada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rangkaian</a:t>
            </a:r>
            <a:r>
              <a:rPr lang="en-US" sz="2400" u="sng" dirty="0" smtClean="0"/>
              <a:t> 3 swamped amplifier</a:t>
            </a:r>
            <a:endParaRPr lang="en-US" sz="2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533400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hukum</a:t>
            </a:r>
            <a:r>
              <a:rPr lang="en-US" sz="2000" dirty="0" smtClean="0"/>
              <a:t> Ohm</a:t>
            </a:r>
            <a:endParaRPr lang="en-US" sz="20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2078048"/>
              </p:ext>
            </p:extLst>
          </p:nvPr>
        </p:nvGraphicFramePr>
        <p:xfrm>
          <a:off x="228600" y="1600200"/>
          <a:ext cx="4301231" cy="426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2" name="Equation" r:id="rId3" imgW="2895480" imgH="2616120" progId="Equation.DSMT4">
                  <p:embed/>
                </p:oleObj>
              </mc:Choice>
              <mc:Fallback>
                <p:oleObj name="Equation" r:id="rId3" imgW="2895480" imgH="2616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" y="1600200"/>
                        <a:ext cx="4301231" cy="4267200"/>
                      </a:xfrm>
                      <a:prstGeom prst="rect">
                        <a:avLst/>
                      </a:prstGeom>
                      <a:ln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1032605"/>
              </p:ext>
            </p:extLst>
          </p:nvPr>
        </p:nvGraphicFramePr>
        <p:xfrm>
          <a:off x="4648200" y="1634302"/>
          <a:ext cx="4191000" cy="426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3" name="Equation" r:id="rId5" imgW="2895480" imgH="2920680" progId="Equation.DSMT4">
                  <p:embed/>
                </p:oleObj>
              </mc:Choice>
              <mc:Fallback>
                <p:oleObj name="Equation" r:id="rId5" imgW="2895480" imgH="2920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48200" y="1634302"/>
                        <a:ext cx="4191000" cy="4267200"/>
                      </a:xfrm>
                      <a:prstGeom prst="rect">
                        <a:avLst/>
                      </a:prstGeom>
                      <a:ln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95400" y="5901502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887065" y="5911334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95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83936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400" dirty="0" err="1" smtClean="0"/>
              <a:t>Karena</a:t>
            </a:r>
            <a:r>
              <a:rPr lang="en-US" sz="2400" i="1" dirty="0" smtClean="0"/>
              <a:t> re’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tampak</a:t>
            </a:r>
            <a:r>
              <a:rPr lang="en-US" sz="2400" dirty="0" smtClean="0"/>
              <a:t> </a:t>
            </a:r>
            <a:r>
              <a:rPr lang="en-US" sz="2400" dirty="0" err="1" smtClean="0"/>
              <a:t>lagi</a:t>
            </a:r>
            <a:r>
              <a:rPr lang="en-US" sz="2400" dirty="0" smtClean="0"/>
              <a:t>, </a:t>
            </a:r>
            <a:r>
              <a:rPr lang="en-US" sz="2400" dirty="0" err="1" smtClean="0"/>
              <a:t>distorsi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sinyal</a:t>
            </a:r>
            <a:r>
              <a:rPr lang="en-US" sz="2400" dirty="0" smtClean="0"/>
              <a:t> </a:t>
            </a:r>
            <a:r>
              <a:rPr lang="en-US" sz="2400" dirty="0" err="1" smtClean="0"/>
              <a:t>besar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dikurangi</a:t>
            </a:r>
            <a:r>
              <a:rPr lang="en-US" sz="2400" dirty="0" smtClean="0"/>
              <a:t>, </a:t>
            </a:r>
            <a:r>
              <a:rPr lang="en-US" sz="2400" dirty="0" err="1" smtClean="0"/>
              <a:t>jadi</a:t>
            </a:r>
            <a:r>
              <a:rPr lang="en-US" sz="2400" dirty="0" smtClean="0"/>
              <a:t> swamped amplifier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tiga</a:t>
            </a:r>
            <a:r>
              <a:rPr lang="en-US" sz="2400" dirty="0" smtClean="0"/>
              <a:t> </a:t>
            </a:r>
            <a:r>
              <a:rPr lang="en-US" sz="2400" dirty="0" err="1" smtClean="0"/>
              <a:t>keuntungan</a:t>
            </a:r>
            <a:r>
              <a:rPr lang="en-US" sz="2400" dirty="0" smtClean="0"/>
              <a:t>:</a:t>
            </a:r>
          </a:p>
          <a:p>
            <a:pPr marL="624078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stabil</a:t>
            </a:r>
            <a:r>
              <a:rPr lang="en-US" sz="2400" dirty="0" smtClean="0"/>
              <a:t> </a:t>
            </a:r>
            <a:r>
              <a:rPr lang="en-US" sz="2400" dirty="0" err="1" smtClean="0"/>
              <a:t>bati</a:t>
            </a:r>
            <a:r>
              <a:rPr lang="en-US" sz="2400" dirty="0" smtClean="0"/>
              <a:t> </a:t>
            </a:r>
            <a:r>
              <a:rPr lang="en-US" sz="2400" dirty="0" err="1" smtClean="0"/>
              <a:t>tegangan</a:t>
            </a:r>
            <a:endParaRPr lang="en-US" sz="2400" dirty="0" smtClean="0"/>
          </a:p>
          <a:p>
            <a:pPr marL="624078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impedansi</a:t>
            </a:r>
            <a:r>
              <a:rPr lang="en-US" sz="2400" dirty="0" smtClean="0"/>
              <a:t> </a:t>
            </a:r>
            <a:r>
              <a:rPr lang="en-US" sz="2400" dirty="0" err="1" smtClean="0"/>
              <a:t>masukan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basis</a:t>
            </a:r>
          </a:p>
          <a:p>
            <a:pPr marL="624078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 smtClean="0"/>
              <a:t>Mengurangi</a:t>
            </a:r>
            <a:r>
              <a:rPr lang="en-US" sz="2400" dirty="0" smtClean="0"/>
              <a:t> </a:t>
            </a:r>
            <a:r>
              <a:rPr lang="en-US" sz="2400" dirty="0" err="1" smtClean="0"/>
              <a:t>distorsi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sinyal</a:t>
            </a:r>
            <a:r>
              <a:rPr lang="en-US" sz="2400" dirty="0" smtClean="0"/>
              <a:t> </a:t>
            </a:r>
            <a:r>
              <a:rPr lang="en-US" sz="2400" dirty="0" err="1" smtClean="0"/>
              <a:t>besar</a:t>
            </a:r>
            <a:endParaRPr lang="en-US" sz="2400" dirty="0" smtClean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75038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6:</a:t>
            </a:r>
            <a:endParaRPr lang="en-US" dirty="0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1371600"/>
            <a:ext cx="4384803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5666048"/>
              </p:ext>
            </p:extLst>
          </p:nvPr>
        </p:nvGraphicFramePr>
        <p:xfrm>
          <a:off x="4419600" y="1295400"/>
          <a:ext cx="4454398" cy="48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4" name="Equation" r:id="rId4" imgW="3047760" imgH="2336760" progId="Equation.DSMT4">
                  <p:embed/>
                </p:oleObj>
              </mc:Choice>
              <mc:Fallback>
                <p:oleObj name="Equation" r:id="rId4" imgW="3047760" imgH="2336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419600" y="1295400"/>
                        <a:ext cx="4454398" cy="4800600"/>
                      </a:xfrm>
                      <a:prstGeom prst="rect">
                        <a:avLst/>
                      </a:prstGeom>
                      <a:ln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608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382000" cy="533400"/>
          </a:xfrm>
        </p:spPr>
        <p:txBody>
          <a:bodyPr>
            <a:noAutofit/>
          </a:bodyPr>
          <a:lstStyle/>
          <a:p>
            <a:r>
              <a:rPr lang="en-US" sz="2000" b="1" u="sng" dirty="0" smtClean="0"/>
              <a:t>Dari </a:t>
            </a:r>
            <a:r>
              <a:rPr lang="en-US" sz="2000" b="1" u="sng" dirty="0" err="1" smtClean="0"/>
              <a:t>contoh</a:t>
            </a:r>
            <a:r>
              <a:rPr lang="en-US" sz="2000" b="1" u="sng" dirty="0" smtClean="0"/>
              <a:t> </a:t>
            </a:r>
            <a:r>
              <a:rPr lang="en-US" sz="2000" b="1" u="sng" dirty="0" err="1" smtClean="0"/>
              <a:t>soal</a:t>
            </a:r>
            <a:r>
              <a:rPr lang="en-US" sz="2000" b="1" u="sng" dirty="0" smtClean="0"/>
              <a:t> 6,jika </a:t>
            </a:r>
            <a:r>
              <a:rPr lang="en-US" sz="2000" b="1" u="sng" dirty="0" err="1" smtClean="0"/>
              <a:t>nilai</a:t>
            </a:r>
            <a:r>
              <a:rPr lang="en-US" sz="2000" b="1" u="sng" dirty="0" smtClean="0"/>
              <a:t> </a:t>
            </a:r>
            <a:r>
              <a:rPr lang="en-US" sz="2000" b="1" i="1" u="sng" dirty="0" smtClean="0"/>
              <a:t>re’ </a:t>
            </a:r>
            <a:r>
              <a:rPr lang="en-US" sz="2000" b="1" u="sng" dirty="0" err="1" smtClean="0"/>
              <a:t>dimasukkan</a:t>
            </a:r>
            <a:r>
              <a:rPr lang="en-US" sz="2000" b="1" u="sng" dirty="0" smtClean="0"/>
              <a:t> </a:t>
            </a:r>
            <a:r>
              <a:rPr lang="en-US" sz="2000" b="1" u="sng" dirty="0" err="1" smtClean="0"/>
              <a:t>dalam</a:t>
            </a:r>
            <a:r>
              <a:rPr lang="en-US" sz="2000" b="1" u="sng" dirty="0" smtClean="0"/>
              <a:t> </a:t>
            </a:r>
            <a:r>
              <a:rPr lang="en-US" sz="2000" b="1" u="sng" dirty="0" err="1" smtClean="0"/>
              <a:t>perhitungan</a:t>
            </a:r>
            <a:r>
              <a:rPr lang="en-US" sz="2000" b="1" u="sng" dirty="0" smtClean="0"/>
              <a:t>:</a:t>
            </a:r>
            <a:endParaRPr lang="en-US" sz="2000" b="1" u="sng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0858286"/>
              </p:ext>
            </p:extLst>
          </p:nvPr>
        </p:nvGraphicFramePr>
        <p:xfrm>
          <a:off x="304800" y="1524000"/>
          <a:ext cx="4271010" cy="449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3" name="Equation" r:id="rId3" imgW="2997000" imgH="2031840" progId="Equation.DSMT4">
                  <p:embed/>
                </p:oleObj>
              </mc:Choice>
              <mc:Fallback>
                <p:oleObj name="Equation" r:id="rId3" imgW="2997000" imgH="2031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800" y="1524000"/>
                        <a:ext cx="4271010" cy="4495800"/>
                      </a:xfrm>
                      <a:prstGeom prst="rect">
                        <a:avLst/>
                      </a:prstGeom>
                      <a:ln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2281536"/>
              </p:ext>
            </p:extLst>
          </p:nvPr>
        </p:nvGraphicFramePr>
        <p:xfrm>
          <a:off x="4724399" y="1524000"/>
          <a:ext cx="4191001" cy="449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4" name="Equation" r:id="rId5" imgW="2933640" imgH="2336760" progId="Equation.DSMT4">
                  <p:embed/>
                </p:oleObj>
              </mc:Choice>
              <mc:Fallback>
                <p:oleObj name="Equation" r:id="rId5" imgW="2933640" imgH="2336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24399" y="1524000"/>
                        <a:ext cx="4191001" cy="4495800"/>
                      </a:xfrm>
                      <a:prstGeom prst="rect">
                        <a:avLst/>
                      </a:prstGeom>
                      <a:ln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95400" y="6097836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887065" y="610766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04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Malvino</a:t>
            </a:r>
            <a:r>
              <a:rPr lang="en-US" dirty="0" smtClean="0"/>
              <a:t>,”</a:t>
            </a:r>
            <a:r>
              <a:rPr lang="en-US" dirty="0" err="1" smtClean="0"/>
              <a:t>Prinsip-Prinsip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” </a:t>
            </a:r>
            <a:r>
              <a:rPr lang="en-US" dirty="0" err="1" smtClean="0"/>
              <a:t>bab</a:t>
            </a:r>
            <a:r>
              <a:rPr lang="en-US" dirty="0" smtClean="0"/>
              <a:t> 10-11 </a:t>
            </a:r>
            <a:r>
              <a:rPr lang="en-US" dirty="0" err="1" smtClean="0"/>
              <a:t>analisis</a:t>
            </a:r>
            <a:r>
              <a:rPr lang="en-US" dirty="0" smtClean="0"/>
              <a:t> AC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penguatan</a:t>
            </a:r>
            <a:r>
              <a:rPr lang="en-US" dirty="0" smtClean="0"/>
              <a:t> </a:t>
            </a:r>
            <a:r>
              <a:rPr lang="en-US" dirty="0" err="1" smtClean="0"/>
              <a:t>tegangan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50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1. Model 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31536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000" dirty="0" err="1" smtClean="0"/>
              <a:t>Sering</a:t>
            </a:r>
            <a:r>
              <a:rPr lang="en-US" sz="2000" dirty="0" smtClean="0"/>
              <a:t> </a:t>
            </a:r>
            <a:r>
              <a:rPr lang="en-US" sz="2000" dirty="0" err="1" smtClean="0"/>
              <a:t>disebut</a:t>
            </a:r>
            <a:r>
              <a:rPr lang="en-US" sz="2000" dirty="0" smtClean="0"/>
              <a:t> model </a:t>
            </a:r>
            <a:r>
              <a:rPr lang="en-US" sz="2000" dirty="0" err="1" smtClean="0"/>
              <a:t>Ebers</a:t>
            </a:r>
            <a:r>
              <a:rPr lang="en-US" sz="2000" dirty="0" smtClean="0"/>
              <a:t>-Moll</a:t>
            </a:r>
          </a:p>
          <a:p>
            <a:pPr algn="just">
              <a:lnSpc>
                <a:spcPct val="150000"/>
              </a:lnSpc>
            </a:pPr>
            <a:r>
              <a:rPr lang="en-US" sz="2000" dirty="0" err="1" smtClean="0"/>
              <a:t>Sejauh</a:t>
            </a:r>
            <a:r>
              <a:rPr lang="en-US" sz="2000" dirty="0" smtClean="0"/>
              <a:t> </a:t>
            </a:r>
            <a:r>
              <a:rPr lang="en-US" sz="2000" dirty="0" err="1" smtClean="0"/>
              <a:t>sinyal</a:t>
            </a:r>
            <a:r>
              <a:rPr lang="en-US" sz="2000" dirty="0" smtClean="0"/>
              <a:t> AC </a:t>
            </a:r>
            <a:r>
              <a:rPr lang="en-US" sz="2000" dirty="0" err="1" smtClean="0"/>
              <a:t>kecil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, </a:t>
            </a:r>
            <a:r>
              <a:rPr lang="en-US" sz="2000" dirty="0" err="1" smtClean="0"/>
              <a:t>dioda</a:t>
            </a:r>
            <a:r>
              <a:rPr lang="en-US" sz="2000" dirty="0" smtClean="0"/>
              <a:t> </a:t>
            </a:r>
            <a:r>
              <a:rPr lang="en-US" sz="2000" dirty="0" err="1" smtClean="0"/>
              <a:t>emiter</a:t>
            </a:r>
            <a:r>
              <a:rPr lang="en-US" sz="2000" dirty="0" smtClean="0"/>
              <a:t> </a:t>
            </a:r>
            <a:r>
              <a:rPr lang="en-US" sz="2000" dirty="0" err="1" smtClean="0"/>
              <a:t>masih</a:t>
            </a:r>
            <a:r>
              <a:rPr lang="en-US" sz="2000" dirty="0" smtClean="0"/>
              <a:t> </a:t>
            </a:r>
            <a:r>
              <a:rPr lang="en-US" sz="2000" dirty="0" err="1" smtClean="0"/>
              <a:t>berlaku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resistansi</a:t>
            </a:r>
            <a:r>
              <a:rPr lang="en-US" sz="2000" dirty="0" smtClean="0"/>
              <a:t> re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dioda</a:t>
            </a:r>
            <a:r>
              <a:rPr lang="en-US" sz="2000" dirty="0" smtClean="0"/>
              <a:t> </a:t>
            </a:r>
            <a:r>
              <a:rPr lang="en-US" sz="2000" dirty="0" err="1" smtClean="0"/>
              <a:t>kolektor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sumber</a:t>
            </a:r>
            <a:r>
              <a:rPr lang="en-US" sz="2000" dirty="0" smtClean="0"/>
              <a:t> </a:t>
            </a:r>
            <a:r>
              <a:rPr lang="en-US" sz="2000" dirty="0" err="1" smtClean="0"/>
              <a:t>arus</a:t>
            </a:r>
            <a:r>
              <a:rPr lang="en-US" sz="2000" dirty="0" smtClean="0"/>
              <a:t> </a:t>
            </a:r>
            <a:r>
              <a:rPr lang="en-US" sz="2000" dirty="0" err="1" smtClean="0"/>
              <a:t>ic</a:t>
            </a:r>
            <a:r>
              <a:rPr lang="en-US" sz="2000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memperhitungkan</a:t>
            </a:r>
            <a:r>
              <a:rPr lang="en-US" sz="2000" dirty="0" smtClean="0"/>
              <a:t> </a:t>
            </a:r>
            <a:r>
              <a:rPr lang="en-US" sz="2000" dirty="0" err="1" smtClean="0"/>
              <a:t>impedansi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inpus</a:t>
            </a:r>
            <a:r>
              <a:rPr lang="en-US" sz="2000" dirty="0" smtClean="0"/>
              <a:t> basis.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9355" y="3124200"/>
            <a:ext cx="2514600" cy="32407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867400" y="3505200"/>
            <a:ext cx="24384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Gambar</a:t>
            </a:r>
            <a:r>
              <a:rPr lang="en-US" dirty="0" smtClean="0"/>
              <a:t> 1. </a:t>
            </a:r>
            <a:r>
              <a:rPr lang="en-US" dirty="0" err="1" smtClean="0"/>
              <a:t>analisis</a:t>
            </a:r>
            <a:r>
              <a:rPr lang="en-US" dirty="0" smtClean="0"/>
              <a:t> AC model T</a:t>
            </a:r>
            <a:endParaRPr lang="en-US" dirty="0"/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>
          <a:xfrm flipH="1">
            <a:off x="4724400" y="3828366"/>
            <a:ext cx="1143000" cy="66743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156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/>
              <a:t>2</a:t>
            </a:r>
            <a:r>
              <a:rPr lang="en-US" dirty="0" smtClean="0"/>
              <a:t>. Model </a:t>
            </a:r>
            <a:r>
              <a:rPr lang="el-GR" dirty="0" smtClean="0"/>
              <a:t>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31536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000" dirty="0" err="1" smtClean="0"/>
              <a:t>Saat</a:t>
            </a:r>
            <a:r>
              <a:rPr lang="en-US" sz="2000" dirty="0" smtClean="0"/>
              <a:t> </a:t>
            </a:r>
            <a:r>
              <a:rPr lang="en-US" sz="2000" dirty="0" err="1" smtClean="0"/>
              <a:t>sinyal</a:t>
            </a:r>
            <a:r>
              <a:rPr lang="en-US" sz="2000" dirty="0" smtClean="0"/>
              <a:t> input AC </a:t>
            </a:r>
            <a:r>
              <a:rPr lang="en-US" sz="2000" dirty="0" err="1" smtClean="0"/>
              <a:t>dihubungkan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penguat</a:t>
            </a:r>
            <a:r>
              <a:rPr lang="en-US" sz="2000" dirty="0" smtClean="0"/>
              <a:t> transistor, </a:t>
            </a:r>
            <a:r>
              <a:rPr lang="en-US" sz="2000" dirty="0" err="1" smtClean="0"/>
              <a:t>terdapat</a:t>
            </a:r>
            <a:r>
              <a:rPr lang="en-US" sz="2000" dirty="0" smtClean="0"/>
              <a:t> </a:t>
            </a:r>
            <a:r>
              <a:rPr lang="en-US" sz="2000" dirty="0" err="1" smtClean="0"/>
              <a:t>tegangan</a:t>
            </a:r>
            <a:r>
              <a:rPr lang="en-US" sz="2000" dirty="0" smtClean="0"/>
              <a:t> basis –</a:t>
            </a:r>
            <a:r>
              <a:rPr lang="en-US" sz="2000" dirty="0" err="1" smtClean="0"/>
              <a:t>emiter</a:t>
            </a:r>
            <a:r>
              <a:rPr lang="en-US" sz="2000" dirty="0" smtClean="0"/>
              <a:t> AC </a:t>
            </a:r>
            <a:r>
              <a:rPr lang="en-US" sz="2000" i="1" dirty="0" err="1" smtClean="0"/>
              <a:t>vbe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dioda</a:t>
            </a:r>
            <a:r>
              <a:rPr lang="en-US" sz="2000" dirty="0" smtClean="0"/>
              <a:t> </a:t>
            </a:r>
            <a:r>
              <a:rPr lang="en-US" sz="2000" dirty="0" err="1" smtClean="0"/>
              <a:t>emiter</a:t>
            </a:r>
            <a:r>
              <a:rPr lang="en-US" sz="2000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Model </a:t>
            </a:r>
            <a:r>
              <a:rPr lang="el-GR" sz="2000" dirty="0" smtClean="0"/>
              <a:t>π</a:t>
            </a:r>
            <a:r>
              <a:rPr lang="en-US" sz="2000" dirty="0" smtClean="0"/>
              <a:t> </a:t>
            </a:r>
            <a:r>
              <a:rPr lang="en-US" sz="2000" dirty="0" err="1" smtClean="0"/>
              <a:t>mendefinisikan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memperhitungkan</a:t>
            </a:r>
            <a:r>
              <a:rPr lang="en-US" sz="2000" dirty="0" smtClean="0"/>
              <a:t> </a:t>
            </a:r>
            <a:r>
              <a:rPr lang="en-US" sz="2000" dirty="0" err="1" smtClean="0"/>
              <a:t>adanya</a:t>
            </a:r>
            <a:r>
              <a:rPr lang="en-US" sz="2000" dirty="0" smtClean="0"/>
              <a:t> </a:t>
            </a:r>
            <a:r>
              <a:rPr lang="en-US" sz="2000" dirty="0" err="1" smtClean="0"/>
              <a:t>impedansi</a:t>
            </a:r>
            <a:r>
              <a:rPr lang="en-US" sz="2000" dirty="0" smtClean="0"/>
              <a:t> input.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104533"/>
            <a:ext cx="5181600" cy="30409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705600" y="3104533"/>
            <a:ext cx="1447800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Gambar</a:t>
            </a:r>
            <a:r>
              <a:rPr lang="en-US" dirty="0"/>
              <a:t> </a:t>
            </a:r>
            <a:r>
              <a:rPr lang="en-US" dirty="0" smtClean="0"/>
              <a:t>2 </a:t>
            </a:r>
            <a:r>
              <a:rPr lang="en-US" dirty="0" err="1" smtClean="0"/>
              <a:t>analisis</a:t>
            </a:r>
            <a:r>
              <a:rPr lang="en-US" dirty="0" smtClean="0"/>
              <a:t> AC model  </a:t>
            </a:r>
            <a:r>
              <a:rPr lang="el-GR" dirty="0" smtClean="0"/>
              <a:t>π</a:t>
            </a:r>
            <a:endParaRPr lang="en-US" dirty="0"/>
          </a:p>
        </p:txBody>
      </p:sp>
      <p:cxnSp>
        <p:nvCxnSpPr>
          <p:cNvPr id="5" name="Straight Arrow Connector 4"/>
          <p:cNvCxnSpPr>
            <a:stCxn id="6" idx="2"/>
          </p:cNvCxnSpPr>
          <p:nvPr/>
        </p:nvCxnSpPr>
        <p:spPr>
          <a:xfrm flipH="1">
            <a:off x="6248400" y="4027863"/>
            <a:ext cx="1181100" cy="77273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998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/>
              <a:t>2</a:t>
            </a:r>
            <a:r>
              <a:rPr lang="en-US" dirty="0" smtClean="0"/>
              <a:t>. Model </a:t>
            </a:r>
            <a:r>
              <a:rPr lang="el-GR" dirty="0" smtClean="0"/>
              <a:t>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31536"/>
          </a:xfrm>
        </p:spPr>
        <p:txBody>
          <a:bodyPr>
            <a:normAutofit/>
          </a:bodyPr>
          <a:lstStyle/>
          <a:p>
            <a:pPr algn="just"/>
            <a:r>
              <a:rPr lang="en-US" sz="2000" dirty="0" smtClean="0"/>
              <a:t>Dari </a:t>
            </a:r>
            <a:r>
              <a:rPr lang="en-US" sz="2000" dirty="0" err="1" smtClean="0"/>
              <a:t>gambar</a:t>
            </a:r>
            <a:r>
              <a:rPr lang="en-US" sz="2000" dirty="0" smtClean="0"/>
              <a:t> 2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menghasilkan</a:t>
            </a:r>
            <a:r>
              <a:rPr lang="en-US" sz="2000" dirty="0" smtClean="0"/>
              <a:t> </a:t>
            </a:r>
            <a:r>
              <a:rPr lang="en-US" sz="2000" dirty="0" err="1" smtClean="0"/>
              <a:t>arus</a:t>
            </a:r>
            <a:r>
              <a:rPr lang="en-US" sz="2000" dirty="0" smtClean="0"/>
              <a:t> basis AC </a:t>
            </a:r>
            <a:r>
              <a:rPr lang="en-US" sz="2000" dirty="0" err="1" smtClean="0"/>
              <a:t>ib</a:t>
            </a:r>
            <a:endParaRPr lang="en-US" sz="2000" dirty="0" smtClean="0"/>
          </a:p>
          <a:p>
            <a:pPr algn="just"/>
            <a:r>
              <a:rPr lang="en-US" sz="2000" dirty="0" err="1" smtClean="0"/>
              <a:t>Sumber</a:t>
            </a:r>
            <a:r>
              <a:rPr lang="en-US" sz="2000" dirty="0" smtClean="0"/>
              <a:t> </a:t>
            </a:r>
            <a:r>
              <a:rPr lang="en-US" sz="2000" dirty="0" err="1" smtClean="0"/>
              <a:t>tegangan</a:t>
            </a:r>
            <a:r>
              <a:rPr lang="en-US" sz="2000" dirty="0" smtClean="0"/>
              <a:t> AC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mensuplai</a:t>
            </a:r>
            <a:r>
              <a:rPr lang="en-US" sz="2000" dirty="0" smtClean="0"/>
              <a:t> </a:t>
            </a:r>
            <a:r>
              <a:rPr lang="en-US" sz="2000" dirty="0" err="1" smtClean="0"/>
              <a:t>arus</a:t>
            </a:r>
            <a:r>
              <a:rPr lang="en-US" sz="2000" dirty="0" smtClean="0"/>
              <a:t> basis AC </a:t>
            </a:r>
            <a:r>
              <a:rPr lang="en-US" sz="2000" dirty="0" err="1" smtClean="0"/>
              <a:t>ini</a:t>
            </a:r>
            <a:r>
              <a:rPr lang="en-US" sz="2000" dirty="0" smtClean="0"/>
              <a:t>,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penguat</a:t>
            </a:r>
            <a:r>
              <a:rPr lang="en-US" sz="2000" dirty="0" smtClean="0"/>
              <a:t> transistor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bekerja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baik</a:t>
            </a:r>
            <a:r>
              <a:rPr lang="en-US" sz="2000" dirty="0" smtClean="0"/>
              <a:t>.</a:t>
            </a:r>
          </a:p>
          <a:p>
            <a:pPr algn="just"/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dinyatakan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sumber</a:t>
            </a:r>
            <a:r>
              <a:rPr lang="en-US" sz="2000" dirty="0" smtClean="0"/>
              <a:t> </a:t>
            </a:r>
            <a:r>
              <a:rPr lang="en-US" sz="2000" dirty="0" err="1" smtClean="0"/>
              <a:t>tegangan</a:t>
            </a:r>
            <a:r>
              <a:rPr lang="en-US" sz="2000" dirty="0" smtClean="0"/>
              <a:t> AC </a:t>
            </a:r>
            <a:r>
              <a:rPr lang="en-US" sz="2000" dirty="0" err="1" smtClean="0"/>
              <a:t>dibebani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impedansi</a:t>
            </a:r>
            <a:r>
              <a:rPr lang="en-US" sz="2000" dirty="0" smtClean="0"/>
              <a:t> input </a:t>
            </a:r>
            <a:r>
              <a:rPr lang="en-US" sz="2000" dirty="0" err="1" smtClean="0"/>
              <a:t>dari</a:t>
            </a:r>
            <a:r>
              <a:rPr lang="en-US" sz="2000" dirty="0" smtClean="0"/>
              <a:t> basis.</a:t>
            </a:r>
          </a:p>
          <a:p>
            <a:pPr algn="just"/>
            <a:r>
              <a:rPr lang="en-US" sz="2000" dirty="0" err="1" smtClean="0"/>
              <a:t>Ditinjau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basis transistor, </a:t>
            </a:r>
            <a:r>
              <a:rPr lang="en-US" sz="2000" dirty="0" err="1" smtClean="0"/>
              <a:t>sumber</a:t>
            </a:r>
            <a:r>
              <a:rPr lang="en-US" sz="2000" dirty="0" smtClean="0"/>
              <a:t> </a:t>
            </a:r>
            <a:r>
              <a:rPr lang="en-US" sz="2000" dirty="0" err="1" smtClean="0"/>
              <a:t>tegangan</a:t>
            </a:r>
            <a:r>
              <a:rPr lang="en-US" sz="2000" dirty="0" smtClean="0"/>
              <a:t> AC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terlihat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impedansi</a:t>
            </a:r>
            <a:r>
              <a:rPr lang="en-US" sz="2000" dirty="0" smtClean="0"/>
              <a:t> input </a:t>
            </a:r>
            <a:r>
              <a:rPr lang="en-US" sz="2000" i="1" dirty="0" err="1" smtClean="0"/>
              <a:t>Zin</a:t>
            </a:r>
            <a:r>
              <a:rPr lang="en-US" sz="2000" i="1" dirty="0" smtClean="0"/>
              <a:t>(base)</a:t>
            </a:r>
            <a:r>
              <a:rPr lang="en-US" sz="2000" dirty="0" smtClean="0"/>
              <a:t>.</a:t>
            </a:r>
          </a:p>
          <a:p>
            <a:pPr algn="just"/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frekuensi</a:t>
            </a:r>
            <a:r>
              <a:rPr lang="en-US" sz="2000" dirty="0" smtClean="0"/>
              <a:t> </a:t>
            </a:r>
            <a:r>
              <a:rPr lang="en-US" sz="2000" dirty="0" err="1" smtClean="0"/>
              <a:t>rendah</a:t>
            </a:r>
            <a:r>
              <a:rPr lang="en-US" sz="2000" dirty="0" smtClean="0"/>
              <a:t>, </a:t>
            </a:r>
            <a:r>
              <a:rPr lang="en-US" sz="2000" dirty="0" err="1" smtClean="0"/>
              <a:t>impedansi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murni</a:t>
            </a:r>
            <a:r>
              <a:rPr lang="en-US" sz="2000" dirty="0" smtClean="0"/>
              <a:t> </a:t>
            </a:r>
            <a:r>
              <a:rPr lang="en-US" sz="2000" dirty="0" err="1" smtClean="0"/>
              <a:t>bersifat</a:t>
            </a:r>
            <a:r>
              <a:rPr lang="en-US" sz="2000" dirty="0" smtClean="0"/>
              <a:t> </a:t>
            </a:r>
            <a:r>
              <a:rPr lang="en-US" sz="2000" dirty="0" err="1" smtClean="0"/>
              <a:t>resistif</a:t>
            </a:r>
            <a:r>
              <a:rPr lang="en-US" sz="2000" dirty="0" smtClean="0"/>
              <a:t> (</a:t>
            </a:r>
            <a:r>
              <a:rPr lang="en-US" sz="2000" dirty="0" err="1" smtClean="0"/>
              <a:t>menghambat</a:t>
            </a:r>
            <a:r>
              <a:rPr lang="en-US" sz="2000" dirty="0" smtClean="0"/>
              <a:t>)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didefinisikan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723059"/>
              </p:ext>
            </p:extLst>
          </p:nvPr>
        </p:nvGraphicFramePr>
        <p:xfrm>
          <a:off x="1676400" y="4343400"/>
          <a:ext cx="2389238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0" name="Equation" r:id="rId3" imgW="1028520" imgH="393480" progId="Equation.DSMT4">
                  <p:embed/>
                </p:oleObj>
              </mc:Choice>
              <mc:Fallback>
                <p:oleObj name="Equation" r:id="rId3" imgW="10285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76400" y="4343400"/>
                        <a:ext cx="2389238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495800" y="4572000"/>
            <a:ext cx="3200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…………………..( 1)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57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/>
              <a:t>2</a:t>
            </a:r>
            <a:r>
              <a:rPr lang="en-US" dirty="0" smtClean="0"/>
              <a:t>. Model </a:t>
            </a:r>
            <a:r>
              <a:rPr lang="el-GR" dirty="0" smtClean="0"/>
              <a:t>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31536"/>
          </a:xfrm>
        </p:spPr>
        <p:txBody>
          <a:bodyPr>
            <a:normAutofit/>
          </a:bodyPr>
          <a:lstStyle/>
          <a:p>
            <a:pPr algn="just"/>
            <a:endParaRPr lang="en-US" sz="2000" dirty="0" smtClean="0"/>
          </a:p>
          <a:p>
            <a:pPr algn="just"/>
            <a:endParaRPr lang="en-US" sz="2000" dirty="0"/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err="1" smtClean="0"/>
              <a:t>Jik</a:t>
            </a:r>
            <a:r>
              <a:rPr lang="en-US" sz="2000" dirty="0" smtClean="0"/>
              <a:t> a </a:t>
            </a:r>
            <a:r>
              <a:rPr lang="en-US" sz="2000" dirty="0" err="1" smtClean="0"/>
              <a:t>diterapkan</a:t>
            </a:r>
            <a:r>
              <a:rPr lang="en-US" sz="2000" dirty="0" smtClean="0"/>
              <a:t> </a:t>
            </a:r>
            <a:r>
              <a:rPr lang="en-US" sz="2000" dirty="0" err="1" smtClean="0"/>
              <a:t>Hukum</a:t>
            </a:r>
            <a:r>
              <a:rPr lang="en-US" sz="2000" dirty="0" smtClean="0"/>
              <a:t> Ohm, </a:t>
            </a:r>
            <a:r>
              <a:rPr lang="en-US" sz="2000" dirty="0" err="1" smtClean="0"/>
              <a:t>maka</a:t>
            </a:r>
            <a:r>
              <a:rPr lang="en-US" sz="2000" dirty="0" smtClean="0"/>
              <a:t>:			    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</a:p>
          <a:p>
            <a:pPr algn="just"/>
            <a:endParaRPr lang="en-US" sz="2000" dirty="0"/>
          </a:p>
          <a:p>
            <a:pPr lvl="1" algn="just"/>
            <a:endParaRPr lang="en-US" sz="1800" dirty="0" smtClean="0"/>
          </a:p>
          <a:p>
            <a:pPr algn="just"/>
            <a:r>
              <a:rPr lang="en-US" sz="2000" dirty="0" err="1" smtClean="0"/>
              <a:t>Substitusikan</a:t>
            </a:r>
            <a:r>
              <a:rPr lang="en-US" sz="2000" dirty="0" smtClean="0"/>
              <a:t> </a:t>
            </a:r>
            <a:r>
              <a:rPr lang="en-US" sz="2000" dirty="0" err="1" smtClean="0"/>
              <a:t>persamaan</a:t>
            </a:r>
            <a:r>
              <a:rPr lang="en-US" sz="2000" dirty="0" smtClean="0"/>
              <a:t> (2)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persamaan</a:t>
            </a:r>
            <a:r>
              <a:rPr lang="en-US" sz="2000" dirty="0" smtClean="0"/>
              <a:t> (1)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didapat</a:t>
            </a:r>
            <a:r>
              <a:rPr lang="en-US" sz="2000" dirty="0" smtClean="0"/>
              <a:t> :</a:t>
            </a:r>
          </a:p>
          <a:p>
            <a:pPr algn="just"/>
            <a:endParaRPr lang="en-US" sz="2000" dirty="0"/>
          </a:p>
          <a:p>
            <a:pPr algn="just"/>
            <a:endParaRPr lang="en-US" sz="2000" dirty="0" smtClean="0"/>
          </a:p>
          <a:p>
            <a:pPr algn="just"/>
            <a:endParaRPr lang="en-US" sz="2000" dirty="0"/>
          </a:p>
          <a:p>
            <a:pPr algn="just"/>
            <a:r>
              <a:rPr lang="en-US" sz="2000" dirty="0" err="1" smtClean="0"/>
              <a:t>Karena</a:t>
            </a:r>
            <a:r>
              <a:rPr lang="en-US" sz="2000" dirty="0" smtClean="0"/>
              <a:t>	       </a:t>
            </a:r>
            <a:r>
              <a:rPr lang="en-US" sz="2000" dirty="0" err="1" smtClean="0"/>
              <a:t>dan</a:t>
            </a:r>
            <a:r>
              <a:rPr lang="en-US" sz="2000" dirty="0" smtClean="0"/>
              <a:t>  	     </a:t>
            </a:r>
            <a:r>
              <a:rPr lang="en-US" sz="2000" dirty="0" err="1" smtClean="0"/>
              <a:t>maka</a:t>
            </a:r>
            <a:r>
              <a:rPr lang="en-US" sz="2000" dirty="0" smtClean="0"/>
              <a:t>:</a:t>
            </a:r>
          </a:p>
          <a:p>
            <a:pPr algn="just"/>
            <a:endParaRPr lang="en-US" sz="2000" dirty="0" smtClean="0"/>
          </a:p>
          <a:p>
            <a:pPr algn="just"/>
            <a:endParaRPr lang="en-US" sz="2000" dirty="0" smtClean="0"/>
          </a:p>
          <a:p>
            <a:pPr marL="109728" indent="0" algn="just">
              <a:buNone/>
            </a:pPr>
            <a:r>
              <a:rPr lang="en-US" sz="2000" dirty="0" smtClean="0"/>
              <a:t>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8147454"/>
              </p:ext>
            </p:extLst>
          </p:nvPr>
        </p:nvGraphicFramePr>
        <p:xfrm>
          <a:off x="914400" y="1253347"/>
          <a:ext cx="1981200" cy="758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62" name="Equation" r:id="rId3" imgW="1028520" imgH="393480" progId="Equation.DSMT4">
                  <p:embed/>
                </p:oleObj>
              </mc:Choice>
              <mc:Fallback>
                <p:oleObj name="Equation" r:id="rId3" imgW="10285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1253347"/>
                        <a:ext cx="1981200" cy="758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0" y="1447800"/>
            <a:ext cx="3200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…………………..( 1)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8496674"/>
              </p:ext>
            </p:extLst>
          </p:nvPr>
        </p:nvGraphicFramePr>
        <p:xfrm>
          <a:off x="5410200" y="2133600"/>
          <a:ext cx="1676400" cy="4117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63" name="Equation" r:id="rId5" imgW="723600" imgH="177480" progId="Equation.DSMT4">
                  <p:embed/>
                </p:oleObj>
              </mc:Choice>
              <mc:Fallback>
                <p:oleObj name="Equation" r:id="rId5" imgW="7236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10200" y="2133600"/>
                        <a:ext cx="1676400" cy="4117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9453788"/>
              </p:ext>
            </p:extLst>
          </p:nvPr>
        </p:nvGraphicFramePr>
        <p:xfrm>
          <a:off x="1066800" y="2667000"/>
          <a:ext cx="1371600" cy="3368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64" name="Equation" r:id="rId7" imgW="723600" imgH="177480" progId="Equation.DSMT4">
                  <p:embed/>
                </p:oleObj>
              </mc:Choice>
              <mc:Fallback>
                <p:oleObj name="Equation" r:id="rId7" imgW="7236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66800" y="2667000"/>
                        <a:ext cx="1371600" cy="3368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895600" y="2667000"/>
            <a:ext cx="3200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…………………..( 2)</a:t>
            </a: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2530197"/>
              </p:ext>
            </p:extLst>
          </p:nvPr>
        </p:nvGraphicFramePr>
        <p:xfrm>
          <a:off x="990599" y="3733800"/>
          <a:ext cx="261046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65" name="Equation" r:id="rId9" imgW="1498320" imgH="393480" progId="Equation.DSMT4">
                  <p:embed/>
                </p:oleObj>
              </mc:Choice>
              <mc:Fallback>
                <p:oleObj name="Equation" r:id="rId9" imgW="14983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90599" y="3733800"/>
                        <a:ext cx="2610465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505200" y="3810000"/>
            <a:ext cx="3200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…………………..( 3)</a:t>
            </a:r>
            <a:endParaRPr lang="en-US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1218835"/>
              </p:ext>
            </p:extLst>
          </p:nvPr>
        </p:nvGraphicFramePr>
        <p:xfrm>
          <a:off x="1905000" y="4648200"/>
          <a:ext cx="9144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66" name="Equation" r:id="rId11" imgW="419040" imgH="164880" progId="Equation.DSMT4">
                  <p:embed/>
                </p:oleObj>
              </mc:Choice>
              <mc:Fallback>
                <p:oleObj name="Equation" r:id="rId11" imgW="41904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905000" y="4648200"/>
                        <a:ext cx="9144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3999136"/>
              </p:ext>
            </p:extLst>
          </p:nvPr>
        </p:nvGraphicFramePr>
        <p:xfrm>
          <a:off x="3405188" y="4572000"/>
          <a:ext cx="10477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67" name="Equation" r:id="rId13" imgW="558720" imgH="203040" progId="Equation.DSMT4">
                  <p:embed/>
                </p:oleObj>
              </mc:Choice>
              <mc:Fallback>
                <p:oleObj name="Equation" r:id="rId13" imgW="5587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405188" y="4572000"/>
                        <a:ext cx="104775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3743826"/>
              </p:ext>
            </p:extLst>
          </p:nvPr>
        </p:nvGraphicFramePr>
        <p:xfrm>
          <a:off x="950042" y="5105400"/>
          <a:ext cx="4155358" cy="640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68" name="Equation" r:id="rId15" imgW="2552400" imgH="393480" progId="Equation.DSMT4">
                  <p:embed/>
                </p:oleObj>
              </mc:Choice>
              <mc:Fallback>
                <p:oleObj name="Equation" r:id="rId15" imgW="25524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950042" y="5105400"/>
                        <a:ext cx="4155358" cy="6408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284839" y="5181600"/>
            <a:ext cx="3200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…………………..( 4)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3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/>
              <a:t>2</a:t>
            </a:r>
            <a:r>
              <a:rPr lang="en-US" dirty="0" smtClean="0"/>
              <a:t>. Model </a:t>
            </a:r>
            <a:r>
              <a:rPr lang="el-GR" dirty="0" smtClean="0"/>
              <a:t>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31536"/>
          </a:xfrm>
        </p:spPr>
        <p:txBody>
          <a:bodyPr>
            <a:normAutofit/>
          </a:bodyPr>
          <a:lstStyle/>
          <a:p>
            <a:pPr algn="just"/>
            <a:endParaRPr lang="en-US" sz="2000" dirty="0" smtClean="0"/>
          </a:p>
          <a:p>
            <a:pPr algn="just"/>
            <a:endParaRPr lang="en-US" sz="2000" dirty="0" smtClean="0"/>
          </a:p>
          <a:p>
            <a:pPr marL="109728" indent="0" algn="just">
              <a:buNone/>
            </a:pPr>
            <a:r>
              <a:rPr lang="en-US" sz="2000" dirty="0" smtClean="0"/>
              <a:t> 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3771210"/>
              </p:ext>
            </p:extLst>
          </p:nvPr>
        </p:nvGraphicFramePr>
        <p:xfrm>
          <a:off x="533400" y="1295400"/>
          <a:ext cx="4155358" cy="640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9" name="Equation" r:id="rId3" imgW="2552400" imgH="393480" progId="Equation.DSMT4">
                  <p:embed/>
                </p:oleObj>
              </mc:Choice>
              <mc:Fallback>
                <p:oleObj name="Equation" r:id="rId3" imgW="25524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3400" y="1295400"/>
                        <a:ext cx="4155358" cy="6408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029200" y="1371600"/>
            <a:ext cx="3200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…………………..( 4)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33400" y="20574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US" sz="2000" dirty="0" err="1" smtClean="0"/>
              <a:t>Persamaan</a:t>
            </a:r>
            <a:r>
              <a:rPr lang="en-US" sz="2000" dirty="0" smtClean="0"/>
              <a:t> (4) </a:t>
            </a:r>
            <a:r>
              <a:rPr lang="en-US" sz="2000" dirty="0" err="1" smtClean="0"/>
              <a:t>menyatakan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impedansi</a:t>
            </a:r>
            <a:r>
              <a:rPr lang="en-US" sz="2000" dirty="0" smtClean="0"/>
              <a:t> input basis </a:t>
            </a:r>
            <a:r>
              <a:rPr lang="en-US" sz="2000" dirty="0" err="1" smtClean="0"/>
              <a:t>sama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penguatan</a:t>
            </a:r>
            <a:r>
              <a:rPr lang="en-US" sz="2000" dirty="0" smtClean="0"/>
              <a:t> </a:t>
            </a:r>
            <a:r>
              <a:rPr lang="en-US" sz="2000" dirty="0" err="1" smtClean="0"/>
              <a:t>arus</a:t>
            </a:r>
            <a:r>
              <a:rPr lang="en-US" sz="2000" dirty="0" smtClean="0"/>
              <a:t> AC </a:t>
            </a:r>
            <a:r>
              <a:rPr lang="en-US" sz="2000" dirty="0" err="1" smtClean="0"/>
              <a:t>dikalikan</a:t>
            </a:r>
            <a:r>
              <a:rPr lang="en-US" sz="2000" dirty="0" smtClean="0"/>
              <a:t> </a:t>
            </a:r>
            <a:r>
              <a:rPr lang="en-US" sz="2000" dirty="0" err="1" smtClean="0"/>
              <a:t>resistansi</a:t>
            </a:r>
            <a:r>
              <a:rPr lang="en-US" sz="2000" dirty="0" smtClean="0"/>
              <a:t> AC </a:t>
            </a:r>
            <a:r>
              <a:rPr lang="en-US" sz="2000" dirty="0" err="1" smtClean="0"/>
              <a:t>dari</a:t>
            </a:r>
            <a:r>
              <a:rPr lang="en-US" sz="2000" dirty="0" smtClean="0"/>
              <a:t> kaki </a:t>
            </a:r>
            <a:r>
              <a:rPr lang="en-US" sz="2000" dirty="0" err="1" smtClean="0"/>
              <a:t>emiter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824317"/>
            <a:ext cx="556260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32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/>
              <a:t>2</a:t>
            </a:r>
            <a:r>
              <a:rPr lang="en-US" dirty="0" smtClean="0"/>
              <a:t>. Model </a:t>
            </a:r>
            <a:r>
              <a:rPr lang="el-GR" dirty="0" smtClean="0"/>
              <a:t>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31536"/>
          </a:xfrm>
        </p:spPr>
        <p:txBody>
          <a:bodyPr>
            <a:normAutofit/>
          </a:bodyPr>
          <a:lstStyle/>
          <a:p>
            <a:pPr algn="just"/>
            <a:endParaRPr lang="en-US" sz="2000" dirty="0" smtClean="0"/>
          </a:p>
          <a:p>
            <a:pPr algn="just"/>
            <a:endParaRPr lang="en-US" sz="2000" dirty="0" smtClean="0"/>
          </a:p>
          <a:p>
            <a:pPr marL="109728" indent="0" algn="just">
              <a:buNone/>
            </a:pPr>
            <a:r>
              <a:rPr lang="en-US" sz="2000" dirty="0" smtClean="0"/>
              <a:t>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33400" y="1334869"/>
            <a:ext cx="8229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US" sz="2000" dirty="0" smtClean="0"/>
              <a:t>Model </a:t>
            </a:r>
            <a:r>
              <a:rPr lang="el-GR" sz="2000" dirty="0" smtClean="0"/>
              <a:t>π</a:t>
            </a:r>
            <a:r>
              <a:rPr lang="en-US" sz="2000" dirty="0" smtClean="0"/>
              <a:t> transistor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mudah</a:t>
            </a:r>
            <a:r>
              <a:rPr lang="en-US" sz="2000" dirty="0" smtClean="0"/>
              <a:t>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dibandingkan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model T </a:t>
            </a:r>
            <a:r>
              <a:rPr lang="en-US" sz="2000" dirty="0" err="1" smtClean="0"/>
              <a:t>dikarenakan</a:t>
            </a:r>
            <a:r>
              <a:rPr lang="en-US" sz="2000" dirty="0" smtClean="0"/>
              <a:t> model T </a:t>
            </a:r>
            <a:r>
              <a:rPr lang="en-US" sz="2000" dirty="0" err="1" smtClean="0"/>
              <a:t>mempunyai</a:t>
            </a:r>
            <a:r>
              <a:rPr lang="en-US" sz="2000" dirty="0" smtClean="0"/>
              <a:t> </a:t>
            </a:r>
            <a:r>
              <a:rPr lang="en-US" sz="2000" dirty="0" err="1" smtClean="0"/>
              <a:t>impedansi</a:t>
            </a:r>
            <a:r>
              <a:rPr lang="en-US" sz="2000" dirty="0" smtClean="0"/>
              <a:t> input yang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jelas</a:t>
            </a:r>
            <a:r>
              <a:rPr lang="en-US" sz="2000" dirty="0" smtClean="0"/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000" dirty="0" err="1" smtClean="0"/>
              <a:t>Sedangkan</a:t>
            </a:r>
            <a:r>
              <a:rPr lang="en-US" sz="2000" dirty="0" smtClean="0"/>
              <a:t> Model </a:t>
            </a:r>
            <a:r>
              <a:rPr lang="el-GR" sz="2000" dirty="0" smtClean="0"/>
              <a:t>π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jelas</a:t>
            </a:r>
            <a:r>
              <a:rPr lang="en-US" sz="2000" dirty="0" smtClean="0"/>
              <a:t> </a:t>
            </a:r>
            <a:r>
              <a:rPr lang="en-US" sz="2000" dirty="0" err="1" smtClean="0"/>
              <a:t>memperlihatkan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impedansi</a:t>
            </a:r>
            <a:r>
              <a:rPr lang="en-US" sz="2000" dirty="0" smtClean="0"/>
              <a:t> input </a:t>
            </a:r>
            <a:r>
              <a:rPr lang="el-GR" sz="2000" dirty="0" smtClean="0"/>
              <a:t>β</a:t>
            </a:r>
            <a:r>
              <a:rPr lang="en-US" sz="2000" dirty="0" smtClean="0"/>
              <a:t>re’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membebani</a:t>
            </a:r>
            <a:r>
              <a:rPr lang="en-US" sz="2000" dirty="0" smtClean="0"/>
              <a:t> </a:t>
            </a:r>
            <a:r>
              <a:rPr lang="en-US" sz="2000" dirty="0" err="1" smtClean="0"/>
              <a:t>sumber</a:t>
            </a:r>
            <a:r>
              <a:rPr lang="en-US" sz="2000" dirty="0" smtClean="0"/>
              <a:t> </a:t>
            </a:r>
            <a:r>
              <a:rPr lang="en-US" sz="2000" dirty="0" err="1" smtClean="0"/>
              <a:t>tegangan</a:t>
            </a:r>
            <a:r>
              <a:rPr lang="en-US" sz="2000" dirty="0" smtClean="0"/>
              <a:t> AC yang </a:t>
            </a:r>
            <a:r>
              <a:rPr lang="en-US" sz="2000" dirty="0" err="1" smtClean="0"/>
              <a:t>dihubungkan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basis.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0390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BATI TEGANGAN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55336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Bati</a:t>
            </a:r>
            <a:r>
              <a:rPr lang="en-US" sz="2000" dirty="0" smtClean="0"/>
              <a:t> </a:t>
            </a:r>
            <a:r>
              <a:rPr lang="en-US" sz="2000" dirty="0" err="1" smtClean="0"/>
              <a:t>tegangan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tegangan</a:t>
            </a:r>
            <a:r>
              <a:rPr lang="en-US" sz="2000" dirty="0" smtClean="0"/>
              <a:t> </a:t>
            </a:r>
            <a:r>
              <a:rPr lang="en-US" sz="2000" dirty="0" err="1" smtClean="0"/>
              <a:t>keluaran</a:t>
            </a:r>
            <a:r>
              <a:rPr lang="en-US" sz="2000" dirty="0" smtClean="0"/>
              <a:t> AC yang </a:t>
            </a:r>
            <a:r>
              <a:rPr lang="en-US" sz="2000" dirty="0" err="1" smtClean="0"/>
              <a:t>terbagi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tegangan</a:t>
            </a:r>
            <a:r>
              <a:rPr lang="en-US" sz="2000" dirty="0" smtClean="0"/>
              <a:t> input AC.</a:t>
            </a:r>
          </a:p>
          <a:p>
            <a:r>
              <a:rPr lang="en-US" sz="2000" dirty="0" err="1" smtClean="0"/>
              <a:t>Contoh</a:t>
            </a:r>
            <a:r>
              <a:rPr lang="en-US" sz="2000" dirty="0" smtClean="0"/>
              <a:t> </a:t>
            </a:r>
            <a:r>
              <a:rPr lang="en-US" sz="2000" dirty="0" err="1" smtClean="0"/>
              <a:t>rangkaian</a:t>
            </a:r>
            <a:r>
              <a:rPr lang="en-US" sz="2000" dirty="0" smtClean="0"/>
              <a:t> 1:</a:t>
            </a:r>
            <a:endParaRPr lang="en-US" sz="2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430872"/>
            <a:ext cx="5019675" cy="351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53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544</TotalTime>
  <Words>652</Words>
  <Application>Microsoft Office PowerPoint</Application>
  <PresentationFormat>On-screen Show (4:3)</PresentationFormat>
  <Paragraphs>102</Paragraphs>
  <Slides>27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Urban</vt:lpstr>
      <vt:lpstr>Equation</vt:lpstr>
      <vt:lpstr>Analisis AC pada transistor BJT</vt:lpstr>
      <vt:lpstr>Model analisis AC pada transistor</vt:lpstr>
      <vt:lpstr>1. Model T</vt:lpstr>
      <vt:lpstr>2. Model π</vt:lpstr>
      <vt:lpstr>2. Model π</vt:lpstr>
      <vt:lpstr>2. Model π</vt:lpstr>
      <vt:lpstr>2. Model π</vt:lpstr>
      <vt:lpstr>2. Model π</vt:lpstr>
      <vt:lpstr>BATI TEGANGAN</vt:lpstr>
      <vt:lpstr>BATI TEGANGAN</vt:lpstr>
      <vt:lpstr>BATI TEGANGAN</vt:lpstr>
      <vt:lpstr>Contoh soal 1:</vt:lpstr>
      <vt:lpstr>Contoh soal 2:</vt:lpstr>
      <vt:lpstr>EFEK PEMUATAN DARI IMPEDANSI MASUKAN</vt:lpstr>
      <vt:lpstr>EFEK PEMUATAN DARI IMPEDANSI MASUKAN</vt:lpstr>
      <vt:lpstr>Contoh soal 3:</vt:lpstr>
      <vt:lpstr>Lanjutan penyelesaian contoh soal 3:</vt:lpstr>
      <vt:lpstr>Lanjutan penyelesaian contoh soal 3 jika β = 50:</vt:lpstr>
      <vt:lpstr>Swamped amplifier</vt:lpstr>
      <vt:lpstr>Rangkaian 3.Swamped amplifier</vt:lpstr>
      <vt:lpstr>Rangkaian ekuivalen model T pada rangkaian 3.swamped amplifier</vt:lpstr>
      <vt:lpstr>Rangkaian ekuivalen model π pada rangkaian 3.swamped amplifier</vt:lpstr>
      <vt:lpstr>Analisa AC model π pada rangkaian 3 swamped amplifier</vt:lpstr>
      <vt:lpstr>PowerPoint Presentation</vt:lpstr>
      <vt:lpstr>Contoh soal 6:</vt:lpstr>
      <vt:lpstr>Dari contoh soal 6,jika nilai re’ dimasukkan dalam perhitungan:</vt:lpstr>
      <vt:lpstr>REFERENSI</vt:lpstr>
    </vt:vector>
  </TitlesOfParts>
  <Company>tekkom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Analisis AC pada transistor BJT</dc:title>
  <dc:creator>pancie</dc:creator>
  <cp:lastModifiedBy>pancie</cp:lastModifiedBy>
  <cp:revision>62</cp:revision>
  <dcterms:created xsi:type="dcterms:W3CDTF">2011-03-11T02:21:33Z</dcterms:created>
  <dcterms:modified xsi:type="dcterms:W3CDTF">2011-03-12T01:27:07Z</dcterms:modified>
</cp:coreProperties>
</file>