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3" r:id="rId3"/>
    <p:sldId id="264" r:id="rId4"/>
    <p:sldId id="265" r:id="rId5"/>
    <p:sldId id="258" r:id="rId6"/>
    <p:sldId id="262" r:id="rId7"/>
    <p:sldId id="261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2EFF2-DF6F-4C5E-AF30-BA23B9203297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78A50-6EE3-474F-9CFB-53278FB123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78A50-6EE3-474F-9CFB-53278FB1239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78A50-6EE3-474F-9CFB-53278FB1239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78A50-6EE3-474F-9CFB-53278FB1239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78A50-6EE3-474F-9CFB-53278FB1239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2E85E-9DCE-4345-9C9E-463BF3FE28A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2E85E-9DCE-4345-9C9E-463BF3FE28A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2E85E-9DCE-4345-9C9E-463BF3FE28A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2E85E-9DCE-4345-9C9E-463BF3FE28A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78A50-6EE3-474F-9CFB-53278FB1239D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9504BFB-1C0F-4798-9928-606B3F12F1B4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9B6D31-1A92-4A75-BBE9-2844A055A1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04BFB-1C0F-4798-9928-606B3F12F1B4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B6D31-1A92-4A75-BBE9-2844A055A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9504BFB-1C0F-4798-9928-606B3F12F1B4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9B6D31-1A92-4A75-BBE9-2844A055A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04BFB-1C0F-4798-9928-606B3F12F1B4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B6D31-1A92-4A75-BBE9-2844A055A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9504BFB-1C0F-4798-9928-606B3F12F1B4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79B6D31-1A92-4A75-BBE9-2844A055A1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04BFB-1C0F-4798-9928-606B3F12F1B4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B6D31-1A92-4A75-BBE9-2844A055A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04BFB-1C0F-4798-9928-606B3F12F1B4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B6D31-1A92-4A75-BBE9-2844A055A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04BFB-1C0F-4798-9928-606B3F12F1B4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B6D31-1A92-4A75-BBE9-2844A055A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9504BFB-1C0F-4798-9928-606B3F12F1B4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B6D31-1A92-4A75-BBE9-2844A055A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04BFB-1C0F-4798-9928-606B3F12F1B4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B6D31-1A92-4A75-BBE9-2844A055A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04BFB-1C0F-4798-9928-606B3F12F1B4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B6D31-1A92-4A75-BBE9-2844A055A14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9504BFB-1C0F-4798-9928-606B3F12F1B4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79B6D31-1A92-4A75-BBE9-2844A055A1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1802" y="918022"/>
            <a:ext cx="5400466" cy="2868168"/>
          </a:xfrm>
        </p:spPr>
        <p:txBody>
          <a:bodyPr/>
          <a:lstStyle/>
          <a:p>
            <a:r>
              <a:rPr lang="en-US" sz="5400" b="1" dirty="0" smtClean="0"/>
              <a:t>MODEL  </a:t>
            </a:r>
            <a:br>
              <a:rPr lang="en-US" sz="5400" b="1" dirty="0" smtClean="0"/>
            </a:br>
            <a:r>
              <a:rPr lang="en-US" sz="5400" b="1" dirty="0" smtClean="0"/>
              <a:t>SISTEM  POLITIK</a:t>
            </a:r>
            <a:endParaRPr lang="en-US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/>
              <a:t>PENGERTIAN  SISTEM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7239000" cy="2605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i="1" dirty="0" err="1" smtClean="0"/>
              <a:t>etimologis</a:t>
            </a:r>
            <a:r>
              <a:rPr lang="en-US" sz="2800" dirty="0" smtClean="0"/>
              <a:t>,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berasal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“</a:t>
            </a:r>
            <a:r>
              <a:rPr lang="en-US" sz="2800" i="1" dirty="0" smtClean="0"/>
              <a:t>sys</a:t>
            </a:r>
            <a:r>
              <a:rPr lang="en-US" sz="2800" dirty="0" smtClean="0"/>
              <a:t>” </a:t>
            </a:r>
            <a:r>
              <a:rPr lang="en-US" sz="2800" dirty="0" err="1" smtClean="0"/>
              <a:t>dan</a:t>
            </a:r>
            <a:r>
              <a:rPr lang="en-US" sz="2800" dirty="0" smtClean="0"/>
              <a:t> “</a:t>
            </a:r>
            <a:r>
              <a:rPr lang="en-US" sz="2800" i="1" dirty="0" err="1" smtClean="0"/>
              <a:t>Thema</a:t>
            </a:r>
            <a:r>
              <a:rPr lang="en-US" sz="2800" dirty="0" smtClean="0"/>
              <a:t>”. </a:t>
            </a:r>
          </a:p>
          <a:p>
            <a:pPr marL="0" indent="0">
              <a:buNone/>
            </a:pPr>
            <a:r>
              <a:rPr lang="en-US" sz="2800" dirty="0" smtClean="0"/>
              <a:t>Sys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“</a:t>
            </a:r>
            <a:r>
              <a:rPr lang="en-US" sz="2800" dirty="0" err="1" smtClean="0"/>
              <a:t>disatukan</a:t>
            </a:r>
            <a:r>
              <a:rPr lang="en-US" sz="2800" dirty="0" smtClean="0"/>
              <a:t>’ </a:t>
            </a:r>
            <a:r>
              <a:rPr lang="en-US" sz="2800" dirty="0" err="1" smtClean="0"/>
              <a:t>atau</a:t>
            </a:r>
            <a:r>
              <a:rPr lang="en-US" sz="2800" dirty="0" smtClean="0"/>
              <a:t> “</a:t>
            </a:r>
            <a:r>
              <a:rPr lang="en-US" sz="2800" dirty="0" err="1" smtClean="0"/>
              <a:t>sama</a:t>
            </a:r>
            <a:r>
              <a:rPr lang="en-US" sz="2800" dirty="0" smtClean="0"/>
              <a:t>”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“</a:t>
            </a:r>
            <a:r>
              <a:rPr lang="en-US" sz="2800" dirty="0" err="1" smtClean="0"/>
              <a:t>Thema</a:t>
            </a:r>
            <a:r>
              <a:rPr lang="en-US" sz="2800" dirty="0" smtClean="0"/>
              <a:t>”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“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topik</a:t>
            </a:r>
            <a:r>
              <a:rPr lang="en-US" sz="2800" dirty="0" smtClean="0"/>
              <a:t>” </a:t>
            </a:r>
            <a:r>
              <a:rPr lang="en-US" sz="2800" dirty="0" err="1" smtClean="0"/>
              <a:t>atau</a:t>
            </a:r>
            <a:r>
              <a:rPr lang="en-US" sz="2800" dirty="0" smtClean="0"/>
              <a:t> “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obyek</a:t>
            </a:r>
            <a:r>
              <a:rPr lang="en-US" sz="2800" dirty="0" smtClean="0"/>
              <a:t>” </a:t>
            </a:r>
            <a:r>
              <a:rPr lang="en-US" sz="2800" dirty="0" err="1" smtClean="0"/>
              <a:t>atau</a:t>
            </a:r>
            <a:r>
              <a:rPr lang="en-US" sz="2800" dirty="0" smtClean="0"/>
              <a:t> “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persoalan</a:t>
            </a:r>
            <a:r>
              <a:rPr lang="en-US" sz="2800" dirty="0" smtClean="0"/>
              <a:t>”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4931174"/>
            <a:ext cx="71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Jadi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ditinjau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berdasarkan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pada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asal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kata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, “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Sistem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”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berarti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obyek-obyek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yang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dipersatukan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atau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dirangkaikan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143240" y="4357694"/>
            <a:ext cx="164307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428604"/>
            <a:ext cx="74295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“</a:t>
            </a:r>
            <a:r>
              <a:rPr lang="en-US" sz="3200" dirty="0" err="1" smtClean="0">
                <a:solidFill>
                  <a:srgbClr val="FF0000"/>
                </a:solidFill>
              </a:rPr>
              <a:t>kumpulan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dari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obyek-obyek</a:t>
            </a:r>
            <a:r>
              <a:rPr lang="en-US" sz="3200" dirty="0">
                <a:solidFill>
                  <a:srgbClr val="FF0000"/>
                </a:solidFill>
              </a:rPr>
              <a:t> yang </a:t>
            </a:r>
            <a:r>
              <a:rPr lang="en-US" sz="3200" dirty="0" err="1">
                <a:solidFill>
                  <a:srgbClr val="FF0000"/>
                </a:solidFill>
              </a:rPr>
              <a:t>satu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sama</a:t>
            </a:r>
            <a:r>
              <a:rPr lang="en-US" sz="3200" dirty="0">
                <a:solidFill>
                  <a:srgbClr val="FF0000"/>
                </a:solidFill>
              </a:rPr>
              <a:t> lain </a:t>
            </a:r>
            <a:r>
              <a:rPr lang="en-US" sz="3200" dirty="0" err="1">
                <a:solidFill>
                  <a:srgbClr val="FF0000"/>
                </a:solidFill>
              </a:rPr>
              <a:t>terdapat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hubungan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kerja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sedemikian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rupa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ke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arah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tujuan</a:t>
            </a:r>
            <a:r>
              <a:rPr lang="en-US" sz="3200" dirty="0">
                <a:solidFill>
                  <a:srgbClr val="FF0000"/>
                </a:solidFill>
              </a:rPr>
              <a:t> yang </a:t>
            </a:r>
            <a:r>
              <a:rPr lang="en-US" sz="3200" dirty="0" err="1">
                <a:solidFill>
                  <a:srgbClr val="FF0000"/>
                </a:solidFill>
              </a:rPr>
              <a:t>sama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sehingga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keseluruhan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obyek-obyek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itu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merupakan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suatu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kesatuan</a:t>
            </a:r>
            <a:r>
              <a:rPr lang="en-US" sz="3200" dirty="0">
                <a:solidFill>
                  <a:srgbClr val="FF0000"/>
                </a:solidFill>
              </a:rPr>
              <a:t> yang </a:t>
            </a:r>
            <a:r>
              <a:rPr lang="en-US" sz="3200" dirty="0" err="1">
                <a:solidFill>
                  <a:srgbClr val="FF0000"/>
                </a:solidFill>
              </a:rPr>
              <a:t>fungsional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dan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organis</a:t>
            </a:r>
            <a:r>
              <a:rPr lang="en-US" sz="3200" dirty="0" smtClean="0">
                <a:solidFill>
                  <a:srgbClr val="FF0000"/>
                </a:solidFill>
              </a:rPr>
              <a:t>”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4000504"/>
            <a:ext cx="70723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</a:rPr>
              <a:t>“</a:t>
            </a:r>
            <a:r>
              <a:rPr lang="en-US" sz="3200" dirty="0" err="1" smtClean="0">
                <a:solidFill>
                  <a:srgbClr val="00B050"/>
                </a:solidFill>
              </a:rPr>
              <a:t>sistem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yaitu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sekelompok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bagian-bagian</a:t>
            </a:r>
            <a:r>
              <a:rPr lang="en-US" sz="3200" dirty="0">
                <a:solidFill>
                  <a:srgbClr val="00B050"/>
                </a:solidFill>
              </a:rPr>
              <a:t> (</a:t>
            </a:r>
            <a:r>
              <a:rPr lang="en-US" sz="3200" dirty="0" err="1">
                <a:solidFill>
                  <a:srgbClr val="00B050"/>
                </a:solidFill>
              </a:rPr>
              <a:t>alat-alat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dsb</a:t>
            </a:r>
            <a:r>
              <a:rPr lang="en-US" sz="3200" dirty="0">
                <a:solidFill>
                  <a:srgbClr val="00B050"/>
                </a:solidFill>
              </a:rPr>
              <a:t>) yang </a:t>
            </a:r>
            <a:r>
              <a:rPr lang="en-US" sz="3200" dirty="0" err="1">
                <a:solidFill>
                  <a:srgbClr val="00B050"/>
                </a:solidFill>
              </a:rPr>
              <a:t>bekerja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bersama-sama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untuk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melakukan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sesuatu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maksud</a:t>
            </a:r>
            <a:r>
              <a:rPr lang="en-US" sz="3200" dirty="0" smtClean="0">
                <a:solidFill>
                  <a:srgbClr val="00B050"/>
                </a:solidFill>
              </a:rPr>
              <a:t>”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887574"/>
            <a:ext cx="75724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FFC000"/>
                </a:solidFill>
              </a:rPr>
              <a:t>Terdapat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kumpulan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unsur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dalam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satu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kesatuan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ikatan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fungsi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tertentu</a:t>
            </a:r>
            <a:r>
              <a:rPr lang="en-US" sz="2800" b="1" dirty="0" smtClean="0">
                <a:solidFill>
                  <a:srgbClr val="FFC000"/>
                </a:solidFill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endParaRPr lang="en-US" sz="2800" b="1" dirty="0">
              <a:solidFill>
                <a:srgbClr val="FFC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err="1">
                <a:solidFill>
                  <a:srgbClr val="FFC000"/>
                </a:solidFill>
              </a:rPr>
              <a:t>Setiap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unsur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tersebut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mempunyai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sifat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saling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ketergantungan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dalam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hubungan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fungsional</a:t>
            </a:r>
            <a:r>
              <a:rPr lang="en-US" sz="2800" b="1" dirty="0">
                <a:solidFill>
                  <a:srgbClr val="FFC000"/>
                </a:solidFill>
              </a:rPr>
              <a:t> (</a:t>
            </a:r>
            <a:r>
              <a:rPr lang="en-US" sz="2800" b="1" dirty="0" err="1">
                <a:solidFill>
                  <a:srgbClr val="FFC000"/>
                </a:solidFill>
              </a:rPr>
              <a:t>saling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pengaruh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mempengaruhi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antar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satu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sama</a:t>
            </a:r>
            <a:r>
              <a:rPr lang="en-US" sz="2800" b="1" dirty="0">
                <a:solidFill>
                  <a:srgbClr val="FFC000"/>
                </a:solidFill>
              </a:rPr>
              <a:t> lain</a:t>
            </a:r>
            <a:r>
              <a:rPr lang="en-US" sz="2800" b="1" dirty="0" smtClean="0">
                <a:solidFill>
                  <a:srgbClr val="FFC000"/>
                </a:solidFill>
              </a:rPr>
              <a:t>).</a:t>
            </a:r>
          </a:p>
          <a:p>
            <a:pPr marL="514350" lvl="0" indent="-514350">
              <a:buFont typeface="+mj-lt"/>
              <a:buAutoNum type="arabicPeriod"/>
            </a:pPr>
            <a:endParaRPr lang="en-US" sz="2800" b="1" dirty="0">
              <a:solidFill>
                <a:srgbClr val="FFC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err="1">
                <a:solidFill>
                  <a:srgbClr val="FFC000"/>
                </a:solidFill>
              </a:rPr>
              <a:t>Setiap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unsur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tersebut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mengarah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pada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satu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tujuan</a:t>
            </a:r>
            <a:r>
              <a:rPr lang="en-US" sz="2800" b="1" dirty="0">
                <a:solidFill>
                  <a:srgbClr val="FFC000"/>
                </a:solidFill>
              </a:rPr>
              <a:t>.</a:t>
            </a:r>
          </a:p>
          <a:p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err="1" smtClean="0"/>
              <a:t>syarat</a:t>
            </a:r>
            <a:r>
              <a:rPr lang="en-US" sz="4000" dirty="0" smtClean="0"/>
              <a:t> </a:t>
            </a:r>
            <a:r>
              <a:rPr lang="en-US" sz="4000" dirty="0" err="1" smtClean="0"/>
              <a:t>pokok</a:t>
            </a:r>
            <a:r>
              <a:rPr lang="en-US" sz="4000" dirty="0" smtClean="0"/>
              <a:t> </a:t>
            </a:r>
            <a:r>
              <a:rPr lang="en-US" sz="4000" dirty="0" err="1" smtClean="0"/>
              <a:t>terbentuknya</a:t>
            </a:r>
            <a:r>
              <a:rPr lang="en-US" sz="4000" dirty="0" smtClean="0"/>
              <a:t> </a:t>
            </a:r>
            <a:r>
              <a:rPr lang="en-US" sz="4400" dirty="0" err="1" smtClean="0"/>
              <a:t>suatu</a:t>
            </a:r>
            <a:r>
              <a:rPr lang="en-US" sz="4000" dirty="0" smtClean="0"/>
              <a:t> </a:t>
            </a:r>
            <a:r>
              <a:rPr lang="en-US" sz="4000" dirty="0" err="1" smtClean="0"/>
              <a:t>sistem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42844" y="1309293"/>
            <a:ext cx="7924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defTabSz="719138"/>
            <a:r>
              <a:rPr lang="de-DE" sz="2800" b="1" dirty="0" smtClean="0">
                <a:solidFill>
                  <a:schemeClr val="accent1">
                    <a:lumMod val="75000"/>
                  </a:schemeClr>
                </a:solidFill>
              </a:rPr>
              <a:t>Menelaah beberapa sistem politik berdasarkan ciri-ciri dasar seperti: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49275" indent="-549275" algn="just" defTabSz="719138"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Unit-unit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yang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membentuk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sistem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itu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dan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luasnya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batas-batas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pengaruh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sistem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itu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49275" indent="-549275" algn="just" defTabSz="719138"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input”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dan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“output”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dari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sistem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 yang  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tercermin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dalam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keputusan-leputusan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yang 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dibuat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dan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proses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pembuatan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keputusan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di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dalam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sistem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tersebut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49275" indent="-549275" algn="just" defTabSz="719138">
              <a:buFont typeface="+mj-lt"/>
              <a:buAutoNum type="arabicPeriod"/>
            </a:pP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Jenis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dan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tingkat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diferensiasi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dalam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sistem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tersebut</a:t>
            </a:r>
            <a:endParaRPr lang="de-DE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49275" indent="-549275" algn="just" defTabSz="719138">
              <a:buFont typeface="+mj-lt"/>
              <a:buAutoNum type="arabicPeriod"/>
            </a:pPr>
            <a:r>
              <a:rPr lang="de-DE" sz="2800" b="1" dirty="0" smtClean="0">
                <a:solidFill>
                  <a:schemeClr val="accent1">
                    <a:lumMod val="75000"/>
                  </a:schemeClr>
                </a:solidFill>
              </a:rPr>
              <a:t>Tingkat </a:t>
            </a:r>
            <a:r>
              <a:rPr lang="de-DE" sz="2800" b="1" dirty="0">
                <a:solidFill>
                  <a:schemeClr val="accent1">
                    <a:lumMod val="75000"/>
                  </a:schemeClr>
                </a:solidFill>
              </a:rPr>
              <a:t>integrasi sistem politik yang </a:t>
            </a:r>
            <a:r>
              <a:rPr lang="de-DE" sz="2800" b="1" dirty="0" smtClean="0">
                <a:solidFill>
                  <a:schemeClr val="accent1">
                    <a:lumMod val="75000"/>
                  </a:schemeClr>
                </a:solidFill>
              </a:rPr>
              <a:t>mencerminkan </a:t>
            </a:r>
            <a:r>
              <a:rPr lang="de-DE" sz="2800" b="1" dirty="0">
                <a:solidFill>
                  <a:schemeClr val="accent1">
                    <a:lumMod val="75000"/>
                  </a:schemeClr>
                </a:solidFill>
              </a:rPr>
              <a:t>tingkat efisiensinya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285728"/>
            <a:ext cx="7239000" cy="748684"/>
          </a:xfrm>
        </p:spPr>
        <p:txBody>
          <a:bodyPr/>
          <a:lstStyle/>
          <a:p>
            <a:r>
              <a:rPr lang="en-US" sz="4000" dirty="0" smtClean="0"/>
              <a:t>DAVID EASTON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>
            <a:off x="285720" y="1785953"/>
            <a:ext cx="7588248" cy="3214676"/>
            <a:chOff x="508001" y="3929066"/>
            <a:chExt cx="7588248" cy="3214676"/>
          </a:xfrm>
        </p:grpSpPr>
        <p:sp>
          <p:nvSpPr>
            <p:cNvPr id="29713" name="Text Box 17"/>
            <p:cNvSpPr txBox="1">
              <a:spLocks noChangeArrowheads="1"/>
            </p:cNvSpPr>
            <p:nvPr/>
          </p:nvSpPr>
          <p:spPr bwMode="auto">
            <a:xfrm>
              <a:off x="3674534" y="5857892"/>
              <a:ext cx="2023533" cy="3967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19138"/>
              <a:r>
                <a:rPr lang="en-US" sz="2000" b="1" dirty="0"/>
                <a:t>UMPAN  BALIK</a:t>
              </a:r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508001" y="3929066"/>
              <a:ext cx="7588248" cy="3214676"/>
              <a:chOff x="240" y="2220"/>
              <a:chExt cx="3585" cy="2925"/>
            </a:xfrm>
          </p:grpSpPr>
          <p:sp>
            <p:nvSpPr>
              <p:cNvPr id="29704" name="Line 8"/>
              <p:cNvSpPr>
                <a:spLocks noChangeShapeType="1"/>
              </p:cNvSpPr>
              <p:nvPr/>
            </p:nvSpPr>
            <p:spPr bwMode="auto">
              <a:xfrm>
                <a:off x="877" y="3148"/>
                <a:ext cx="87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 b="1"/>
              </a:p>
            </p:txBody>
          </p:sp>
          <p:sp>
            <p:nvSpPr>
              <p:cNvPr id="29705" name="Line 9"/>
              <p:cNvSpPr>
                <a:spLocks noChangeShapeType="1"/>
              </p:cNvSpPr>
              <p:nvPr/>
            </p:nvSpPr>
            <p:spPr bwMode="auto">
              <a:xfrm>
                <a:off x="877" y="3387"/>
                <a:ext cx="87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 b="1"/>
              </a:p>
            </p:txBody>
          </p:sp>
          <p:sp>
            <p:nvSpPr>
              <p:cNvPr id="29706" name="Line 10"/>
              <p:cNvSpPr>
                <a:spLocks noChangeShapeType="1"/>
              </p:cNvSpPr>
              <p:nvPr/>
            </p:nvSpPr>
            <p:spPr bwMode="auto">
              <a:xfrm>
                <a:off x="2630" y="3334"/>
                <a:ext cx="8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 b="1"/>
              </a:p>
            </p:txBody>
          </p:sp>
          <p:sp>
            <p:nvSpPr>
              <p:cNvPr id="29707" name="Text Box 11"/>
              <p:cNvSpPr txBox="1">
                <a:spLocks noChangeArrowheads="1"/>
              </p:cNvSpPr>
              <p:nvPr/>
            </p:nvSpPr>
            <p:spPr bwMode="auto">
              <a:xfrm>
                <a:off x="1869" y="2935"/>
                <a:ext cx="637" cy="6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defTabSz="719138"/>
                <a:r>
                  <a:rPr lang="en-US" sz="2000" b="1" dirty="0"/>
                  <a:t>SISTEM POLITIK</a:t>
                </a:r>
              </a:p>
            </p:txBody>
          </p:sp>
          <p:sp>
            <p:nvSpPr>
              <p:cNvPr id="29708" name="Text Box 12"/>
              <p:cNvSpPr txBox="1">
                <a:spLocks noChangeArrowheads="1"/>
              </p:cNvSpPr>
              <p:nvPr/>
            </p:nvSpPr>
            <p:spPr bwMode="auto">
              <a:xfrm>
                <a:off x="559" y="2909"/>
                <a:ext cx="239" cy="71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defTabSz="719138"/>
                <a:r>
                  <a:rPr lang="en-US" sz="2000" b="1"/>
                  <a:t>INP</a:t>
                </a:r>
              </a:p>
              <a:p>
                <a:pPr algn="ctr" defTabSz="719138"/>
                <a:r>
                  <a:rPr lang="en-US" sz="2000" b="1"/>
                  <a:t>UT</a:t>
                </a:r>
              </a:p>
            </p:txBody>
          </p:sp>
          <p:sp>
            <p:nvSpPr>
              <p:cNvPr id="29709" name="Text Box 13"/>
              <p:cNvSpPr txBox="1">
                <a:spLocks noChangeArrowheads="1"/>
              </p:cNvSpPr>
              <p:nvPr/>
            </p:nvSpPr>
            <p:spPr bwMode="auto">
              <a:xfrm>
                <a:off x="3586" y="2830"/>
                <a:ext cx="239" cy="79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defTabSz="719138"/>
                <a:r>
                  <a:rPr lang="en-US" sz="2000" b="1"/>
                  <a:t>OUT</a:t>
                </a:r>
              </a:p>
              <a:p>
                <a:pPr algn="ctr" defTabSz="719138"/>
                <a:r>
                  <a:rPr lang="en-US" sz="2000" b="1"/>
                  <a:t>P</a:t>
                </a:r>
              </a:p>
              <a:p>
                <a:pPr algn="ctr" defTabSz="719138"/>
                <a:r>
                  <a:rPr lang="en-US" sz="2000" b="1"/>
                  <a:t>UT</a:t>
                </a:r>
              </a:p>
            </p:txBody>
          </p:sp>
          <p:sp>
            <p:nvSpPr>
              <p:cNvPr id="29710" name="Line 14"/>
              <p:cNvSpPr>
                <a:spLocks noChangeShapeType="1"/>
              </p:cNvSpPr>
              <p:nvPr/>
            </p:nvSpPr>
            <p:spPr bwMode="auto">
              <a:xfrm>
                <a:off x="1833" y="3786"/>
                <a:ext cx="79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 b="1"/>
              </a:p>
            </p:txBody>
          </p:sp>
          <p:sp>
            <p:nvSpPr>
              <p:cNvPr id="29711" name="Line 15"/>
              <p:cNvSpPr>
                <a:spLocks noChangeShapeType="1"/>
              </p:cNvSpPr>
              <p:nvPr/>
            </p:nvSpPr>
            <p:spPr bwMode="auto">
              <a:xfrm flipV="1">
                <a:off x="2630" y="3547"/>
                <a:ext cx="398" cy="2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 b="1"/>
              </a:p>
            </p:txBody>
          </p:sp>
          <p:sp>
            <p:nvSpPr>
              <p:cNvPr id="29712" name="Line 16"/>
              <p:cNvSpPr>
                <a:spLocks noChangeShapeType="1"/>
              </p:cNvSpPr>
              <p:nvPr/>
            </p:nvSpPr>
            <p:spPr bwMode="auto">
              <a:xfrm flipH="1" flipV="1">
                <a:off x="1594" y="3547"/>
                <a:ext cx="239" cy="2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 b="1"/>
              </a:p>
            </p:txBody>
          </p:sp>
          <p:sp>
            <p:nvSpPr>
              <p:cNvPr id="29714" name="Text Box 18"/>
              <p:cNvSpPr txBox="1">
                <a:spLocks noChangeArrowheads="1"/>
              </p:cNvSpPr>
              <p:nvPr/>
            </p:nvSpPr>
            <p:spPr bwMode="auto">
              <a:xfrm>
                <a:off x="2367" y="4776"/>
                <a:ext cx="1211" cy="369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defTabSz="719138"/>
                <a:r>
                  <a:rPr lang="en-US" sz="2000" b="1" dirty="0"/>
                  <a:t>L I N G K U N G A N</a:t>
                </a:r>
              </a:p>
            </p:txBody>
          </p:sp>
          <p:sp>
            <p:nvSpPr>
              <p:cNvPr id="29715" name="Text Box 19"/>
              <p:cNvSpPr txBox="1">
                <a:spLocks noChangeArrowheads="1"/>
              </p:cNvSpPr>
              <p:nvPr/>
            </p:nvSpPr>
            <p:spPr bwMode="auto">
              <a:xfrm>
                <a:off x="240" y="2220"/>
                <a:ext cx="1200" cy="382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defTabSz="719138"/>
                <a:r>
                  <a:rPr lang="en-US" sz="2000" b="1" dirty="0"/>
                  <a:t>L I N G K U N G A N</a:t>
                </a: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142876" y="1214422"/>
            <a:ext cx="785814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 defTabSz="719138"/>
            <a:r>
              <a:rPr lang="en-US" sz="2800" b="1" dirty="0" err="1" smtClean="0">
                <a:solidFill>
                  <a:schemeClr val="accent1"/>
                </a:solidFill>
              </a:rPr>
              <a:t>Tahapan</a:t>
            </a:r>
            <a:r>
              <a:rPr 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</a:rPr>
              <a:t>dalam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</a:rPr>
              <a:t>analisa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</a:rPr>
              <a:t>perbandingan</a:t>
            </a:r>
            <a:r>
              <a:rPr lang="en-US" sz="2800" b="1" dirty="0">
                <a:solidFill>
                  <a:schemeClr val="accent1"/>
                </a:solidFill>
              </a:rPr>
              <a:t>:</a:t>
            </a:r>
          </a:p>
          <a:p>
            <a:pPr marL="457200" indent="-457200" algn="just" defTabSz="719138">
              <a:buFont typeface="+mj-lt"/>
              <a:buAutoNum type="alphaLcPeriod"/>
            </a:pP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</a:rPr>
              <a:t>Tahap</a:t>
            </a:r>
            <a:r>
              <a:rPr 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</a:rPr>
              <a:t>mencari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</a:rPr>
              <a:t>informasi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</a:rPr>
              <a:t>tentang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</a:rPr>
              <a:t>sistem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</a:rPr>
              <a:t>politik</a:t>
            </a:r>
            <a:r>
              <a:rPr lang="en-US" sz="2800" b="1" dirty="0">
                <a:solidFill>
                  <a:schemeClr val="accent1"/>
                </a:solidFill>
              </a:rPr>
              <a:t> yang </a:t>
            </a:r>
            <a:r>
              <a:rPr lang="en-US" sz="2800" b="1" dirty="0" err="1" smtClean="0">
                <a:solidFill>
                  <a:schemeClr val="accent1"/>
                </a:solidFill>
              </a:rPr>
              <a:t>jadi</a:t>
            </a:r>
            <a:r>
              <a:rPr 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</a:rPr>
              <a:t>sasaran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</a:rPr>
              <a:t>penelaahan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endParaRPr lang="en-US" sz="2800" b="1" dirty="0" smtClean="0">
              <a:solidFill>
                <a:schemeClr val="accent1"/>
              </a:solidFill>
            </a:endParaRPr>
          </a:p>
          <a:p>
            <a:pPr marL="457200" indent="-457200" algn="just" defTabSz="719138">
              <a:buFont typeface="+mj-lt"/>
              <a:buAutoNum type="alphaLcPeriod"/>
            </a:pPr>
            <a:endParaRPr lang="en-US" sz="2800" b="1" dirty="0">
              <a:solidFill>
                <a:schemeClr val="accent1"/>
              </a:solidFill>
            </a:endParaRPr>
          </a:p>
          <a:p>
            <a:pPr marL="457200" indent="-457200" algn="just" defTabSz="719138">
              <a:buFont typeface="+mj-lt"/>
              <a:buAutoNum type="alphaLcPeriod"/>
            </a:pPr>
            <a:r>
              <a:rPr lang="en-US" sz="2800" b="1" dirty="0" err="1" smtClean="0">
                <a:solidFill>
                  <a:schemeClr val="accent1"/>
                </a:solidFill>
              </a:rPr>
              <a:t>Tahap</a:t>
            </a:r>
            <a:r>
              <a:rPr 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</a:rPr>
              <a:t>memilah-milah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</a:rPr>
              <a:t>informasi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</a:rPr>
              <a:t>berdasarkan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</a:rPr>
              <a:t>klasifikasi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</a:rPr>
              <a:t>tertentu</a:t>
            </a:r>
            <a:r>
              <a:rPr 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solidFill>
                  <a:schemeClr val="accent1"/>
                </a:solidFill>
              </a:rPr>
              <a:t>(</a:t>
            </a:r>
            <a:r>
              <a:rPr lang="en-US" sz="2800" b="1" dirty="0" err="1">
                <a:solidFill>
                  <a:schemeClr val="accent1"/>
                </a:solidFill>
              </a:rPr>
              <a:t>kelompok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</a:rPr>
              <a:t>kepentingan</a:t>
            </a:r>
            <a:r>
              <a:rPr lang="en-US" sz="2800" b="1" dirty="0" smtClean="0">
                <a:solidFill>
                  <a:schemeClr val="accent1"/>
                </a:solidFill>
              </a:rPr>
              <a:t>,  </a:t>
            </a:r>
            <a:r>
              <a:rPr lang="en-US" sz="2800" b="1" dirty="0" err="1" smtClean="0">
                <a:solidFill>
                  <a:schemeClr val="accent1"/>
                </a:solidFill>
              </a:rPr>
              <a:t>birokrasi</a:t>
            </a:r>
            <a:r>
              <a:rPr 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</a:rPr>
              <a:t>dll</a:t>
            </a:r>
            <a:r>
              <a:rPr lang="en-US" sz="2800" b="1" dirty="0" smtClean="0">
                <a:solidFill>
                  <a:schemeClr val="accent1"/>
                </a:solidFill>
              </a:rPr>
              <a:t>)</a:t>
            </a:r>
          </a:p>
          <a:p>
            <a:pPr marL="457200" indent="-457200" algn="just" defTabSz="719138">
              <a:buFont typeface="+mj-lt"/>
              <a:buAutoNum type="alphaLcPeriod"/>
            </a:pPr>
            <a:endParaRPr lang="en-US" sz="2800" b="1" dirty="0" smtClean="0">
              <a:solidFill>
                <a:schemeClr val="accent1"/>
              </a:solidFill>
            </a:endParaRPr>
          </a:p>
          <a:p>
            <a:pPr marL="457200" indent="-457200" algn="just" defTabSz="719138">
              <a:buFont typeface="+mj-lt"/>
              <a:buAutoNum type="alphaLcPeriod"/>
            </a:pPr>
            <a:r>
              <a:rPr lang="en-US" sz="2800" b="1" dirty="0" err="1" smtClean="0">
                <a:solidFill>
                  <a:schemeClr val="accent1"/>
                </a:solidFill>
              </a:rPr>
              <a:t>Tahap</a:t>
            </a:r>
            <a:r>
              <a:rPr 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</a:rPr>
              <a:t>menganalisa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</a:rPr>
              <a:t>hasil</a:t>
            </a:r>
            <a:r>
              <a:rPr 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</a:rPr>
              <a:t>pengklasifikasian</a:t>
            </a:r>
            <a:r>
              <a:rPr 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</a:rPr>
              <a:t>itu</a:t>
            </a:r>
            <a:r>
              <a:rPr lang="en-US" sz="2800" b="1" dirty="0">
                <a:solidFill>
                  <a:schemeClr val="accent1"/>
                </a:solidFill>
              </a:rPr>
              <a:t>, </a:t>
            </a:r>
            <a:r>
              <a:rPr lang="en-US" sz="2800" b="1" dirty="0" err="1" smtClean="0">
                <a:solidFill>
                  <a:schemeClr val="accent1"/>
                </a:solidFill>
              </a:rPr>
              <a:t>sehingga</a:t>
            </a:r>
            <a:r>
              <a:rPr 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</a:rPr>
              <a:t>diketahui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</a:rPr>
              <a:t>keteraturan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</a:rPr>
              <a:t>dan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</a:rPr>
              <a:t>hubungan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</a:rPr>
              <a:t>diantara</a:t>
            </a:r>
            <a:r>
              <a:rPr 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</a:rPr>
              <a:t>berbagai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</a:rPr>
              <a:t>variabel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</a:rPr>
              <a:t>dalam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</a:rPr>
              <a:t>masing-masing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</a:rPr>
              <a:t>sistem</a:t>
            </a:r>
            <a:r>
              <a:rPr 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</a:rPr>
              <a:t>politik</a:t>
            </a:r>
            <a:endParaRPr lang="de-DE" sz="2800" b="1" dirty="0">
              <a:solidFill>
                <a:schemeClr val="accent1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748684"/>
          </a:xfrm>
        </p:spPr>
        <p:txBody>
          <a:bodyPr/>
          <a:lstStyle/>
          <a:p>
            <a:pPr algn="r"/>
            <a:r>
              <a:rPr lang="de-DE" sz="4000" dirty="0" smtClean="0"/>
              <a:t>GABRIEL A. ALMOND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04800" y="105509"/>
            <a:ext cx="7620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719138"/>
            <a:r>
              <a:rPr lang="de-DE" sz="2800" b="1" dirty="0">
                <a:solidFill>
                  <a:schemeClr val="accent1"/>
                </a:solidFill>
              </a:rPr>
              <a:t>Almond melihat sebuah sistem politik menggunakan pendekatan ekologis dari masing-masing struktur dan fungsi</a:t>
            </a:r>
            <a:endParaRPr lang="en-US" sz="2800" b="1" dirty="0">
              <a:solidFill>
                <a:schemeClr val="accent1"/>
              </a:solidFill>
            </a:endParaRPr>
          </a:p>
          <a:p>
            <a:pPr algn="ctr" defTabSz="719138">
              <a:spcBef>
                <a:spcPct val="50000"/>
              </a:spcBef>
            </a:pPr>
            <a:endParaRPr lang="en-US" sz="2800" b="1" dirty="0">
              <a:solidFill>
                <a:schemeClr val="accent1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76266" y="2349761"/>
            <a:ext cx="7824758" cy="3722445"/>
            <a:chOff x="1701" y="2361"/>
            <a:chExt cx="8820" cy="7980"/>
          </a:xfrm>
        </p:grpSpPr>
        <p:sp>
          <p:nvSpPr>
            <p:cNvPr id="31751" name="Oval 7"/>
            <p:cNvSpPr>
              <a:spLocks noChangeArrowheads="1"/>
            </p:cNvSpPr>
            <p:nvPr/>
          </p:nvSpPr>
          <p:spPr bwMode="auto">
            <a:xfrm>
              <a:off x="1701" y="3141"/>
              <a:ext cx="8820" cy="72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752" name="Line 8"/>
            <p:cNvSpPr>
              <a:spLocks noChangeShapeType="1"/>
            </p:cNvSpPr>
            <p:nvPr/>
          </p:nvSpPr>
          <p:spPr bwMode="auto">
            <a:xfrm>
              <a:off x="5041" y="2361"/>
              <a:ext cx="0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753" name="Text Box 9"/>
            <p:cNvSpPr txBox="1">
              <a:spLocks noChangeArrowheads="1"/>
            </p:cNvSpPr>
            <p:nvPr/>
          </p:nvSpPr>
          <p:spPr bwMode="auto">
            <a:xfrm>
              <a:off x="1881" y="2781"/>
              <a:ext cx="162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19138"/>
              <a:r>
                <a:rPr lang="en-US" sz="1000"/>
                <a:t>Lingkungan Internasional</a:t>
              </a:r>
            </a:p>
          </p:txBody>
        </p:sp>
        <p:sp>
          <p:nvSpPr>
            <p:cNvPr id="31754" name="Text Box 10"/>
            <p:cNvSpPr txBox="1">
              <a:spLocks noChangeArrowheads="1"/>
            </p:cNvSpPr>
            <p:nvPr/>
          </p:nvSpPr>
          <p:spPr bwMode="auto">
            <a:xfrm>
              <a:off x="8721" y="2781"/>
              <a:ext cx="162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19138"/>
              <a:r>
                <a:rPr lang="en-US" sz="1000"/>
                <a:t>Lingkungan Internasional</a:t>
              </a:r>
            </a:p>
          </p:txBody>
        </p:sp>
        <p:sp>
          <p:nvSpPr>
            <p:cNvPr id="31755" name="Text Box 11"/>
            <p:cNvSpPr txBox="1">
              <a:spLocks noChangeArrowheads="1"/>
            </p:cNvSpPr>
            <p:nvPr/>
          </p:nvSpPr>
          <p:spPr bwMode="auto">
            <a:xfrm>
              <a:off x="5121" y="6201"/>
              <a:ext cx="2520" cy="1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719138"/>
              <a:r>
                <a:rPr lang="en-US" sz="1000" dirty="0" err="1"/>
                <a:t>Sosialisasi</a:t>
              </a:r>
              <a:r>
                <a:rPr lang="en-US" sz="1000" dirty="0"/>
                <a:t> </a:t>
              </a:r>
              <a:r>
                <a:rPr lang="en-US" sz="1000" dirty="0" err="1"/>
                <a:t>Politik</a:t>
              </a:r>
              <a:endParaRPr lang="en-US" sz="1000" dirty="0"/>
            </a:p>
            <a:p>
              <a:pPr algn="ctr" defTabSz="719138"/>
              <a:r>
                <a:rPr lang="en-US" sz="1000" dirty="0" err="1"/>
                <a:t>Rekruitmen</a:t>
              </a:r>
              <a:r>
                <a:rPr lang="en-US" sz="1000" dirty="0"/>
                <a:t> </a:t>
              </a:r>
              <a:r>
                <a:rPr lang="en-US" sz="1000" dirty="0" err="1"/>
                <a:t>Politik</a:t>
              </a:r>
              <a:endParaRPr lang="en-US" sz="1000" dirty="0"/>
            </a:p>
            <a:p>
              <a:pPr algn="ctr" defTabSz="719138"/>
              <a:r>
                <a:rPr lang="en-US" sz="1000" dirty="0" err="1"/>
                <a:t>Komunikasi</a:t>
              </a:r>
              <a:r>
                <a:rPr lang="en-US" sz="1000" dirty="0"/>
                <a:t> </a:t>
              </a:r>
              <a:r>
                <a:rPr lang="en-US" sz="1000" dirty="0" err="1"/>
                <a:t>Politik</a:t>
              </a:r>
              <a:endParaRPr lang="en-US" sz="1000" dirty="0"/>
            </a:p>
          </p:txBody>
        </p:sp>
        <p:sp>
          <p:nvSpPr>
            <p:cNvPr id="31756" name="Line 12"/>
            <p:cNvSpPr>
              <a:spLocks noChangeShapeType="1"/>
            </p:cNvSpPr>
            <p:nvPr/>
          </p:nvSpPr>
          <p:spPr bwMode="auto">
            <a:xfrm>
              <a:off x="5141" y="6621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757" name="Line 13"/>
            <p:cNvSpPr>
              <a:spLocks noChangeShapeType="1"/>
            </p:cNvSpPr>
            <p:nvPr/>
          </p:nvSpPr>
          <p:spPr bwMode="auto">
            <a:xfrm>
              <a:off x="5121" y="7041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758" name="Line 14"/>
            <p:cNvSpPr>
              <a:spLocks noChangeShapeType="1"/>
            </p:cNvSpPr>
            <p:nvPr/>
          </p:nvSpPr>
          <p:spPr bwMode="auto">
            <a:xfrm>
              <a:off x="7421" y="2361"/>
              <a:ext cx="0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759" name="Text Box 15"/>
            <p:cNvSpPr txBox="1">
              <a:spLocks noChangeArrowheads="1"/>
            </p:cNvSpPr>
            <p:nvPr/>
          </p:nvSpPr>
          <p:spPr bwMode="auto">
            <a:xfrm>
              <a:off x="5061" y="2581"/>
              <a:ext cx="234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19138"/>
              <a:r>
                <a:rPr lang="en-US" sz="1000"/>
                <a:t>Lingkungan fisik, sosial   &amp; ekonomik domestik</a:t>
              </a:r>
            </a:p>
          </p:txBody>
        </p:sp>
        <p:sp>
          <p:nvSpPr>
            <p:cNvPr id="31760" name="Line 16"/>
            <p:cNvSpPr>
              <a:spLocks noChangeShapeType="1"/>
            </p:cNvSpPr>
            <p:nvPr/>
          </p:nvSpPr>
          <p:spPr bwMode="auto">
            <a:xfrm>
              <a:off x="5061" y="2361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761" name="Text Box 17"/>
            <p:cNvSpPr txBox="1">
              <a:spLocks noChangeArrowheads="1"/>
            </p:cNvSpPr>
            <p:nvPr/>
          </p:nvSpPr>
          <p:spPr bwMode="auto">
            <a:xfrm>
              <a:off x="6721" y="5121"/>
              <a:ext cx="180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719138"/>
              <a:r>
                <a:rPr lang="en-US" sz="1000"/>
                <a:t>KELOMPOK KEPENTINGAN</a:t>
              </a:r>
            </a:p>
          </p:txBody>
        </p:sp>
        <p:sp>
          <p:nvSpPr>
            <p:cNvPr id="31762" name="Text Box 18"/>
            <p:cNvSpPr txBox="1">
              <a:spLocks noChangeArrowheads="1"/>
            </p:cNvSpPr>
            <p:nvPr/>
          </p:nvSpPr>
          <p:spPr bwMode="auto">
            <a:xfrm>
              <a:off x="4221" y="5121"/>
              <a:ext cx="144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719138"/>
              <a:r>
                <a:rPr lang="en-US" sz="1000"/>
                <a:t>BADAN PERADILAN</a:t>
              </a:r>
            </a:p>
          </p:txBody>
        </p:sp>
        <p:sp>
          <p:nvSpPr>
            <p:cNvPr id="31763" name="Line 19"/>
            <p:cNvSpPr>
              <a:spLocks noChangeShapeType="1"/>
            </p:cNvSpPr>
            <p:nvPr/>
          </p:nvSpPr>
          <p:spPr bwMode="auto">
            <a:xfrm>
              <a:off x="6021" y="3501"/>
              <a:ext cx="0" cy="2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764" name="Line 20"/>
            <p:cNvSpPr>
              <a:spLocks noChangeShapeType="1"/>
            </p:cNvSpPr>
            <p:nvPr/>
          </p:nvSpPr>
          <p:spPr bwMode="auto">
            <a:xfrm flipV="1">
              <a:off x="6381" y="3501"/>
              <a:ext cx="0" cy="2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765" name="Text Box 21"/>
            <p:cNvSpPr txBox="1">
              <a:spLocks noChangeArrowheads="1"/>
            </p:cNvSpPr>
            <p:nvPr/>
          </p:nvSpPr>
          <p:spPr bwMode="auto">
            <a:xfrm>
              <a:off x="8001" y="6441"/>
              <a:ext cx="126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19138"/>
              <a:r>
                <a:rPr lang="en-US" sz="1000"/>
                <a:t>PARTAI POLITIK</a:t>
              </a:r>
            </a:p>
          </p:txBody>
        </p:sp>
        <p:sp>
          <p:nvSpPr>
            <p:cNvPr id="31766" name="Text Box 22"/>
            <p:cNvSpPr txBox="1">
              <a:spLocks noChangeArrowheads="1"/>
            </p:cNvSpPr>
            <p:nvPr/>
          </p:nvSpPr>
          <p:spPr bwMode="auto">
            <a:xfrm>
              <a:off x="3321" y="6561"/>
              <a:ext cx="14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19138"/>
              <a:r>
                <a:rPr lang="en-US" sz="1000"/>
                <a:t>BIROKRASI</a:t>
              </a:r>
            </a:p>
          </p:txBody>
        </p:sp>
        <p:sp>
          <p:nvSpPr>
            <p:cNvPr id="31767" name="Text Box 23"/>
            <p:cNvSpPr txBox="1">
              <a:spLocks noChangeArrowheads="1"/>
            </p:cNvSpPr>
            <p:nvPr/>
          </p:nvSpPr>
          <p:spPr bwMode="auto">
            <a:xfrm>
              <a:off x="4041" y="7821"/>
              <a:ext cx="14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19138"/>
              <a:r>
                <a:rPr lang="en-US" sz="1000"/>
                <a:t>EKSEKUTIF</a:t>
              </a:r>
            </a:p>
          </p:txBody>
        </p:sp>
        <p:sp>
          <p:nvSpPr>
            <p:cNvPr id="31768" name="Text Box 24"/>
            <p:cNvSpPr txBox="1">
              <a:spLocks noChangeArrowheads="1"/>
            </p:cNvSpPr>
            <p:nvPr/>
          </p:nvSpPr>
          <p:spPr bwMode="auto">
            <a:xfrm>
              <a:off x="7101" y="7821"/>
              <a:ext cx="144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19138"/>
              <a:r>
                <a:rPr lang="en-US" sz="1000"/>
                <a:t>BADAN LEGISLATIF</a:t>
              </a:r>
            </a:p>
          </p:txBody>
        </p:sp>
        <p:sp>
          <p:nvSpPr>
            <p:cNvPr id="31769" name="Line 25"/>
            <p:cNvSpPr>
              <a:spLocks noChangeShapeType="1"/>
            </p:cNvSpPr>
            <p:nvPr/>
          </p:nvSpPr>
          <p:spPr bwMode="auto">
            <a:xfrm>
              <a:off x="7461" y="7581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770" name="Line 26"/>
            <p:cNvSpPr>
              <a:spLocks noChangeShapeType="1"/>
            </p:cNvSpPr>
            <p:nvPr/>
          </p:nvSpPr>
          <p:spPr bwMode="auto">
            <a:xfrm flipH="1">
              <a:off x="4941" y="7601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771" name="Line 27"/>
            <p:cNvSpPr>
              <a:spLocks noChangeShapeType="1"/>
            </p:cNvSpPr>
            <p:nvPr/>
          </p:nvSpPr>
          <p:spPr bwMode="auto">
            <a:xfrm flipH="1">
              <a:off x="4661" y="6781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772" name="Line 28"/>
            <p:cNvSpPr>
              <a:spLocks noChangeShapeType="1"/>
            </p:cNvSpPr>
            <p:nvPr/>
          </p:nvSpPr>
          <p:spPr bwMode="auto">
            <a:xfrm flipH="1">
              <a:off x="7681" y="6781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773" name="Line 29"/>
            <p:cNvSpPr>
              <a:spLocks noChangeShapeType="1"/>
            </p:cNvSpPr>
            <p:nvPr/>
          </p:nvSpPr>
          <p:spPr bwMode="auto">
            <a:xfrm flipH="1" flipV="1">
              <a:off x="5061" y="5901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774" name="Line 30"/>
            <p:cNvSpPr>
              <a:spLocks noChangeShapeType="1"/>
            </p:cNvSpPr>
            <p:nvPr/>
          </p:nvSpPr>
          <p:spPr bwMode="auto">
            <a:xfrm flipV="1">
              <a:off x="7101" y="5841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775" name="Line 31"/>
            <p:cNvSpPr>
              <a:spLocks noChangeShapeType="1"/>
            </p:cNvSpPr>
            <p:nvPr/>
          </p:nvSpPr>
          <p:spPr bwMode="auto">
            <a:xfrm>
              <a:off x="2601" y="3501"/>
              <a:ext cx="3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776" name="Line 32"/>
            <p:cNvSpPr>
              <a:spLocks noChangeShapeType="1"/>
            </p:cNvSpPr>
            <p:nvPr/>
          </p:nvSpPr>
          <p:spPr bwMode="auto">
            <a:xfrm flipV="1">
              <a:off x="9001" y="3521"/>
              <a:ext cx="5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777" name="Text Box 33"/>
            <p:cNvSpPr txBox="1">
              <a:spLocks noChangeArrowheads="1"/>
            </p:cNvSpPr>
            <p:nvPr/>
          </p:nvSpPr>
          <p:spPr bwMode="auto">
            <a:xfrm>
              <a:off x="8181" y="4401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19138"/>
              <a:r>
                <a:rPr lang="en-US" sz="1000"/>
                <a:t>input</a:t>
              </a:r>
            </a:p>
          </p:txBody>
        </p:sp>
        <p:sp>
          <p:nvSpPr>
            <p:cNvPr id="31778" name="Text Box 34"/>
            <p:cNvSpPr txBox="1">
              <a:spLocks noChangeArrowheads="1"/>
            </p:cNvSpPr>
            <p:nvPr/>
          </p:nvSpPr>
          <p:spPr bwMode="auto">
            <a:xfrm>
              <a:off x="8721" y="5481"/>
              <a:ext cx="144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19138"/>
              <a:r>
                <a:rPr lang="en-US" sz="1000"/>
                <a:t>artikulasi kepentingan</a:t>
              </a:r>
            </a:p>
          </p:txBody>
        </p:sp>
        <p:sp>
          <p:nvSpPr>
            <p:cNvPr id="31779" name="Text Box 35"/>
            <p:cNvSpPr txBox="1">
              <a:spLocks noChangeArrowheads="1"/>
            </p:cNvSpPr>
            <p:nvPr/>
          </p:nvSpPr>
          <p:spPr bwMode="auto">
            <a:xfrm>
              <a:off x="8981" y="7101"/>
              <a:ext cx="144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19138"/>
              <a:r>
                <a:rPr lang="en-US" sz="1000"/>
                <a:t>agregasi kepentingan</a:t>
              </a:r>
            </a:p>
          </p:txBody>
        </p:sp>
        <p:sp>
          <p:nvSpPr>
            <p:cNvPr id="31780" name="Text Box 36"/>
            <p:cNvSpPr txBox="1">
              <a:spLocks noChangeArrowheads="1"/>
            </p:cNvSpPr>
            <p:nvPr/>
          </p:nvSpPr>
          <p:spPr bwMode="auto">
            <a:xfrm>
              <a:off x="5481" y="9081"/>
              <a:ext cx="180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19138"/>
              <a:r>
                <a:rPr lang="en-US" sz="1000"/>
                <a:t>pembuatan kebijakan</a:t>
              </a:r>
            </a:p>
          </p:txBody>
        </p:sp>
        <p:sp>
          <p:nvSpPr>
            <p:cNvPr id="31781" name="Text Box 37"/>
            <p:cNvSpPr txBox="1">
              <a:spLocks noChangeArrowheads="1"/>
            </p:cNvSpPr>
            <p:nvPr/>
          </p:nvSpPr>
          <p:spPr bwMode="auto">
            <a:xfrm>
              <a:off x="1841" y="6381"/>
              <a:ext cx="162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19138"/>
              <a:r>
                <a:rPr lang="en-US" sz="1000"/>
                <a:t>penerapan kebijakan</a:t>
              </a:r>
            </a:p>
          </p:txBody>
        </p:sp>
        <p:sp>
          <p:nvSpPr>
            <p:cNvPr id="31782" name="Text Box 38"/>
            <p:cNvSpPr txBox="1">
              <a:spLocks noChangeArrowheads="1"/>
            </p:cNvSpPr>
            <p:nvPr/>
          </p:nvSpPr>
          <p:spPr bwMode="auto">
            <a:xfrm>
              <a:off x="2361" y="5441"/>
              <a:ext cx="162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19138"/>
              <a:r>
                <a:rPr lang="en-US" sz="1000"/>
                <a:t>penghakiman kebijakan</a:t>
              </a:r>
            </a:p>
          </p:txBody>
        </p:sp>
        <p:sp>
          <p:nvSpPr>
            <p:cNvPr id="31783" name="Text Box 39"/>
            <p:cNvSpPr txBox="1">
              <a:spLocks noChangeArrowheads="1"/>
            </p:cNvSpPr>
            <p:nvPr/>
          </p:nvSpPr>
          <p:spPr bwMode="auto">
            <a:xfrm>
              <a:off x="3121" y="4521"/>
              <a:ext cx="130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19138"/>
              <a:r>
                <a:rPr lang="en-US" sz="1000"/>
                <a:t>output dan pengaruh </a:t>
              </a:r>
            </a:p>
          </p:txBody>
        </p:sp>
        <p:sp>
          <p:nvSpPr>
            <p:cNvPr id="31784" name="Line 40"/>
            <p:cNvSpPr>
              <a:spLocks noChangeShapeType="1"/>
            </p:cNvSpPr>
            <p:nvPr/>
          </p:nvSpPr>
          <p:spPr bwMode="auto">
            <a:xfrm flipV="1">
              <a:off x="2661" y="6161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785" name="Line 41"/>
            <p:cNvSpPr>
              <a:spLocks noChangeShapeType="1"/>
            </p:cNvSpPr>
            <p:nvPr/>
          </p:nvSpPr>
          <p:spPr bwMode="auto">
            <a:xfrm flipV="1">
              <a:off x="3361" y="5121"/>
              <a:ext cx="32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786" name="Line 42"/>
            <p:cNvSpPr>
              <a:spLocks noChangeShapeType="1"/>
            </p:cNvSpPr>
            <p:nvPr/>
          </p:nvSpPr>
          <p:spPr bwMode="auto">
            <a:xfrm flipV="1">
              <a:off x="4221" y="3501"/>
              <a:ext cx="126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787" name="Line 43"/>
            <p:cNvSpPr>
              <a:spLocks noChangeShapeType="1"/>
            </p:cNvSpPr>
            <p:nvPr/>
          </p:nvSpPr>
          <p:spPr bwMode="auto">
            <a:xfrm>
              <a:off x="7101" y="3501"/>
              <a:ext cx="144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788" name="Line 44"/>
            <p:cNvSpPr>
              <a:spLocks noChangeShapeType="1"/>
            </p:cNvSpPr>
            <p:nvPr/>
          </p:nvSpPr>
          <p:spPr bwMode="auto">
            <a:xfrm>
              <a:off x="8901" y="5001"/>
              <a:ext cx="36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789" name="Line 45"/>
            <p:cNvSpPr>
              <a:spLocks noChangeShapeType="1"/>
            </p:cNvSpPr>
            <p:nvPr/>
          </p:nvSpPr>
          <p:spPr bwMode="auto">
            <a:xfrm>
              <a:off x="9621" y="6301"/>
              <a:ext cx="18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790" name="Freeform 46"/>
            <p:cNvSpPr>
              <a:spLocks/>
            </p:cNvSpPr>
            <p:nvPr/>
          </p:nvSpPr>
          <p:spPr bwMode="auto">
            <a:xfrm>
              <a:off x="7361" y="7861"/>
              <a:ext cx="2340" cy="1620"/>
            </a:xfrm>
            <a:custGeom>
              <a:avLst/>
              <a:gdLst/>
              <a:ahLst/>
              <a:cxnLst>
                <a:cxn ang="0">
                  <a:pos x="2340" y="0"/>
                </a:cxn>
                <a:cxn ang="0">
                  <a:pos x="2059" y="339"/>
                </a:cxn>
                <a:cxn ang="0">
                  <a:pos x="1779" y="599"/>
                </a:cxn>
                <a:cxn ang="0">
                  <a:pos x="1519" y="879"/>
                </a:cxn>
                <a:cxn ang="0">
                  <a:pos x="1259" y="1099"/>
                </a:cxn>
                <a:cxn ang="0">
                  <a:pos x="1059" y="1259"/>
                </a:cxn>
                <a:cxn ang="0">
                  <a:pos x="719" y="1459"/>
                </a:cxn>
                <a:cxn ang="0">
                  <a:pos x="439" y="1559"/>
                </a:cxn>
                <a:cxn ang="0">
                  <a:pos x="0" y="1620"/>
                </a:cxn>
              </a:cxnLst>
              <a:rect l="0" t="0" r="r" b="b"/>
              <a:pathLst>
                <a:path w="2340" h="1620">
                  <a:moveTo>
                    <a:pt x="2340" y="0"/>
                  </a:moveTo>
                  <a:lnTo>
                    <a:pt x="2059" y="339"/>
                  </a:lnTo>
                  <a:lnTo>
                    <a:pt x="1779" y="599"/>
                  </a:lnTo>
                  <a:lnTo>
                    <a:pt x="1519" y="879"/>
                  </a:lnTo>
                  <a:lnTo>
                    <a:pt x="1259" y="1099"/>
                  </a:lnTo>
                  <a:lnTo>
                    <a:pt x="1059" y="1259"/>
                  </a:lnTo>
                  <a:lnTo>
                    <a:pt x="719" y="1459"/>
                  </a:lnTo>
                  <a:lnTo>
                    <a:pt x="439" y="1559"/>
                  </a:lnTo>
                  <a:lnTo>
                    <a:pt x="0" y="162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791" name="Freeform 47"/>
            <p:cNvSpPr>
              <a:spLocks/>
            </p:cNvSpPr>
            <p:nvPr/>
          </p:nvSpPr>
          <p:spPr bwMode="auto">
            <a:xfrm>
              <a:off x="2601" y="7181"/>
              <a:ext cx="2880" cy="23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9" y="619"/>
                </a:cxn>
                <a:cxn ang="0">
                  <a:pos x="759" y="1179"/>
                </a:cxn>
                <a:cxn ang="0">
                  <a:pos x="1179" y="1579"/>
                </a:cxn>
                <a:cxn ang="0">
                  <a:pos x="1579" y="1899"/>
                </a:cxn>
                <a:cxn ang="0">
                  <a:pos x="1979" y="2159"/>
                </a:cxn>
                <a:cxn ang="0">
                  <a:pos x="2359" y="2319"/>
                </a:cxn>
                <a:cxn ang="0">
                  <a:pos x="2880" y="2340"/>
                </a:cxn>
              </a:cxnLst>
              <a:rect l="0" t="0" r="r" b="b"/>
              <a:pathLst>
                <a:path w="2880" h="2340">
                  <a:moveTo>
                    <a:pt x="0" y="0"/>
                  </a:moveTo>
                  <a:lnTo>
                    <a:pt x="279" y="619"/>
                  </a:lnTo>
                  <a:lnTo>
                    <a:pt x="759" y="1179"/>
                  </a:lnTo>
                  <a:lnTo>
                    <a:pt x="1179" y="1579"/>
                  </a:lnTo>
                  <a:lnTo>
                    <a:pt x="1579" y="1899"/>
                  </a:lnTo>
                  <a:lnTo>
                    <a:pt x="1979" y="2159"/>
                  </a:lnTo>
                  <a:lnTo>
                    <a:pt x="2359" y="2319"/>
                  </a:lnTo>
                  <a:lnTo>
                    <a:pt x="2880" y="23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00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7242048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“THANK  YOU …”</a:t>
            </a:r>
            <a:endParaRPr lang="en-US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</TotalTime>
  <Words>356</Words>
  <Application>Microsoft Office PowerPoint</Application>
  <PresentationFormat>On-screen Show (4:3)</PresentationFormat>
  <Paragraphs>66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MODEL   SISTEM  POLITIK</vt:lpstr>
      <vt:lpstr>PENGERTIAN  SISTEM</vt:lpstr>
      <vt:lpstr>Slide 3</vt:lpstr>
      <vt:lpstr>syarat pokok terbentuknya suatu sistem</vt:lpstr>
      <vt:lpstr>DAVID EASTON</vt:lpstr>
      <vt:lpstr>Slide 6</vt:lpstr>
      <vt:lpstr>GABRIEL A. ALMOND</vt:lpstr>
      <vt:lpstr>Slide 8</vt:lpstr>
      <vt:lpstr>“THANK  YOU …”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  SISTEM  POLITIK</dc:title>
  <dc:creator>Valued Acer Customer</dc:creator>
  <cp:lastModifiedBy>Valued Acer Customer</cp:lastModifiedBy>
  <cp:revision>7</cp:revision>
  <dcterms:created xsi:type="dcterms:W3CDTF">2011-03-23T16:08:51Z</dcterms:created>
  <dcterms:modified xsi:type="dcterms:W3CDTF">2011-03-23T16:43:59Z</dcterms:modified>
</cp:coreProperties>
</file>