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303" r:id="rId5"/>
    <p:sldId id="281" r:id="rId6"/>
    <p:sldId id="311" r:id="rId7"/>
    <p:sldId id="304" r:id="rId8"/>
    <p:sldId id="298" r:id="rId9"/>
    <p:sldId id="305" r:id="rId10"/>
    <p:sldId id="308" r:id="rId11"/>
    <p:sldId id="309" r:id="rId12"/>
    <p:sldId id="310" r:id="rId13"/>
    <p:sldId id="312" r:id="rId14"/>
    <p:sldId id="313" r:id="rId15"/>
    <p:sldId id="314" r:id="rId16"/>
    <p:sldId id="315" r:id="rId17"/>
    <p:sldId id="316" r:id="rId18"/>
    <p:sldId id="317" r:id="rId19"/>
    <p:sldId id="307" r:id="rId20"/>
    <p:sldId id="306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7" r:id="rId29"/>
    <p:sldId id="328" r:id="rId30"/>
    <p:sldId id="329" r:id="rId31"/>
    <p:sldId id="330" r:id="rId32"/>
    <p:sldId id="325" r:id="rId33"/>
    <p:sldId id="332" r:id="rId34"/>
    <p:sldId id="331" r:id="rId35"/>
    <p:sldId id="333" r:id="rId36"/>
    <p:sldId id="334" r:id="rId37"/>
    <p:sldId id="335" r:id="rId38"/>
    <p:sldId id="336" r:id="rId39"/>
    <p:sldId id="273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5680CB-4A93-420F-9F0C-0F694699200F}" type="datetimeFigureOut">
              <a:rPr lang="id-ID" smtClean="0"/>
              <a:pPr/>
              <a:t>26/03/2011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5968D0-19BB-4366-9ACF-83B3A260593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7596337" cy="1484783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Rekayasa Perangkat Lunak</a:t>
            </a:r>
            <a:b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Kebutuhan Perangkat Lunak</a:t>
            </a:r>
            <a:b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(Structured Oriented)</a:t>
            </a:r>
            <a:endParaRPr lang="id-ID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5136004"/>
            <a:ext cx="5896804" cy="1533356"/>
          </a:xfrm>
        </p:spPr>
        <p:txBody>
          <a:bodyPr>
            <a:normAutofit/>
          </a:bodyPr>
          <a:lstStyle/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Informatika </a:t>
            </a:r>
          </a:p>
          <a:p>
            <a:r>
              <a:rPr lang="id-ID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UNIKOM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D:\Gambar\logo\logo_uniko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05" y="5373216"/>
            <a:ext cx="1112912" cy="1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Gambar\buat slide\Abb_Projektmanagement_Engineering_1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265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47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56" y="47667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Contoh Analisis Kebutuhan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rc 4"/>
          <p:cNvSpPr>
            <a:spLocks/>
          </p:cNvSpPr>
          <p:nvPr/>
        </p:nvSpPr>
        <p:spPr bwMode="auto">
          <a:xfrm>
            <a:off x="4419600" y="2362200"/>
            <a:ext cx="3048000" cy="2057400"/>
          </a:xfrm>
          <a:custGeom>
            <a:avLst/>
            <a:gdLst>
              <a:gd name="T0" fmla="*/ 107526663 w 43200"/>
              <a:gd name="T1" fmla="*/ 0 h 43200"/>
              <a:gd name="T2" fmla="*/ 107232940 w 43200"/>
              <a:gd name="T3" fmla="*/ 0 h 43200"/>
              <a:gd name="T4" fmla="*/ 107526663 w 43200"/>
              <a:gd name="T5" fmla="*/ 4899183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93"/>
                  <a:pt x="9634" y="32"/>
                  <a:pt x="21541" y="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93"/>
                  <a:pt x="9634" y="32"/>
                  <a:pt x="21541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505200" y="2432050"/>
            <a:ext cx="923925" cy="2208213"/>
            <a:chOff x="2448" y="1104"/>
            <a:chExt cx="582" cy="1391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2448" y="1104"/>
            <a:ext cx="582" cy="1391"/>
          </p:xfrm>
          <a:graphic>
            <a:graphicData uri="http://schemas.openxmlformats.org/presentationml/2006/ole">
              <p:oleObj spid="_x0000_s1128" name="VISIO" r:id="rId3" imgW="464820" imgH="1112520" progId="">
                <p:embed/>
              </p:oleObj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496" y="2257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339966"/>
                  </a:solidFill>
                  <a:latin typeface="Arial Narrow" pitchFamily="34" charset="0"/>
                </a:rPr>
                <a:t>Kasir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143000" y="2433638"/>
            <a:ext cx="1143000" cy="2214562"/>
            <a:chOff x="960" y="1105"/>
            <a:chExt cx="720" cy="1395"/>
          </a:xfrm>
        </p:grpSpPr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1008" y="1105"/>
            <a:ext cx="582" cy="1395"/>
          </p:xfrm>
          <a:graphic>
            <a:graphicData uri="http://schemas.openxmlformats.org/presentationml/2006/ole">
              <p:oleObj spid="_x0000_s1129" name="VISIO" r:id="rId4" imgW="464820" imgH="1112520" progId="">
                <p:embed/>
              </p:oleObj>
            </a:graphicData>
          </a:graphic>
        </p:graphicFrame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960" y="2247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339966"/>
                  </a:solidFill>
                  <a:latin typeface="Arial Narrow" pitchFamily="34" charset="0"/>
                </a:rPr>
                <a:t>Pelanggan</a:t>
              </a:r>
            </a:p>
          </p:txBody>
        </p:sp>
      </p:grpSp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5429250" y="2843213"/>
          <a:ext cx="1581150" cy="1266825"/>
        </p:xfrm>
        <a:graphic>
          <a:graphicData uri="http://schemas.openxmlformats.org/presentationml/2006/ole">
            <p:oleObj spid="_x0000_s1130" name="Visio" r:id="rId5" imgW="1055587" imgH="848070" progId="">
              <p:embed/>
            </p:oleObj>
          </a:graphicData>
        </a:graphic>
      </p:graphicFrame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344738" y="3117850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2344738" y="3575050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4584700" y="3117850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4584700" y="3575050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14600" y="2728913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84213" y="4800600"/>
            <a:ext cx="2741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1.	Menyerahkan barang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724400" y="2720975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733800" y="4800600"/>
            <a:ext cx="2741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2. Mencatat data penjualan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895600" y="2720975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3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85800" y="5114925"/>
            <a:ext cx="2741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3.	Memberikan pembayaran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105400" y="2720975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4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733800" y="5105400"/>
            <a:ext cx="2741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4. Mencatat data pembayaran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953000" y="3711575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733800" y="5410200"/>
            <a:ext cx="2741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5. Mencetak struk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667000" y="3727450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6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85800" y="5715000"/>
            <a:ext cx="274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6.	Menerima struk, barang, dan kembalian</a:t>
            </a: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6248400" y="1219200"/>
            <a:ext cx="2514600" cy="1066800"/>
          </a:xfrm>
          <a:prstGeom prst="wedgeRectCallout">
            <a:avLst>
              <a:gd name="adj1" fmla="val -47981"/>
              <a:gd name="adj2" fmla="val 104019"/>
            </a:avLst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14300" indent="-114300">
              <a:buClr>
                <a:srgbClr val="FF0066"/>
              </a:buClr>
              <a:buFontTx/>
              <a:buChar char="•"/>
            </a:pPr>
            <a:r>
              <a:rPr lang="en-US" sz="1400">
                <a:solidFill>
                  <a:srgbClr val="006600"/>
                </a:solidFill>
                <a:latin typeface="Trebuchet MS" pitchFamily="34" charset="0"/>
              </a:rPr>
              <a:t>Peruntukan PL: Kasir</a:t>
            </a:r>
          </a:p>
          <a:p>
            <a:pPr marL="114300" indent="-114300">
              <a:spcBef>
                <a:spcPct val="20000"/>
              </a:spcBef>
              <a:buClr>
                <a:srgbClr val="FF0066"/>
              </a:buClr>
              <a:buFontTx/>
              <a:buChar char="•"/>
            </a:pPr>
            <a:r>
              <a:rPr lang="en-US" sz="1400">
                <a:solidFill>
                  <a:srgbClr val="006600"/>
                </a:solidFill>
                <a:latin typeface="Trebuchet MS" pitchFamily="34" charset="0"/>
              </a:rPr>
              <a:t>Manfaat PL</a:t>
            </a:r>
          </a:p>
          <a:p>
            <a:pPr marL="114300" indent="-114300">
              <a:buClr>
                <a:srgbClr val="FF0066"/>
              </a:buClr>
            </a:pPr>
            <a:r>
              <a:rPr lang="en-US" sz="1400">
                <a:solidFill>
                  <a:srgbClr val="006600"/>
                </a:solidFill>
                <a:latin typeface="Trebuchet MS" pitchFamily="34" charset="0"/>
              </a:rPr>
              <a:t>	Membantu kasir mengolah data transaksi penjualan</a:t>
            </a:r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3429000" y="4572000"/>
            <a:ext cx="2819400" cy="1371600"/>
          </a:xfrm>
          <a:prstGeom prst="ellips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553200" y="48768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3366CC"/>
                </a:solidFill>
                <a:latin typeface="Trebuchet MS" pitchFamily="34" charset="0"/>
              </a:rPr>
              <a:t>proses penggunaan / interaksi PL dengan pemakai</a:t>
            </a:r>
          </a:p>
        </p:txBody>
      </p:sp>
    </p:spTree>
    <p:extLst>
      <p:ext uri="{BB962C8B-B14F-4D97-AF65-F5344CB8AC3E}">
        <p14:creationId xmlns:p14="http://schemas.microsoft.com/office/powerpoint/2010/main" xmlns="" val="392484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5" grpId="0" animBg="1"/>
      <p:bldP spid="16" grpId="0" animBg="1"/>
      <p:bldP spid="17" grpId="0" animBg="1"/>
      <p:bldP spid="18" grpId="0" animBg="1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nimBg="1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15453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Contoh Analisis Kebutuhan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4" name="Group 70"/>
          <p:cNvGraphicFramePr>
            <a:graphicFrameLocks/>
          </p:cNvGraphicFramePr>
          <p:nvPr/>
        </p:nvGraphicFramePr>
        <p:xfrm>
          <a:off x="455613" y="1524000"/>
          <a:ext cx="8226425" cy="3352800"/>
        </p:xfrm>
        <a:graphic>
          <a:graphicData uri="http://schemas.openxmlformats.org/drawingml/2006/table">
            <a:tbl>
              <a:tblPr/>
              <a:tblGrid>
                <a:gridCol w="968375"/>
                <a:gridCol w="1852612"/>
                <a:gridCol w="5405438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Kode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Deskripsi Kebutuhan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CR-100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Mencatat data transaksi penjualan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CR-200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Mencatat data transaksi pembayaran dan mencetak struk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CR-300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Update data barang (insert, edit, delete)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Oval 66"/>
          <p:cNvSpPr>
            <a:spLocks noChangeArrowheads="1"/>
          </p:cNvSpPr>
          <p:nvPr/>
        </p:nvSpPr>
        <p:spPr bwMode="auto">
          <a:xfrm>
            <a:off x="3200400" y="3733800"/>
            <a:ext cx="55626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67"/>
          <p:cNvSpPr>
            <a:spLocks noChangeArrowheads="1"/>
          </p:cNvSpPr>
          <p:nvPr/>
        </p:nvSpPr>
        <p:spPr bwMode="auto">
          <a:xfrm>
            <a:off x="1600200" y="5257800"/>
            <a:ext cx="3429000" cy="914400"/>
          </a:xfrm>
          <a:prstGeom prst="wedgeRectCallout">
            <a:avLst>
              <a:gd name="adj1" fmla="val 52361"/>
              <a:gd name="adj2" fmla="val -12777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i="1">
                <a:latin typeface="Trebuchet MS" pitchFamily="34" charset="0"/>
              </a:rPr>
              <a:t>Muncul sebagai kebutuhan karena data barang  dibutuhkan saat proses pencatatan data transaksi</a:t>
            </a:r>
          </a:p>
        </p:txBody>
      </p:sp>
    </p:spTree>
    <p:extLst>
      <p:ext uri="{BB962C8B-B14F-4D97-AF65-F5344CB8AC3E}">
        <p14:creationId xmlns:p14="http://schemas.microsoft.com/office/powerpoint/2010/main" xmlns="" val="302549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15453"/>
            <a:ext cx="7024744" cy="817160"/>
          </a:xfrm>
        </p:spPr>
        <p:txBody>
          <a:bodyPr/>
          <a:lstStyle/>
          <a:p>
            <a:r>
              <a:rPr lang="id-ID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Contoh Analisis Kebutuhan</a:t>
            </a:r>
            <a:endParaRPr lang="id-ID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Group 7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890959213"/>
              </p:ext>
            </p:extLst>
          </p:nvPr>
        </p:nvGraphicFramePr>
        <p:xfrm>
          <a:off x="609600" y="1988840"/>
          <a:ext cx="8001000" cy="3352801"/>
        </p:xfrm>
        <a:graphic>
          <a:graphicData uri="http://schemas.openxmlformats.org/drawingml/2006/table">
            <a:tbl>
              <a:tblPr/>
              <a:tblGrid>
                <a:gridCol w="762000"/>
                <a:gridCol w="1524000"/>
                <a:gridCol w="5715000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Kode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Deskripsi Kebutuhan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UI-100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Tampilan GUI dalam bentuk window dengan ukuran sesuai isi, fix, dan resolusi 1024 x 768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UI-200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Menu pulldown yang dilengkapi dengan toolbar untuk save, search, print preview dan print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UI-300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dst.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07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Analisis Sistem yang Sedang Berjalan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7848872" cy="4032448"/>
          </a:xfrm>
        </p:spPr>
        <p:txBody>
          <a:bodyPr>
            <a:norm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Analisis masalah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Prosedur Manual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Aliran Dokumen Manual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Aturan Bisnis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43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Analisis Masalah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4392488"/>
          </a:xfrm>
        </p:spPr>
        <p:txBody>
          <a:bodyPr>
            <a:normAutofit/>
          </a:bodyPr>
          <a:lstStyle/>
          <a:p>
            <a:pPr marL="68580" lvl="0" indent="0">
              <a:lnSpc>
                <a:spcPct val="200000"/>
              </a:lnSpc>
              <a:buClrTx/>
              <a:buNone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Mengumpulkan dan memilah-milah masalah-masalah yang merupakan inti dari ide pembangunan perangkat lunak.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19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Analisis Masalah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4392488"/>
          </a:xfrm>
        </p:spPr>
        <p:txBody>
          <a:bodyPr>
            <a:normAutofit/>
          </a:bodyPr>
          <a:lstStyle/>
          <a:p>
            <a:pPr marL="68580" lvl="0" indent="0">
              <a:lnSpc>
                <a:spcPct val="200000"/>
              </a:lnSpc>
              <a:buClrTx/>
              <a:buNone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Mengumpulkan dan memilah-milah masalah-masalah yang merupakan inti dari ide pembangunan perangkat lunak.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16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Prosedur Manual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4536504"/>
          </a:xfrm>
        </p:spPr>
        <p:txBody>
          <a:bodyPr>
            <a:norm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Menuliskan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skenario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tentang prosedur-prosedur yang berlaku.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Manual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bukan berarti 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prosedur yang tidak menggunakan komputer sebagai alat bantu.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52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Aliran Dokumen Manual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4536504"/>
          </a:xfrm>
        </p:spPr>
        <p:txBody>
          <a:bodyPr>
            <a:normAutofit fontScale="92500" lnSpcReduction="20000"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Dalam prosedur-prosedur yang sudah dituliskan terdapat dokumen-dokumen yang digunakan.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Dokumen tersebut “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mengalir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” untuk menunjang suatu prosedur.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Aliran dokumen ini dimodelkan menggunakan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flowmap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75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Aturan Bisnis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4536504"/>
          </a:xfrm>
        </p:spPr>
        <p:txBody>
          <a:bodyPr>
            <a:norm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Aturan-aturan yang berlaku pada sistem yang sedang berjalan.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Contoh: denda akan dikenakan jika peminjaman buku lebih dari waktu yang ditentukan.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Tuliskan secara detil supaya tidak ambigu.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07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909"/>
          <a:stretch/>
        </p:blipFill>
        <p:spPr bwMode="auto">
          <a:xfrm>
            <a:off x="2555776" y="3068960"/>
            <a:ext cx="3363641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005106" y="1189878"/>
            <a:ext cx="3828621" cy="186575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Comic Sans MS" pitchFamily="66" charset="0"/>
              </a:rPr>
              <a:t>Aliran dokumen pada sistem yang sedang berjalan???</a:t>
            </a:r>
            <a:endParaRPr lang="id-ID" sz="2000" dirty="0">
              <a:latin typeface="Comic Sans MS" pitchFamily="66" charset="0"/>
            </a:endParaRPr>
          </a:p>
          <a:p>
            <a:pPr algn="ctr"/>
            <a:endParaRPr lang="id-ID" dirty="0"/>
          </a:p>
        </p:txBody>
      </p:sp>
      <p:sp>
        <p:nvSpPr>
          <p:cNvPr id="12" name="Cloud Callout 11"/>
          <p:cNvSpPr/>
          <p:nvPr/>
        </p:nvSpPr>
        <p:spPr>
          <a:xfrm flipH="1">
            <a:off x="539552" y="908720"/>
            <a:ext cx="3240360" cy="186575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Comic Sans MS" pitchFamily="66" charset="0"/>
              </a:rPr>
              <a:t>Untuk menggambarkan model data?</a:t>
            </a:r>
            <a:endParaRPr lang="id-ID" sz="2000" dirty="0">
              <a:latin typeface="Comic Sans MS" pitchFamily="66" charset="0"/>
            </a:endParaRPr>
          </a:p>
          <a:p>
            <a:pPr algn="ctr"/>
            <a:endParaRPr lang="id-ID" dirty="0"/>
          </a:p>
        </p:txBody>
      </p:sp>
      <p:sp>
        <p:nvSpPr>
          <p:cNvPr id="13" name="Cloud Callout 12"/>
          <p:cNvSpPr/>
          <p:nvPr/>
        </p:nvSpPr>
        <p:spPr>
          <a:xfrm rot="2908203">
            <a:off x="5503305" y="3642870"/>
            <a:ext cx="3318467" cy="186575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Comic Sans MS" pitchFamily="66" charset="0"/>
              </a:rPr>
              <a:t>Untuk menggambarkan aliran data di setiap proses?</a:t>
            </a:r>
            <a:endParaRPr lang="id-ID" sz="2000" dirty="0">
              <a:latin typeface="Comic Sans MS" pitchFamily="66" charset="0"/>
            </a:endParaRPr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09247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620688"/>
            <a:ext cx="5328592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Rekayasa Kebutuhan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556792"/>
            <a:ext cx="5544616" cy="495104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Kenapa butuh tahap analisis?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Definisi analisis kebutuhan perangkat lunak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Langkah-langkah analisis perangkat lunak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Model pendekatan analisis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Analisis sistem yang sedang berjalan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Tools Pemodelan Untuk </a:t>
            </a: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Analisis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Modelling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Flow Modelling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Dokumen Kebutuhan (SKPL)</a:t>
            </a:r>
          </a:p>
          <a:p>
            <a:pPr marL="514350" indent="-514350">
              <a:lnSpc>
                <a:spcPct val="200000"/>
              </a:lnSpc>
              <a:buClrTx/>
              <a:buFont typeface="+mj-lt"/>
              <a:buAutoNum type="arabicPeriod"/>
            </a:pPr>
            <a:endParaRPr lang="id-ID" sz="21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304256" cy="617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283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Tools Pemodelan untuk analisis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848872" cy="4464496"/>
          </a:xfrm>
        </p:spPr>
        <p:txBody>
          <a:bodyPr>
            <a:normAutofit fontScale="92500"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Flowmap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ERD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Diagram konteks dan DFD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Spesifikasi Proses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Kamus data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932" y="2420888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71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Flowmap: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Memodelkan aliran dokumen</a:t>
            </a:r>
            <a:r>
              <a:rPr lang="id-ID" sz="21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pada sistem yang sedang berjalan.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Bentuk dokumen bisa manual atau berupa file komputer.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Satu alur aliran dokumen terdiri dari input </a:t>
            </a:r>
            <a:r>
              <a:rPr lang="id-ID" sz="21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proses  output.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Apabila ada kondisi yang dikenakan alur pada poin 3 tetap diperhatikan.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Tidak boleh ada dokumen yang hilang dalam runtunan prosesnya.</a:t>
            </a:r>
            <a:endParaRPr lang="id-ID" sz="21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52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Flowmap: Simbol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276231"/>
              </p:ext>
            </p:extLst>
          </p:nvPr>
        </p:nvGraphicFramePr>
        <p:xfrm>
          <a:off x="755576" y="1772816"/>
          <a:ext cx="7632847" cy="44644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 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FUNGSI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Dokumen Manual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Menunjukkan dokumen sebagai masukan dan keluaran dalam proses manual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Proses Manual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Menunjukkan proses yang dilakukan tanpa bantuan komputer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Kondisi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Menunjukkan ada suatu kondisi yang harus diperiksa untuk melihat hasil keluaran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Arsip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kumpulan </a:t>
                      </a:r>
                      <a:r>
                        <a:rPr lang="id-ID" sz="1600" dirty="0">
                          <a:effectLst/>
                        </a:rPr>
                        <a:t>dokumen-dokumen sejenis yang disimpan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7752522"/>
              </p:ext>
            </p:extLst>
          </p:nvPr>
        </p:nvGraphicFramePr>
        <p:xfrm>
          <a:off x="1524000" y="2286000"/>
          <a:ext cx="952500" cy="590550"/>
        </p:xfrm>
        <a:graphic>
          <a:graphicData uri="http://schemas.openxmlformats.org/presentationml/2006/ole">
            <p:oleObj spid="_x0000_s2149" name="Visio" r:id="rId3" imgW="953161" imgH="593314" progId="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96028817"/>
              </p:ext>
            </p:extLst>
          </p:nvPr>
        </p:nvGraphicFramePr>
        <p:xfrm>
          <a:off x="1447800" y="3505200"/>
          <a:ext cx="952500" cy="590550"/>
        </p:xfrm>
        <a:graphic>
          <a:graphicData uri="http://schemas.openxmlformats.org/presentationml/2006/ole">
            <p:oleObj spid="_x0000_s2150" name="Visio" r:id="rId4" imgW="953161" imgH="593314" progId="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404634"/>
              </p:ext>
            </p:extLst>
          </p:nvPr>
        </p:nvGraphicFramePr>
        <p:xfrm>
          <a:off x="1475656" y="4365104"/>
          <a:ext cx="952500" cy="590550"/>
        </p:xfrm>
        <a:graphic>
          <a:graphicData uri="http://schemas.openxmlformats.org/presentationml/2006/ole">
            <p:oleObj spid="_x0000_s2151" name="Visio" r:id="rId5" imgW="953161" imgH="593314" progId="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0041021"/>
              </p:ext>
            </p:extLst>
          </p:nvPr>
        </p:nvGraphicFramePr>
        <p:xfrm>
          <a:off x="1619672" y="5445224"/>
          <a:ext cx="609600" cy="609600"/>
        </p:xfrm>
        <a:graphic>
          <a:graphicData uri="http://schemas.openxmlformats.org/presentationml/2006/ole">
            <p:oleObj spid="_x0000_s2152" name="Visio" r:id="rId6" imgW="606287" imgH="60627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4541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Flowmap: Simbol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3267744"/>
              </p:ext>
            </p:extLst>
          </p:nvPr>
        </p:nvGraphicFramePr>
        <p:xfrm>
          <a:off x="755576" y="1772816"/>
          <a:ext cx="7632847" cy="455921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 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FUNGSI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Aliran Dokumen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Menunjukkan</a:t>
                      </a:r>
                      <a:r>
                        <a:rPr lang="id-ID" sz="1600" baseline="0" dirty="0" smtClean="0">
                          <a:effectLst/>
                        </a:rPr>
                        <a:t> aliran dokumen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Data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Menunjukkan </a:t>
                      </a:r>
                      <a:r>
                        <a:rPr lang="id-ID" sz="1600" dirty="0" smtClean="0">
                          <a:effectLst/>
                        </a:rPr>
                        <a:t>data untuk</a:t>
                      </a:r>
                      <a:r>
                        <a:rPr lang="id-ID" sz="1600" baseline="0" dirty="0" smtClean="0">
                          <a:effectLst/>
                        </a:rPr>
                        <a:t> membentuk dokumen komputerisasi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Proses terkomputerisasi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prose yang dilakukan dengan bantuan komputer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File/Database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penyimpanan</a:t>
                      </a:r>
                      <a:r>
                        <a:rPr lang="id-ID" sz="1600" baseline="0" dirty="0" smtClean="0">
                          <a:effectLst/>
                        </a:rPr>
                        <a:t> jika menggunakan prose terkomputerisasi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8604"/>
            <a:ext cx="1638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699" y="3429000"/>
            <a:ext cx="1200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811" y="4365104"/>
            <a:ext cx="923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811" y="5445224"/>
            <a:ext cx="990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15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ERD: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Memodelkan data dalam bentuk entitas beserta relasi.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Kardinalitas/Modalitas yang diberikan akan mempengaruhi peletakkan dan pemberian atribut kunci untuk setiap relasi.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Entitas dan relasi yang memiliki kardinalitas many to many akan menggambarkan data store yang akan digunakan pada DFD.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Jangan mempergunakan agregasi dan genspec dengan tidak bijaksana.</a:t>
            </a:r>
          </a:p>
        </p:txBody>
      </p:sp>
    </p:spTree>
    <p:extLst>
      <p:ext uri="{BB962C8B-B14F-4D97-AF65-F5344CB8AC3E}">
        <p14:creationId xmlns:p14="http://schemas.microsoft.com/office/powerpoint/2010/main" xmlns="" val="288128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ERD: Simbol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6710821"/>
              </p:ext>
            </p:extLst>
          </p:nvPr>
        </p:nvGraphicFramePr>
        <p:xfrm>
          <a:off x="755576" y="1772816"/>
          <a:ext cx="7632847" cy="44644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 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FUNGSI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Entitas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keberadaan sebuah entitas (entitas</a:t>
                      </a:r>
                      <a:r>
                        <a:rPr lang="id-ID" sz="1600" baseline="0" dirty="0" smtClean="0">
                          <a:effectLst/>
                        </a:rPr>
                        <a:t> kuat)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Atribut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atribut yang dimiliki oleh suatu entitas atau 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keterhubungan</a:t>
                      </a:r>
                      <a:r>
                        <a:rPr lang="id-ID" sz="1600" baseline="0" dirty="0" smtClean="0">
                          <a:effectLst/>
                        </a:rPr>
                        <a:t> antar 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Garis 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hubungan</a:t>
                      </a:r>
                      <a:r>
                        <a:rPr lang="id-ID" sz="1600" baseline="0" dirty="0" smtClean="0">
                          <a:effectLst/>
                        </a:rPr>
                        <a:t> entitas dan relasi atau entitas dengan atribut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923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451123"/>
            <a:ext cx="9239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923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163" y="5661248"/>
            <a:ext cx="20669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989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ERD: Kardinalitas dan Modalitas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5009340"/>
              </p:ext>
            </p:extLst>
          </p:nvPr>
        </p:nvGraphicFramePr>
        <p:xfrm>
          <a:off x="755576" y="1772816"/>
          <a:ext cx="7632848" cy="453650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672408"/>
                <a:gridCol w="3960440"/>
              </a:tblGrid>
              <a:tr h="362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KARDINALITAS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MODALITAS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1-1</a:t>
                      </a:r>
                      <a:r>
                        <a:rPr lang="id-ID" sz="1600" b="1" baseline="0" dirty="0" smtClean="0">
                          <a:effectLst/>
                        </a:rPr>
                        <a:t> (</a:t>
                      </a:r>
                      <a:r>
                        <a:rPr lang="id-ID" sz="1600" b="1" dirty="0" smtClean="0">
                          <a:effectLst/>
                        </a:rPr>
                        <a:t>ONE</a:t>
                      </a:r>
                      <a:r>
                        <a:rPr lang="id-ID" sz="1600" b="1" baseline="0" dirty="0" smtClean="0">
                          <a:effectLst/>
                        </a:rPr>
                        <a:t> TO ONE)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0..1 (OPTIONAL ONE)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 </a:t>
                      </a:r>
                      <a:endParaRPr lang="id-ID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1-N (ONE TO MANY)</a:t>
                      </a:r>
                      <a:endParaRPr lang="id-ID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 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0..N ATAU 1..N</a:t>
                      </a:r>
                      <a:r>
                        <a:rPr lang="id-ID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(OPTIONAL  MANY)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N-1 (MANY TO ONE)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id-ID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(MANDATORY ONE)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N-N (MANY TO MANY)</a:t>
                      </a:r>
                      <a:endParaRPr lang="id-ID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 </a:t>
                      </a:r>
                      <a:r>
                        <a:rPr lang="id-ID" sz="1600" b="1" dirty="0">
                          <a:effectLst/>
                        </a:rPr>
                        <a:t> 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id-ID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(MANDATORY MANY)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29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Diagram Konteks: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Memodelkan aliran data dari entitas luar ke dalam sistem.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Sistem masih dianggap kesatuan yang utuh.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Entitas luar bisa berupa 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pengguna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mesin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, ataupun 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database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 yang berada di luar sistem tapi berhubungan dengan sistem.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Garis masuk dari entitas luar ke dalam sistem menggambarkan 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input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 sedangkan garis keluar dari sistem ke entitas luar menggambarkan 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output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9879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Memodelkan proses beserta aliran data setiap prosesnya.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DFD merupakan breakdown dari diagram konteks.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Peletakan entitas luar harus konsisten supaya mudah dibaca.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Data store yang ada pada sistem dimunculkan.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Garis aliran data dari entitas luar ke dalam proses harus konsisten baik secara jumlah maupun penamaan.</a:t>
            </a:r>
          </a:p>
        </p:txBody>
      </p:sp>
    </p:spTree>
    <p:extLst>
      <p:ext uri="{BB962C8B-B14F-4D97-AF65-F5344CB8AC3E}">
        <p14:creationId xmlns:p14="http://schemas.microsoft.com/office/powerpoint/2010/main" xmlns="" val="362786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Proses di dalam DFD harus diberi penomoran yang jelas.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DFD dimulai dari level 0 atau 1 (level 1 disarankan).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Entitas luar tidak boleh berhubungan langsung dengan data store (harus melewati proses) begitu pun sebaliknya.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Hubungan antara proses dan data store dan sebaliknya berupa data bukan informasi.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DFD bisa dibreakdown sampai level yang “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cukup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xmlns="" val="479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72008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Kenapa Butuh Tahap Analisis?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603270" y="1771972"/>
            <a:ext cx="3828621" cy="186575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itchFamily="66" charset="0"/>
              </a:rPr>
              <a:t>Saya ingin kebutuhan ini dituliskan dengan benar dan terstruktur!!!</a:t>
            </a:r>
            <a:endParaRPr lang="id-ID" dirty="0">
              <a:latin typeface="Comic Sans MS" pitchFamily="66" charset="0"/>
            </a:endParaRPr>
          </a:p>
          <a:p>
            <a:pPr algn="ctr"/>
            <a:endParaRPr lang="id-ID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1972"/>
            <a:ext cx="35941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2232248" cy="206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104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11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DFD yang mempunyai level besar merupaka turunan dari DFD dengan level yang lebih kecil.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11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Penomoran proses pada DFD level kecil akan mempengaruhi penomoran pada DFD level berikutnya.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11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Konsistensi jumlah dan penamaan aliran data harap diperhatikan dari DFD level sebelumnya.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11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Tidak boleh membreakdown jika turunannya hanya satu proses.</a:t>
            </a:r>
          </a:p>
        </p:txBody>
      </p:sp>
    </p:spTree>
    <p:extLst>
      <p:ext uri="{BB962C8B-B14F-4D97-AF65-F5344CB8AC3E}">
        <p14:creationId xmlns:p14="http://schemas.microsoft.com/office/powerpoint/2010/main" xmlns="" val="33656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5804" y="2204864"/>
            <a:ext cx="7848872" cy="3024336"/>
          </a:xfrm>
        </p:spPr>
        <p:txBody>
          <a:bodyPr>
            <a:noAutofit/>
          </a:bodyPr>
          <a:lstStyle/>
          <a:p>
            <a:pPr marL="68580" lvl="0" indent="0" algn="ctr">
              <a:lnSpc>
                <a:spcPct val="200000"/>
              </a:lnSpc>
              <a:buClrTx/>
              <a:buNone/>
            </a:pPr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CARI LAGI ATURAN PADA DFD!</a:t>
            </a:r>
          </a:p>
        </p:txBody>
      </p:sp>
    </p:spTree>
    <p:extLst>
      <p:ext uri="{BB962C8B-B14F-4D97-AF65-F5344CB8AC3E}">
        <p14:creationId xmlns:p14="http://schemas.microsoft.com/office/powerpoint/2010/main" xmlns="" val="42551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 dan Konteks: Simbol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3498083"/>
              </p:ext>
            </p:extLst>
          </p:nvPr>
        </p:nvGraphicFramePr>
        <p:xfrm>
          <a:off x="755576" y="1772816"/>
          <a:ext cx="7632847" cy="44644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 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FUNGSI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Entitas Luar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entitas eksternal yang berhubungan dengan sistem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Sistem(konteks)/ Proses(DFD)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</a:t>
                      </a:r>
                      <a:r>
                        <a:rPr lang="id-ID" sz="1600" baseline="0" dirty="0" smtClean="0">
                          <a:effectLst/>
                        </a:rPr>
                        <a:t> proses yang ada dalam suatu sistem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Aliran Data/Informasi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</a:t>
                      </a:r>
                      <a:r>
                        <a:rPr lang="id-ID" sz="1600" baseline="0" dirty="0" smtClean="0">
                          <a:effectLst/>
                        </a:rPr>
                        <a:t> aliran data antar proses, data store dan entitas luar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Data Store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tempat penyimpanan</a:t>
                      </a:r>
                      <a:r>
                        <a:rPr lang="id-ID" sz="1600" baseline="0" dirty="0" smtClean="0">
                          <a:effectLst/>
                        </a:rPr>
                        <a:t> data di dalam sistem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923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918" y="3279497"/>
            <a:ext cx="821432" cy="8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484" y="4365104"/>
            <a:ext cx="1638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903" y="5517231"/>
            <a:ext cx="1049461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540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Spesifikasi Proses: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Tabel yang berisi keterangan atau deskripsi dari semua proses yang terdapat di DFD.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Logika proses harus dituliskan secara jelas baik menggunakan </a:t>
            </a:r>
            <a:r>
              <a:rPr lang="id-ID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bahasa deskriptif </a:t>
            </a:r>
            <a:r>
              <a:rPr lang="id-ID" sz="2200" dirty="0" smtClean="0">
                <a:latin typeface="Calibri" pitchFamily="34" charset="0"/>
                <a:cs typeface="Calibri" pitchFamily="34" charset="0"/>
              </a:rPr>
              <a:t>atau </a:t>
            </a:r>
            <a:r>
              <a:rPr lang="id-ID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pseudo code </a:t>
            </a:r>
            <a:r>
              <a:rPr lang="id-ID" sz="2200" dirty="0" smtClean="0">
                <a:latin typeface="Calibri" pitchFamily="34" charset="0"/>
                <a:cs typeface="Calibri" pitchFamily="34" charset="0"/>
              </a:rPr>
              <a:t>(tidak boleh campuran).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Perhatikan aksi dan reaksi sitem terhadap input dari pengguna.</a:t>
            </a:r>
          </a:p>
        </p:txBody>
      </p:sp>
    </p:spTree>
    <p:extLst>
      <p:ext uri="{BB962C8B-B14F-4D97-AF65-F5344CB8AC3E}">
        <p14:creationId xmlns:p14="http://schemas.microsoft.com/office/powerpoint/2010/main" xmlns="" val="14965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Spesifikasi Proses: Format Tabel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892206"/>
              </p:ext>
            </p:extLst>
          </p:nvPr>
        </p:nvGraphicFramePr>
        <p:xfrm>
          <a:off x="1259632" y="1836345"/>
          <a:ext cx="6776820" cy="43548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56850"/>
                <a:gridCol w="2759985"/>
                <a:gridCol w="2759985"/>
              </a:tblGrid>
              <a:tr h="146182">
                <a:tc>
                  <a:txBody>
                    <a:bodyPr/>
                    <a:lstStyle/>
                    <a:p>
                      <a:pPr marL="1762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1800" b="1" dirty="0" smtClean="0">
                          <a:effectLst/>
                        </a:rPr>
                        <a:t>No</a:t>
                      </a:r>
                      <a:r>
                        <a:rPr lang="id-ID" sz="1800" b="1" baseline="0" dirty="0" smtClean="0">
                          <a:effectLst/>
                        </a:rPr>
                        <a:t> </a:t>
                      </a:r>
                      <a:r>
                        <a:rPr lang="id-ID" sz="1800" b="1" dirty="0" smtClean="0">
                          <a:effectLst/>
                        </a:rPr>
                        <a:t>Urut.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Proses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Keterangan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46182">
                <a:tc rowSpan="7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No. Proses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Nama Proses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4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Source (sumber)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2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Input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Output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Destination (tujuan)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18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Logika Proses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928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Kamus Data: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Tabel yang berisi deskripsi dari data yang mengalir pada DFD.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Penjelasan struktur data (berupa field) tiap data harus sama dengan yang sudah dimodelkan di ERD.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Tipe data tiap struktur data harus digambarkan dengan sejelas mungkin agar input yang diberikan sesuai.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endParaRPr lang="id-ID" sz="2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28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Kamus Data: Format Tabel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3007018"/>
              </p:ext>
            </p:extLst>
          </p:nvPr>
        </p:nvGraphicFramePr>
        <p:xfrm>
          <a:off x="971600" y="2132856"/>
          <a:ext cx="7272808" cy="34264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36304"/>
                <a:gridCol w="4536504"/>
              </a:tblGrid>
              <a:tr h="168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Nama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Where used / how used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id-ID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Deskripsi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Struktur Data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[Penjelasan per struktur data]</a:t>
                      </a:r>
                      <a:endParaRPr lang="id-ID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46" marR="50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1425" y="2324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6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05192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Dokumen Spesifikasi Kebutuhan Perangkat Lunak (SKPL)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848872" cy="4392488"/>
          </a:xfrm>
        </p:spPr>
        <p:txBody>
          <a:bodyPr>
            <a:noAutofit/>
          </a:bodyPr>
          <a:lstStyle/>
          <a:p>
            <a:pPr marL="525780" lvl="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Dokumen yang berisi kebutuhan perangkat lunak beserta model yang dipergunakan.</a:t>
            </a:r>
          </a:p>
          <a:p>
            <a:pPr marL="525780" lvl="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Format dapat dilihat pada template yang diberikan.</a:t>
            </a:r>
          </a:p>
          <a:p>
            <a:pPr marL="525780" lvl="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Jika ada revisi pada dokumen tersebut harus mendapatkan persetujuan.</a:t>
            </a:r>
          </a:p>
          <a:p>
            <a:pPr marL="525780" lvl="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Dokumen ini akan diacu pada tahap SDLC selanjutnya.</a:t>
            </a:r>
          </a:p>
        </p:txBody>
      </p:sp>
    </p:spTree>
    <p:extLst>
      <p:ext uri="{BB962C8B-B14F-4D97-AF65-F5344CB8AC3E}">
        <p14:creationId xmlns:p14="http://schemas.microsoft.com/office/powerpoint/2010/main" xmlns="" val="192946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95736" y="764704"/>
            <a:ext cx="6264696" cy="5400600"/>
          </a:xfrm>
        </p:spPr>
        <p:txBody>
          <a:bodyPr>
            <a:noAutofit/>
          </a:bodyPr>
          <a:lstStyle/>
          <a:p>
            <a:pPr marL="68580" lvl="0" indent="0">
              <a:lnSpc>
                <a:spcPct val="200000"/>
              </a:lnSpc>
              <a:buClrTx/>
              <a:buNone/>
            </a:pPr>
            <a: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MODELS ARE JUST TOOLS TO GIVE SIMPLE PICTURE OF SYSTEM. SO, THINK SIMPLE!!!</a:t>
            </a:r>
          </a:p>
          <a:p>
            <a:pPr marL="68580" lvl="0" indent="0">
              <a:lnSpc>
                <a:spcPct val="200000"/>
              </a:lnSpc>
              <a:buClrTx/>
              <a:buNone/>
            </a:pPr>
            <a:endParaRPr lang="id-ID" sz="2200" dirty="0">
              <a:latin typeface="Comic Sans MS" pitchFamily="66" charset="0"/>
              <a:cs typeface="Calibri" pitchFamily="34" charset="0"/>
            </a:endParaRPr>
          </a:p>
          <a:p>
            <a:pPr marL="68580" lvl="0" indent="0">
              <a:lnSpc>
                <a:spcPct val="200000"/>
              </a:lnSpc>
              <a:buClrTx/>
              <a:buNone/>
            </a:pPr>
            <a: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SIMBOL PADA MODEL BOLEH BERBEDA ASALKAN KONSISTEN DAN ADA REFERENSINYA!</a:t>
            </a:r>
          </a:p>
          <a:p>
            <a:pPr marL="68580" lvl="0" indent="0">
              <a:lnSpc>
                <a:spcPct val="200000"/>
              </a:lnSpc>
              <a:buClrTx/>
              <a:buNone/>
            </a:pPr>
            <a:endParaRPr lang="id-ID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D:\Gambar\buat slide\1NumberOneInCir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Gambar\buat slide\2NumberTwoIn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009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024744" cy="792088"/>
          </a:xfrm>
        </p:spPr>
        <p:txBody>
          <a:bodyPr/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SELESAI...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34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72008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Kenapa Butuh Tahap Analisis?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592" y="3068960"/>
            <a:ext cx="2232248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Rekayasa Kebutuhan</a:t>
            </a:r>
            <a:endParaRPr lang="id-ID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3068960"/>
            <a:ext cx="2232248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Perancangan Sistem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42686"/>
            <a:ext cx="29527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9221" y="4221088"/>
            <a:ext cx="3337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latin typeface="Cooper Black" pitchFamily="18" charset="0"/>
              </a:rPr>
              <a:t>I am ANALYSIS stage!!!</a:t>
            </a:r>
            <a:endParaRPr lang="id-ID" sz="2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6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60840" cy="108012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Definisi Analisis Kebutuhan Perangkat Lunak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848872" cy="4464496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ClrTx/>
              <a:buNone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Penguraian kebutuhan-kebutuhan yang utuh ke dalam bagian-bagian komponennya dengan maksud untuk mengidentifikasikan dan mengevaluasi permasalahan dan hambatan sehingga dapat diusulkan perbaikan.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22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60840" cy="108012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Definisi Analisis Kebutuhan Perangkat Lunak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8820" y="2348880"/>
            <a:ext cx="7848872" cy="2952328"/>
          </a:xfrm>
        </p:spPr>
        <p:txBody>
          <a:bodyPr>
            <a:normAutofit/>
          </a:bodyPr>
          <a:lstStyle/>
          <a:p>
            <a:pPr marL="68580" indent="0" algn="ctr">
              <a:lnSpc>
                <a:spcPct val="150000"/>
              </a:lnSpc>
              <a:buClrTx/>
              <a:buNone/>
            </a:pPr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FOCUS ON </a:t>
            </a:r>
            <a:r>
              <a:rPr lang="id-I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WHAT</a:t>
            </a:r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 NOT </a:t>
            </a:r>
            <a:r>
              <a:rPr lang="id-I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HOW</a:t>
            </a:r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!!!!</a:t>
            </a:r>
            <a:endParaRPr lang="id-I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16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60840" cy="108012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Langkah-Langkah Analisis Perangkat Lunak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848872" cy="4464496"/>
          </a:xfrm>
        </p:spPr>
        <p:txBody>
          <a:bodyPr>
            <a:normAutofit/>
          </a:bodyPr>
          <a:lstStyle/>
          <a:p>
            <a:pPr marL="58293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Identifikasi</a:t>
            </a:r>
          </a:p>
          <a:p>
            <a:pPr marL="58293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Pemahaman</a:t>
            </a:r>
          </a:p>
          <a:p>
            <a:pPr marL="58293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Analisis</a:t>
            </a:r>
          </a:p>
          <a:p>
            <a:pPr marL="58293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Pelaporan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9777"/>
            <a:ext cx="348158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534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Model Pendekatan Analisis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848872" cy="4464496"/>
          </a:xfrm>
        </p:spPr>
        <p:txBody>
          <a:bodyPr>
            <a:norm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Structured Analysis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Object-oriented analysis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1394" y="3645024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83568" y="1772816"/>
            <a:ext cx="41044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911583" y="2601775"/>
            <a:ext cx="129614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041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Definisi Structured Analysis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848872" cy="4464496"/>
          </a:xfrm>
        </p:spPr>
        <p:txBody>
          <a:bodyPr>
            <a:normAutofit fontScale="77500" lnSpcReduction="20000"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Considers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data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and the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processes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that transform the data as separate entities.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Data object 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are modeled in a way that defines their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attributes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relationships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Processes that manipulate data  objects are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modeled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in a manner that show how they transform data as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data objects flow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through the system.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38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biru</Template>
  <TotalTime>1037</TotalTime>
  <Words>1294</Words>
  <Application>Microsoft Office PowerPoint</Application>
  <PresentationFormat>On-screen Show (4:3)</PresentationFormat>
  <Paragraphs>275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Austin</vt:lpstr>
      <vt:lpstr>VISIO</vt:lpstr>
      <vt:lpstr>Visio</vt:lpstr>
      <vt:lpstr>Rekayasa Perangkat Lunak Analisis Kebutuhan Perangkat Lunak (Structured Oriented)</vt:lpstr>
      <vt:lpstr>Rekayasa Kebutuhan</vt:lpstr>
      <vt:lpstr>Kenapa Butuh Tahap Analisis?</vt:lpstr>
      <vt:lpstr>Kenapa Butuh Tahap Analisis?</vt:lpstr>
      <vt:lpstr>Definisi Analisis Kebutuhan Perangkat Lunak</vt:lpstr>
      <vt:lpstr>Definisi Analisis Kebutuhan Perangkat Lunak</vt:lpstr>
      <vt:lpstr>Langkah-Langkah Analisis Perangkat Lunak</vt:lpstr>
      <vt:lpstr>Model Pendekatan Analisis</vt:lpstr>
      <vt:lpstr>Definisi Structured Analysis</vt:lpstr>
      <vt:lpstr>Contoh Analisis Kebutuhan</vt:lpstr>
      <vt:lpstr>Contoh Analisis Kebutuhan</vt:lpstr>
      <vt:lpstr>Contoh Analisis Kebutuhan</vt:lpstr>
      <vt:lpstr>Analisis Sistem yang Sedang Berjalan</vt:lpstr>
      <vt:lpstr>Analisis Masalah</vt:lpstr>
      <vt:lpstr>Analisis Masalah</vt:lpstr>
      <vt:lpstr>Prosedur Manual</vt:lpstr>
      <vt:lpstr>Aliran Dokumen Manual</vt:lpstr>
      <vt:lpstr>Aturan Bisnis</vt:lpstr>
      <vt:lpstr>Slide 19</vt:lpstr>
      <vt:lpstr>Tools Pemodelan untuk analisis</vt:lpstr>
      <vt:lpstr>Flowmap: Rules of Thumb</vt:lpstr>
      <vt:lpstr>Flowmap: Simbol</vt:lpstr>
      <vt:lpstr>Flowmap: Simbol</vt:lpstr>
      <vt:lpstr>ERD: Rules of Thumb</vt:lpstr>
      <vt:lpstr>ERD: Simbol</vt:lpstr>
      <vt:lpstr>ERD: Kardinalitas dan Modalitas</vt:lpstr>
      <vt:lpstr>Diagram Konteks: Rules of Thumb</vt:lpstr>
      <vt:lpstr>DFD: Rules of Thumb</vt:lpstr>
      <vt:lpstr>DFD: Rules of Thumb</vt:lpstr>
      <vt:lpstr>DFD: Rules of Thumb</vt:lpstr>
      <vt:lpstr>DFD: Rules of Thumb</vt:lpstr>
      <vt:lpstr>DFD dan Konteks: Simbol</vt:lpstr>
      <vt:lpstr>Spesifikasi Proses: Rules of Thumb</vt:lpstr>
      <vt:lpstr>Spesifikasi Proses: Format Tabel</vt:lpstr>
      <vt:lpstr>Kamus Data: Rules of Thumb</vt:lpstr>
      <vt:lpstr>Kamus Data: Format Tabel</vt:lpstr>
      <vt:lpstr>Dokumen Spesifikasi Kebutuhan Perangkat Lunak (SKPL)</vt:lpstr>
      <vt:lpstr>Slide 38</vt:lpstr>
      <vt:lpstr>SELESAI...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Rekayasa Perangkat Lunak</dc:title>
  <dc:creator>Adam MB</dc:creator>
  <cp:lastModifiedBy>Valued Acer Customer</cp:lastModifiedBy>
  <cp:revision>126</cp:revision>
  <dcterms:created xsi:type="dcterms:W3CDTF">2011-02-15T06:18:21Z</dcterms:created>
  <dcterms:modified xsi:type="dcterms:W3CDTF">2011-03-26T02:32:19Z</dcterms:modified>
</cp:coreProperties>
</file>