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1E3A0-617D-4CC4-B3D6-C8253506A96B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85DC-96B3-4D67-B7A1-8B5ADC988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470025"/>
          </a:xfrm>
        </p:spPr>
        <p:txBody>
          <a:bodyPr/>
          <a:lstStyle/>
          <a:p>
            <a:r>
              <a:rPr lang="en-US" dirty="0" smtClean="0"/>
              <a:t>PERENCANAAN KREDIT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2000240"/>
            <a:ext cx="6500858" cy="371477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A.Faktor2 </a:t>
            </a:r>
            <a:r>
              <a:rPr lang="en-US" dirty="0" err="1" smtClean="0">
                <a:solidFill>
                  <a:srgbClr val="002060"/>
                </a:solidFill>
              </a:rPr>
              <a:t>Perencanaan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Kredit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err="1" smtClean="0">
                <a:solidFill>
                  <a:srgbClr val="002060"/>
                </a:solidFill>
              </a:rPr>
              <a:t>B.Planning</a:t>
            </a:r>
            <a:r>
              <a:rPr lang="en-US" dirty="0" smtClean="0">
                <a:solidFill>
                  <a:srgbClr val="002060"/>
                </a:solidFill>
              </a:rPr>
              <a:t> Assumption</a:t>
            </a:r>
          </a:p>
          <a:p>
            <a:pPr algn="l"/>
            <a:r>
              <a:rPr lang="en-US" dirty="0" err="1" smtClean="0">
                <a:solidFill>
                  <a:srgbClr val="002060"/>
                </a:solidFill>
              </a:rPr>
              <a:t>C.Objektif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perkreditan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err="1" smtClean="0">
                <a:solidFill>
                  <a:srgbClr val="002060"/>
                </a:solidFill>
              </a:rPr>
              <a:t>D.Resiko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Perkreditan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E. </a:t>
            </a:r>
            <a:r>
              <a:rPr lang="en-US" dirty="0" err="1" smtClean="0">
                <a:solidFill>
                  <a:srgbClr val="002060"/>
                </a:solidFill>
              </a:rPr>
              <a:t>Pendekatan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Perencanaan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Kredit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64" y="214290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SUMBER  DANA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00034" y="1214422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EKSTERN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286512" y="1214422"/>
            <a:ext cx="221457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INTERN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20" y="2371724"/>
            <a:ext cx="1714512" cy="485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PEMILIK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14546" y="2428868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HUTANG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786314" y="2428868"/>
            <a:ext cx="192882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CADANGAN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858016" y="2428868"/>
            <a:ext cx="20574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INTENSIF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85720" y="2928934"/>
            <a:ext cx="171451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2000" dirty="0" err="1" smtClean="0"/>
              <a:t>Donasi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, </a:t>
            </a:r>
            <a:r>
              <a:rPr lang="en-US" sz="2000" dirty="0" err="1" smtClean="0"/>
              <a:t>saham</a:t>
            </a:r>
            <a:r>
              <a:rPr lang="en-US" sz="2000" dirty="0" smtClean="0"/>
              <a:t>  </a:t>
            </a:r>
            <a:r>
              <a:rPr lang="en-US" sz="2000" dirty="0" err="1" smtClean="0"/>
              <a:t>biasa</a:t>
            </a:r>
            <a:r>
              <a:rPr lang="en-US" sz="2000" dirty="0" smtClean="0"/>
              <a:t>,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  <a:r>
              <a:rPr lang="en-US" sz="2000" dirty="0" err="1" smtClean="0"/>
              <a:t>preferan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214546" y="2928934"/>
            <a:ext cx="2357454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- </a:t>
            </a:r>
            <a:r>
              <a:rPr lang="en-US" sz="2000" dirty="0" err="1" smtClean="0"/>
              <a:t>Giro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- </a:t>
            </a:r>
            <a:r>
              <a:rPr lang="en-US" sz="2000" dirty="0" err="1" smtClean="0"/>
              <a:t>Deposito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- Travelers </a:t>
            </a:r>
            <a:r>
              <a:rPr lang="en-US" sz="2000" dirty="0" err="1" smtClean="0"/>
              <a:t>Cheks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-</a:t>
            </a:r>
            <a:r>
              <a:rPr lang="en-US" sz="2000" dirty="0" err="1" smtClean="0"/>
              <a:t>Tabanas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err="1" smtClean="0"/>
              <a:t>Taska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Giro</a:t>
            </a:r>
            <a:r>
              <a:rPr lang="en-US" sz="2000" dirty="0" smtClean="0"/>
              <a:t> Bank lain</a:t>
            </a:r>
          </a:p>
          <a:p>
            <a:pPr>
              <a:buFontTx/>
              <a:buChar char="-"/>
            </a:pPr>
            <a:r>
              <a:rPr lang="en-US" sz="2000" dirty="0" err="1" smtClean="0"/>
              <a:t>Setoran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endParaRPr lang="en-US" sz="2000" dirty="0" smtClean="0"/>
          </a:p>
          <a:p>
            <a:pPr>
              <a:buFontTx/>
              <a:buChar char="-"/>
            </a:pP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214546" y="5229244"/>
            <a:ext cx="2357454" cy="485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- </a:t>
            </a:r>
            <a:r>
              <a:rPr lang="en-US" dirty="0" err="1" smtClean="0"/>
              <a:t>Likuiditas</a:t>
            </a:r>
            <a:r>
              <a:rPr lang="en-US" dirty="0" smtClean="0"/>
              <a:t> BI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786314" y="2928934"/>
            <a:ext cx="192882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err="1" smtClean="0"/>
              <a:t>Cadanagan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Cadanagn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29454" y="2928934"/>
            <a:ext cx="192882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dirty="0" err="1" smtClean="0"/>
              <a:t>Penjualan</a:t>
            </a:r>
            <a:r>
              <a:rPr lang="en-US" dirty="0" smtClean="0"/>
              <a:t> Fixed asset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Likuidasi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maut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r>
              <a:rPr lang="en-US" dirty="0" smtClean="0"/>
              <a:t> </a:t>
            </a:r>
            <a:r>
              <a:rPr lang="en-US" dirty="0" err="1" smtClean="0"/>
              <a:t>debius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071670" y="1000108"/>
            <a:ext cx="5072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00100" y="2071678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29322" y="2071678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rot="5400000">
            <a:off x="1428728" y="185736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036083" y="2250273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92943" y="217883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2"/>
          </p:cNvCxnSpPr>
          <p:nvPr/>
        </p:nvCxnSpPr>
        <p:spPr>
          <a:xfrm rot="5400000">
            <a:off x="7161628" y="1839505"/>
            <a:ext cx="4286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822165" y="225027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143900" y="2214554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>
            <a:off x="7143768" y="1000108"/>
            <a:ext cx="71438" cy="2143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1893075" y="110726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" idx="2"/>
          </p:cNvCxnSpPr>
          <p:nvPr/>
        </p:nvCxnSpPr>
        <p:spPr>
          <a:xfrm rot="16200000" flipH="1">
            <a:off x="4375545" y="87509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1"/>
            <a:ext cx="8358246" cy="10001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Perncanaan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7429552" cy="457203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lphaLcPeriod"/>
            </a:pP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(market profile)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(</a:t>
            </a:r>
            <a:r>
              <a:rPr lang="en-US" dirty="0" err="1" smtClean="0"/>
              <a:t>kredit</a:t>
            </a:r>
            <a:r>
              <a:rPr lang="en-US" dirty="0" smtClean="0"/>
              <a:t>)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(Competition Profile)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(Customer Profile)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(Product Profile)</a:t>
            </a:r>
          </a:p>
          <a:p>
            <a:pPr marL="514350" indent="-514350" algn="l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SWOT (</a:t>
            </a:r>
            <a:r>
              <a:rPr lang="en-US" dirty="0" err="1" smtClean="0"/>
              <a:t>Strenght</a:t>
            </a:r>
            <a:r>
              <a:rPr lang="en-US" dirty="0" smtClean="0"/>
              <a:t>, </a:t>
            </a:r>
            <a:r>
              <a:rPr lang="en-US" dirty="0" err="1" smtClean="0"/>
              <a:t>Weakness,Opportunity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Treath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SWOT </a:t>
            </a:r>
            <a:r>
              <a:rPr lang="en-US" dirty="0" err="1" smtClean="0"/>
              <a:t>barulah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(market Objectives0</a:t>
            </a:r>
            <a:endParaRPr lang="en-US" dirty="0"/>
          </a:p>
        </p:txBody>
      </p:sp>
      <p:pic>
        <p:nvPicPr>
          <p:cNvPr id="4" name="Picture 3" descr="pig_eating_sm_nwm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500306"/>
            <a:ext cx="1785950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2000" r="-9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8"/>
          </a:xfrm>
        </p:spPr>
        <p:txBody>
          <a:bodyPr/>
          <a:lstStyle/>
          <a:p>
            <a:r>
              <a:rPr lang="en-US" dirty="0" smtClean="0"/>
              <a:t>A.Faktor2 </a:t>
            </a:r>
            <a:r>
              <a:rPr lang="en-US" dirty="0" err="1"/>
              <a:t>P</a:t>
            </a:r>
            <a:r>
              <a:rPr lang="en-US" dirty="0" err="1" smtClean="0"/>
              <a:t>erencanaan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857364"/>
            <a:ext cx="7358114" cy="414340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err="1" smtClean="0">
                <a:solidFill>
                  <a:srgbClr val="C00000"/>
                </a:solidFill>
              </a:rPr>
              <a:t>Kegiatan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Ekonomi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secara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makro</a:t>
            </a:r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Pasar</a:t>
            </a:r>
            <a:r>
              <a:rPr lang="en-US" dirty="0" smtClean="0">
                <a:solidFill>
                  <a:srgbClr val="C00000"/>
                </a:solidFill>
              </a:rPr>
              <a:t> Modal </a:t>
            </a:r>
            <a:r>
              <a:rPr lang="en-US" dirty="0" err="1" smtClean="0">
                <a:solidFill>
                  <a:srgbClr val="C00000"/>
                </a:solidFill>
              </a:rPr>
              <a:t>yg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dpt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menampung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kredit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dana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>
                <a:solidFill>
                  <a:srgbClr val="C00000"/>
                </a:solidFill>
              </a:rPr>
              <a:t>yg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ditawarkan</a:t>
            </a:r>
            <a:endParaRPr lang="en-US" dirty="0" smtClean="0">
              <a:solidFill>
                <a:srgbClr val="C00000"/>
              </a:solidFill>
            </a:endParaRPr>
          </a:p>
          <a:p>
            <a:pPr algn="l">
              <a:buFontTx/>
              <a:buChar char="-"/>
            </a:pPr>
            <a:r>
              <a:rPr lang="en-US" dirty="0" err="1" smtClean="0">
                <a:solidFill>
                  <a:srgbClr val="C00000"/>
                </a:solidFill>
              </a:rPr>
              <a:t>Kemampuan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Organisasi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Manajemen</a:t>
            </a:r>
            <a:r>
              <a:rPr lang="en-US" dirty="0" smtClean="0">
                <a:solidFill>
                  <a:srgbClr val="C00000"/>
                </a:solidFill>
              </a:rPr>
              <a:t> bank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Kemampuan</a:t>
            </a:r>
            <a:r>
              <a:rPr lang="en-US" dirty="0" smtClean="0">
                <a:solidFill>
                  <a:srgbClr val="C00000"/>
                </a:solidFill>
              </a:rPr>
              <a:t> Bank </a:t>
            </a:r>
            <a:r>
              <a:rPr lang="en-US" dirty="0" err="1" smtClean="0">
                <a:solidFill>
                  <a:srgbClr val="C00000"/>
                </a:solidFill>
              </a:rPr>
              <a:t>dalam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memperoleh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sumber-sumber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dana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rasionil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500990" cy="4214842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sz="3600" dirty="0" err="1" smtClean="0">
                <a:solidFill>
                  <a:srgbClr val="00B050"/>
                </a:solidFill>
              </a:rPr>
              <a:t>Situasi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Politik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Suatu</a:t>
            </a:r>
            <a:r>
              <a:rPr lang="en-US" sz="3600" dirty="0" smtClean="0">
                <a:solidFill>
                  <a:srgbClr val="00B050"/>
                </a:solidFill>
              </a:rPr>
              <a:t> Negara</a:t>
            </a:r>
          </a:p>
          <a:p>
            <a:pPr algn="l">
              <a:buFontTx/>
              <a:buChar char="-"/>
            </a:pPr>
            <a:r>
              <a:rPr lang="en-US" sz="3600" dirty="0" err="1" smtClean="0">
                <a:solidFill>
                  <a:srgbClr val="00B050"/>
                </a:solidFill>
              </a:rPr>
              <a:t>Peraturan-peraturan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berlaku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l">
              <a:buFontTx/>
              <a:buChar char="-"/>
            </a:pPr>
            <a:r>
              <a:rPr lang="en-US" sz="3600" dirty="0" err="1" smtClean="0">
                <a:solidFill>
                  <a:srgbClr val="00B050"/>
                </a:solidFill>
              </a:rPr>
              <a:t>Berbagai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macam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substitusi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dari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sumber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dana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dipasarkan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masyarakat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l"/>
            <a:r>
              <a:rPr lang="en-US" sz="3600" dirty="0" smtClean="0">
                <a:solidFill>
                  <a:srgbClr val="00B050"/>
                </a:solidFill>
              </a:rPr>
              <a:t>- </a:t>
            </a:r>
            <a:r>
              <a:rPr lang="en-US" sz="3600" dirty="0" err="1" smtClean="0">
                <a:solidFill>
                  <a:srgbClr val="00B050"/>
                </a:solidFill>
              </a:rPr>
              <a:t>Mekanisme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srana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pemasaran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dana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ada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masyarakat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4" name="Picture 3" descr="60066v9tk43ypgr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929198"/>
            <a:ext cx="1571636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00043"/>
            <a:ext cx="6072230" cy="1214446"/>
          </a:xfrm>
        </p:spPr>
        <p:txBody>
          <a:bodyPr/>
          <a:lstStyle/>
          <a:p>
            <a:r>
              <a:rPr lang="en-US" dirty="0" err="1" smtClean="0"/>
              <a:t>B.Planning</a:t>
            </a:r>
            <a:r>
              <a:rPr lang="en-US" dirty="0" smtClean="0"/>
              <a:t> </a:t>
            </a:r>
            <a:r>
              <a:rPr lang="en-US" dirty="0" err="1" smtClean="0"/>
              <a:t>Asumption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429552" cy="4214842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Pola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permintaan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dana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utk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datang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naik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x%</a:t>
            </a:r>
          </a:p>
          <a:p>
            <a:pPr algn="l">
              <a:buFontTx/>
              <a:buChar char="-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Suku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bunga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rata2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cenderung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konstan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Adanya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perkembangan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perekonomian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smakin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cerah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suku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bunga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deposito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tabungan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diharapkan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turun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y%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dll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79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4112" y="285728"/>
            <a:ext cx="1482730" cy="15716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6858048" cy="1143008"/>
          </a:xfrm>
        </p:spPr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858180" cy="4352940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mengejar</a:t>
            </a:r>
            <a:r>
              <a:rPr lang="en-US" b="1" dirty="0" smtClean="0"/>
              <a:t> </a:t>
            </a: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setinggi2nya</a:t>
            </a:r>
          </a:p>
          <a:p>
            <a:pPr algn="l">
              <a:buFontTx/>
              <a:buChar char="-"/>
            </a:pP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penetrasi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endParaRPr lang="en-US" b="1" dirty="0" smtClean="0"/>
          </a:p>
          <a:p>
            <a:pPr algn="l">
              <a:buFontTx/>
              <a:buChar char="-"/>
            </a:pP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 Bank yang lain</a:t>
            </a:r>
          </a:p>
          <a:p>
            <a:pPr algn="l">
              <a:buFontTx/>
              <a:buChar char="-"/>
            </a:pP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memasrkan</a:t>
            </a:r>
            <a:r>
              <a:rPr lang="en-US" b="1" dirty="0" smtClean="0"/>
              <a:t> </a:t>
            </a:r>
            <a:r>
              <a:rPr lang="en-US" b="1" dirty="0" err="1" smtClean="0"/>
              <a:t>dana</a:t>
            </a:r>
            <a:r>
              <a:rPr lang="en-US" b="1" dirty="0" smtClean="0"/>
              <a:t> yang idle</a:t>
            </a:r>
          </a:p>
          <a:p>
            <a:pPr algn="l">
              <a:buFontTx/>
              <a:buChar char="-"/>
            </a:pPr>
            <a:r>
              <a:rPr lang="en-US" b="1" dirty="0" err="1" smtClean="0"/>
              <a:t>Apakah</a:t>
            </a:r>
            <a:r>
              <a:rPr lang="en-US" b="1" dirty="0" smtClean="0"/>
              <a:t> 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memajukan</a:t>
            </a:r>
            <a:r>
              <a:rPr lang="en-US" b="1" dirty="0" smtClean="0"/>
              <a:t> </a:t>
            </a:r>
            <a:r>
              <a:rPr lang="en-US" b="1" dirty="0" err="1" smtClean="0"/>
              <a:t>perekonomian</a:t>
            </a:r>
            <a:r>
              <a:rPr lang="en-US" b="1" dirty="0" smtClean="0"/>
              <a:t> </a:t>
            </a:r>
            <a:r>
              <a:rPr lang="en-US" b="1" dirty="0" err="1" smtClean="0"/>
              <a:t>negara</a:t>
            </a:r>
            <a:endParaRPr lang="en-US" b="1" dirty="0" smtClean="0"/>
          </a:p>
          <a:p>
            <a:pPr algn="l"/>
            <a:r>
              <a:rPr lang="en-US" b="1" dirty="0" smtClean="0"/>
              <a:t>- </a:t>
            </a:r>
            <a:r>
              <a:rPr lang="en-US" b="1" dirty="0" err="1" smtClean="0"/>
              <a:t>Dll</a:t>
            </a:r>
            <a:endParaRPr lang="en-US" b="1" dirty="0"/>
          </a:p>
        </p:txBody>
      </p:sp>
      <p:pic>
        <p:nvPicPr>
          <p:cNvPr id="4" name="Picture 3" descr="DONALDA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0442" y="5072074"/>
            <a:ext cx="1676400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5886464" cy="1143008"/>
          </a:xfrm>
        </p:spPr>
        <p:txBody>
          <a:bodyPr/>
          <a:lstStyle/>
          <a:p>
            <a:r>
              <a:rPr lang="en-US" dirty="0" err="1" smtClean="0"/>
              <a:t>D.Resiko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6786610" cy="4000528"/>
          </a:xfrm>
        </p:spPr>
        <p:txBody>
          <a:bodyPr/>
          <a:lstStyle/>
          <a:p>
            <a:pPr algn="l"/>
            <a:r>
              <a:rPr lang="en-US" dirty="0" smtClean="0"/>
              <a:t>a.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algn="l"/>
            <a:r>
              <a:rPr lang="en-US" dirty="0" smtClean="0"/>
              <a:t>b.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algn="l"/>
            <a:r>
              <a:rPr lang="en-US" dirty="0" smtClean="0"/>
              <a:t>c.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algn="l"/>
            <a:r>
              <a:rPr lang="en-US" dirty="0" smtClean="0"/>
              <a:t>d. </a:t>
            </a:r>
            <a:r>
              <a:rPr lang="en-US" dirty="0" err="1" smtClean="0"/>
              <a:t>Resiko</a:t>
            </a:r>
            <a:r>
              <a:rPr lang="en-US" dirty="0" smtClean="0"/>
              <a:t> Uncertainty</a:t>
            </a:r>
          </a:p>
          <a:p>
            <a:pPr algn="l"/>
            <a:r>
              <a:rPr lang="en-US" dirty="0" smtClean="0"/>
              <a:t>e.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endParaRPr lang="en-US" dirty="0" smtClean="0"/>
          </a:p>
          <a:p>
            <a:pPr algn="l"/>
            <a:r>
              <a:rPr lang="en-US" dirty="0" smtClean="0"/>
              <a:t>f. 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/>
          </a:p>
        </p:txBody>
      </p:sp>
      <p:pic>
        <p:nvPicPr>
          <p:cNvPr id="4" name="Picture 3" descr="4e-(4)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214554"/>
            <a:ext cx="2643206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571480"/>
            <a:ext cx="7715304" cy="5067320"/>
          </a:xfrm>
        </p:spPr>
        <p:txBody>
          <a:bodyPr/>
          <a:lstStyle/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rsiko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,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Credit Risk Ratio =  Bad Debts / Total Loan</a:t>
            </a:r>
            <a:endParaRPr lang="en-US" dirty="0"/>
          </a:p>
        </p:txBody>
      </p:sp>
      <p:pic>
        <p:nvPicPr>
          <p:cNvPr id="4" name="Picture 3" descr="animated23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571876"/>
            <a:ext cx="3643337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358246" cy="1470025"/>
          </a:xfrm>
        </p:spPr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7929618" cy="400052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lphaL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nggaran</a:t>
            </a:r>
            <a:r>
              <a:rPr lang="en-US" dirty="0" smtClean="0"/>
              <a:t> Bank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Pendktan</a:t>
            </a:r>
            <a:r>
              <a:rPr lang="en-US" dirty="0" smtClean="0"/>
              <a:t> </a:t>
            </a:r>
            <a:r>
              <a:rPr lang="en-US" dirty="0" err="1" smtClean="0"/>
              <a:t>berddasrkan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 smtClean="0"/>
          </a:p>
          <a:p>
            <a:pPr marL="514350" indent="-514350" algn="l">
              <a:buAutoNum type="alphaLcPeriod"/>
            </a:pPr>
            <a:endParaRPr lang="en-US" dirty="0"/>
          </a:p>
        </p:txBody>
      </p:sp>
      <p:pic>
        <p:nvPicPr>
          <p:cNvPr id="4" name="Picture 3" descr="3d_book2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2244" y="1214422"/>
            <a:ext cx="1215904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9"/>
            <a:ext cx="8286808" cy="12858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berdasrkan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 yang </a:t>
            </a:r>
            <a:r>
              <a:rPr lang="en-US" dirty="0" err="1" smtClean="0"/>
              <a:t>tersedia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7272366" cy="40719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 :</a:t>
            </a:r>
          </a:p>
          <a:p>
            <a:pPr marL="514350" indent="-514350" algn="l">
              <a:buAutoNum type="arabicPeriod"/>
            </a:pPr>
            <a:r>
              <a:rPr lang="en-US" b="1" dirty="0" err="1" smtClean="0"/>
              <a:t>Brp</a:t>
            </a:r>
            <a:r>
              <a:rPr lang="en-US" b="1" dirty="0" smtClean="0"/>
              <a:t> </a:t>
            </a:r>
            <a:r>
              <a:rPr lang="en-US" b="1" dirty="0" err="1" smtClean="0"/>
              <a:t>vol.dana</a:t>
            </a:r>
            <a:r>
              <a:rPr lang="en-US" b="1" dirty="0" smtClean="0"/>
              <a:t> yang </a:t>
            </a:r>
            <a:r>
              <a:rPr lang="en-US" b="1" dirty="0" err="1" smtClean="0"/>
              <a:t>dpt</a:t>
            </a:r>
            <a:r>
              <a:rPr lang="en-US" b="1" dirty="0" smtClean="0"/>
              <a:t> </a:t>
            </a:r>
            <a:r>
              <a:rPr lang="en-US" b="1" dirty="0" err="1" smtClean="0"/>
              <a:t>dikumpulkan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Brp</a:t>
            </a:r>
            <a:r>
              <a:rPr lang="en-US" b="1" dirty="0" smtClean="0"/>
              <a:t> </a:t>
            </a:r>
            <a:r>
              <a:rPr lang="en-US" b="1" dirty="0" err="1" smtClean="0"/>
              <a:t>Vol</a:t>
            </a:r>
            <a:r>
              <a:rPr lang="en-US" b="1" dirty="0" smtClean="0"/>
              <a:t> </a:t>
            </a:r>
            <a:r>
              <a:rPr lang="en-US" b="1" dirty="0" err="1" smtClean="0"/>
              <a:t>dana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dpt</a:t>
            </a:r>
            <a:r>
              <a:rPr lang="en-US" b="1" dirty="0" smtClean="0"/>
              <a:t> </a:t>
            </a:r>
            <a:r>
              <a:rPr lang="en-US" b="1" dirty="0" err="1" smtClean="0"/>
              <a:t>dipinjamkan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Bgmana</a:t>
            </a:r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tersedia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Darimana</a:t>
            </a:r>
            <a:r>
              <a:rPr lang="en-US" b="1" dirty="0" smtClean="0"/>
              <a:t> sumber2 </a:t>
            </a:r>
            <a:r>
              <a:rPr lang="en-US" b="1" dirty="0" err="1" smtClean="0"/>
              <a:t>dana</a:t>
            </a:r>
            <a:r>
              <a:rPr lang="en-US" b="1" dirty="0" smtClean="0"/>
              <a:t> </a:t>
            </a:r>
            <a:r>
              <a:rPr lang="en-US" b="1" dirty="0" err="1" smtClean="0"/>
              <a:t>tsb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Brp</a:t>
            </a:r>
            <a:r>
              <a:rPr lang="en-US" b="1" dirty="0" smtClean="0"/>
              <a:t> </a:t>
            </a:r>
            <a:r>
              <a:rPr lang="en-US" b="1" dirty="0" err="1" smtClean="0"/>
              <a:t>biayanya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Brp</a:t>
            </a:r>
            <a:r>
              <a:rPr lang="en-US" b="1" dirty="0" smtClean="0"/>
              <a:t> Spread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diperoleh</a:t>
            </a:r>
            <a:endParaRPr lang="en-US" b="1" dirty="0"/>
          </a:p>
        </p:txBody>
      </p:sp>
      <p:pic>
        <p:nvPicPr>
          <p:cNvPr id="4" name="Picture 3" descr="3d_animasi_walpapper_1389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1214422"/>
            <a:ext cx="1643074" cy="19288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409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PERENCANAAN KREDIT</vt:lpstr>
      <vt:lpstr>A.Faktor2 Perencanaan Kredit</vt:lpstr>
      <vt:lpstr>Slide 3</vt:lpstr>
      <vt:lpstr>B.Planning Asumption</vt:lpstr>
      <vt:lpstr>C. Obyektif dari Perkreditan</vt:lpstr>
      <vt:lpstr>D.Resiko Perkreditan</vt:lpstr>
      <vt:lpstr>Slide 7</vt:lpstr>
      <vt:lpstr>E. Pendekatan dalam Perencanaan Kredit</vt:lpstr>
      <vt:lpstr>a. Pendekatan berdasrkan Sumber dana  yang tersedia</vt:lpstr>
      <vt:lpstr>Slide 10</vt:lpstr>
      <vt:lpstr>B. Perncanaan kredit melalui pendekatan pasar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27</cp:revision>
  <dcterms:created xsi:type="dcterms:W3CDTF">2011-03-15T02:29:41Z</dcterms:created>
  <dcterms:modified xsi:type="dcterms:W3CDTF">2011-03-15T04:33:58Z</dcterms:modified>
</cp:coreProperties>
</file>