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E38C64-6826-4279-8D9A-2DC62D6D0AB8}" type="doc">
      <dgm:prSet loTypeId="urn:microsoft.com/office/officeart/2005/8/layout/hierarchy2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D146CC0-BFD4-4542-9AF9-D7419CEC1050}">
      <dgm:prSet phldrT="[Text]"/>
      <dgm:spPr/>
      <dgm:t>
        <a:bodyPr/>
        <a:lstStyle/>
        <a:p>
          <a:r>
            <a:rPr lang="en-US" dirty="0" smtClean="0"/>
            <a:t>August Comte</a:t>
          </a:r>
          <a:endParaRPr lang="en-US" dirty="0"/>
        </a:p>
      </dgm:t>
    </dgm:pt>
    <dgm:pt modelId="{FCCFEB9F-03A5-4447-92DC-393660BE0E10}" type="parTrans" cxnId="{10BDBC4A-45F9-4272-BF0C-EC83B6205FBA}">
      <dgm:prSet/>
      <dgm:spPr/>
      <dgm:t>
        <a:bodyPr/>
        <a:lstStyle/>
        <a:p>
          <a:endParaRPr lang="en-US"/>
        </a:p>
      </dgm:t>
    </dgm:pt>
    <dgm:pt modelId="{1F179EA8-8D02-4BE6-8FA0-6D7E25556F46}" type="sibTrans" cxnId="{10BDBC4A-45F9-4272-BF0C-EC83B6205FBA}">
      <dgm:prSet/>
      <dgm:spPr/>
      <dgm:t>
        <a:bodyPr/>
        <a:lstStyle/>
        <a:p>
          <a:endParaRPr lang="en-US"/>
        </a:p>
      </dgm:t>
    </dgm:pt>
    <dgm:pt modelId="{CC6B9E55-CE0E-4AF1-A48D-90128F53D56C}">
      <dgm:prSet phldrT="[Text]"/>
      <dgm:spPr/>
      <dgm:t>
        <a:bodyPr/>
        <a:lstStyle/>
        <a:p>
          <a:r>
            <a:rPr lang="en-US" dirty="0" err="1" smtClean="0"/>
            <a:t>Sosiologi</a:t>
          </a:r>
          <a:endParaRPr lang="en-US" dirty="0"/>
        </a:p>
      </dgm:t>
    </dgm:pt>
    <dgm:pt modelId="{ABD178B1-5F14-4491-A65B-60C7E8A17503}" type="parTrans" cxnId="{D39DBF80-75C1-4706-A9B1-4E18DBCF833D}">
      <dgm:prSet/>
      <dgm:spPr/>
      <dgm:t>
        <a:bodyPr/>
        <a:lstStyle/>
        <a:p>
          <a:endParaRPr lang="en-US"/>
        </a:p>
      </dgm:t>
    </dgm:pt>
    <dgm:pt modelId="{FA9B6125-1677-45B8-8DF6-45F7DBB93BD0}" type="sibTrans" cxnId="{D39DBF80-75C1-4706-A9B1-4E18DBCF833D}">
      <dgm:prSet/>
      <dgm:spPr/>
      <dgm:t>
        <a:bodyPr/>
        <a:lstStyle/>
        <a:p>
          <a:endParaRPr lang="en-US"/>
        </a:p>
      </dgm:t>
    </dgm:pt>
    <dgm:pt modelId="{E7A7FA21-F8C2-4811-A0C2-0DB5F3C42E97}">
      <dgm:prSet phldrT="[Text]"/>
      <dgm:spPr/>
      <dgm:t>
        <a:bodyPr/>
        <a:lstStyle/>
        <a:p>
          <a:r>
            <a:rPr lang="en-US" dirty="0" smtClean="0"/>
            <a:t>Social Statics</a:t>
          </a:r>
          <a:endParaRPr lang="en-US" dirty="0"/>
        </a:p>
      </dgm:t>
    </dgm:pt>
    <dgm:pt modelId="{9D6419DB-F6C3-4CC0-9D6D-DC8A911524EC}" type="parTrans" cxnId="{F3700D75-A92D-4B90-9D36-934454CEAE00}">
      <dgm:prSet/>
      <dgm:spPr/>
      <dgm:t>
        <a:bodyPr/>
        <a:lstStyle/>
        <a:p>
          <a:endParaRPr lang="en-US"/>
        </a:p>
      </dgm:t>
    </dgm:pt>
    <dgm:pt modelId="{0BE5D36D-5AB9-46A1-ACA4-8C66733F8245}" type="sibTrans" cxnId="{F3700D75-A92D-4B90-9D36-934454CEAE00}">
      <dgm:prSet/>
      <dgm:spPr/>
      <dgm:t>
        <a:bodyPr/>
        <a:lstStyle/>
        <a:p>
          <a:endParaRPr lang="en-US"/>
        </a:p>
      </dgm:t>
    </dgm:pt>
    <dgm:pt modelId="{CFB3E15D-C439-402B-9198-CB07355E89D7}">
      <dgm:prSet phldrT="[Text]"/>
      <dgm:spPr/>
      <dgm:t>
        <a:bodyPr/>
        <a:lstStyle/>
        <a:p>
          <a:r>
            <a:rPr lang="en-US" dirty="0" smtClean="0"/>
            <a:t>Social Dynamic</a:t>
          </a:r>
          <a:endParaRPr lang="en-US" dirty="0"/>
        </a:p>
      </dgm:t>
    </dgm:pt>
    <dgm:pt modelId="{29B1A423-1B22-418B-B338-432503DCD1B3}" type="parTrans" cxnId="{5668BB60-86A4-4DAD-A6D8-7EDF133A5924}">
      <dgm:prSet/>
      <dgm:spPr/>
      <dgm:t>
        <a:bodyPr/>
        <a:lstStyle/>
        <a:p>
          <a:endParaRPr lang="en-US"/>
        </a:p>
      </dgm:t>
    </dgm:pt>
    <dgm:pt modelId="{1DABD986-6D08-4348-929E-4FCADD06CD13}" type="sibTrans" cxnId="{5668BB60-86A4-4DAD-A6D8-7EDF133A5924}">
      <dgm:prSet/>
      <dgm:spPr/>
      <dgm:t>
        <a:bodyPr/>
        <a:lstStyle/>
        <a:p>
          <a:endParaRPr lang="en-US"/>
        </a:p>
      </dgm:t>
    </dgm:pt>
    <dgm:pt modelId="{5B30E9F9-4DBA-43CF-BA4E-7EF360DAFF19}" type="pres">
      <dgm:prSet presAssocID="{6BE38C64-6826-4279-8D9A-2DC62D6D0AB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5190D-3FB1-49D7-8C98-524215A65D9A}" type="pres">
      <dgm:prSet presAssocID="{AD146CC0-BFD4-4542-9AF9-D7419CEC1050}" presName="root1" presStyleCnt="0"/>
      <dgm:spPr/>
    </dgm:pt>
    <dgm:pt modelId="{A2EACE9A-398B-4908-9E2D-7574630B239D}" type="pres">
      <dgm:prSet presAssocID="{AD146CC0-BFD4-4542-9AF9-D7419CEC105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8CDA88-6607-414C-9BDF-AFDBF2660898}" type="pres">
      <dgm:prSet presAssocID="{AD146CC0-BFD4-4542-9AF9-D7419CEC1050}" presName="level2hierChild" presStyleCnt="0"/>
      <dgm:spPr/>
    </dgm:pt>
    <dgm:pt modelId="{8E8345D3-1F56-4374-A16E-A337205A43F3}" type="pres">
      <dgm:prSet presAssocID="{ABD178B1-5F14-4491-A65B-60C7E8A17503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8BA3B619-1C0D-4319-9D7F-B316558B5996}" type="pres">
      <dgm:prSet presAssocID="{ABD178B1-5F14-4491-A65B-60C7E8A17503}" presName="connTx" presStyleLbl="parChTrans1D2" presStyleIdx="0" presStyleCnt="1"/>
      <dgm:spPr/>
      <dgm:t>
        <a:bodyPr/>
        <a:lstStyle/>
        <a:p>
          <a:endParaRPr lang="en-US"/>
        </a:p>
      </dgm:t>
    </dgm:pt>
    <dgm:pt modelId="{05433065-6DA4-4DD4-840E-93170F0C8A7B}" type="pres">
      <dgm:prSet presAssocID="{CC6B9E55-CE0E-4AF1-A48D-90128F53D56C}" presName="root2" presStyleCnt="0"/>
      <dgm:spPr/>
    </dgm:pt>
    <dgm:pt modelId="{76457F82-FD01-4D3E-A438-BF0143AE0E87}" type="pres">
      <dgm:prSet presAssocID="{CC6B9E55-CE0E-4AF1-A48D-90128F53D56C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D6A0A7-49EF-486A-A91C-DC2F3C92EDCB}" type="pres">
      <dgm:prSet presAssocID="{CC6B9E55-CE0E-4AF1-A48D-90128F53D56C}" presName="level3hierChild" presStyleCnt="0"/>
      <dgm:spPr/>
    </dgm:pt>
    <dgm:pt modelId="{77A90BED-0DD0-4248-8B89-19630EBA19FC}" type="pres">
      <dgm:prSet presAssocID="{9D6419DB-F6C3-4CC0-9D6D-DC8A911524EC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F6B80061-AA69-45FF-83B2-42199F5CD0FE}" type="pres">
      <dgm:prSet presAssocID="{9D6419DB-F6C3-4CC0-9D6D-DC8A911524EC}" presName="connTx" presStyleLbl="parChTrans1D3" presStyleIdx="0" presStyleCnt="2"/>
      <dgm:spPr/>
      <dgm:t>
        <a:bodyPr/>
        <a:lstStyle/>
        <a:p>
          <a:endParaRPr lang="en-US"/>
        </a:p>
      </dgm:t>
    </dgm:pt>
    <dgm:pt modelId="{9F914137-872D-4CBF-B390-84D3B576201E}" type="pres">
      <dgm:prSet presAssocID="{E7A7FA21-F8C2-4811-A0C2-0DB5F3C42E97}" presName="root2" presStyleCnt="0"/>
      <dgm:spPr/>
    </dgm:pt>
    <dgm:pt modelId="{D613752E-9F30-467C-92E1-54D6B87C4AF0}" type="pres">
      <dgm:prSet presAssocID="{E7A7FA21-F8C2-4811-A0C2-0DB5F3C42E97}" presName="LevelTwoTextNode" presStyleLbl="node3" presStyleIdx="0" presStyleCnt="2" custScaleY="1685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33223B-B08D-4E8B-B911-7C0B31663FC2}" type="pres">
      <dgm:prSet presAssocID="{E7A7FA21-F8C2-4811-A0C2-0DB5F3C42E97}" presName="level3hierChild" presStyleCnt="0"/>
      <dgm:spPr/>
    </dgm:pt>
    <dgm:pt modelId="{F884CB2C-5CFD-4EFC-970E-69BA4457ADDC}" type="pres">
      <dgm:prSet presAssocID="{29B1A423-1B22-418B-B338-432503DCD1B3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FF33A525-D950-4D9E-89BE-332ACD0CDE3F}" type="pres">
      <dgm:prSet presAssocID="{29B1A423-1B22-418B-B338-432503DCD1B3}" presName="connTx" presStyleLbl="parChTrans1D3" presStyleIdx="1" presStyleCnt="2"/>
      <dgm:spPr/>
      <dgm:t>
        <a:bodyPr/>
        <a:lstStyle/>
        <a:p>
          <a:endParaRPr lang="en-US"/>
        </a:p>
      </dgm:t>
    </dgm:pt>
    <dgm:pt modelId="{B2A4B875-26F5-49B2-8F2A-965FAEEF2B1A}" type="pres">
      <dgm:prSet presAssocID="{CFB3E15D-C439-402B-9198-CB07355E89D7}" presName="root2" presStyleCnt="0"/>
      <dgm:spPr/>
    </dgm:pt>
    <dgm:pt modelId="{EA6DB650-5212-4CB8-B6E2-BDA80DA1FB6C}" type="pres">
      <dgm:prSet presAssocID="{CFB3E15D-C439-402B-9198-CB07355E89D7}" presName="LevelTwoTextNode" presStyleLbl="node3" presStyleIdx="1" presStyleCnt="2" custScaleY="1685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FC35B5-4548-4A13-82FE-77FA5063DFFA}" type="pres">
      <dgm:prSet presAssocID="{CFB3E15D-C439-402B-9198-CB07355E89D7}" presName="level3hierChild" presStyleCnt="0"/>
      <dgm:spPr/>
    </dgm:pt>
  </dgm:ptLst>
  <dgm:cxnLst>
    <dgm:cxn modelId="{F3700D75-A92D-4B90-9D36-934454CEAE00}" srcId="{CC6B9E55-CE0E-4AF1-A48D-90128F53D56C}" destId="{E7A7FA21-F8C2-4811-A0C2-0DB5F3C42E97}" srcOrd="0" destOrd="0" parTransId="{9D6419DB-F6C3-4CC0-9D6D-DC8A911524EC}" sibTransId="{0BE5D36D-5AB9-46A1-ACA4-8C66733F8245}"/>
    <dgm:cxn modelId="{140DFD4A-04D5-40C6-A0CC-A16349F5C3D6}" type="presOf" srcId="{6BE38C64-6826-4279-8D9A-2DC62D6D0AB8}" destId="{5B30E9F9-4DBA-43CF-BA4E-7EF360DAFF19}" srcOrd="0" destOrd="0" presId="urn:microsoft.com/office/officeart/2005/8/layout/hierarchy2"/>
    <dgm:cxn modelId="{60E8D149-04D3-4344-9827-25757D06B40D}" type="presOf" srcId="{CFB3E15D-C439-402B-9198-CB07355E89D7}" destId="{EA6DB650-5212-4CB8-B6E2-BDA80DA1FB6C}" srcOrd="0" destOrd="0" presId="urn:microsoft.com/office/officeart/2005/8/layout/hierarchy2"/>
    <dgm:cxn modelId="{7347C45E-C9D8-4D67-95A3-5C80CE857306}" type="presOf" srcId="{29B1A423-1B22-418B-B338-432503DCD1B3}" destId="{FF33A525-D950-4D9E-89BE-332ACD0CDE3F}" srcOrd="1" destOrd="0" presId="urn:microsoft.com/office/officeart/2005/8/layout/hierarchy2"/>
    <dgm:cxn modelId="{5668BB60-86A4-4DAD-A6D8-7EDF133A5924}" srcId="{CC6B9E55-CE0E-4AF1-A48D-90128F53D56C}" destId="{CFB3E15D-C439-402B-9198-CB07355E89D7}" srcOrd="1" destOrd="0" parTransId="{29B1A423-1B22-418B-B338-432503DCD1B3}" sibTransId="{1DABD986-6D08-4348-929E-4FCADD06CD13}"/>
    <dgm:cxn modelId="{52DC3EB7-4D93-4D07-BB5A-483B51662704}" type="presOf" srcId="{E7A7FA21-F8C2-4811-A0C2-0DB5F3C42E97}" destId="{D613752E-9F30-467C-92E1-54D6B87C4AF0}" srcOrd="0" destOrd="0" presId="urn:microsoft.com/office/officeart/2005/8/layout/hierarchy2"/>
    <dgm:cxn modelId="{B6268D32-4441-4967-BD0B-A49CE41A1CCF}" type="presOf" srcId="{9D6419DB-F6C3-4CC0-9D6D-DC8A911524EC}" destId="{77A90BED-0DD0-4248-8B89-19630EBA19FC}" srcOrd="0" destOrd="0" presId="urn:microsoft.com/office/officeart/2005/8/layout/hierarchy2"/>
    <dgm:cxn modelId="{8BBEB3F7-D41E-4D26-B2CE-2569E5C826BF}" type="presOf" srcId="{AD146CC0-BFD4-4542-9AF9-D7419CEC1050}" destId="{A2EACE9A-398B-4908-9E2D-7574630B239D}" srcOrd="0" destOrd="0" presId="urn:microsoft.com/office/officeart/2005/8/layout/hierarchy2"/>
    <dgm:cxn modelId="{7305F63B-B2CC-4900-80B7-D42AE8934EE0}" type="presOf" srcId="{CC6B9E55-CE0E-4AF1-A48D-90128F53D56C}" destId="{76457F82-FD01-4D3E-A438-BF0143AE0E87}" srcOrd="0" destOrd="0" presId="urn:microsoft.com/office/officeart/2005/8/layout/hierarchy2"/>
    <dgm:cxn modelId="{C48667A8-E296-4265-B8E1-10901FD10DFF}" type="presOf" srcId="{ABD178B1-5F14-4491-A65B-60C7E8A17503}" destId="{8BA3B619-1C0D-4319-9D7F-B316558B5996}" srcOrd="1" destOrd="0" presId="urn:microsoft.com/office/officeart/2005/8/layout/hierarchy2"/>
    <dgm:cxn modelId="{12CA5623-6088-42A3-8EBC-C7EA90E7B74A}" type="presOf" srcId="{29B1A423-1B22-418B-B338-432503DCD1B3}" destId="{F884CB2C-5CFD-4EFC-970E-69BA4457ADDC}" srcOrd="0" destOrd="0" presId="urn:microsoft.com/office/officeart/2005/8/layout/hierarchy2"/>
    <dgm:cxn modelId="{2F902182-99CE-4CE9-B099-5481E0413A8C}" type="presOf" srcId="{ABD178B1-5F14-4491-A65B-60C7E8A17503}" destId="{8E8345D3-1F56-4374-A16E-A337205A43F3}" srcOrd="0" destOrd="0" presId="urn:microsoft.com/office/officeart/2005/8/layout/hierarchy2"/>
    <dgm:cxn modelId="{10BDBC4A-45F9-4272-BF0C-EC83B6205FBA}" srcId="{6BE38C64-6826-4279-8D9A-2DC62D6D0AB8}" destId="{AD146CC0-BFD4-4542-9AF9-D7419CEC1050}" srcOrd="0" destOrd="0" parTransId="{FCCFEB9F-03A5-4447-92DC-393660BE0E10}" sibTransId="{1F179EA8-8D02-4BE6-8FA0-6D7E25556F46}"/>
    <dgm:cxn modelId="{D39DBF80-75C1-4706-A9B1-4E18DBCF833D}" srcId="{AD146CC0-BFD4-4542-9AF9-D7419CEC1050}" destId="{CC6B9E55-CE0E-4AF1-A48D-90128F53D56C}" srcOrd="0" destOrd="0" parTransId="{ABD178B1-5F14-4491-A65B-60C7E8A17503}" sibTransId="{FA9B6125-1677-45B8-8DF6-45F7DBB93BD0}"/>
    <dgm:cxn modelId="{69A8D27C-9A85-42C6-9FEC-BF18A6B3E85E}" type="presOf" srcId="{9D6419DB-F6C3-4CC0-9D6D-DC8A911524EC}" destId="{F6B80061-AA69-45FF-83B2-42199F5CD0FE}" srcOrd="1" destOrd="0" presId="urn:microsoft.com/office/officeart/2005/8/layout/hierarchy2"/>
    <dgm:cxn modelId="{24428795-F5C3-452E-B609-D902578C1C73}" type="presParOf" srcId="{5B30E9F9-4DBA-43CF-BA4E-7EF360DAFF19}" destId="{2295190D-3FB1-49D7-8C98-524215A65D9A}" srcOrd="0" destOrd="0" presId="urn:microsoft.com/office/officeart/2005/8/layout/hierarchy2"/>
    <dgm:cxn modelId="{FA0BF5F1-7084-43A2-8C95-213BF987BF90}" type="presParOf" srcId="{2295190D-3FB1-49D7-8C98-524215A65D9A}" destId="{A2EACE9A-398B-4908-9E2D-7574630B239D}" srcOrd="0" destOrd="0" presId="urn:microsoft.com/office/officeart/2005/8/layout/hierarchy2"/>
    <dgm:cxn modelId="{9266D4F9-7166-4ECE-8794-D4618321E4C8}" type="presParOf" srcId="{2295190D-3FB1-49D7-8C98-524215A65D9A}" destId="{1F8CDA88-6607-414C-9BDF-AFDBF2660898}" srcOrd="1" destOrd="0" presId="urn:microsoft.com/office/officeart/2005/8/layout/hierarchy2"/>
    <dgm:cxn modelId="{227CBD6B-1ED3-48B9-8EC3-9715AF36E987}" type="presParOf" srcId="{1F8CDA88-6607-414C-9BDF-AFDBF2660898}" destId="{8E8345D3-1F56-4374-A16E-A337205A43F3}" srcOrd="0" destOrd="0" presId="urn:microsoft.com/office/officeart/2005/8/layout/hierarchy2"/>
    <dgm:cxn modelId="{041D4626-79FE-41D5-9437-675F6706D734}" type="presParOf" srcId="{8E8345D3-1F56-4374-A16E-A337205A43F3}" destId="{8BA3B619-1C0D-4319-9D7F-B316558B5996}" srcOrd="0" destOrd="0" presId="urn:microsoft.com/office/officeart/2005/8/layout/hierarchy2"/>
    <dgm:cxn modelId="{03140312-65F6-4E24-9EF6-ACCEF09827E3}" type="presParOf" srcId="{1F8CDA88-6607-414C-9BDF-AFDBF2660898}" destId="{05433065-6DA4-4DD4-840E-93170F0C8A7B}" srcOrd="1" destOrd="0" presId="urn:microsoft.com/office/officeart/2005/8/layout/hierarchy2"/>
    <dgm:cxn modelId="{99AFC19D-8569-4B80-A725-4BCD7ECAEDED}" type="presParOf" srcId="{05433065-6DA4-4DD4-840E-93170F0C8A7B}" destId="{76457F82-FD01-4D3E-A438-BF0143AE0E87}" srcOrd="0" destOrd="0" presId="urn:microsoft.com/office/officeart/2005/8/layout/hierarchy2"/>
    <dgm:cxn modelId="{47831290-74FD-49A4-B2B5-F870688F3336}" type="presParOf" srcId="{05433065-6DA4-4DD4-840E-93170F0C8A7B}" destId="{5DD6A0A7-49EF-486A-A91C-DC2F3C92EDCB}" srcOrd="1" destOrd="0" presId="urn:microsoft.com/office/officeart/2005/8/layout/hierarchy2"/>
    <dgm:cxn modelId="{2DB88773-4C8D-4751-890F-EC2B11E1DE20}" type="presParOf" srcId="{5DD6A0A7-49EF-486A-A91C-DC2F3C92EDCB}" destId="{77A90BED-0DD0-4248-8B89-19630EBA19FC}" srcOrd="0" destOrd="0" presId="urn:microsoft.com/office/officeart/2005/8/layout/hierarchy2"/>
    <dgm:cxn modelId="{253B08FF-C191-4579-9603-16A107541367}" type="presParOf" srcId="{77A90BED-0DD0-4248-8B89-19630EBA19FC}" destId="{F6B80061-AA69-45FF-83B2-42199F5CD0FE}" srcOrd="0" destOrd="0" presId="urn:microsoft.com/office/officeart/2005/8/layout/hierarchy2"/>
    <dgm:cxn modelId="{0F260B73-B04A-474F-8727-31721021E3B7}" type="presParOf" srcId="{5DD6A0A7-49EF-486A-A91C-DC2F3C92EDCB}" destId="{9F914137-872D-4CBF-B390-84D3B576201E}" srcOrd="1" destOrd="0" presId="urn:microsoft.com/office/officeart/2005/8/layout/hierarchy2"/>
    <dgm:cxn modelId="{31849A19-8062-4882-B6A2-0961A3824DED}" type="presParOf" srcId="{9F914137-872D-4CBF-B390-84D3B576201E}" destId="{D613752E-9F30-467C-92E1-54D6B87C4AF0}" srcOrd="0" destOrd="0" presId="urn:microsoft.com/office/officeart/2005/8/layout/hierarchy2"/>
    <dgm:cxn modelId="{1947FCC8-070F-459B-A348-09358C007027}" type="presParOf" srcId="{9F914137-872D-4CBF-B390-84D3B576201E}" destId="{2233223B-B08D-4E8B-B911-7C0B31663FC2}" srcOrd="1" destOrd="0" presId="urn:microsoft.com/office/officeart/2005/8/layout/hierarchy2"/>
    <dgm:cxn modelId="{9E86673D-FE26-4B5A-AF73-74B3A24D2604}" type="presParOf" srcId="{5DD6A0A7-49EF-486A-A91C-DC2F3C92EDCB}" destId="{F884CB2C-5CFD-4EFC-970E-69BA4457ADDC}" srcOrd="2" destOrd="0" presId="urn:microsoft.com/office/officeart/2005/8/layout/hierarchy2"/>
    <dgm:cxn modelId="{1A5BFD19-B282-464C-9A3B-3412BE47D720}" type="presParOf" srcId="{F884CB2C-5CFD-4EFC-970E-69BA4457ADDC}" destId="{FF33A525-D950-4D9E-89BE-332ACD0CDE3F}" srcOrd="0" destOrd="0" presId="urn:microsoft.com/office/officeart/2005/8/layout/hierarchy2"/>
    <dgm:cxn modelId="{E7DC9867-5B44-4E8F-AE58-2EF20A1D4CB7}" type="presParOf" srcId="{5DD6A0A7-49EF-486A-A91C-DC2F3C92EDCB}" destId="{B2A4B875-26F5-49B2-8F2A-965FAEEF2B1A}" srcOrd="3" destOrd="0" presId="urn:microsoft.com/office/officeart/2005/8/layout/hierarchy2"/>
    <dgm:cxn modelId="{C6972DE1-3D7C-40B8-BA94-27A3A57D504B}" type="presParOf" srcId="{B2A4B875-26F5-49B2-8F2A-965FAEEF2B1A}" destId="{EA6DB650-5212-4CB8-B6E2-BDA80DA1FB6C}" srcOrd="0" destOrd="0" presId="urn:microsoft.com/office/officeart/2005/8/layout/hierarchy2"/>
    <dgm:cxn modelId="{42789CA9-3700-4C60-AA1D-7A442FB4F0FE}" type="presParOf" srcId="{B2A4B875-26F5-49B2-8F2A-965FAEEF2B1A}" destId="{BBFC35B5-4548-4A13-82FE-77FA5063DFFA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7FE499C2-DCD3-4622-9A56-FFE33E7C81F5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E08EBA3D-62C7-43E2-A072-5E69A09851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99C2-DCD3-4622-9A56-FFE33E7C81F5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BA3D-62C7-43E2-A072-5E69A0985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99C2-DCD3-4622-9A56-FFE33E7C81F5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BA3D-62C7-43E2-A072-5E69A0985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99C2-DCD3-4622-9A56-FFE33E7C81F5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BA3D-62C7-43E2-A072-5E69A0985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8840"/>
            <a:ext cx="2133600" cy="365760"/>
          </a:xfrm>
        </p:spPr>
        <p:txBody>
          <a:bodyPr/>
          <a:lstStyle/>
          <a:p>
            <a:fld id="{7FE499C2-DCD3-4622-9A56-FFE33E7C81F5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8840"/>
            <a:ext cx="2133600" cy="365760"/>
          </a:xfrm>
        </p:spPr>
        <p:txBody>
          <a:bodyPr/>
          <a:lstStyle/>
          <a:p>
            <a:fld id="{E08EBA3D-62C7-43E2-A072-5E69A0985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99C2-DCD3-4622-9A56-FFE33E7C81F5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BA3D-62C7-43E2-A072-5E69A0985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99C2-DCD3-4622-9A56-FFE33E7C81F5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E08EBA3D-62C7-43E2-A072-5E69A0985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99C2-DCD3-4622-9A56-FFE33E7C81F5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BA3D-62C7-43E2-A072-5E69A0985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99C2-DCD3-4622-9A56-FFE33E7C81F5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BA3D-62C7-43E2-A072-5E69A0985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99C2-DCD3-4622-9A56-FFE33E7C81F5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E08EBA3D-62C7-43E2-A072-5E69A0985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2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499C2-DCD3-4622-9A56-FFE33E7C81F5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EBA3D-62C7-43E2-A072-5E69A0985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7FE499C2-DCD3-4622-9A56-FFE33E7C81F5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E08EBA3D-62C7-43E2-A072-5E69A09851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772400" cy="3108960"/>
          </a:xfrm>
        </p:spPr>
        <p:txBody>
          <a:bodyPr/>
          <a:lstStyle/>
          <a:p>
            <a:r>
              <a:rPr sz="5400" smtClean="0"/>
              <a:t>Struktur dan Proses Sosial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29200"/>
            <a:ext cx="7772400" cy="1508760"/>
          </a:xfrm>
        </p:spPr>
        <p:txBody>
          <a:bodyPr>
            <a:normAutofit/>
          </a:bodyPr>
          <a:lstStyle/>
          <a:p>
            <a:r>
              <a:rPr b="1" smtClean="0">
                <a:solidFill>
                  <a:srgbClr val="002060"/>
                </a:solidFill>
                <a:latin typeface="Abscissa" pitchFamily="2" charset="0"/>
              </a:rPr>
              <a:t>Dian S. Purwanty, S.Sos., M.M.</a:t>
            </a:r>
          </a:p>
          <a:p>
            <a:endParaRPr smtClean="0">
              <a:solidFill>
                <a:srgbClr val="002060"/>
              </a:solidFill>
              <a:latin typeface="Abscissa" pitchFamily="2" charset="0"/>
            </a:endParaRPr>
          </a:p>
          <a:p>
            <a:r>
              <a:rPr smtClean="0">
                <a:solidFill>
                  <a:srgbClr val="002060"/>
                </a:solidFill>
                <a:latin typeface="Abscissa" pitchFamily="2" charset="0"/>
              </a:rPr>
              <a:t>Program Studi Ilmu Komunikasi – Humas</a:t>
            </a:r>
          </a:p>
          <a:p>
            <a:r>
              <a:rPr smtClean="0">
                <a:solidFill>
                  <a:srgbClr val="002060"/>
                </a:solidFill>
                <a:latin typeface="Abscissa" pitchFamily="2" charset="0"/>
              </a:rPr>
              <a:t>Universitas Komputer </a:t>
            </a:r>
            <a:r>
              <a:rPr smtClean="0">
                <a:solidFill>
                  <a:srgbClr val="002060"/>
                </a:solidFill>
                <a:latin typeface="Abscissa" pitchFamily="2" charset="0"/>
              </a:rPr>
              <a:t>Indonesia</a:t>
            </a:r>
            <a:endParaRPr smtClean="0">
              <a:solidFill>
                <a:srgbClr val="002060"/>
              </a:solidFill>
              <a:latin typeface="Abscissa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mtClean="0"/>
              <a:t>1. Kontak Sosial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b="1" dirty="0" err="1" smtClean="0"/>
              <a:t>Soeryono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Soekanto</a:t>
            </a:r>
            <a:r>
              <a:rPr lang="en-US" sz="2000" dirty="0" smtClean="0"/>
              <a:t>, </a:t>
            </a:r>
            <a:r>
              <a:rPr lang="en-US" sz="2000" dirty="0" err="1" smtClean="0"/>
              <a:t>kontak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</a:t>
            </a:r>
            <a:r>
              <a:rPr lang="en-US" sz="2000" dirty="0" err="1" smtClean="0"/>
              <a:t>berasal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Latin </a:t>
            </a:r>
            <a:r>
              <a:rPr lang="en-US" sz="2000" b="1" i="1" dirty="0" smtClean="0"/>
              <a:t>con 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b="1" i="1" dirty="0" smtClean="0"/>
              <a:t>cum</a:t>
            </a:r>
            <a:r>
              <a:rPr lang="en-US" sz="2000" dirty="0" smtClean="0"/>
              <a:t> (</a:t>
            </a:r>
            <a:r>
              <a:rPr lang="en-US" sz="2000" dirty="0" err="1" smtClean="0"/>
              <a:t>bersama-sama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b="1" i="1" dirty="0" smtClean="0"/>
              <a:t>tango</a:t>
            </a:r>
            <a:r>
              <a:rPr lang="en-US" sz="2000" dirty="0" smtClean="0"/>
              <a:t> (</a:t>
            </a:r>
            <a:r>
              <a:rPr lang="en-US" sz="2000" dirty="0" err="1" smtClean="0"/>
              <a:t>menyentuh</a:t>
            </a:r>
            <a:r>
              <a:rPr lang="en-US" sz="2000" dirty="0" smtClean="0"/>
              <a:t>),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harfiah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bersama-sama</a:t>
            </a:r>
            <a:r>
              <a:rPr lang="en-US" sz="2000" dirty="0" smtClean="0"/>
              <a:t> </a:t>
            </a:r>
            <a:r>
              <a:rPr lang="en-US" sz="2000" dirty="0" err="1" smtClean="0"/>
              <a:t>menyentuh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Konseptual</a:t>
            </a:r>
            <a:r>
              <a:rPr lang="en-US" sz="2000" dirty="0" smtClean="0"/>
              <a:t> </a:t>
            </a:r>
            <a:r>
              <a:rPr lang="en-US" sz="2000" dirty="0" err="1" smtClean="0"/>
              <a:t>kontak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:</a:t>
            </a:r>
          </a:p>
          <a:p>
            <a:pPr marL="941832" lvl="1" indent="-457200">
              <a:buFont typeface="+mj-lt"/>
              <a:buAutoNum type="arabicPeriod"/>
            </a:pPr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primer</a:t>
            </a:r>
          </a:p>
          <a:p>
            <a:pPr marL="941832" lvl="1" indent="-457200">
              <a:buFont typeface="+mj-lt"/>
              <a:buAutoNum type="arabicPeriod"/>
            </a:pPr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endParaRPr lang="en-US" dirty="0" smtClean="0"/>
          </a:p>
        </p:txBody>
      </p:sp>
      <p:pic>
        <p:nvPicPr>
          <p:cNvPr id="8" name="Content Placeholder 7" descr="social-interactio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600200"/>
            <a:ext cx="4038600" cy="4419599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mtClean="0"/>
              <a:t>2. Komunikasi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dimensi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luas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pemaknaannya</a:t>
            </a:r>
            <a:r>
              <a:rPr lang="en-US" sz="2000" dirty="0" smtClean="0"/>
              <a:t>,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subjek-objek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beragam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konteks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majemuk</a:t>
            </a:r>
            <a:r>
              <a:rPr lang="en-US" sz="2000" dirty="0" smtClean="0"/>
              <a:t> pula.</a:t>
            </a:r>
          </a:p>
          <a:p>
            <a:r>
              <a:rPr lang="en-US" sz="2000" dirty="0" err="1" smtClean="0"/>
              <a:t>Tiga</a:t>
            </a:r>
            <a:r>
              <a:rPr lang="en-US" sz="2000" dirty="0" smtClean="0"/>
              <a:t> </a:t>
            </a:r>
            <a:r>
              <a:rPr lang="en-US" sz="2000" dirty="0" err="1" smtClean="0"/>
              <a:t>unsur</a:t>
            </a:r>
            <a:r>
              <a:rPr lang="en-US" sz="2000" dirty="0" smtClean="0"/>
              <a:t>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:</a:t>
            </a:r>
          </a:p>
          <a:p>
            <a:pPr marL="941832" lvl="1" indent="-457200">
              <a:buFont typeface="+mj-lt"/>
              <a:buAutoNum type="arabicPeriod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marL="941832" lvl="1" indent="-457200">
              <a:buFont typeface="+mj-lt"/>
              <a:buAutoNum type="arabicPeriod"/>
            </a:pPr>
            <a:r>
              <a:rPr lang="en-US" dirty="0" err="1" smtClean="0"/>
              <a:t>Saluran</a:t>
            </a:r>
            <a:r>
              <a:rPr lang="en-US" dirty="0" smtClean="0"/>
              <a:t> (</a:t>
            </a:r>
            <a:r>
              <a:rPr lang="en-US" i="1" dirty="0" smtClean="0"/>
              <a:t>media</a:t>
            </a:r>
            <a:r>
              <a:rPr lang="en-US" dirty="0" smtClean="0"/>
              <a:t>)</a:t>
            </a:r>
          </a:p>
          <a:p>
            <a:pPr marL="941832" lvl="1" indent="-457200">
              <a:buFont typeface="+mj-lt"/>
              <a:buAutoNum type="arabicPeriod"/>
            </a:pP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</p:txBody>
      </p:sp>
      <p:pic>
        <p:nvPicPr>
          <p:cNvPr id="7" name="Content Placeholder 6" descr="communication_skills_graded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24400" y="1676400"/>
            <a:ext cx="4114800" cy="46482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82000" cy="1143000"/>
          </a:xfrm>
        </p:spPr>
        <p:txBody>
          <a:bodyPr>
            <a:normAutofit/>
          </a:bodyPr>
          <a:lstStyle/>
          <a:p>
            <a:pPr algn="l"/>
            <a:r>
              <a:rPr smtClean="0"/>
              <a:t>Proses-proses Interaksi Sosial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golongan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social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akibat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interaksi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:</a:t>
            </a:r>
          </a:p>
          <a:p>
            <a:pPr marL="941832" lvl="1" indent="-457200">
              <a:buFont typeface="+mj-lt"/>
              <a:buAutoNum type="arabicPeriod"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asosiatif</a:t>
            </a:r>
            <a:endParaRPr lang="en-US" dirty="0" smtClean="0"/>
          </a:p>
          <a:p>
            <a:pPr marL="1481328" lvl="3" indent="-457200">
              <a:buFont typeface="+mj-lt"/>
              <a:buAutoNum type="alphaLcParenR"/>
            </a:pPr>
            <a:r>
              <a:rPr lang="en-US" sz="2000" i="1" dirty="0" smtClean="0"/>
              <a:t>Cooperation </a:t>
            </a:r>
            <a:endParaRPr lang="en-US" sz="2000" dirty="0" smtClean="0"/>
          </a:p>
          <a:p>
            <a:pPr marL="1481328" lvl="3" indent="-457200">
              <a:buFont typeface="+mj-lt"/>
              <a:buAutoNum type="alphaLcParenR"/>
            </a:pPr>
            <a:r>
              <a:rPr lang="en-US" sz="2000" i="1" dirty="0" err="1" smtClean="0"/>
              <a:t>Accomodation</a:t>
            </a:r>
            <a:r>
              <a:rPr lang="en-US" sz="2000" i="1" dirty="0" smtClean="0"/>
              <a:t> </a:t>
            </a:r>
          </a:p>
          <a:p>
            <a:pPr marL="941832" lvl="1" indent="-457200">
              <a:buFont typeface="+mj-lt"/>
              <a:buAutoNum type="arabicPeriod"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disosiatif</a:t>
            </a:r>
            <a:endParaRPr lang="en-US" dirty="0" smtClean="0"/>
          </a:p>
          <a:p>
            <a:pPr marL="1481328" lvl="3" indent="-457200">
              <a:buFont typeface="+mj-lt"/>
              <a:buAutoNum type="alphaLcParenR"/>
            </a:pPr>
            <a:r>
              <a:rPr lang="en-US" sz="2000" i="1" dirty="0" smtClean="0"/>
              <a:t>Competition</a:t>
            </a:r>
          </a:p>
          <a:p>
            <a:pPr marL="1481328" lvl="3" indent="-457200">
              <a:buFont typeface="+mj-lt"/>
              <a:buAutoNum type="alphaLcParenR"/>
            </a:pPr>
            <a:r>
              <a:rPr lang="en-US" sz="2000" i="1" dirty="0" err="1" smtClean="0"/>
              <a:t>Controvertion</a:t>
            </a:r>
            <a:endParaRPr lang="en-US" sz="2000" i="1" dirty="0" smtClean="0"/>
          </a:p>
          <a:p>
            <a:pPr marL="1481328" lvl="3" indent="-457200">
              <a:buFont typeface="+mj-lt"/>
              <a:buAutoNum type="alphaLcParenR"/>
            </a:pPr>
            <a:r>
              <a:rPr lang="en-US" sz="2000" i="1" dirty="0" smtClean="0"/>
              <a:t>Conflict </a:t>
            </a:r>
          </a:p>
        </p:txBody>
      </p:sp>
      <p:pic>
        <p:nvPicPr>
          <p:cNvPr id="8" name="Content Placeholder 7" descr="scanrail10060002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24400" y="1752600"/>
            <a:ext cx="3886200" cy="32766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304800" y="1066800"/>
          <a:ext cx="8458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Struktur Masyarakat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697230" indent="-514350">
              <a:buFont typeface="+mj-lt"/>
              <a:buAutoNum type="arabicPeriod"/>
            </a:pP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endParaRPr lang="en-US" sz="2800" dirty="0" smtClean="0"/>
          </a:p>
          <a:p>
            <a:pPr marL="697230" indent="-514350">
              <a:buFont typeface="+mj-lt"/>
              <a:buAutoNum type="arabicPeriod"/>
            </a:pPr>
            <a:r>
              <a:rPr lang="en-US" sz="2800" dirty="0" err="1" smtClean="0"/>
              <a:t>Lembaga</a:t>
            </a:r>
            <a:r>
              <a:rPr lang="en-US" sz="2800" dirty="0" smtClean="0"/>
              <a:t> (</a:t>
            </a:r>
            <a:r>
              <a:rPr lang="en-US" sz="2800" dirty="0" err="1" smtClean="0"/>
              <a:t>Pranata</a:t>
            </a:r>
            <a:r>
              <a:rPr lang="en-US" sz="2800" dirty="0" smtClean="0"/>
              <a:t>) </a:t>
            </a:r>
            <a:r>
              <a:rPr lang="en-US" sz="2800" dirty="0" err="1" smtClean="0"/>
              <a:t>Sosial</a:t>
            </a:r>
            <a:endParaRPr lang="en-US" sz="2800" dirty="0" smtClean="0"/>
          </a:p>
          <a:p>
            <a:pPr marL="697230" indent="-514350">
              <a:buFont typeface="+mj-lt"/>
              <a:buAutoNum type="arabicPeriod"/>
            </a:pPr>
            <a:r>
              <a:rPr lang="en-US" sz="2800" dirty="0" err="1" smtClean="0"/>
              <a:t>Stratifikasi</a:t>
            </a:r>
            <a:r>
              <a:rPr lang="en-US" sz="2800" dirty="0" smtClean="0"/>
              <a:t> Social (</a:t>
            </a:r>
            <a:r>
              <a:rPr lang="en-US" sz="2800" i="1" dirty="0" smtClean="0"/>
              <a:t>Social Stratification</a:t>
            </a:r>
            <a:r>
              <a:rPr lang="en-US" sz="2800" dirty="0" smtClean="0"/>
              <a:t>)</a:t>
            </a:r>
          </a:p>
          <a:p>
            <a:pPr marL="697230" indent="-514350">
              <a:buFont typeface="+mj-lt"/>
              <a:buAutoNum type="arabicPeriod"/>
            </a:pPr>
            <a:r>
              <a:rPr lang="en-US" sz="2800" dirty="0" err="1" smtClean="0"/>
              <a:t>Mobilitas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(</a:t>
            </a:r>
            <a:r>
              <a:rPr lang="en-US" sz="2800" i="1" dirty="0" smtClean="0"/>
              <a:t>Social Mobility</a:t>
            </a:r>
            <a:r>
              <a:rPr lang="en-US" sz="2800" dirty="0" smtClean="0"/>
              <a:t>)</a:t>
            </a:r>
          </a:p>
          <a:p>
            <a:pPr marL="697230" indent="-514350">
              <a:buFont typeface="+mj-lt"/>
              <a:buAutoNum type="arabicPeriod"/>
            </a:pPr>
            <a:r>
              <a:rPr lang="en-US" sz="2800" dirty="0" err="1" smtClean="0"/>
              <a:t>Kebudayaan</a:t>
            </a:r>
            <a:endParaRPr lang="en-US" sz="2800" dirty="0"/>
          </a:p>
        </p:txBody>
      </p:sp>
      <p:pic>
        <p:nvPicPr>
          <p:cNvPr id="5" name="Content Placeholder 4" descr="200px-Network_Community_Structure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61940" y="1752600"/>
            <a:ext cx="3265713" cy="3429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mtClean="0"/>
              <a:t>1. Kelompok Sosial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3276600"/>
                <a:gridCol w="3581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Kelompok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Sekunder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Primer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err="1" smtClean="0"/>
                        <a:t>Bersifat</a:t>
                      </a:r>
                      <a:r>
                        <a:rPr lang="en-US" dirty="0" smtClean="0"/>
                        <a:t> formal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err="1" smtClean="0"/>
                        <a:t>Memiliki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aturan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struktur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tegas</a:t>
                      </a:r>
                      <a:endParaRPr lang="en-US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err="1" smtClean="0"/>
                        <a:t>Dibentuk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berdasarkan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tujuan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jelas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err="1" smtClean="0"/>
                        <a:t>Bersifat</a:t>
                      </a:r>
                      <a:r>
                        <a:rPr lang="en-US" baseline="0" dirty="0" smtClean="0"/>
                        <a:t> formal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memiliki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aturan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jelas</a:t>
                      </a:r>
                      <a:endParaRPr lang="en-US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err="1" smtClean="0"/>
                        <a:t>Dijalankan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tegas</a:t>
                      </a:r>
                      <a:endParaRPr lang="en-US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err="1" smtClean="0"/>
                        <a:t>Fungsi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struktur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jalankan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secara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guyup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err="1" smtClean="0"/>
                        <a:t>Terbentuk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berdasarkan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tujuan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jelas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atau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abstrak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Informal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err="1" smtClean="0"/>
                        <a:t>Bersifat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mengikat</a:t>
                      </a:r>
                      <a:endParaRPr lang="en-US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memiliki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aturan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struktur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tegas</a:t>
                      </a:r>
                      <a:endParaRPr lang="en-US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err="1" smtClean="0"/>
                        <a:t>Dibentuk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berdasarkan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sesaat</a:t>
                      </a:r>
                      <a:endParaRPr lang="en-US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err="1" smtClean="0"/>
                        <a:t>Tujuan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kurang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err="1" smtClean="0"/>
                        <a:t>Terjadi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akibat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meleburnya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sifat-sifat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kelompok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sosial</a:t>
                      </a:r>
                      <a:r>
                        <a:rPr lang="en-US" dirty="0" smtClean="0"/>
                        <a:t> B </a:t>
                      </a:r>
                      <a:r>
                        <a:rPr lang="en-US" dirty="0" err="1" smtClean="0"/>
                        <a:t>atau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karena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pembentukan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sifat-sifat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diluar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kelompok</a:t>
                      </a:r>
                      <a:r>
                        <a:rPr lang="en-US" baseline="0" dirty="0" smtClean="0"/>
                        <a:t> B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err="1" smtClean="0"/>
                        <a:t>Bentuk</a:t>
                      </a:r>
                      <a:r>
                        <a:rPr lang="en-US" baseline="0" dirty="0" smtClean="0"/>
                        <a:t> lain </a:t>
                      </a:r>
                      <a:r>
                        <a:rPr lang="en-US" baseline="0" dirty="0" err="1" smtClean="0"/>
                        <a:t>dari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kelompok</a:t>
                      </a:r>
                      <a:r>
                        <a:rPr lang="en-US" baseline="0" dirty="0" smtClean="0"/>
                        <a:t> C yang </a:t>
                      </a:r>
                      <a:r>
                        <a:rPr lang="en-US" baseline="0" dirty="0" err="1" smtClean="0"/>
                        <a:t>menonjol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hubungan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pribadi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mendalam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/>
              <a:t>2</a:t>
            </a:r>
            <a:r>
              <a:rPr smtClean="0"/>
              <a:t>. Lembaga (Pranata) 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2578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err="1" smtClean="0"/>
              <a:t>Sekumpulan</a:t>
            </a:r>
            <a:r>
              <a:rPr lang="en-US" sz="2000" dirty="0" smtClean="0"/>
              <a:t> </a:t>
            </a:r>
            <a:r>
              <a:rPr lang="en-US" sz="2000" dirty="0" err="1" smtClean="0"/>
              <a:t>tata</a:t>
            </a:r>
            <a:r>
              <a:rPr lang="en-US" sz="2000" dirty="0" smtClean="0"/>
              <a:t> </a:t>
            </a:r>
            <a:r>
              <a:rPr lang="en-US" sz="2000" dirty="0" err="1" smtClean="0"/>
              <a:t>aturan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mengatur</a:t>
            </a:r>
            <a:r>
              <a:rPr lang="en-US" sz="2000" dirty="0" smtClean="0"/>
              <a:t> </a:t>
            </a:r>
            <a:r>
              <a:rPr lang="en-US" sz="2000" dirty="0" err="1" smtClean="0"/>
              <a:t>interaksi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proses-proses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kata</a:t>
            </a:r>
            <a:r>
              <a:rPr lang="en-US" sz="2000" dirty="0" smtClean="0"/>
              <a:t> lain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menciptakan</a:t>
            </a:r>
            <a:r>
              <a:rPr lang="en-US" sz="2000" dirty="0" smtClean="0"/>
              <a:t> </a:t>
            </a:r>
            <a:r>
              <a:rPr lang="en-US" sz="2000" dirty="0" err="1" smtClean="0"/>
              <a:t>ketertiban</a:t>
            </a:r>
            <a:r>
              <a:rPr lang="en-US" sz="2000" dirty="0" smtClean="0"/>
              <a:t> (order).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err="1" smtClean="0"/>
              <a:t>Wujud</a:t>
            </a:r>
            <a:r>
              <a:rPr lang="en-US" sz="2000" dirty="0" smtClean="0"/>
              <a:t> </a:t>
            </a:r>
            <a:r>
              <a:rPr lang="en-US" sz="2000" dirty="0" err="1" smtClean="0"/>
              <a:t>konkret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pranata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aturan</a:t>
            </a:r>
            <a:r>
              <a:rPr lang="en-US" sz="2000" dirty="0" smtClean="0"/>
              <a:t>, </a:t>
            </a:r>
            <a:r>
              <a:rPr lang="en-US" sz="2000" dirty="0" err="1" smtClean="0"/>
              <a:t>norma</a:t>
            </a:r>
            <a:r>
              <a:rPr lang="en-US" sz="2000" dirty="0" smtClean="0"/>
              <a:t>, </a:t>
            </a:r>
            <a:r>
              <a:rPr lang="en-US" sz="2000" dirty="0" err="1" smtClean="0"/>
              <a:t>adat</a:t>
            </a:r>
            <a:r>
              <a:rPr lang="en-US" sz="2000" dirty="0" smtClean="0"/>
              <a:t> </a:t>
            </a:r>
            <a:r>
              <a:rPr lang="en-US" sz="2000" dirty="0" err="1" smtClean="0"/>
              <a:t>istiadat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mengatur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terinternalisasi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kehidupan</a:t>
            </a:r>
            <a:r>
              <a:rPr lang="en-US" sz="2000" dirty="0" smtClean="0"/>
              <a:t> </a:t>
            </a:r>
            <a:r>
              <a:rPr lang="en-US" sz="2000" dirty="0" err="1" smtClean="0"/>
              <a:t>sehari-hari</a:t>
            </a:r>
            <a:r>
              <a:rPr lang="en-US" sz="2000" dirty="0" smtClean="0"/>
              <a:t>. 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kata</a:t>
            </a:r>
            <a:r>
              <a:rPr lang="en-US" sz="2000" dirty="0" smtClean="0"/>
              <a:t> lain, </a:t>
            </a:r>
            <a:r>
              <a:rPr lang="en-US" sz="2000" dirty="0" err="1" smtClean="0"/>
              <a:t>pranata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norma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melembaga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kelembagaan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.</a:t>
            </a:r>
          </a:p>
        </p:txBody>
      </p:sp>
      <p:pic>
        <p:nvPicPr>
          <p:cNvPr id="5" name="Content Placeholder 4" descr="pwcare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91201" y="1447800"/>
            <a:ext cx="3124200" cy="4191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mtClean="0"/>
              <a:t>3. Stratifikasi 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2578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berlapis</a:t>
            </a:r>
            <a:r>
              <a:rPr lang="en-US" sz="2000" dirty="0" smtClean="0"/>
              <a:t>-lapis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. </a:t>
            </a:r>
          </a:p>
          <a:p>
            <a:pPr>
              <a:buFont typeface="Wingdings" pitchFamily="2" charset="2"/>
              <a:buChar char="ü"/>
            </a:pPr>
            <a:r>
              <a:rPr lang="en-US" sz="2000" b="1" dirty="0" err="1" smtClean="0"/>
              <a:t>Pitirin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Sorokim</a:t>
            </a:r>
            <a:r>
              <a:rPr lang="en-US" sz="2000" dirty="0" smtClean="0"/>
              <a:t>, </a:t>
            </a:r>
            <a:r>
              <a:rPr lang="en-US" sz="2000" i="1" dirty="0" smtClean="0"/>
              <a:t>social stratification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pembedaan</a:t>
            </a:r>
            <a:r>
              <a:rPr lang="en-US" sz="2000" dirty="0" smtClean="0"/>
              <a:t> </a:t>
            </a:r>
            <a:r>
              <a:rPr lang="en-US" sz="2000" dirty="0" err="1" smtClean="0"/>
              <a:t>penduduk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kelas-kelas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bertingkat</a:t>
            </a:r>
            <a:r>
              <a:rPr lang="en-US" sz="20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pembentukan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:</a:t>
            </a:r>
          </a:p>
          <a:p>
            <a:pPr marL="941832" lvl="1" indent="-457200">
              <a:buFont typeface="+mj-lt"/>
              <a:buAutoNum type="arabicPeriod"/>
            </a:pP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endParaRPr lang="en-US" dirty="0" smtClean="0"/>
          </a:p>
          <a:p>
            <a:pPr marL="941832" lvl="1" indent="-457200">
              <a:buFont typeface="+mj-lt"/>
              <a:buAutoNum type="arabicPeriod"/>
            </a:pP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endParaRPr lang="en-US" dirty="0" smtClean="0"/>
          </a:p>
          <a:p>
            <a:pPr marL="941832" lvl="1" indent="-457200">
              <a:buFont typeface="+mj-lt"/>
              <a:buAutoNum type="arabicPeriod"/>
            </a:pP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endParaRPr lang="en-US" dirty="0" smtClean="0"/>
          </a:p>
          <a:p>
            <a:pPr marL="941832" lvl="1" indent="-457200">
              <a:buFont typeface="+mj-lt"/>
              <a:buAutoNum type="arabicPeriod"/>
            </a:pP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kehormatan</a:t>
            </a:r>
            <a:endParaRPr lang="en-US" dirty="0" smtClean="0"/>
          </a:p>
          <a:p>
            <a:pPr marL="941832" lvl="1" indent="-457200">
              <a:buFont typeface="+mj-lt"/>
              <a:buAutoNum type="arabicPeriod"/>
            </a:pP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</p:txBody>
      </p:sp>
      <p:pic>
        <p:nvPicPr>
          <p:cNvPr id="7" name="Content Placeholder 6" descr="300px-Class_US.svg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86400" y="1676400"/>
            <a:ext cx="3390900" cy="42672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/>
              <a:t>4</a:t>
            </a:r>
            <a:r>
              <a:rPr smtClean="0"/>
              <a:t>. Mobilitas 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720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b="1" dirty="0" smtClean="0"/>
              <a:t>Horton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Hunt</a:t>
            </a:r>
            <a:r>
              <a:rPr lang="en-US" sz="2000" dirty="0" smtClean="0"/>
              <a:t>,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gerak</a:t>
            </a:r>
            <a:r>
              <a:rPr lang="en-US" sz="2000" dirty="0" smtClean="0"/>
              <a:t> </a:t>
            </a:r>
            <a:r>
              <a:rPr lang="en-US" sz="2000" dirty="0" err="1" smtClean="0"/>
              <a:t>perpindahan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err="1" smtClean="0"/>
              <a:t>Tiga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mobilitas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:</a:t>
            </a:r>
          </a:p>
          <a:p>
            <a:pPr marL="941832" lvl="1" indent="-457200">
              <a:buFont typeface="+mj-lt"/>
              <a:buAutoNum type="arabicPeriod"/>
            </a:pPr>
            <a:r>
              <a:rPr lang="en-US" i="1" dirty="0" smtClean="0"/>
              <a:t>Social climbing</a:t>
            </a:r>
          </a:p>
          <a:p>
            <a:pPr marL="941832" lvl="1" indent="-457200">
              <a:buFont typeface="+mj-lt"/>
              <a:buAutoNum type="arabicPeriod"/>
            </a:pPr>
            <a:r>
              <a:rPr lang="en-US" i="1" dirty="0" smtClean="0"/>
              <a:t>Social sinking</a:t>
            </a:r>
          </a:p>
          <a:p>
            <a:pPr marL="941832" lvl="1" indent="-457200">
              <a:buFont typeface="+mj-lt"/>
              <a:buAutoNum type="arabicPeriod"/>
            </a:pPr>
            <a:r>
              <a:rPr lang="en-US" i="1" dirty="0" smtClean="0"/>
              <a:t>Social horizontal</a:t>
            </a:r>
            <a:r>
              <a:rPr lang="en-US" dirty="0" smtClean="0"/>
              <a:t> </a:t>
            </a:r>
            <a:endParaRPr lang="en-US" b="1" dirty="0" smtClean="0"/>
          </a:p>
        </p:txBody>
      </p:sp>
      <p:pic>
        <p:nvPicPr>
          <p:cNvPr id="6" name="Content Placeholder 5" descr="snakes-ladders (1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05401" y="1600200"/>
            <a:ext cx="3581400" cy="37338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/>
              <a:t>5</a:t>
            </a:r>
            <a:r>
              <a:rPr smtClean="0"/>
              <a:t>. Kebudayaan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5334000" cy="5181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dijalankan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segala</a:t>
            </a:r>
            <a:r>
              <a:rPr lang="en-US" sz="2000" dirty="0" smtClean="0"/>
              <a:t> </a:t>
            </a:r>
            <a:r>
              <a:rPr lang="en-US" sz="2000" dirty="0" err="1" smtClean="0"/>
              <a:t>aktifitasnya</a:t>
            </a:r>
            <a:r>
              <a:rPr lang="en-US" sz="20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2000" b="1" dirty="0" smtClean="0"/>
              <a:t>J.J. </a:t>
            </a:r>
            <a:r>
              <a:rPr lang="en-US" sz="2000" b="1" dirty="0" err="1" smtClean="0"/>
              <a:t>Honigmann</a:t>
            </a:r>
            <a:r>
              <a:rPr lang="en-US" sz="2000" dirty="0" smtClean="0"/>
              <a:t>, 3 </a:t>
            </a:r>
            <a:r>
              <a:rPr lang="en-US" sz="2000" dirty="0" err="1" smtClean="0"/>
              <a:t>gejala</a:t>
            </a:r>
            <a:r>
              <a:rPr lang="en-US" sz="2000" dirty="0" smtClean="0"/>
              <a:t> </a:t>
            </a:r>
            <a:r>
              <a:rPr lang="en-US" sz="2000" dirty="0" err="1" smtClean="0"/>
              <a:t>kebudayaan</a:t>
            </a:r>
            <a:r>
              <a:rPr lang="en-US" sz="2000" dirty="0" smtClean="0"/>
              <a:t> :</a:t>
            </a:r>
          </a:p>
          <a:p>
            <a:pPr marL="941832" lvl="1" indent="-457200">
              <a:buFont typeface="+mj-lt"/>
              <a:buAutoNum type="arabicPeriod"/>
            </a:pPr>
            <a:r>
              <a:rPr lang="en-US" i="1" dirty="0" smtClean="0"/>
              <a:t>Ideas</a:t>
            </a:r>
          </a:p>
          <a:p>
            <a:pPr marL="941832" lvl="1" indent="-457200">
              <a:buFont typeface="+mj-lt"/>
              <a:buAutoNum type="arabicPeriod"/>
            </a:pPr>
            <a:r>
              <a:rPr lang="en-US" i="1" dirty="0" smtClean="0"/>
              <a:t>Ac</a:t>
            </a:r>
            <a:r>
              <a:rPr lang="en-US" dirty="0" smtClean="0"/>
              <a:t>tivities</a:t>
            </a:r>
          </a:p>
          <a:p>
            <a:pPr marL="941832" lvl="1" indent="-457200">
              <a:buFont typeface="+mj-lt"/>
              <a:buAutoNum type="arabicPeriod"/>
            </a:pPr>
            <a:r>
              <a:rPr lang="en-US" i="1" dirty="0" smtClean="0"/>
              <a:t>Artifacts </a:t>
            </a:r>
          </a:p>
          <a:p>
            <a:pPr>
              <a:buFont typeface="Wingdings" pitchFamily="2" charset="2"/>
              <a:buChar char="ü"/>
            </a:pPr>
            <a:r>
              <a:rPr lang="en-US" sz="2000" b="1" dirty="0" smtClean="0"/>
              <a:t>C. </a:t>
            </a:r>
            <a:r>
              <a:rPr lang="en-US" sz="2000" b="1" dirty="0" err="1" smtClean="0"/>
              <a:t>Kluckhohn</a:t>
            </a:r>
            <a:r>
              <a:rPr lang="en-US" sz="2000" b="1" dirty="0" smtClean="0"/>
              <a:t>,</a:t>
            </a:r>
            <a:r>
              <a:rPr lang="en-US" sz="2000" dirty="0" smtClean="0"/>
              <a:t> 7 </a:t>
            </a:r>
            <a:r>
              <a:rPr lang="en-US" sz="2000" dirty="0" err="1" smtClean="0"/>
              <a:t>unsur</a:t>
            </a:r>
            <a:r>
              <a:rPr lang="en-US" sz="2000" dirty="0" smtClean="0"/>
              <a:t> </a:t>
            </a:r>
            <a:r>
              <a:rPr lang="en-US" sz="2000" dirty="0" err="1" smtClean="0"/>
              <a:t>kebudayaan</a:t>
            </a:r>
            <a:r>
              <a:rPr lang="en-US" sz="2000" dirty="0" smtClean="0"/>
              <a:t> :</a:t>
            </a:r>
          </a:p>
          <a:p>
            <a:pPr marL="941832" lvl="1" indent="-457200">
              <a:buFont typeface="+mj-lt"/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 smtClean="0"/>
          </a:p>
          <a:p>
            <a:pPr marL="941832" lvl="1" indent="-457200">
              <a:buFont typeface="+mj-lt"/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pencaharian</a:t>
            </a:r>
            <a:r>
              <a:rPr lang="en-US" dirty="0" smtClean="0"/>
              <a:t> &amp;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marL="941832" lvl="1" indent="-457200">
              <a:buFont typeface="+mj-lt"/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kemasyarakatn</a:t>
            </a:r>
            <a:endParaRPr lang="en-US" dirty="0" smtClean="0"/>
          </a:p>
          <a:p>
            <a:pPr marL="941832" lvl="1" indent="-457200">
              <a:buFont typeface="+mj-lt"/>
              <a:buAutoNum type="arabicPeriod"/>
            </a:pPr>
            <a:r>
              <a:rPr lang="en-US" dirty="0" err="1" smtClean="0"/>
              <a:t>Bahasa</a:t>
            </a:r>
            <a:endParaRPr lang="en-US" dirty="0" smtClean="0"/>
          </a:p>
          <a:p>
            <a:pPr marL="941832" lvl="1" indent="-457200">
              <a:buFont typeface="+mj-lt"/>
              <a:buAutoNum type="arabicPeriod"/>
            </a:pPr>
            <a:r>
              <a:rPr lang="en-US" dirty="0" err="1" smtClean="0"/>
              <a:t>Kesenian</a:t>
            </a:r>
            <a:endParaRPr lang="en-US" dirty="0" smtClean="0"/>
          </a:p>
          <a:p>
            <a:pPr marL="941832" lvl="1" indent="-457200">
              <a:buFont typeface="+mj-lt"/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endParaRPr lang="en-US" dirty="0" smtClean="0"/>
          </a:p>
          <a:p>
            <a:pPr marL="941832" lvl="1" indent="-457200">
              <a:buFont typeface="+mj-lt"/>
              <a:buAutoNum type="arabicPeriod"/>
            </a:pPr>
            <a:r>
              <a:rPr lang="en-US" dirty="0" err="1" smtClean="0"/>
              <a:t>Religi</a:t>
            </a:r>
            <a:r>
              <a:rPr lang="en-US" dirty="0" smtClean="0"/>
              <a:t> </a:t>
            </a:r>
          </a:p>
        </p:txBody>
      </p:sp>
      <p:pic>
        <p:nvPicPr>
          <p:cNvPr id="7" name="Content Placeholder 6" descr="imag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86400" y="1905000"/>
            <a:ext cx="3013183" cy="39624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smtClean="0"/>
              <a:t>Proses &amp; Interaksi Sosial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interaksi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, </a:t>
            </a:r>
            <a:r>
              <a:rPr lang="en-US" sz="2000" dirty="0" err="1" smtClean="0"/>
              <a:t>sedangkan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khususnya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aktivitas-aktivitas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>
                <a:solidFill>
                  <a:srgbClr val="0070C0"/>
                </a:solidFill>
              </a:rPr>
              <a:t>Interaksi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sosial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merupakan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hubungan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sosial</a:t>
            </a:r>
            <a:r>
              <a:rPr lang="en-US" sz="2000" dirty="0" smtClean="0">
                <a:solidFill>
                  <a:srgbClr val="0070C0"/>
                </a:solidFill>
              </a:rPr>
              <a:t> yang </a:t>
            </a:r>
            <a:r>
              <a:rPr lang="en-US" sz="2000" dirty="0" err="1" smtClean="0">
                <a:solidFill>
                  <a:srgbClr val="0070C0"/>
                </a:solidFill>
              </a:rPr>
              <a:t>dinamis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menyangkut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hubungan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antara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perorangan</a:t>
            </a:r>
            <a:r>
              <a:rPr lang="en-US" sz="2000" dirty="0" smtClean="0">
                <a:solidFill>
                  <a:srgbClr val="0070C0"/>
                </a:solidFill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</a:rPr>
              <a:t>kelompok</a:t>
            </a:r>
            <a:r>
              <a:rPr lang="en-US" sz="2000" dirty="0" smtClean="0">
                <a:solidFill>
                  <a:srgbClr val="0070C0"/>
                </a:solidFill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</a:rPr>
              <a:t>maupun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perorangan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dan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kelompok</a:t>
            </a:r>
            <a:r>
              <a:rPr lang="en-US" sz="20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sz="2000" dirty="0" err="1" smtClean="0"/>
              <a:t>Syarat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terjadinya</a:t>
            </a:r>
            <a:r>
              <a:rPr lang="en-US" sz="2000" dirty="0" smtClean="0"/>
              <a:t> </a:t>
            </a:r>
            <a:r>
              <a:rPr lang="en-US" sz="2000" dirty="0" err="1" smtClean="0"/>
              <a:t>interaksi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:</a:t>
            </a:r>
          </a:p>
          <a:p>
            <a:pPr marL="941832" lvl="1" indent="-457200">
              <a:buFont typeface="+mj-lt"/>
              <a:buAutoNum type="arabicPeriod"/>
            </a:pPr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i="1" dirty="0" smtClean="0"/>
              <a:t>(social contact)</a:t>
            </a:r>
          </a:p>
          <a:p>
            <a:pPr marL="941832" lvl="1" indent="-457200">
              <a:buFont typeface="+mj-lt"/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comminication</a:t>
            </a:r>
            <a:r>
              <a:rPr lang="en-US" i="1" dirty="0" smtClean="0"/>
              <a:t>)</a:t>
            </a:r>
          </a:p>
          <a:p>
            <a:pPr marL="640080" indent="-457200">
              <a:buNone/>
            </a:pPr>
            <a:endParaRPr lang="en-US" sz="2000" dirty="0" smtClean="0"/>
          </a:p>
        </p:txBody>
      </p:sp>
      <p:pic>
        <p:nvPicPr>
          <p:cNvPr id="8" name="Content Placeholder 7" descr="social-interactio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600200"/>
            <a:ext cx="4038600" cy="441959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Carnival</Template>
  <TotalTime>660</TotalTime>
  <Words>502</Words>
  <Application>Microsoft Office PowerPoint</Application>
  <PresentationFormat>On-screen Show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Carnival</vt:lpstr>
      <vt:lpstr>Struktur dan Proses Sosial</vt:lpstr>
      <vt:lpstr>Slide 2</vt:lpstr>
      <vt:lpstr>Struktur Masyarakat</vt:lpstr>
      <vt:lpstr>1. Kelompok Sosial</vt:lpstr>
      <vt:lpstr>2. Lembaga (Pranata) Sosial</vt:lpstr>
      <vt:lpstr>3. Stratifikasi Sosial</vt:lpstr>
      <vt:lpstr>4. Mobilitas Sosial</vt:lpstr>
      <vt:lpstr>5. Kebudayaan</vt:lpstr>
      <vt:lpstr>Proses &amp; Interaksi Sosial</vt:lpstr>
      <vt:lpstr>1. Kontak Sosial</vt:lpstr>
      <vt:lpstr>2. Komunikasi</vt:lpstr>
      <vt:lpstr>Proses-proses Interaksi Sosial</vt:lpstr>
    </vt:vector>
  </TitlesOfParts>
  <Company>YPPI Jakarta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dan Proses Sosial</dc:title>
  <dc:creator>elizabeth dian </dc:creator>
  <cp:lastModifiedBy>elizabeth dian </cp:lastModifiedBy>
  <cp:revision>11</cp:revision>
  <dcterms:created xsi:type="dcterms:W3CDTF">2011-03-14T04:52:53Z</dcterms:created>
  <dcterms:modified xsi:type="dcterms:W3CDTF">2011-03-31T03:22:07Z</dcterms:modified>
</cp:coreProperties>
</file>