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alindia Jud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Judu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9" name="SubJudu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d-ID" smtClean="0"/>
              <a:t>Klik untuk mengedit gaya subjudul Master</a:t>
            </a:r>
            <a:endParaRPr kumimoji="0" lang="en-US"/>
          </a:p>
        </p:txBody>
      </p:sp>
      <p:sp>
        <p:nvSpPr>
          <p:cNvPr id="28" name="Dudukan Tanggal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17" name="Dudukan Ka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ersegi Panjang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ersegi Panjang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ersegi Panjang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ersegi Panjang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Konektor Luru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Konektor Luru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Konektor Luru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Konektor Luru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Konektor Luru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ersegi Panjang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udukan Nomor Salindi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8" name="Dudukan Is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7" name="Dudukan Tanggal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9" name="Dudukan Nomor Salindi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Dudukan Ka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ulu Sek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ersegi Panjang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ersegi Panjang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ersegi Panjang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ersegi Panjang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Konektor Luru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Konektor Luru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Konektor Luru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Konektor Luru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Konektor Luru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ersegi Panjang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Konektor Luru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Dudukan Is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11" name="Dudukan Is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7" name="Dudukan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8" name="Dudukan Ka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Dudukan Nomor Salindi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Dudukan Is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13" name="Dudukan Is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12" name="Dudukan Tek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14" name="Dudukan Tek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6" name="Dudukan Tanggal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Dudukan Ka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3" name="Dudukan Ka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udukan Nomor Salindi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si dengan Kap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onektor Luru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Tek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8" name="Konektor Luru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ersegi Panjang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Konektor Luru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Dudukan Is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d-ID" smtClean="0"/>
              <a:t>Klik untuk mengedit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21" name="Dudukan Tanggal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22" name="Dudukan Nomor Salindi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Dudukan Ka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Lukisan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udukan Gamba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d-ID" smtClean="0"/>
              <a:t>Klik ikon untuk tambah gambar</a:t>
            </a:r>
            <a:endParaRPr kumimoji="0" lang="en-US" dirty="0"/>
          </a:p>
        </p:txBody>
      </p:sp>
      <p:sp>
        <p:nvSpPr>
          <p:cNvPr id="4" name="Dudukan Tek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mengedit gaya teks Master</a:t>
            </a:r>
          </a:p>
        </p:txBody>
      </p:sp>
      <p:sp>
        <p:nvSpPr>
          <p:cNvPr id="10" name="Konektor Luru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ersegi Panjang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Konektor Luru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Konektor Luru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Konektor Luru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udukan Tanggal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18" name="Dudukan Nomor Salindi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Dudukan Ka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onektor Luru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Dudukan Judu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13" name="Dudukan Tek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d-ID" smtClean="0"/>
              <a:t>Klik untuk mengedit gaya teks Master</a:t>
            </a:r>
          </a:p>
          <a:p>
            <a:pPr lvl="1" eaLnBrk="1" latinLnBrk="0" hangingPunct="1"/>
            <a:r>
              <a:rPr kumimoji="0" lang="id-ID" smtClean="0"/>
              <a:t>Tingkat kedua</a:t>
            </a:r>
          </a:p>
          <a:p>
            <a:pPr lvl="2" eaLnBrk="1" latinLnBrk="0" hangingPunct="1"/>
            <a:r>
              <a:rPr kumimoji="0" lang="id-ID" smtClean="0"/>
              <a:t>Tingkat ketiga</a:t>
            </a:r>
          </a:p>
          <a:p>
            <a:pPr lvl="3" eaLnBrk="1" latinLnBrk="0" hangingPunct="1"/>
            <a:r>
              <a:rPr kumimoji="0" lang="id-ID" smtClean="0"/>
              <a:t>Tingkat keempat</a:t>
            </a:r>
          </a:p>
          <a:p>
            <a:pPr lvl="4" eaLnBrk="1" latinLnBrk="0" hangingPunct="1"/>
            <a:r>
              <a:rPr kumimoji="0" lang="id-ID" smtClean="0"/>
              <a:t>Tingkat kelima</a:t>
            </a:r>
            <a:endParaRPr kumimoji="0" lang="en-US"/>
          </a:p>
        </p:txBody>
      </p:sp>
      <p:sp>
        <p:nvSpPr>
          <p:cNvPr id="14" name="Dudukan Tanggal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3C79E-CEF8-4366-B269-D7546A890B53}" type="datetimeFigureOut">
              <a:rPr lang="id-ID" smtClean="0"/>
              <a:pPr/>
              <a:t>30/03/2011</a:t>
            </a:fld>
            <a:endParaRPr lang="id-ID"/>
          </a:p>
        </p:txBody>
      </p:sp>
      <p:sp>
        <p:nvSpPr>
          <p:cNvPr id="3" name="Dudukan Ka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Konektor Luru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ersegi Panjang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udukan Nomor Salindi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7AC15-FE36-48F7-9AB4-8DD0A6F9EDA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percakapan</a:t>
            </a:r>
            <a:endParaRPr lang="id-ID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Percakapan Informatif dan Persuasif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Percakapan merupakan bentuk komunikasi verbal baik antara dua orang atau lebih. </a:t>
            </a:r>
          </a:p>
          <a:p>
            <a:r>
              <a:rPr lang="id-ID" dirty="0" smtClean="0"/>
              <a:t>Dalam komunikasi, pesan menjadi bagian yang sangat penting dan menjadi tujuan yang ingin disampaikan. </a:t>
            </a:r>
          </a:p>
          <a:p>
            <a:r>
              <a:rPr lang="id-ID" dirty="0" smtClean="0"/>
              <a:t>Bentuk percakapan dapat dilakukan secara formal maupun informal.</a:t>
            </a:r>
          </a:p>
          <a:p>
            <a:r>
              <a:rPr lang="id-ID" dirty="0" smtClean="0"/>
              <a:t>Percakapan merupakan aktivitas dasar dari beragam prilaku komunikasi; wawancara, dialog, perkuliahan, presentasi, atau di pengadilan. </a:t>
            </a:r>
          </a:p>
          <a:p>
            <a:r>
              <a:rPr lang="id-ID" dirty="0" smtClean="0"/>
              <a:t>Percakapan dapat berlangsung dalam bentuk penyampaian informasi atau persuasi.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Pembicaraan Informatif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Pembicaraan yang dilakukan untuk memberikan informasi baru yang belum diketahui, atau melengkapi informasi yang sudah ada, dengan prinsip: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Batasi jumlah informasi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Tekanan manfaat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Kaitkan informasi yang baru dengan yang lama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Sajikan informasi melalui beberapa alat indera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Variasikan tingkat abstraksi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Informasi</a:t>
            </a:r>
            <a:endParaRPr lang="id-ID" dirty="0"/>
          </a:p>
        </p:txBody>
      </p:sp>
      <p:sp>
        <p:nvSpPr>
          <p:cNvPr id="4" name="Persegi Panjang Sudut Bundar 3"/>
          <p:cNvSpPr/>
          <p:nvPr/>
        </p:nvSpPr>
        <p:spPr>
          <a:xfrm>
            <a:off x="2643174" y="1785926"/>
            <a:ext cx="335758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Kotak Teks 4"/>
          <p:cNvSpPr txBox="1"/>
          <p:nvPr/>
        </p:nvSpPr>
        <p:spPr>
          <a:xfrm>
            <a:off x="2786050" y="178592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Pembicaraan Informatif</a:t>
            </a:r>
            <a:endParaRPr lang="id-ID" dirty="0"/>
          </a:p>
        </p:txBody>
      </p:sp>
      <p:grpSp>
        <p:nvGrpSpPr>
          <p:cNvPr id="14" name="Grup 13"/>
          <p:cNvGrpSpPr/>
          <p:nvPr/>
        </p:nvGrpSpPr>
        <p:grpSpPr>
          <a:xfrm>
            <a:off x="1071538" y="4000504"/>
            <a:ext cx="1643074" cy="1428760"/>
            <a:chOff x="857224" y="3786190"/>
            <a:chExt cx="1643074" cy="1428760"/>
          </a:xfrm>
        </p:grpSpPr>
        <p:sp>
          <p:nvSpPr>
            <p:cNvPr id="6" name="Oval 5"/>
            <p:cNvSpPr/>
            <p:nvPr/>
          </p:nvSpPr>
          <p:spPr>
            <a:xfrm>
              <a:off x="857224" y="3786190"/>
              <a:ext cx="1607355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Kotak Teks 8"/>
            <p:cNvSpPr txBox="1"/>
            <p:nvPr/>
          </p:nvSpPr>
          <p:spPr>
            <a:xfrm>
              <a:off x="857224" y="4357694"/>
              <a:ext cx="16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smtClean="0"/>
                <a:t>DESKRIPSI</a:t>
              </a:r>
              <a:endParaRPr lang="id-ID" dirty="0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3536149" y="4000504"/>
            <a:ext cx="1607355" cy="1428760"/>
            <a:chOff x="3214678" y="3643314"/>
            <a:chExt cx="1607355" cy="1428760"/>
          </a:xfrm>
        </p:grpSpPr>
        <p:sp>
          <p:nvSpPr>
            <p:cNvPr id="7" name="Oval 6"/>
            <p:cNvSpPr/>
            <p:nvPr/>
          </p:nvSpPr>
          <p:spPr>
            <a:xfrm>
              <a:off x="3214678" y="3643314"/>
              <a:ext cx="1607355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Kotak Teks 9"/>
            <p:cNvSpPr txBox="1"/>
            <p:nvPr/>
          </p:nvSpPr>
          <p:spPr>
            <a:xfrm>
              <a:off x="3286116" y="4214818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smtClean="0"/>
                <a:t>DEFINISI</a:t>
              </a:r>
              <a:endParaRPr lang="id-ID" dirty="0"/>
            </a:p>
          </p:txBody>
        </p:sp>
      </p:grpSp>
      <p:grpSp>
        <p:nvGrpSpPr>
          <p:cNvPr id="12" name="Grup 11"/>
          <p:cNvGrpSpPr/>
          <p:nvPr/>
        </p:nvGrpSpPr>
        <p:grpSpPr>
          <a:xfrm>
            <a:off x="5715008" y="4000504"/>
            <a:ext cx="2000264" cy="1428760"/>
            <a:chOff x="5286380" y="3571876"/>
            <a:chExt cx="2000264" cy="1428760"/>
          </a:xfrm>
        </p:grpSpPr>
        <p:sp>
          <p:nvSpPr>
            <p:cNvPr id="8" name="Oval 7"/>
            <p:cNvSpPr/>
            <p:nvPr/>
          </p:nvSpPr>
          <p:spPr>
            <a:xfrm>
              <a:off x="5500694" y="3571876"/>
              <a:ext cx="1607355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Kotak Teks 10"/>
            <p:cNvSpPr txBox="1"/>
            <p:nvPr/>
          </p:nvSpPr>
          <p:spPr>
            <a:xfrm>
              <a:off x="5286380" y="4000504"/>
              <a:ext cx="2000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err="1" smtClean="0"/>
                <a:t>DEMONS-TRASI</a:t>
              </a:r>
              <a:endParaRPr lang="id-ID" dirty="0"/>
            </a:p>
          </p:txBody>
        </p:sp>
      </p:grpSp>
      <p:cxnSp>
        <p:nvCxnSpPr>
          <p:cNvPr id="18" name="Konektor Panah Lurus 17"/>
          <p:cNvCxnSpPr>
            <a:stCxn id="4" idx="2"/>
            <a:endCxn id="7" idx="0"/>
          </p:cNvCxnSpPr>
          <p:nvPr/>
        </p:nvCxnSpPr>
        <p:spPr>
          <a:xfrm rot="16200000" flipH="1">
            <a:off x="3437922" y="3098599"/>
            <a:ext cx="1785950" cy="17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Konektor Panah Lurus 19"/>
          <p:cNvCxnSpPr>
            <a:stCxn id="4" idx="2"/>
            <a:endCxn id="6" idx="0"/>
          </p:cNvCxnSpPr>
          <p:nvPr/>
        </p:nvCxnSpPr>
        <p:spPr>
          <a:xfrm rot="5400000">
            <a:off x="2205617" y="1884154"/>
            <a:ext cx="1785950" cy="2446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Konektor Panah Lurus 21"/>
          <p:cNvCxnSpPr>
            <a:stCxn id="4" idx="2"/>
            <a:endCxn id="8" idx="0"/>
          </p:cNvCxnSpPr>
          <p:nvPr/>
        </p:nvCxnSpPr>
        <p:spPr>
          <a:xfrm rot="16200000" flipH="1">
            <a:off x="4634508" y="1902012"/>
            <a:ext cx="1785950" cy="24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Inggris: </a:t>
            </a:r>
            <a:r>
              <a:rPr lang="id-ID" dirty="0" err="1" smtClean="0"/>
              <a:t>description</a:t>
            </a:r>
            <a:r>
              <a:rPr lang="id-ID" dirty="0" smtClean="0"/>
              <a:t>; dari Latin: </a:t>
            </a:r>
            <a:r>
              <a:rPr lang="id-ID" dirty="0" err="1" smtClean="0"/>
              <a:t>descriptio</a:t>
            </a:r>
            <a:r>
              <a:rPr lang="id-ID" dirty="0" smtClean="0"/>
              <a:t>, </a:t>
            </a:r>
            <a:r>
              <a:rPr lang="id-ID" dirty="0" err="1" smtClean="0"/>
              <a:t>describo</a:t>
            </a:r>
            <a:r>
              <a:rPr lang="id-ID" dirty="0" smtClean="0"/>
              <a:t> (menulis, menggores, menggambar). </a:t>
            </a:r>
          </a:p>
          <a:p>
            <a:r>
              <a:rPr lang="id-ID" dirty="0" smtClean="0"/>
              <a:t>Upaya pengolahan data menjadi sesuatu yang dapat diutarakan secara jelas dan tepat dengan tujuan agar dapat dimengerti oleh orang yang tidak langsung mengalami. </a:t>
            </a:r>
          </a:p>
          <a:p>
            <a:r>
              <a:rPr lang="id-ID" dirty="0" smtClean="0"/>
              <a:t>Deskripsi dan penjelasan berkaitan erat. Tanpa deskripsi tentang fakta-fakta mustahillah dijelaskan fakta-fakta; di pihak lain, deskripsi tanpa penjelasan tidak cukup bagi </a:t>
            </a:r>
            <a:r>
              <a:rPr lang="id-ID" dirty="0" err="1" smtClean="0"/>
              <a:t>suatu</a:t>
            </a:r>
            <a:r>
              <a:rPr lang="id-ID" dirty="0" smtClean="0"/>
              <a:t> ilmu.</a:t>
            </a:r>
          </a:p>
          <a:p>
            <a:r>
              <a:rPr lang="id-ID" dirty="0" smtClean="0"/>
              <a:t>Deskripsi dapat menggunakan simbol, matriks, diagram, atau gambar.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Inggris: </a:t>
            </a:r>
            <a:r>
              <a:rPr lang="id-ID" i="1" dirty="0" err="1" smtClean="0"/>
              <a:t>definition</a:t>
            </a:r>
            <a:r>
              <a:rPr lang="id-ID" dirty="0" smtClean="0"/>
              <a:t>; dari Latin </a:t>
            </a:r>
            <a:r>
              <a:rPr lang="id-ID" i="1" dirty="0" err="1" smtClean="0"/>
              <a:t>de</a:t>
            </a:r>
            <a:r>
              <a:rPr lang="id-ID" dirty="0" smtClean="0"/>
              <a:t> dan </a:t>
            </a:r>
            <a:r>
              <a:rPr lang="id-ID" i="1" dirty="0" err="1" smtClean="0"/>
              <a:t>finire</a:t>
            </a:r>
            <a:r>
              <a:rPr lang="id-ID" i="1" dirty="0" smtClean="0"/>
              <a:t> </a:t>
            </a:r>
            <a:r>
              <a:rPr lang="id-ID" dirty="0" smtClean="0"/>
              <a:t>(membatasi). Definisi sangat perlu untuk menyediakan penjelasan-penjelasan cara pemakaian istilah-istilah kunci. </a:t>
            </a:r>
          </a:p>
          <a:p>
            <a:r>
              <a:rPr lang="id-ID" dirty="0" smtClean="0"/>
              <a:t>Definisi berfungsi untuk mempertegas </a:t>
            </a:r>
            <a:r>
              <a:rPr lang="id-ID" i="1" dirty="0" err="1" smtClean="0"/>
              <a:t>eksclude</a:t>
            </a:r>
            <a:r>
              <a:rPr lang="id-ID" dirty="0" smtClean="0"/>
              <a:t> dan </a:t>
            </a:r>
            <a:r>
              <a:rPr lang="id-ID" i="1" dirty="0" err="1" smtClean="0"/>
              <a:t>include</a:t>
            </a:r>
            <a:r>
              <a:rPr lang="id-ID" dirty="0" smtClean="0"/>
              <a:t>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Aturan Definisi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Bagian-bagian dari </a:t>
            </a:r>
            <a:r>
              <a:rPr lang="id-ID" dirty="0" err="1" smtClean="0"/>
              <a:t>suatu</a:t>
            </a:r>
            <a:r>
              <a:rPr lang="id-ID" dirty="0" smtClean="0"/>
              <a:t> definisi lebih diketahui daripada realitas yang didefinisikan.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Definisi dan apa yang didefinisikan harus dapat ditukarkan secara timbal balik.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Paling tidak, definisi memuat genus dan </a:t>
            </a:r>
            <a:r>
              <a:rPr lang="id-ID" dirty="0" err="1" smtClean="0"/>
              <a:t>diferensia</a:t>
            </a:r>
            <a:r>
              <a:rPr lang="id-ID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Hindarilah definisi dalam bentuk negatif.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Ragam Definisi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Definisi Berputar: definisi yang tidak dapat dipahami karena tidak ada yang diberi definisi, biasanya hanya diberi sinonim.</a:t>
            </a:r>
          </a:p>
          <a:p>
            <a:r>
              <a:rPr lang="id-ID" dirty="0" smtClean="0"/>
              <a:t>Definisi Demonstratif: definisi yang berupa penunjukan objek, benda, atau peristiwa konkret.</a:t>
            </a:r>
          </a:p>
          <a:p>
            <a:r>
              <a:rPr lang="id-ID" dirty="0" smtClean="0"/>
              <a:t>Definisi Nominal: makna kata dengan keterangan dan pemakaian kata itu.</a:t>
            </a:r>
          </a:p>
          <a:p>
            <a:r>
              <a:rPr lang="id-ID" dirty="0" smtClean="0"/>
              <a:t>Definisi Metaforis: definisi yang berupa pemberian kiasan atau tamsilnya. 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Demonstrasi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Inggris: </a:t>
            </a:r>
            <a:r>
              <a:rPr lang="id-ID" i="1" dirty="0" err="1" smtClean="0"/>
              <a:t>demonstration</a:t>
            </a:r>
            <a:r>
              <a:rPr lang="id-ID" dirty="0" smtClean="0"/>
              <a:t>; dari Latin </a:t>
            </a:r>
            <a:r>
              <a:rPr lang="id-ID" i="1" dirty="0" err="1" smtClean="0"/>
              <a:t>demostrate</a:t>
            </a:r>
            <a:r>
              <a:rPr lang="id-ID" dirty="0" smtClean="0"/>
              <a:t> (memperlihatkan, menunjukkan).</a:t>
            </a:r>
          </a:p>
          <a:p>
            <a:r>
              <a:rPr lang="id-ID" dirty="0" smtClean="0"/>
              <a:t>Sering diartikan sebagai pembuktian. Dalam logika (deduktif), menunjukkan penalaran yang digunakan untuk mencapai kesimpulan. </a:t>
            </a:r>
          </a:p>
          <a:p>
            <a:r>
              <a:rPr lang="id-ID" dirty="0" smtClean="0"/>
              <a:t>Dalam arti sempit merupakan inferensi (penarikan kesimpulan) berdasarkan premis-premis yang benar dan pasti. </a:t>
            </a:r>
          </a:p>
          <a:p>
            <a:r>
              <a:rPr lang="id-ID" dirty="0" smtClean="0"/>
              <a:t>Demonstrasi dalam arti lebih luas, merupakan semua bentuk pemikiran yang menyingkap realitas yang diragukan, entah pasti atau </a:t>
            </a:r>
            <a:r>
              <a:rPr lang="id-ID" dirty="0" err="1" smtClean="0"/>
              <a:t>probabel</a:t>
            </a:r>
            <a:r>
              <a:rPr lang="id-ID" dirty="0" smtClean="0"/>
              <a:t> melalui penggunaan proses yang lain dari inferensi.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Persuasif</a:t>
            </a:r>
            <a:endParaRPr lang="id-ID" dirty="0"/>
          </a:p>
        </p:txBody>
      </p:sp>
      <p:sp>
        <p:nvSpPr>
          <p:cNvPr id="3" name="Dudukan Is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Pembicaraan untuk memperkuat atau mengubah sikap atau kepercayaan. </a:t>
            </a:r>
          </a:p>
          <a:p>
            <a:r>
              <a:rPr lang="id-ID" dirty="0" smtClean="0"/>
              <a:t>Mengembangkan pembicaraan untuk merangsang tindakan.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Hal yang mesti diperhatikan:</a:t>
            </a:r>
          </a:p>
          <a:p>
            <a:pPr marL="457200" indent="-457200">
              <a:buAutoNum type="arabicPeriod"/>
            </a:pPr>
            <a:r>
              <a:rPr lang="id-ID" dirty="0" smtClean="0"/>
              <a:t>Sikap: kecenderungan dalam berprilaku</a:t>
            </a:r>
          </a:p>
          <a:p>
            <a:pPr marL="457200" indent="-457200">
              <a:buAutoNum type="arabicPeriod"/>
            </a:pPr>
            <a:r>
              <a:rPr lang="id-ID" dirty="0" smtClean="0"/>
              <a:t>Kepercayaan: rasa yakin akan sesuatu atau kebenaran sesuatu.</a:t>
            </a:r>
          </a:p>
          <a:p>
            <a:pPr marL="457200" indent="-457200">
              <a:buAutoNum type="arabicPeriod"/>
            </a:pPr>
            <a:r>
              <a:rPr lang="id-ID" dirty="0" smtClean="0"/>
              <a:t>Perilaku: tindakan yang jelas dan dapat diamati.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njolan">
  <a:themeElements>
    <a:clrScheme name="Tonjolan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onjolan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njolan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458</Words>
  <Application>Microsoft Office PowerPoint</Application>
  <PresentationFormat>Tampilan Layar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Salindia</vt:lpstr>
      </vt:variant>
      <vt:variant>
        <vt:i4>9</vt:i4>
      </vt:variant>
    </vt:vector>
  </HeadingPairs>
  <TitlesOfParts>
    <vt:vector size="10" baseType="lpstr">
      <vt:lpstr>Tonjolan</vt:lpstr>
      <vt:lpstr>percakapan</vt:lpstr>
      <vt:lpstr>pengertian</vt:lpstr>
      <vt:lpstr>Pembicaraan Informatif</vt:lpstr>
      <vt:lpstr>Jenis Informasi</vt:lpstr>
      <vt:lpstr>Deskripsi</vt:lpstr>
      <vt:lpstr>Definisi</vt:lpstr>
      <vt:lpstr>Ragam Definisi</vt:lpstr>
      <vt:lpstr>Demonstrasi</vt:lpstr>
      <vt:lpstr>Persuasif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percakapan</dc:title>
  <dc:creator>Salsa</dc:creator>
  <cp:lastModifiedBy>Salsa</cp:lastModifiedBy>
  <cp:revision>6</cp:revision>
  <dcterms:created xsi:type="dcterms:W3CDTF">2011-03-29T05:17:22Z</dcterms:created>
  <dcterms:modified xsi:type="dcterms:W3CDTF">2011-03-30T14:08:52Z</dcterms:modified>
</cp:coreProperties>
</file>