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59" r:id="rId10"/>
    <p:sldId id="258" r:id="rId11"/>
    <p:sldId id="262" r:id="rId12"/>
    <p:sldId id="263" r:id="rId13"/>
    <p:sldId id="265" r:id="rId14"/>
    <p:sldId id="267" r:id="rId15"/>
    <p:sldId id="268" r:id="rId16"/>
    <p:sldId id="283" r:id="rId17"/>
    <p:sldId id="284" r:id="rId18"/>
    <p:sldId id="261" r:id="rId19"/>
    <p:sldId id="269" r:id="rId20"/>
    <p:sldId id="277" r:id="rId21"/>
    <p:sldId id="270" r:id="rId22"/>
    <p:sldId id="276" r:id="rId23"/>
    <p:sldId id="271" r:id="rId24"/>
    <p:sldId id="272" r:id="rId25"/>
    <p:sldId id="273" r:id="rId26"/>
    <p:sldId id="274" r:id="rId27"/>
    <p:sldId id="266" r:id="rId28"/>
    <p:sldId id="264" r:id="rId29"/>
    <p:sldId id="260" r:id="rId30"/>
    <p:sldId id="275" r:id="rId31"/>
    <p:sldId id="278" r:id="rId32"/>
    <p:sldId id="279" r:id="rId33"/>
    <p:sldId id="280" r:id="rId34"/>
    <p:sldId id="300" r:id="rId35"/>
    <p:sldId id="287" r:id="rId36"/>
    <p:sldId id="285" r:id="rId37"/>
    <p:sldId id="286" r:id="rId38"/>
    <p:sldId id="295" r:id="rId39"/>
    <p:sldId id="299" r:id="rId40"/>
    <p:sldId id="301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E2D6-FDA7-402B-9069-BE3C21BC7FB2}" type="datetimeFigureOut">
              <a:rPr lang="en-US" smtClean="0"/>
              <a:pPr/>
              <a:t>4/4/2011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A8A20-5588-4D80-94CC-185EA392D102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5790C-5FDB-4875-98C8-DB492650386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857628"/>
            <a:ext cx="9144000" cy="9286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 userDrawn="1"/>
        </p:nvSpPr>
        <p:spPr>
          <a:xfrm>
            <a:off x="0" y="2143116"/>
            <a:ext cx="914400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1863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57638"/>
            <a:ext cx="6400800" cy="757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7" name="Picture 6" descr="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58" y="357166"/>
            <a:ext cx="1571636" cy="15716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ABE5-160E-445B-8153-B7E1BBC90D10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8D6-0D47-47CD-961C-6FC5777BCEC2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500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115196" cy="11430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/>
          <a:lstStyle>
            <a:lvl1pPr>
              <a:defRPr>
                <a:latin typeface="Franklin Gothic Book" pitchFamily="34" charset="0"/>
              </a:defRPr>
            </a:lvl1pPr>
            <a:lvl2pPr>
              <a:defRPr>
                <a:latin typeface="Franklin Gothic Book" pitchFamily="34" charset="0"/>
              </a:defRPr>
            </a:lvl2pPr>
            <a:lvl3pPr>
              <a:defRPr>
                <a:latin typeface="Franklin Gothic Book" pitchFamily="34" charset="0"/>
              </a:defRPr>
            </a:lvl3pPr>
            <a:lvl4pPr>
              <a:defRPr>
                <a:latin typeface="Franklin Gothic Book" pitchFamily="34" charset="0"/>
              </a:defRPr>
            </a:lvl4pPr>
            <a:lvl5pPr>
              <a:defRPr>
                <a:latin typeface="Franklin Gothic Book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pic>
        <p:nvPicPr>
          <p:cNvPr id="7" name="Picture 6" descr="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33FE6DC0-3D3F-452A-B58D-D3787DC8F01A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600" b="0" spc="3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endParaRPr lang="en-S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371-658B-456B-8530-B2CE267B18B6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C14-7F04-4D7C-90BB-53F159577D63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632A-F497-4B38-AC87-D9671C2BF97D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2D41-CAD0-44AA-87DD-7B73FAB1FAF9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1D4D-024F-4D53-984D-9C6F75FA0D80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8E3-A0C4-4626-9954-6C8C4566A879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E2AF-0DF9-401A-9E7B-27B13F147CE4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038A-6E90-48C5-8437-214D44B4DC5D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 smtClean="0"/>
              <a:t>Komunikasi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E6DC0-3D3F-452A-B58D-D3787DC8F01A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pc="300" dirty="0" smtClean="0">
                <a:latin typeface="Franklin Gothic Book" pitchFamily="34" charset="0"/>
              </a:rPr>
              <a:t>Error Detection </a:t>
            </a:r>
            <a:endParaRPr lang="en-SG" b="1" spc="300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642942"/>
          </a:xfrm>
        </p:spPr>
        <p:txBody>
          <a:bodyPr>
            <a:normAutofit/>
          </a:bodyPr>
          <a:lstStyle/>
          <a:p>
            <a:r>
              <a:rPr lang="en-US" sz="2400" b="1" spc="300" dirty="0" smtClean="0">
                <a:latin typeface="Franklin Gothic Book" pitchFamily="34" charset="0"/>
              </a:rPr>
              <a:t>S. </a:t>
            </a:r>
            <a:r>
              <a:rPr lang="en-US" sz="2400" b="1" spc="300" dirty="0" err="1" smtClean="0">
                <a:latin typeface="Franklin Gothic Book" pitchFamily="34" charset="0"/>
              </a:rPr>
              <a:t>Indriani</a:t>
            </a:r>
            <a:r>
              <a:rPr lang="en-US" sz="2400" b="1" spc="300" dirty="0" smtClean="0">
                <a:latin typeface="Franklin Gothic Book" pitchFamily="34" charset="0"/>
              </a:rPr>
              <a:t> </a:t>
            </a:r>
            <a:r>
              <a:rPr lang="en-US" sz="2400" b="1" spc="300" dirty="0" err="1" smtClean="0">
                <a:latin typeface="Franklin Gothic Book" pitchFamily="34" charset="0"/>
              </a:rPr>
              <a:t>Lestariningati</a:t>
            </a:r>
            <a:r>
              <a:rPr lang="en-US" sz="2400" b="1" spc="300" dirty="0" smtClean="0">
                <a:latin typeface="Franklin Gothic Book" pitchFamily="34" charset="0"/>
              </a:rPr>
              <a:t>, M.T</a:t>
            </a:r>
            <a:endParaRPr lang="en-SG" sz="2400" b="1" spc="300" dirty="0">
              <a:latin typeface="Franklin Gothic Book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C61ED50-677C-4468-804A-0534960A33F4}" type="datetime1">
              <a:rPr lang="en-US" smtClean="0"/>
              <a:pPr/>
              <a:t>4/4/2011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1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Komunikasi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Mendeteksi</a:t>
            </a:r>
            <a:r>
              <a:rPr lang="en-US" b="1" dirty="0" smtClean="0"/>
              <a:t>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88442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deteksi</a:t>
            </a:r>
            <a:r>
              <a:rPr lang="en-US" sz="2400" dirty="0" smtClean="0"/>
              <a:t> error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b="1" dirty="0" smtClean="0"/>
              <a:t>error-detecting-code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bit yang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transmitter.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bit-bit lain.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receiver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deteksi</a:t>
            </a:r>
            <a:r>
              <a:rPr lang="en-US" sz="2400" dirty="0" smtClean="0"/>
              <a:t> error.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10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Ada Dua Pendekatan Untuk Deteksi Kesalahan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72560" cy="5257800"/>
          </a:xfrm>
        </p:spPr>
        <p:txBody>
          <a:bodyPr>
            <a:normAutofit fontScale="62500" lnSpcReduction="20000"/>
          </a:bodyPr>
          <a:lstStyle/>
          <a:p>
            <a:pPr marL="48006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3800" b="1" dirty="0" smtClean="0"/>
              <a:t>Forward Error Control</a:t>
            </a:r>
            <a:endParaRPr lang="en-US" sz="3800" dirty="0" smtClean="0"/>
          </a:p>
          <a:p>
            <a:pPr marL="754380" lvl="1" indent="-514350" algn="just">
              <a:lnSpc>
                <a:spcPct val="120000"/>
              </a:lnSpc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ditransmisikan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frame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tambahan</a:t>
            </a:r>
            <a:r>
              <a:rPr lang="en-US" sz="3200" dirty="0" smtClean="0"/>
              <a:t> (redundant)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mendeteksi</a:t>
            </a:r>
            <a:r>
              <a:rPr lang="en-US" sz="3200" dirty="0" smtClean="0"/>
              <a:t>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error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aliran</a:t>
            </a:r>
            <a:r>
              <a:rPr lang="en-US" sz="3200" dirty="0" smtClean="0"/>
              <a:t> bit yang </a:t>
            </a:r>
            <a:r>
              <a:rPr lang="en-US" sz="3200" dirty="0" err="1" smtClean="0"/>
              <a:t>diterima</a:t>
            </a:r>
            <a:r>
              <a:rPr lang="en-US" sz="3200" dirty="0" smtClean="0"/>
              <a:t> error. </a:t>
            </a:r>
          </a:p>
          <a:p>
            <a:pPr marL="48006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3800" b="1" dirty="0" smtClean="0"/>
              <a:t>Feedback (backward) Error Control</a:t>
            </a:r>
            <a:endParaRPr lang="en-US" sz="3800" dirty="0" smtClean="0"/>
          </a:p>
          <a:p>
            <a:pPr marL="754380" lvl="1" indent="-514350" algn="just">
              <a:lnSpc>
                <a:spcPct val="120000"/>
              </a:lnSpc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frame </a:t>
            </a:r>
            <a:r>
              <a:rPr lang="en-US" sz="3200" dirty="0" err="1" smtClean="0"/>
              <a:t>memilki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memperbolehkan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mendeteksi</a:t>
            </a:r>
            <a:r>
              <a:rPr lang="en-US" sz="3200" dirty="0" smtClean="0"/>
              <a:t>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menemukan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lokasinya</a:t>
            </a:r>
            <a:r>
              <a:rPr lang="en-US" sz="3200" dirty="0" smtClean="0"/>
              <a:t>.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transmisi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meminta</a:t>
            </a:r>
            <a:r>
              <a:rPr lang="en-US" sz="3200" dirty="0" smtClean="0"/>
              <a:t> </a:t>
            </a:r>
            <a:r>
              <a:rPr lang="en-US" sz="3200" dirty="0" err="1" smtClean="0"/>
              <a:t>pengiriman</a:t>
            </a:r>
            <a:r>
              <a:rPr lang="en-US" sz="3200" dirty="0" smtClean="0"/>
              <a:t> </a:t>
            </a:r>
            <a:r>
              <a:rPr lang="en-US" sz="3200" dirty="0" err="1" smtClean="0"/>
              <a:t>ulang</a:t>
            </a:r>
            <a:r>
              <a:rPr lang="en-US" sz="3200" dirty="0" smtClean="0"/>
              <a:t>, </a:t>
            </a:r>
            <a:r>
              <a:rPr lang="en-US" sz="3200" dirty="0" err="1" smtClean="0"/>
              <a:t>menyalin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dikirimkan</a:t>
            </a:r>
            <a:r>
              <a:rPr lang="en-US" sz="3200" dirty="0" smtClean="0"/>
              <a:t>.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3300" b="1" dirty="0" smtClean="0"/>
              <a:t>	Feedback error control </a:t>
            </a:r>
            <a:r>
              <a:rPr lang="en-US" sz="3300" b="1" dirty="0" err="1" smtClean="0"/>
              <a:t>dibagi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menjadi</a:t>
            </a:r>
            <a:r>
              <a:rPr lang="en-US" sz="3300" b="1" dirty="0" smtClean="0"/>
              <a:t> 2 </a:t>
            </a:r>
            <a:r>
              <a:rPr lang="en-US" sz="3300" b="1" dirty="0" err="1" smtClean="0"/>
              <a:t>bagian</a:t>
            </a:r>
            <a:r>
              <a:rPr lang="en-US" sz="3300" b="1" dirty="0" smtClean="0"/>
              <a:t>, </a:t>
            </a:r>
            <a:r>
              <a:rPr lang="en-US" sz="3300" b="1" dirty="0" err="1" smtClean="0"/>
              <a:t>yaitu</a:t>
            </a:r>
            <a:r>
              <a:rPr lang="en-US" sz="3300" b="1" dirty="0" smtClean="0"/>
              <a:t> :</a:t>
            </a:r>
            <a:endParaRPr lang="en-US" sz="3300" dirty="0" smtClean="0"/>
          </a:p>
          <a:p>
            <a:pPr lvl="2">
              <a:lnSpc>
                <a:spcPct val="120000"/>
              </a:lnSpc>
              <a:buNone/>
            </a:pPr>
            <a:r>
              <a:rPr lang="fi-FI" sz="3000" dirty="0" smtClean="0"/>
              <a:t>1. </a:t>
            </a:r>
            <a:r>
              <a:rPr lang="fi-FI" sz="2900" dirty="0" smtClean="0"/>
              <a:t>Teknik yang digunakan untuk deteksi kesalahan</a:t>
            </a:r>
            <a:endParaRPr lang="en-US" sz="2900" dirty="0" smtClean="0"/>
          </a:p>
          <a:p>
            <a:pPr lvl="2">
              <a:lnSpc>
                <a:spcPct val="120000"/>
              </a:lnSpc>
              <a:buNone/>
            </a:pPr>
            <a:r>
              <a:rPr lang="en-US" sz="2900" dirty="0" smtClean="0"/>
              <a:t>2. </a:t>
            </a:r>
            <a:r>
              <a:rPr lang="en-US" sz="2900" dirty="0" err="1" smtClean="0"/>
              <a:t>Kontrol</a:t>
            </a:r>
            <a:r>
              <a:rPr lang="en-US" sz="2900" dirty="0" smtClean="0"/>
              <a:t> </a:t>
            </a:r>
            <a:r>
              <a:rPr lang="en-US" sz="2900" dirty="0" err="1" smtClean="0"/>
              <a:t>algoritma</a:t>
            </a:r>
            <a:r>
              <a:rPr lang="en-US" sz="2900" dirty="0" smtClean="0"/>
              <a:t> yang </a:t>
            </a:r>
            <a:r>
              <a:rPr lang="en-US" sz="2900" dirty="0" err="1" smtClean="0"/>
              <a:t>telah</a:t>
            </a:r>
            <a:r>
              <a:rPr lang="en-US" sz="2900" dirty="0" smtClean="0"/>
              <a:t> </a:t>
            </a:r>
            <a:r>
              <a:rPr lang="en-US" sz="2900" dirty="0" err="1" smtClean="0"/>
              <a:t>disediakan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mengontrol</a:t>
            </a:r>
            <a:r>
              <a:rPr lang="en-US" sz="2900" dirty="0" smtClean="0"/>
              <a:t> </a:t>
            </a:r>
            <a:r>
              <a:rPr lang="en-US" sz="2900" dirty="0" err="1" smtClean="0"/>
              <a:t>transmisi</a:t>
            </a:r>
            <a:r>
              <a:rPr lang="en-US" sz="2900" dirty="0" smtClean="0"/>
              <a:t> </a:t>
            </a:r>
            <a:r>
              <a:rPr lang="en-US" sz="2900" dirty="0" err="1" smtClean="0"/>
              <a:t>ulang</a:t>
            </a:r>
            <a:r>
              <a:rPr lang="en-US" sz="29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F353-6370-4DB9-97E3-70EAA1F148A2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11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Type of Errors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12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80" y="2285992"/>
            <a:ext cx="85344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Type of Errors (cont’d)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714488"/>
            <a:ext cx="8501122" cy="4411675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0000"/>
                </a:solidFill>
              </a:rPr>
              <a:t>Single-Bit Error</a:t>
            </a:r>
          </a:p>
          <a:p>
            <a:pPr>
              <a:buFont typeface="Wingdings" pitchFamily="2" charset="2"/>
              <a:buNone/>
            </a:pPr>
            <a:r>
              <a:rPr lang="en-US" altLang="ko-KR" sz="2400" dirty="0" smtClean="0">
                <a:solidFill>
                  <a:srgbClr val="000000"/>
                </a:solidFill>
              </a:rPr>
              <a:t>~ 	is when only one bit in the data unit has changed  </a:t>
            </a:r>
          </a:p>
          <a:p>
            <a:pPr>
              <a:buFont typeface="Wingdings" pitchFamily="2" charset="2"/>
              <a:buNone/>
            </a:pPr>
            <a:r>
              <a:rPr lang="en-US" altLang="ko-KR" sz="2400" dirty="0" smtClean="0">
                <a:solidFill>
                  <a:srgbClr val="000000"/>
                </a:solidFill>
              </a:rPr>
              <a:t>	(ex : ASCII STX - ASCII LF)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942" y="3479800"/>
            <a:ext cx="7611208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13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Type of Errors (cont’d)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714488"/>
            <a:ext cx="8329642" cy="44116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0000"/>
                </a:solidFill>
              </a:rPr>
              <a:t>Multiple-Bit Error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ko-KR" sz="2400" dirty="0" smtClean="0">
                <a:solidFill>
                  <a:srgbClr val="000000"/>
                </a:solidFill>
              </a:rPr>
              <a:t>~ 	is when two or more nonconsecutive bits in the data unit have changed(ex : ASCII B - ASCII LF)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86208" y="3762382"/>
          <a:ext cx="7171592" cy="1876425"/>
        </p:xfrm>
        <a:graphic>
          <a:graphicData uri="http://schemas.openxmlformats.org/presentationml/2006/ole">
            <p:oleObj spid="_x0000_s1026" name="Image" r:id="rId3" imgW="11309566" imgH="2732086" progId="">
              <p:embed/>
            </p:oleObj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14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Type of Errors (cont’d)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571612"/>
            <a:ext cx="8501122" cy="45370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0000"/>
                </a:solidFill>
              </a:rPr>
              <a:t>Burst Error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ko-KR" sz="2400" dirty="0" smtClean="0">
                <a:solidFill>
                  <a:srgbClr val="000000"/>
                </a:solidFill>
              </a:rPr>
              <a:t>~ 	means that two or more consecutive bits in the data unit have changed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6017253" cy="317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15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Technique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deteksi</a:t>
            </a:r>
            <a:r>
              <a:rPr lang="en-US" sz="3600" dirty="0" smtClean="0"/>
              <a:t> </a:t>
            </a:r>
            <a:r>
              <a:rPr lang="en-US" sz="3600" dirty="0" err="1" smtClean="0"/>
              <a:t>kesalahan</a:t>
            </a:r>
            <a:r>
              <a:rPr lang="en-US" sz="3600" dirty="0" smtClean="0"/>
              <a:t>:</a:t>
            </a:r>
            <a:r>
              <a:rPr lang="id-ID" sz="3600" dirty="0" smtClean="0"/>
              <a:t> 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echo</a:t>
            </a:r>
            <a:r>
              <a:rPr lang="id-ID" dirty="0" smtClean="0"/>
              <a:t> 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error </a:t>
            </a:r>
            <a:r>
              <a:rPr lang="en-US" dirty="0" err="1" smtClean="0"/>
              <a:t>otomatis</a:t>
            </a:r>
            <a:r>
              <a:rPr lang="id-ID" dirty="0" smtClean="0"/>
              <a:t> 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Framing </a:t>
            </a:r>
            <a:r>
              <a:rPr lang="en-US" dirty="0" smtClean="0"/>
              <a:t>check</a:t>
            </a: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16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 smtClean="0"/>
              <a:t> </a:t>
            </a:r>
            <a:r>
              <a:rPr lang="id-ID" kern="0" dirty="0" smtClean="0"/>
              <a:t>Metode </a:t>
            </a:r>
            <a:r>
              <a:rPr lang="id-ID" kern="0" dirty="0" smtClean="0"/>
              <a:t>Echo</a:t>
            </a:r>
            <a:endParaRPr lang="en-SG" dirty="0"/>
          </a:p>
        </p:txBody>
      </p:sp>
      <p:sp>
        <p:nvSpPr>
          <p:cNvPr id="5124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deteksi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interaktif</a:t>
            </a:r>
            <a:r>
              <a:rPr lang="en-US" sz="2400" dirty="0" smtClean="0"/>
              <a:t> (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operator yang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data). </a:t>
            </a:r>
            <a:endParaRPr lang="id-ID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Operator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terminal yang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.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terminal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. Operator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dikirimkannya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34180B-7304-4EA8-B31F-7401DA4F5B7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2" name="Rectangle 5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Prepared By : Afen Prana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>
              <a:defRPr/>
            </a:pP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altLang="en-US" dirty="0" smtClean="0"/>
              <a:t>Metode Deteksi Error Otomatis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01122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dikehendaki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id-ID" sz="2000" dirty="0" smtClean="0"/>
              <a:t> s</a:t>
            </a:r>
            <a:r>
              <a:rPr lang="en-US" sz="2000" dirty="0" err="1" smtClean="0"/>
              <a:t>esedikit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karenanya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Deteksi</a:t>
            </a:r>
            <a:r>
              <a:rPr lang="en-US" sz="2000" b="1" dirty="0" smtClean="0"/>
              <a:t> </a:t>
            </a:r>
            <a:r>
              <a:rPr lang="en-US" sz="2000" b="1" dirty="0" smtClean="0"/>
              <a:t>error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Redundansi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data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yang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dikirimkan</a:t>
            </a:r>
            <a:r>
              <a:rPr lang="en-US" sz="2000" dirty="0" smtClean="0"/>
              <a:t>,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bit </a:t>
            </a:r>
            <a:r>
              <a:rPr lang="en-US" sz="2000" dirty="0" err="1" smtClean="0"/>
              <a:t>pariti</a:t>
            </a:r>
            <a:r>
              <a:rPr lang="en-US" sz="2000" dirty="0" smtClean="0"/>
              <a:t> (parity bit).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tidaknya</a:t>
            </a:r>
            <a:r>
              <a:rPr lang="en-US" sz="2000" dirty="0" smtClean="0"/>
              <a:t> 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data.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mendeteksi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 smtClean="0"/>
              <a:t>mengoreksi</a:t>
            </a:r>
            <a:r>
              <a:rPr lang="en-US" sz="2000" dirty="0" smtClean="0"/>
              <a:t> 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. Makin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redundansi</a:t>
            </a:r>
            <a:r>
              <a:rPr lang="en-US" sz="2000" dirty="0" smtClean="0"/>
              <a:t> </a:t>
            </a:r>
            <a:r>
              <a:rPr lang="en-US" sz="2000" dirty="0" err="1" smtClean="0"/>
              <a:t>makin</a:t>
            </a:r>
            <a:r>
              <a:rPr lang="en-US" sz="2000" dirty="0" smtClean="0"/>
              <a:t>  </a:t>
            </a:r>
            <a:r>
              <a:rPr lang="en-US" sz="2000" dirty="0" err="1" smtClean="0"/>
              <a:t>baik</a:t>
            </a:r>
            <a:r>
              <a:rPr lang="en-US" sz="2000" dirty="0" smtClean="0"/>
              <a:t>  </a:t>
            </a:r>
            <a:r>
              <a:rPr lang="en-US" sz="2000" dirty="0" err="1" smtClean="0"/>
              <a:t>deteksi</a:t>
            </a:r>
            <a:r>
              <a:rPr lang="en-US" sz="2000" dirty="0" smtClean="0"/>
              <a:t> </a:t>
            </a:r>
            <a:r>
              <a:rPr lang="en-US" sz="2000" dirty="0" err="1" smtClean="0"/>
              <a:t>errornya</a:t>
            </a:r>
            <a:r>
              <a:rPr lang="en-US" sz="2000" dirty="0" smtClean="0"/>
              <a:t>. </a:t>
            </a:r>
            <a:r>
              <a:rPr lang="en-US" sz="2000" dirty="0" err="1" smtClean="0"/>
              <a:t>Akibatnya</a:t>
            </a:r>
            <a:r>
              <a:rPr lang="en-US" sz="2000" dirty="0" smtClean="0"/>
              <a:t>  </a:t>
            </a:r>
            <a:r>
              <a:rPr lang="en-US" sz="2000" dirty="0" err="1" smtClean="0"/>
              <a:t>makin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 throughput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yang  </a:t>
            </a:r>
            <a:r>
              <a:rPr lang="en-US" sz="2000" dirty="0" err="1" smtClean="0"/>
              <a:t>berguna</a:t>
            </a:r>
            <a:r>
              <a:rPr lang="en-US" sz="2000" dirty="0" smtClean="0"/>
              <a:t>. 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FF0000"/>
                </a:solidFill>
              </a:rPr>
              <a:t>Throughput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adalah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perbandingan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antara</a:t>
            </a:r>
            <a:r>
              <a:rPr lang="en-US" sz="1600" dirty="0" smtClean="0">
                <a:solidFill>
                  <a:srgbClr val="FF0000"/>
                </a:solidFill>
              </a:rPr>
              <a:t> data yang </a:t>
            </a:r>
            <a:r>
              <a:rPr lang="en-US" sz="1600" dirty="0" err="1" smtClean="0">
                <a:solidFill>
                  <a:srgbClr val="FF0000"/>
                </a:solidFill>
              </a:rPr>
              <a:t>berguna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dengan</a:t>
            </a:r>
            <a:r>
              <a:rPr lang="en-US" sz="1600" dirty="0" smtClean="0">
                <a:solidFill>
                  <a:srgbClr val="FF0000"/>
                </a:solidFill>
              </a:rPr>
              <a:t> data </a:t>
            </a:r>
            <a:r>
              <a:rPr lang="en-US" sz="1600" dirty="0" err="1" smtClean="0">
                <a:solidFill>
                  <a:srgbClr val="FF0000"/>
                </a:solidFill>
              </a:rPr>
              <a:t>keseluruhan</a:t>
            </a:r>
            <a:r>
              <a:rPr lang="en-US" sz="1600" dirty="0" smtClean="0">
                <a:solidFill>
                  <a:srgbClr val="FF0000"/>
                </a:solidFill>
              </a:rPr>
              <a:t>. </a:t>
            </a:r>
            <a:r>
              <a:rPr lang="en-US" sz="1600" dirty="0" err="1" smtClean="0">
                <a:solidFill>
                  <a:srgbClr val="FF0000"/>
                </a:solidFill>
              </a:rPr>
              <a:t>Banyaknya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tambahan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pada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redundansi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sampai</a:t>
            </a:r>
            <a:r>
              <a:rPr lang="en-US" sz="1600" dirty="0" smtClean="0">
                <a:solidFill>
                  <a:srgbClr val="FF0000"/>
                </a:solidFill>
              </a:rPr>
              <a:t> 100% </a:t>
            </a:r>
            <a:r>
              <a:rPr lang="en-US" sz="1600" dirty="0" err="1" smtClean="0">
                <a:solidFill>
                  <a:srgbClr val="FF0000"/>
                </a:solidFill>
              </a:rPr>
              <a:t>dari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jumlah</a:t>
            </a:r>
            <a:r>
              <a:rPr lang="en-US" sz="1600" dirty="0" smtClean="0">
                <a:solidFill>
                  <a:srgbClr val="FF0000"/>
                </a:solidFill>
              </a:rPr>
              <a:t> bit data.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07B5-2DC9-4F0B-8C72-B5CFC25EBC57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Detection (cont’d)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600200"/>
            <a:ext cx="8858280" cy="4525963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Redundancy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rgbClr val="000000"/>
                </a:solidFill>
              </a:rPr>
              <a:t>	Error detection uses the concept of redundancy, which means adding extra bits for detecting errors at the destination</a:t>
            </a:r>
          </a:p>
          <a:p>
            <a:endParaRPr lang="en-US" altLang="ko-KR" sz="2400" dirty="0" smtClean="0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928934"/>
            <a:ext cx="5072098" cy="323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19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Prinsip dasar</a:t>
            </a:r>
            <a:r>
              <a:rPr lang="en-US">
                <a:cs typeface="Angsana New" pitchFamily="18" charset="-34"/>
              </a:rPr>
              <a:t> (1)</a:t>
            </a:r>
            <a:endParaRPr lang="th-TH">
              <a:cs typeface="Angsana New" pitchFamily="18" charset="-34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h-TH" sz="2800" dirty="0">
                <a:cs typeface="Angsana New" pitchFamily="18" charset="-34"/>
              </a:rPr>
              <a:t>Masalah utama dalam komunikasi data</a:t>
            </a:r>
            <a:r>
              <a:rPr lang="en-US" sz="2800" dirty="0">
                <a:cs typeface="Angsana New" pitchFamily="18" charset="-34"/>
              </a:rPr>
              <a:t> </a:t>
            </a:r>
            <a:r>
              <a:rPr lang="en-US" sz="2800" dirty="0" err="1">
                <a:cs typeface="Angsana New" pitchFamily="18" charset="-34"/>
              </a:rPr>
              <a:t>ialah</a:t>
            </a:r>
            <a:r>
              <a:rPr lang="en-US" sz="2800" dirty="0">
                <a:cs typeface="Angsana New" pitchFamily="18" charset="-34"/>
              </a:rPr>
              <a:t> </a:t>
            </a:r>
            <a:r>
              <a:rPr lang="th-TH" sz="2800" i="1" dirty="0">
                <a:cs typeface="Angsana New" pitchFamily="18" charset="-34"/>
              </a:rPr>
              <a:t>realibility</a:t>
            </a:r>
            <a:r>
              <a:rPr lang="en-US" sz="2800" i="1" dirty="0">
                <a:cs typeface="Angsana New" pitchFamily="18" charset="-34"/>
              </a:rPr>
              <a:t> </a:t>
            </a:r>
            <a:r>
              <a:rPr lang="en-US" sz="2800" dirty="0" err="1">
                <a:cs typeface="Angsana New" pitchFamily="18" charset="-34"/>
              </a:rPr>
              <a:t>atau</a:t>
            </a:r>
            <a:r>
              <a:rPr lang="en-US" sz="2800" dirty="0">
                <a:cs typeface="Angsana New" pitchFamily="18" charset="-34"/>
              </a:rPr>
              <a:t> </a:t>
            </a:r>
            <a:r>
              <a:rPr lang="en-US" sz="2800" dirty="0" err="1">
                <a:cs typeface="Angsana New" pitchFamily="18" charset="-34"/>
              </a:rPr>
              <a:t>keandalan</a:t>
            </a:r>
            <a:r>
              <a:rPr lang="th-TH" sz="2800" dirty="0">
                <a:cs typeface="Angsana New" pitchFamily="18" charset="-34"/>
              </a:rPr>
              <a:t>. </a:t>
            </a:r>
            <a:endParaRPr lang="en-US" sz="2800" dirty="0" smtClean="0">
              <a:cs typeface="Angsana New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2800" dirty="0" smtClean="0">
                <a:cs typeface="Angsana New" pitchFamily="18" charset="-34"/>
              </a:rPr>
              <a:t>Sinyal </a:t>
            </a:r>
            <a:r>
              <a:rPr lang="th-TH" sz="2800" dirty="0">
                <a:cs typeface="Angsana New" pitchFamily="18" charset="-34"/>
              </a:rPr>
              <a:t>yang dikirim melalui medium</a:t>
            </a:r>
            <a:r>
              <a:rPr lang="en-US" sz="2800" dirty="0">
                <a:cs typeface="Angsana New" pitchFamily="18" charset="-34"/>
              </a:rPr>
              <a:t> </a:t>
            </a:r>
            <a:r>
              <a:rPr lang="th-TH" sz="2800" dirty="0">
                <a:cs typeface="Angsana New" pitchFamily="18" charset="-34"/>
              </a:rPr>
              <a:t>tertentu dapat mengalami </a:t>
            </a:r>
            <a:r>
              <a:rPr lang="th-TH" sz="2800" dirty="0" smtClean="0">
                <a:cs typeface="Angsana New" pitchFamily="18" charset="-34"/>
              </a:rPr>
              <a:t>pelemahan, </a:t>
            </a:r>
            <a:r>
              <a:rPr lang="th-TH" sz="2800" dirty="0">
                <a:cs typeface="Angsana New" pitchFamily="18" charset="-34"/>
              </a:rPr>
              <a:t>distorsi,</a:t>
            </a:r>
            <a:r>
              <a:rPr lang="en-US" sz="2800" dirty="0">
                <a:cs typeface="Angsana New" pitchFamily="18" charset="-34"/>
              </a:rPr>
              <a:t> </a:t>
            </a:r>
            <a:r>
              <a:rPr lang="th-TH" sz="2800" dirty="0">
                <a:cs typeface="Angsana New" pitchFamily="18" charset="-34"/>
              </a:rPr>
              <a:t>keterbatasan bandwidth</a:t>
            </a:r>
            <a:endParaRPr lang="en-US" sz="2800" dirty="0">
              <a:cs typeface="Angsana New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2800" dirty="0">
                <a:cs typeface="Angsana New" pitchFamily="18" charset="-34"/>
              </a:rPr>
              <a:t>Data yang dikirim dapat menjadi rusak, hilang,</a:t>
            </a:r>
            <a:r>
              <a:rPr lang="en-US" sz="2800" dirty="0">
                <a:cs typeface="Angsana New" pitchFamily="18" charset="-34"/>
              </a:rPr>
              <a:t> </a:t>
            </a:r>
            <a:r>
              <a:rPr lang="th-TH" sz="2800" dirty="0">
                <a:cs typeface="Angsana New" pitchFamily="18" charset="-34"/>
              </a:rPr>
              <a:t>berubah</a:t>
            </a:r>
          </a:p>
          <a:p>
            <a:pPr>
              <a:lnSpc>
                <a:spcPct val="150000"/>
              </a:lnSpc>
            </a:pPr>
            <a:endParaRPr lang="th-TH" sz="2800" dirty="0">
              <a:cs typeface="Angsana New" pitchFamily="18" charset="-34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h-TH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Dengan</a:t>
            </a:r>
            <a:r>
              <a:rPr lang="en-US" b="1" dirty="0" smtClean="0"/>
              <a:t>  bit  </a:t>
            </a:r>
            <a:r>
              <a:rPr lang="en-US" b="1" dirty="0" err="1" smtClean="0"/>
              <a:t>pariti</a:t>
            </a:r>
            <a:r>
              <a:rPr lang="en-US" b="1" dirty="0" smtClean="0"/>
              <a:t>  </a:t>
            </a:r>
            <a:r>
              <a:rPr lang="en-US" b="1" dirty="0" err="1" smtClean="0"/>
              <a:t>dikenal</a:t>
            </a:r>
            <a:r>
              <a:rPr lang="en-US" b="1" dirty="0" smtClean="0"/>
              <a:t>  3  </a:t>
            </a:r>
            <a:r>
              <a:rPr lang="en-US" b="1" dirty="0" err="1" smtClean="0"/>
              <a:t>deteksi</a:t>
            </a:r>
            <a:r>
              <a:rPr lang="en-US" b="1" dirty="0" smtClean="0"/>
              <a:t> </a:t>
            </a:r>
            <a:r>
              <a:rPr lang="en-US" b="1" dirty="0" err="1" smtClean="0"/>
              <a:t>kesalahan</a:t>
            </a:r>
            <a:r>
              <a:rPr lang="en-US" b="1" dirty="0" smtClean="0"/>
              <a:t>, </a:t>
            </a:r>
            <a:r>
              <a:rPr lang="en-US" b="1" dirty="0" err="1" smtClean="0"/>
              <a:t>yaitu</a:t>
            </a:r>
            <a:r>
              <a:rPr lang="en-US" b="1" dirty="0" smtClean="0"/>
              <a:t> 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Vertical Redundancy Check (VRC)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Longitudinal Redundancy Check (LRC)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Cyclic Redundancy Check (CRC)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7958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7958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20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7958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326" y="4325955"/>
            <a:ext cx="8510954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Detection(cont’d)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rgbClr val="000000"/>
                </a:solidFill>
              </a:rPr>
              <a:t>Detection methods</a:t>
            </a:r>
          </a:p>
          <a:p>
            <a:pPr lvl="1" algn="just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0000"/>
                </a:solidFill>
              </a:rPr>
              <a:t>VRC (Vertical Redundancy Check)</a:t>
            </a:r>
          </a:p>
          <a:p>
            <a:pPr lvl="1" algn="just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0000"/>
                </a:solidFill>
              </a:rPr>
              <a:t>LRC (Longitudinal Redundancy)</a:t>
            </a:r>
          </a:p>
          <a:p>
            <a:pPr lvl="1" algn="just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0000"/>
                </a:solidFill>
              </a:rPr>
              <a:t>CRC (Cyclical redundancy Check)</a:t>
            </a:r>
          </a:p>
          <a:p>
            <a:pPr lvl="1" algn="just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0000"/>
                </a:solidFill>
              </a:rPr>
              <a:t>Checksum</a:t>
            </a:r>
            <a:endParaRPr lang="en-US" altLang="ko-KR" sz="24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21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Parity / Bit </a:t>
            </a:r>
            <a:r>
              <a:rPr lang="en-US" dirty="0" err="1" smtClean="0"/>
              <a:t>Paritas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err="1" smtClean="0"/>
              <a:t>Jenis</a:t>
            </a:r>
            <a:r>
              <a:rPr lang="en-US" sz="2400" b="1" dirty="0" smtClean="0"/>
              <a:t> Parity Check :</a:t>
            </a:r>
            <a:endParaRPr lang="en-US" sz="2400" dirty="0" smtClean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Even parity (</a:t>
            </a:r>
            <a:r>
              <a:rPr lang="en-US" sz="2400" dirty="0" err="1" smtClean="0"/>
              <a:t>paritas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r>
              <a:rPr lang="en-US" sz="2400" dirty="0" smtClean="0"/>
              <a:t>),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b="1" u="sng" dirty="0" smtClean="0"/>
              <a:t>asynchronous</a:t>
            </a:r>
            <a:r>
              <a:rPr lang="en-US" sz="2400" dirty="0" smtClean="0"/>
              <a:t>. Bit parity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/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endParaRPr lang="en-US" sz="2400" dirty="0" smtClean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Odd parity (</a:t>
            </a:r>
            <a:r>
              <a:rPr lang="en-US" sz="2400" dirty="0" err="1" smtClean="0"/>
              <a:t>paritas</a:t>
            </a:r>
            <a:r>
              <a:rPr lang="en-US" sz="2400" dirty="0" smtClean="0"/>
              <a:t> </a:t>
            </a:r>
            <a:r>
              <a:rPr lang="en-US" sz="2400" dirty="0" err="1" smtClean="0"/>
              <a:t>ganjil</a:t>
            </a:r>
            <a:r>
              <a:rPr lang="en-US" sz="2400" dirty="0" smtClean="0"/>
              <a:t>),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b="1" u="sng" dirty="0" smtClean="0"/>
              <a:t>synchronous</a:t>
            </a:r>
            <a:r>
              <a:rPr lang="en-US" sz="2400" dirty="0" smtClean="0"/>
              <a:t>. Bit parity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/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ganjil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altLang="ko-KR" dirty="0" smtClean="0"/>
              <a:t>1. VRC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0000"/>
                </a:solidFill>
              </a:rPr>
              <a:t>VRC (Vertical Redundancy Check)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rgbClr val="000000"/>
                </a:solidFill>
              </a:rPr>
              <a:t>A parity bit is added to every data unit so that the total number of 1’s (including the parity bit) becomes even for even-parity check or odd for odd-parity check 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rgbClr val="000000"/>
                </a:solidFill>
              </a:rPr>
              <a:t>VRC can detect all single-bit errors. It can detect multiple-bit or burst errors only the total number of errors is odd.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23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Detection (cont’d)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Even parity VRC concept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5801836" cy="378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24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Generator Parity Bit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024" y="1571612"/>
            <a:ext cx="7883752" cy="471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25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altLang="ko-KR" dirty="0" smtClean="0"/>
              <a:t>2. LRC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609748"/>
            <a:ext cx="8581289" cy="5105400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000000"/>
                </a:solidFill>
              </a:rPr>
              <a:t>LRC (Longitudinal Redundancy Check)</a:t>
            </a:r>
          </a:p>
          <a:p>
            <a:pPr lvl="1"/>
            <a:r>
              <a:rPr lang="en-US" altLang="ko-KR" sz="2400" dirty="0" smtClean="0">
                <a:solidFill>
                  <a:srgbClr val="000000"/>
                </a:solidFill>
              </a:rPr>
              <a:t>Parity bits of all the positions are assembled into a new data unit, which is added to the end of the data block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940878"/>
            <a:ext cx="5214974" cy="327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26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27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30892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28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85926"/>
            <a:ext cx="86735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4651-D0E0-4D4C-99D6-9E130301F96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29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7932737" cy="450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Prinsip dasar</a:t>
            </a:r>
            <a:r>
              <a:rPr lang="en-US">
                <a:cs typeface="Angsana New" pitchFamily="18" charset="-34"/>
              </a:rPr>
              <a:t> (2)</a:t>
            </a:r>
            <a:endParaRPr lang="th-TH">
              <a:cs typeface="Angsana New" pitchFamily="18" charset="-34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581400"/>
            <a:ext cx="7924800" cy="243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 </a:t>
            </a:r>
            <a:r>
              <a:rPr lang="en-US" sz="2400" dirty="0" err="1"/>
              <a:t>mengirim</a:t>
            </a:r>
            <a:r>
              <a:rPr lang="en-US" sz="2400" dirty="0"/>
              <a:t> data </a:t>
            </a:r>
            <a:r>
              <a:rPr lang="en-US" sz="2400" dirty="0" err="1"/>
              <a:t>ke</a:t>
            </a:r>
            <a:r>
              <a:rPr lang="en-US" sz="2400" dirty="0"/>
              <a:t> B.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 err="1"/>
              <a:t>tidak</a:t>
            </a:r>
            <a:r>
              <a:rPr lang="en-US" sz="2400" dirty="0"/>
              <a:t> reliable,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data yang </a:t>
            </a:r>
            <a:r>
              <a:rPr lang="en-US" sz="2400" dirty="0" err="1"/>
              <a:t>rusak</a:t>
            </a:r>
            <a:r>
              <a:rPr lang="en-US" sz="2400" dirty="0"/>
              <a:t>/</a:t>
            </a:r>
            <a:r>
              <a:rPr lang="en-US" sz="2400" dirty="0" err="1"/>
              <a:t>hilang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transmisi</a:t>
            </a:r>
            <a:r>
              <a:rPr lang="en-US" sz="2400" dirty="0"/>
              <a:t> data A </a:t>
            </a:r>
            <a:r>
              <a:rPr lang="en-US" sz="2400" dirty="0" err="1"/>
              <a:t>ke</a:t>
            </a:r>
            <a:r>
              <a:rPr lang="en-US" sz="2400" dirty="0"/>
              <a:t> B </a:t>
            </a:r>
            <a:r>
              <a:rPr lang="en-US" sz="2400" dirty="0" err="1"/>
              <a:t>tetap</a:t>
            </a:r>
            <a:r>
              <a:rPr lang="en-US" sz="2400" dirty="0"/>
              <a:t> reliable? </a:t>
            </a:r>
            <a:endParaRPr lang="th-TH" sz="2400" dirty="0"/>
          </a:p>
        </p:txBody>
      </p:sp>
      <p:pic>
        <p:nvPicPr>
          <p:cNvPr id="2129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16123"/>
            <a:ext cx="42672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3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30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89" y="1654195"/>
            <a:ext cx="7794625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 CRC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SG" sz="2000" dirty="0" smtClean="0"/>
              <a:t>A technique that is believed to be quite good in terms of error detection, and which is easy to implement in hardware, is the cyclic redundancy check</a:t>
            </a:r>
            <a:endParaRPr lang="en-SG" sz="2000" b="1" dirty="0" smtClean="0"/>
          </a:p>
          <a:p>
            <a:pPr>
              <a:lnSpc>
                <a:spcPct val="150000"/>
              </a:lnSpc>
            </a:pPr>
            <a:r>
              <a:rPr lang="en-SG" sz="2000" b="1" dirty="0" smtClean="0"/>
              <a:t>CRC</a:t>
            </a:r>
            <a:r>
              <a:rPr lang="en-SG" sz="2000" dirty="0" smtClean="0"/>
              <a:t> (Cyclic Redundancy Check) </a:t>
            </a:r>
            <a:r>
              <a:rPr lang="en-SG" sz="2000" dirty="0" err="1" smtClean="0"/>
              <a:t>adalah</a:t>
            </a:r>
            <a:r>
              <a:rPr lang="en-SG" sz="2000" dirty="0" smtClean="0"/>
              <a:t> algoritma </a:t>
            </a:r>
            <a:r>
              <a:rPr lang="en-SG" sz="2000" dirty="0" err="1" smtClean="0"/>
              <a:t>untuk</a:t>
            </a:r>
            <a:r>
              <a:rPr lang="en-SG" sz="2000" dirty="0" smtClean="0"/>
              <a:t> </a:t>
            </a:r>
            <a:r>
              <a:rPr lang="en-SG" sz="2000" dirty="0" err="1" smtClean="0"/>
              <a:t>memastikan</a:t>
            </a:r>
            <a:r>
              <a:rPr lang="en-SG" sz="2000" dirty="0" smtClean="0"/>
              <a:t> </a:t>
            </a:r>
            <a:r>
              <a:rPr lang="en-SG" sz="2000" dirty="0" err="1" smtClean="0"/>
              <a:t>integritas</a:t>
            </a:r>
            <a:r>
              <a:rPr lang="en-SG" sz="2000" dirty="0" smtClean="0"/>
              <a:t> data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mengecek</a:t>
            </a:r>
            <a:r>
              <a:rPr lang="en-SG" sz="2000" dirty="0" smtClean="0"/>
              <a:t> </a:t>
            </a:r>
            <a:r>
              <a:rPr lang="en-SG" sz="2000" dirty="0" err="1" smtClean="0"/>
              <a:t>kesalahan</a:t>
            </a:r>
            <a:r>
              <a:rPr lang="en-SG" sz="2000" dirty="0" smtClean="0"/>
              <a:t> </a:t>
            </a:r>
            <a:r>
              <a:rPr lang="en-SG" sz="2000" dirty="0" err="1" smtClean="0"/>
              <a:t>pada</a:t>
            </a:r>
            <a:r>
              <a:rPr lang="en-SG" sz="2000" dirty="0" smtClean="0"/>
              <a:t> </a:t>
            </a:r>
            <a:r>
              <a:rPr lang="en-SG" sz="2000" dirty="0" err="1" smtClean="0"/>
              <a:t>suatu</a:t>
            </a:r>
            <a:r>
              <a:rPr lang="en-SG" sz="2000" dirty="0" smtClean="0"/>
              <a:t> data yang </a:t>
            </a:r>
            <a:r>
              <a:rPr lang="en-SG" sz="2000" dirty="0" err="1" smtClean="0"/>
              <a:t>akan</a:t>
            </a:r>
            <a:r>
              <a:rPr lang="en-SG" sz="2000" dirty="0" smtClean="0"/>
              <a:t> </a:t>
            </a:r>
            <a:r>
              <a:rPr lang="en-SG" sz="2000" dirty="0" err="1" smtClean="0"/>
              <a:t>ditransmisikan</a:t>
            </a:r>
            <a:r>
              <a:rPr lang="en-SG" sz="2000" dirty="0" smtClean="0"/>
              <a:t> </a:t>
            </a:r>
            <a:r>
              <a:rPr lang="en-SG" sz="2000" dirty="0" err="1" smtClean="0"/>
              <a:t>atau</a:t>
            </a:r>
            <a:r>
              <a:rPr lang="en-SG" sz="2000" dirty="0" smtClean="0"/>
              <a:t> </a:t>
            </a:r>
            <a:r>
              <a:rPr lang="en-SG" sz="2000" dirty="0" err="1" smtClean="0"/>
              <a:t>disimpan</a:t>
            </a:r>
            <a:r>
              <a:rPr lang="en-SG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SG" sz="2000" dirty="0" smtClean="0"/>
              <a:t>CRC </a:t>
            </a:r>
            <a:r>
              <a:rPr lang="en-SG" sz="2000" dirty="0" err="1" smtClean="0"/>
              <a:t>bekerja</a:t>
            </a:r>
            <a:r>
              <a:rPr lang="en-SG" sz="2000" dirty="0" smtClean="0"/>
              <a:t> </a:t>
            </a:r>
            <a:r>
              <a:rPr lang="en-SG" sz="2000" dirty="0" err="1" smtClean="0"/>
              <a:t>secara</a:t>
            </a:r>
            <a:r>
              <a:rPr lang="en-SG" sz="2000" dirty="0" smtClean="0"/>
              <a:t> </a:t>
            </a:r>
            <a:r>
              <a:rPr lang="en-SG" sz="2000" dirty="0" err="1" smtClean="0"/>
              <a:t>sederhana</a:t>
            </a:r>
            <a:r>
              <a:rPr lang="en-SG" sz="2000" dirty="0" smtClean="0"/>
              <a:t>, </a:t>
            </a:r>
            <a:r>
              <a:rPr lang="en-SG" sz="2000" dirty="0" err="1" smtClean="0"/>
              <a:t>yakni</a:t>
            </a:r>
            <a:r>
              <a:rPr lang="en-SG" sz="2000" dirty="0" smtClean="0"/>
              <a:t> </a:t>
            </a:r>
            <a:r>
              <a:rPr lang="en-SG" sz="2000" dirty="0" err="1" smtClean="0"/>
              <a:t>dengan</a:t>
            </a:r>
            <a:r>
              <a:rPr lang="en-SG" sz="2000" dirty="0" smtClean="0"/>
              <a:t> </a:t>
            </a:r>
            <a:r>
              <a:rPr lang="en-SG" sz="2000" dirty="0" err="1" smtClean="0"/>
              <a:t>menggunakan</a:t>
            </a:r>
            <a:r>
              <a:rPr lang="en-SG" sz="2000" dirty="0" smtClean="0"/>
              <a:t> </a:t>
            </a:r>
            <a:r>
              <a:rPr lang="en-SG" sz="2000" dirty="0" err="1" smtClean="0"/>
              <a:t>perhitungan</a:t>
            </a:r>
            <a:r>
              <a:rPr lang="en-SG" sz="2000" dirty="0" smtClean="0"/>
              <a:t> </a:t>
            </a:r>
            <a:r>
              <a:rPr lang="en-SG" sz="2000" dirty="0" err="1" smtClean="0"/>
              <a:t>matematika</a:t>
            </a:r>
            <a:r>
              <a:rPr lang="en-SG" sz="2000" dirty="0" smtClean="0"/>
              <a:t> </a:t>
            </a:r>
            <a:r>
              <a:rPr lang="en-SG" sz="2000" dirty="0" err="1" smtClean="0"/>
              <a:t>terhadap</a:t>
            </a:r>
            <a:r>
              <a:rPr lang="en-SG" sz="2000" dirty="0" smtClean="0"/>
              <a:t> </a:t>
            </a:r>
            <a:r>
              <a:rPr lang="en-SG" sz="2000" dirty="0" err="1" smtClean="0"/>
              <a:t>sebuah</a:t>
            </a:r>
            <a:r>
              <a:rPr lang="en-SG" sz="2000" dirty="0" smtClean="0"/>
              <a:t> </a:t>
            </a:r>
            <a:r>
              <a:rPr lang="en-SG" sz="2000" dirty="0" err="1" smtClean="0"/>
              <a:t>bilangan</a:t>
            </a:r>
            <a:r>
              <a:rPr lang="en-SG" sz="2000" dirty="0" smtClean="0"/>
              <a:t> yang </a:t>
            </a:r>
            <a:r>
              <a:rPr lang="en-SG" sz="2000" dirty="0" err="1" smtClean="0"/>
              <a:t>disebut</a:t>
            </a:r>
            <a:r>
              <a:rPr lang="en-SG" sz="2000" dirty="0" smtClean="0"/>
              <a:t> </a:t>
            </a:r>
            <a:r>
              <a:rPr lang="en-SG" sz="2000" dirty="0" err="1" smtClean="0"/>
              <a:t>sebagai</a:t>
            </a:r>
            <a:r>
              <a:rPr lang="en-SG" sz="2000" dirty="0" smtClean="0"/>
              <a:t> </a:t>
            </a:r>
            <a:r>
              <a:rPr lang="en-SG" sz="2000" b="1" dirty="0" smtClean="0"/>
              <a:t>Checksum</a:t>
            </a:r>
            <a:r>
              <a:rPr lang="en-SG" sz="2000" dirty="0" smtClean="0"/>
              <a:t>, yang </a:t>
            </a:r>
            <a:r>
              <a:rPr lang="en-SG" sz="2000" dirty="0" err="1" smtClean="0"/>
              <a:t>dibuat</a:t>
            </a:r>
            <a:r>
              <a:rPr lang="en-SG" sz="2000" dirty="0" smtClean="0"/>
              <a:t> </a:t>
            </a:r>
            <a:r>
              <a:rPr lang="en-SG" sz="2000" dirty="0" err="1" smtClean="0"/>
              <a:t>berdasarkan</a:t>
            </a:r>
            <a:r>
              <a:rPr lang="en-SG" sz="2000" dirty="0" smtClean="0"/>
              <a:t> total bit yang </a:t>
            </a:r>
            <a:r>
              <a:rPr lang="en-SG" sz="2000" dirty="0" err="1" smtClean="0"/>
              <a:t>hendak</a:t>
            </a:r>
            <a:r>
              <a:rPr lang="en-SG" sz="2000" dirty="0" smtClean="0"/>
              <a:t> </a:t>
            </a:r>
            <a:r>
              <a:rPr lang="en-SG" sz="2000" dirty="0" err="1" smtClean="0"/>
              <a:t>ditransmisikan</a:t>
            </a:r>
            <a:r>
              <a:rPr lang="en-SG" sz="2000" dirty="0" smtClean="0"/>
              <a:t> </a:t>
            </a:r>
            <a:r>
              <a:rPr lang="en-SG" sz="2000" dirty="0" err="1" smtClean="0"/>
              <a:t>atau</a:t>
            </a:r>
            <a:r>
              <a:rPr lang="en-SG" sz="2000" dirty="0" smtClean="0"/>
              <a:t> yang </a:t>
            </a:r>
            <a:r>
              <a:rPr lang="en-SG" sz="2000" dirty="0" err="1" smtClean="0"/>
              <a:t>hendak</a:t>
            </a:r>
            <a:r>
              <a:rPr lang="en-SG" sz="2000" dirty="0" smtClean="0"/>
              <a:t> </a:t>
            </a:r>
            <a:r>
              <a:rPr lang="en-SG" sz="2000" dirty="0" err="1" smtClean="0"/>
              <a:t>disimpan</a:t>
            </a:r>
            <a:r>
              <a:rPr lang="en-SG" sz="2000" dirty="0" smtClean="0"/>
              <a:t>.</a:t>
            </a:r>
            <a:endParaRPr lang="en-SG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31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SG" dirty="0" smtClean="0"/>
              <a:t>CRC </a:t>
            </a:r>
            <a:r>
              <a:rPr lang="en-SG" dirty="0" err="1" smtClean="0"/>
              <a:t>didesain</a:t>
            </a:r>
            <a:r>
              <a:rPr lang="en-SG" dirty="0" smtClean="0"/>
              <a:t> </a:t>
            </a:r>
            <a:r>
              <a:rPr lang="en-SG" dirty="0" err="1" smtClean="0"/>
              <a:t>sedemikian</a:t>
            </a:r>
            <a:r>
              <a:rPr lang="en-SG" dirty="0" smtClean="0"/>
              <a:t> </a:t>
            </a:r>
            <a:r>
              <a:rPr lang="en-SG" dirty="0" err="1" smtClean="0"/>
              <a:t>rupa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memastikan</a:t>
            </a:r>
            <a:r>
              <a:rPr lang="en-SG" dirty="0" smtClean="0"/>
              <a:t> </a:t>
            </a:r>
            <a:r>
              <a:rPr lang="en-SG" dirty="0" err="1" smtClean="0"/>
              <a:t>integritas</a:t>
            </a:r>
            <a:r>
              <a:rPr lang="en-SG" dirty="0" smtClean="0"/>
              <a:t> data </a:t>
            </a:r>
            <a:r>
              <a:rPr lang="en-SG" dirty="0" err="1" smtClean="0"/>
              <a:t>terhadap</a:t>
            </a:r>
            <a:r>
              <a:rPr lang="en-SG" dirty="0" smtClean="0"/>
              <a:t> </a:t>
            </a:r>
            <a:r>
              <a:rPr lang="en-SG" dirty="0" err="1" smtClean="0"/>
              <a:t>degradasi</a:t>
            </a:r>
            <a:r>
              <a:rPr lang="en-SG" dirty="0" smtClean="0"/>
              <a:t> yang </a:t>
            </a:r>
            <a:r>
              <a:rPr lang="en-SG" dirty="0" err="1" smtClean="0"/>
              <a:t>bersifat</a:t>
            </a:r>
            <a:r>
              <a:rPr lang="en-SG" dirty="0" smtClean="0"/>
              <a:t> </a:t>
            </a:r>
            <a:r>
              <a:rPr lang="en-SG" dirty="0" err="1" smtClean="0"/>
              <a:t>acak</a:t>
            </a:r>
            <a:r>
              <a:rPr lang="en-SG" dirty="0" smtClean="0"/>
              <a:t> </a:t>
            </a:r>
            <a:r>
              <a:rPr lang="en-SG" dirty="0" err="1" smtClean="0"/>
              <a:t>dikarenakan</a:t>
            </a:r>
            <a:r>
              <a:rPr lang="en-SG" dirty="0" smtClean="0"/>
              <a:t> noise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sumber</a:t>
            </a:r>
            <a:r>
              <a:rPr lang="en-SG" dirty="0" smtClean="0"/>
              <a:t> </a:t>
            </a:r>
            <a:r>
              <a:rPr lang="en-SG" dirty="0" err="1" smtClean="0"/>
              <a:t>lainnya</a:t>
            </a:r>
            <a:r>
              <a:rPr lang="en-SG" dirty="0" smtClean="0"/>
              <a:t> (</a:t>
            </a:r>
            <a:r>
              <a:rPr lang="en-SG" dirty="0" err="1" smtClean="0"/>
              <a:t>kerusakan</a:t>
            </a:r>
            <a:r>
              <a:rPr lang="en-SG" dirty="0" smtClean="0"/>
              <a:t> media </a:t>
            </a:r>
            <a:r>
              <a:rPr lang="en-SG" dirty="0" err="1" smtClean="0"/>
              <a:t>dan</a:t>
            </a:r>
            <a:r>
              <a:rPr lang="en-SG" dirty="0" smtClean="0"/>
              <a:t> lain-lain). </a:t>
            </a:r>
          </a:p>
          <a:p>
            <a:pPr>
              <a:lnSpc>
                <a:spcPct val="170000"/>
              </a:lnSpc>
            </a:pPr>
            <a:r>
              <a:rPr lang="en-SG" dirty="0" smtClean="0"/>
              <a:t>The technique is also sometimes applied to data storage devices, such as a disk drive. In this situation each block on the disk would have check bits, and the hardware might automatically initiate a reread of the block when an error is detected, or it might report the error to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32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4786322"/>
            <a:ext cx="8929718" cy="150019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adanya</a:t>
            </a:r>
            <a:r>
              <a:rPr lang="en-SG" dirty="0" smtClean="0"/>
              <a:t> </a:t>
            </a:r>
            <a:r>
              <a:rPr lang="en-SG" dirty="0" err="1" smtClean="0"/>
              <a:t>blok</a:t>
            </a:r>
            <a:r>
              <a:rPr lang="en-SG" dirty="0" smtClean="0"/>
              <a:t> bit k bit,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pesan</a:t>
            </a:r>
            <a:r>
              <a:rPr lang="en-SG" dirty="0" smtClean="0"/>
              <a:t>, transmitter </a:t>
            </a:r>
            <a:r>
              <a:rPr lang="en-SG" dirty="0" err="1" smtClean="0"/>
              <a:t>mengirimkan</a:t>
            </a:r>
            <a:r>
              <a:rPr lang="en-SG" dirty="0" smtClean="0"/>
              <a:t> </a:t>
            </a:r>
            <a:r>
              <a:rPr lang="en-SG" dirty="0" err="1" smtClean="0"/>
              <a:t>suatu</a:t>
            </a:r>
            <a:r>
              <a:rPr lang="en-SG" dirty="0" smtClean="0"/>
              <a:t> </a:t>
            </a:r>
            <a:r>
              <a:rPr lang="en-SG" dirty="0" err="1" smtClean="0"/>
              <a:t>deretan</a:t>
            </a:r>
            <a:r>
              <a:rPr lang="en-SG" dirty="0" smtClean="0"/>
              <a:t> n bit, </a:t>
            </a:r>
            <a:r>
              <a:rPr lang="en-SG" dirty="0" err="1" smtClean="0"/>
              <a:t>disebut</a:t>
            </a:r>
            <a:r>
              <a:rPr lang="en-SG" dirty="0" smtClean="0"/>
              <a:t> </a:t>
            </a:r>
            <a:r>
              <a:rPr lang="en-SG" dirty="0" err="1" smtClean="0"/>
              <a:t>sebagai</a:t>
            </a:r>
            <a:r>
              <a:rPr lang="en-SG" dirty="0" smtClean="0"/>
              <a:t> Frame Check Sequence (FCS), </a:t>
            </a:r>
            <a:r>
              <a:rPr lang="en-SG" dirty="0" err="1" smtClean="0"/>
              <a:t>sehingga</a:t>
            </a:r>
            <a:r>
              <a:rPr lang="en-SG" dirty="0" smtClean="0"/>
              <a:t> frame yang </a:t>
            </a:r>
            <a:r>
              <a:rPr lang="en-SG" dirty="0" err="1" smtClean="0"/>
              <a:t>dihasilkan</a:t>
            </a:r>
            <a:r>
              <a:rPr lang="en-SG" dirty="0" smtClean="0"/>
              <a:t>, </a:t>
            </a:r>
            <a:r>
              <a:rPr lang="en-SG" dirty="0" err="1" smtClean="0"/>
              <a:t>terdiri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i="1" dirty="0" err="1" smtClean="0"/>
              <a:t>k+n</a:t>
            </a:r>
            <a:r>
              <a:rPr lang="en-SG" i="1" dirty="0" smtClean="0"/>
              <a:t> bit,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dibagi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jelas</a:t>
            </a:r>
            <a:r>
              <a:rPr lang="en-SG" dirty="0" smtClean="0"/>
              <a:t> </a:t>
            </a:r>
            <a:r>
              <a:rPr lang="en-SG" dirty="0" err="1" smtClean="0"/>
              <a:t>oleh</a:t>
            </a:r>
            <a:r>
              <a:rPr lang="en-SG" dirty="0" smtClean="0"/>
              <a:t> </a:t>
            </a:r>
            <a:r>
              <a:rPr lang="en-SG" dirty="0" err="1" smtClean="0"/>
              <a:t>beberapa</a:t>
            </a:r>
            <a:r>
              <a:rPr lang="en-SG" dirty="0" smtClean="0"/>
              <a:t> </a:t>
            </a:r>
            <a:r>
              <a:rPr lang="en-SG" dirty="0" err="1" smtClean="0"/>
              <a:t>nomor</a:t>
            </a:r>
            <a:r>
              <a:rPr lang="en-SG" dirty="0" smtClean="0"/>
              <a:t> yang </a:t>
            </a:r>
            <a:r>
              <a:rPr lang="en-SG" dirty="0" err="1" smtClean="0"/>
              <a:t>sebelumnya</a:t>
            </a:r>
            <a:r>
              <a:rPr lang="en-SG" dirty="0" smtClean="0"/>
              <a:t> </a:t>
            </a:r>
            <a:r>
              <a:rPr lang="en-SG" dirty="0" err="1" smtClean="0"/>
              <a:t>sudah</a:t>
            </a:r>
            <a:r>
              <a:rPr lang="en-SG" dirty="0" smtClean="0"/>
              <a:t> </a:t>
            </a:r>
            <a:r>
              <a:rPr lang="en-SG" dirty="0" err="1" smtClean="0"/>
              <a:t>ditetapkan</a:t>
            </a:r>
            <a:r>
              <a:rPr lang="en-SG" dirty="0" smtClean="0"/>
              <a:t>. </a:t>
            </a:r>
            <a:r>
              <a:rPr lang="en-SG" dirty="0" err="1" smtClean="0"/>
              <a:t>Kemudian</a:t>
            </a:r>
            <a:r>
              <a:rPr lang="en-SG" dirty="0" smtClean="0"/>
              <a:t> receiver </a:t>
            </a:r>
            <a:r>
              <a:rPr lang="en-SG" dirty="0" err="1" smtClean="0"/>
              <a:t>membagi</a:t>
            </a:r>
            <a:r>
              <a:rPr lang="en-SG" dirty="0" smtClean="0"/>
              <a:t> frame yang </a:t>
            </a:r>
            <a:r>
              <a:rPr lang="en-SG" dirty="0" err="1" smtClean="0"/>
              <a:t>datang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nomor</a:t>
            </a:r>
            <a:r>
              <a:rPr lang="en-SG" dirty="0" smtClean="0"/>
              <a:t> </a:t>
            </a:r>
            <a:r>
              <a:rPr lang="en-SG" dirty="0" err="1" smtClean="0"/>
              <a:t>tersebut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, </a:t>
            </a:r>
            <a:r>
              <a:rPr lang="en-SG" dirty="0" err="1" smtClean="0"/>
              <a:t>bila</a:t>
            </a:r>
            <a:r>
              <a:rPr lang="en-SG" dirty="0" smtClean="0"/>
              <a:t> </a:t>
            </a:r>
            <a:r>
              <a:rPr lang="en-SG" dirty="0" err="1" smtClean="0"/>
              <a:t>tidak</a:t>
            </a:r>
            <a:r>
              <a:rPr lang="en-SG" dirty="0" smtClean="0"/>
              <a:t> </a:t>
            </a:r>
            <a:r>
              <a:rPr lang="en-SG" dirty="0" err="1" smtClean="0"/>
              <a:t>ada</a:t>
            </a:r>
            <a:r>
              <a:rPr lang="en-SG" dirty="0" smtClean="0"/>
              <a:t> </a:t>
            </a:r>
            <a:r>
              <a:rPr lang="en-SG" dirty="0" err="1" smtClean="0"/>
              <a:t>sisa</a:t>
            </a:r>
            <a:r>
              <a:rPr lang="en-SG" dirty="0" smtClean="0"/>
              <a:t>, </a:t>
            </a:r>
            <a:r>
              <a:rPr lang="en-SG" dirty="0" err="1" smtClean="0"/>
              <a:t>maka</a:t>
            </a:r>
            <a:r>
              <a:rPr lang="en-SG" dirty="0" smtClean="0"/>
              <a:t> </a:t>
            </a:r>
            <a:r>
              <a:rPr lang="en-SG" dirty="0" err="1" smtClean="0"/>
              <a:t>diasumsikan</a:t>
            </a:r>
            <a:r>
              <a:rPr lang="en-SG" dirty="0" smtClean="0"/>
              <a:t> </a:t>
            </a:r>
            <a:r>
              <a:rPr lang="en-SG" dirty="0" err="1" smtClean="0"/>
              <a:t>tidak</a:t>
            </a:r>
            <a:r>
              <a:rPr lang="en-SG" dirty="0" smtClean="0"/>
              <a:t> </a:t>
            </a:r>
            <a:r>
              <a:rPr lang="en-SG" dirty="0" err="1" smtClean="0"/>
              <a:t>terdapat</a:t>
            </a:r>
            <a:r>
              <a:rPr lang="en-SG" dirty="0" smtClean="0"/>
              <a:t> </a:t>
            </a:r>
            <a:r>
              <a:rPr lang="en-SG" dirty="0" err="1" smtClean="0"/>
              <a:t>kesalahan</a:t>
            </a:r>
            <a:r>
              <a:rPr lang="en-SG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33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334403" cy="311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Modulo 2 </a:t>
            </a:r>
            <a:r>
              <a:rPr lang="en-US" dirty="0" err="1" smtClean="0"/>
              <a:t>Aritmatik</a:t>
            </a:r>
            <a:endParaRPr lang="en-US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Polynomial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34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70932"/>
            <a:ext cx="6302394" cy="411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Modulo 2 Arithmetic </a:t>
            </a:r>
            <a:endParaRPr lang="th-TH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57158" y="4643446"/>
            <a:ext cx="5429288" cy="1285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Operasi penambahan dan pengurangan </a:t>
            </a:r>
            <a:r>
              <a:rPr kumimoji="0" lang="th-TH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XOR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35</a:t>
            </a:fld>
            <a:endParaRPr lang="en-SG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6072230" cy="4786346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/>
              <a:t>Contoh</a:t>
            </a:r>
            <a:r>
              <a:rPr lang="th-TH" sz="2400" b="1" dirty="0"/>
              <a:t>:</a:t>
            </a:r>
            <a:r>
              <a:rPr lang="th-TH" sz="2400" dirty="0"/>
              <a:t> </a:t>
            </a:r>
            <a:endParaRPr lang="en-US" sz="2400" dirty="0"/>
          </a:p>
          <a:p>
            <a:pPr marL="533400" indent="-533400">
              <a:lnSpc>
                <a:spcPct val="80000"/>
              </a:lnSpc>
            </a:pPr>
            <a:r>
              <a:rPr lang="en-US" sz="2400" dirty="0"/>
              <a:t>Data </a:t>
            </a:r>
            <a:r>
              <a:rPr lang="en-US" sz="2400" dirty="0" err="1"/>
              <a:t>berukuran</a:t>
            </a:r>
            <a:r>
              <a:rPr lang="en-US" sz="2400" dirty="0"/>
              <a:t> m bit </a:t>
            </a:r>
            <a:endParaRPr lang="th-TH" sz="2400" dirty="0"/>
          </a:p>
          <a:p>
            <a:pPr marL="914400" lvl="1" indent="-457200">
              <a:lnSpc>
                <a:spcPct val="80000"/>
              </a:lnSpc>
            </a:pPr>
            <a:r>
              <a:rPr lang="en-US" sz="2000" dirty="0" err="1"/>
              <a:t>Misalnya</a:t>
            </a:r>
            <a:r>
              <a:rPr lang="en-US" sz="2000" dirty="0"/>
              <a:t>: 1001,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m </a:t>
            </a:r>
            <a:r>
              <a:rPr lang="th-TH" sz="2000" dirty="0"/>
              <a:t>= </a:t>
            </a:r>
            <a:r>
              <a:rPr lang="en-US" sz="2000" dirty="0"/>
              <a:t>4</a:t>
            </a:r>
            <a:r>
              <a:rPr lang="th-TH" sz="2000" dirty="0"/>
              <a:t> </a:t>
            </a:r>
          </a:p>
          <a:p>
            <a:pPr marL="533400" indent="-533400">
              <a:lnSpc>
                <a:spcPct val="80000"/>
              </a:lnSpc>
            </a:pPr>
            <a:r>
              <a:rPr lang="en-US" sz="2400" dirty="0"/>
              <a:t>Generator (</a:t>
            </a:r>
            <a:r>
              <a:rPr lang="en-US" sz="2400" dirty="0" err="1"/>
              <a:t>pembagi</a:t>
            </a:r>
            <a:r>
              <a:rPr lang="en-US" sz="2400" dirty="0"/>
              <a:t>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r bit </a:t>
            </a:r>
            <a:endParaRPr lang="th-TH" sz="2400" dirty="0"/>
          </a:p>
          <a:p>
            <a:pPr marL="914400" lvl="1" indent="-457200">
              <a:lnSpc>
                <a:spcPct val="80000"/>
              </a:lnSpc>
            </a:pPr>
            <a:r>
              <a:rPr lang="en-US" sz="2000" dirty="0" err="1"/>
              <a:t>Misalnya</a:t>
            </a:r>
            <a:r>
              <a:rPr lang="en-US" sz="2000" dirty="0"/>
              <a:t>: 101,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r </a:t>
            </a:r>
            <a:r>
              <a:rPr lang="th-TH" sz="2000" dirty="0"/>
              <a:t>= </a:t>
            </a:r>
            <a:r>
              <a:rPr lang="en-US" sz="2000" dirty="0"/>
              <a:t>3</a:t>
            </a:r>
            <a:r>
              <a:rPr lang="th-TH" sz="2000" dirty="0"/>
              <a:t> </a:t>
            </a:r>
            <a:endParaRPr lang="en-US" sz="2000" dirty="0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/>
              <a:t>Menentukan</a:t>
            </a:r>
            <a:r>
              <a:rPr lang="en-US" sz="2400" b="1" dirty="0"/>
              <a:t> checksum:</a:t>
            </a:r>
            <a:endParaRPr lang="th-TH" sz="24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/>
              <a:t>Tambahkan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r-1 bit 0 </a:t>
            </a:r>
            <a:r>
              <a:rPr lang="en-US" sz="2400" dirty="0" err="1"/>
              <a:t>ke</a:t>
            </a:r>
            <a:r>
              <a:rPr lang="en-US" sz="2400" dirty="0"/>
              <a:t> data</a:t>
            </a:r>
            <a:r>
              <a:rPr lang="th-TH" sz="2400" dirty="0"/>
              <a:t>: </a:t>
            </a:r>
            <a:endParaRPr lang="en-US" sz="2400" dirty="0"/>
          </a:p>
          <a:p>
            <a:pPr marL="1295400" lvl="2" indent="-381000">
              <a:lnSpc>
                <a:spcPct val="80000"/>
              </a:lnSpc>
            </a:pP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100100</a:t>
            </a:r>
            <a:r>
              <a:rPr lang="th-TH" sz="1800" dirty="0"/>
              <a:t> </a:t>
            </a:r>
          </a:p>
          <a:p>
            <a:pPr marL="1295400" lvl="2" indent="-381000">
              <a:lnSpc>
                <a:spcPct val="80000"/>
              </a:lnSpc>
              <a:buFont typeface="Wingdings" pitchFamily="2" charset="2"/>
              <a:buNone/>
            </a:pPr>
            <a:endParaRPr lang="th-TH" sz="18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generator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/>
              <a:t>Sisanya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checksum </a:t>
            </a:r>
            <a:r>
              <a:rPr lang="th-TH" sz="2400" dirty="0"/>
              <a:t>(</a:t>
            </a:r>
            <a:r>
              <a:rPr lang="en-US" sz="2400" dirty="0"/>
              <a:t>11</a:t>
            </a:r>
            <a:r>
              <a:rPr lang="th-TH" sz="2400" dirty="0"/>
              <a:t>)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/>
              <a:t>Tambahkan</a:t>
            </a:r>
            <a:r>
              <a:rPr lang="en-US" sz="2400" dirty="0"/>
              <a:t> checksum </a:t>
            </a:r>
            <a:r>
              <a:rPr lang="en-US" sz="2400" dirty="0" err="1"/>
              <a:t>ke</a:t>
            </a:r>
            <a:r>
              <a:rPr lang="en-US" sz="2400" dirty="0"/>
              <a:t> data </a:t>
            </a:r>
            <a:r>
              <a:rPr lang="en-US" sz="2400" dirty="0" err="1"/>
              <a:t>asal</a:t>
            </a:r>
            <a:r>
              <a:rPr lang="th-TH" sz="2400" dirty="0"/>
              <a:t>: </a:t>
            </a:r>
          </a:p>
          <a:p>
            <a:pPr marL="1295400" lvl="2" indent="-381000">
              <a:lnSpc>
                <a:spcPct val="80000"/>
              </a:lnSpc>
            </a:pPr>
            <a:r>
              <a:rPr lang="en-US" sz="1800" dirty="0"/>
              <a:t>100111</a:t>
            </a:r>
            <a:r>
              <a:rPr lang="th-TH" sz="1800" dirty="0"/>
              <a:t> </a:t>
            </a:r>
          </a:p>
        </p:txBody>
      </p:sp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714488"/>
            <a:ext cx="2697162" cy="44196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36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4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4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4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4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785926"/>
            <a:ext cx="2514600" cy="41910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928802"/>
            <a:ext cx="5572164" cy="44719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Data </a:t>
            </a:r>
            <a:r>
              <a:rPr lang="en-US" sz="2400" dirty="0" err="1"/>
              <a:t>dan</a:t>
            </a:r>
            <a:r>
              <a:rPr lang="en-US" sz="2400" dirty="0"/>
              <a:t> checksum </a:t>
            </a:r>
            <a:r>
              <a:rPr lang="en-US" sz="2400" dirty="0" err="1"/>
              <a:t>dikirimkan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, data </a:t>
            </a:r>
            <a:r>
              <a:rPr lang="en-US" sz="2400" dirty="0" err="1"/>
              <a:t>dan</a:t>
            </a:r>
            <a:r>
              <a:rPr lang="en-US" sz="2400" dirty="0"/>
              <a:t> checksum yang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generator</a:t>
            </a:r>
            <a:r>
              <a:rPr lang="th-TH" sz="2400" dirty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sisanya</a:t>
            </a:r>
            <a:r>
              <a:rPr lang="en-US" sz="2400" dirty="0"/>
              <a:t> 0,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sisanya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0,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endParaRPr lang="th-TH" sz="2400" dirty="0"/>
          </a:p>
          <a:p>
            <a:pPr>
              <a:lnSpc>
                <a:spcPct val="90000"/>
              </a:lnSpc>
            </a:pPr>
            <a:endParaRPr lang="th-TH" sz="2400" dirty="0"/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7786710" y="5695968"/>
            <a:ext cx="6096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37</a:t>
            </a:fld>
            <a:endParaRPr lang="en-SG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</a:t>
            </a:r>
            <a:endParaRPr lang="th-TH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Cara lain </a:t>
            </a:r>
            <a:r>
              <a:rPr lang="en-US" sz="2400" dirty="0" err="1"/>
              <a:t>mengamati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CRC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polynomial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model </a:t>
            </a:r>
            <a:r>
              <a:rPr lang="en-US" sz="2400" dirty="0" err="1"/>
              <a:t>variabel</a:t>
            </a:r>
            <a:r>
              <a:rPr lang="en-US" sz="2400" dirty="0"/>
              <a:t> X,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koefisien-koefisien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M=110011</a:t>
            </a:r>
            <a:r>
              <a:rPr lang="en-US" sz="2000" dirty="0">
                <a:cs typeface="Arial" pitchFamily="34" charset="0"/>
              </a:rPr>
              <a:t>→ M(X) = X</a:t>
            </a:r>
            <a:r>
              <a:rPr lang="en-US" sz="2000" baseline="30000" dirty="0">
                <a:cs typeface="Arial" pitchFamily="34" charset="0"/>
              </a:rPr>
              <a:t>5</a:t>
            </a:r>
            <a:r>
              <a:rPr lang="en-US" sz="2000" dirty="0">
                <a:cs typeface="Arial" pitchFamily="34" charset="0"/>
              </a:rPr>
              <a:t>+X</a:t>
            </a:r>
            <a:r>
              <a:rPr lang="en-US" sz="2000" baseline="30000" dirty="0">
                <a:cs typeface="Arial" pitchFamily="34" charset="0"/>
              </a:rPr>
              <a:t>4</a:t>
            </a:r>
            <a:r>
              <a:rPr lang="en-US" sz="2000" dirty="0">
                <a:cs typeface="Arial" pitchFamily="34" charset="0"/>
              </a:rPr>
              <a:t>+X+1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cs typeface="Arial" pitchFamily="34" charset="0"/>
              </a:rPr>
              <a:t>R=11001 → R(X)= X</a:t>
            </a:r>
            <a:r>
              <a:rPr lang="en-US" sz="2000" baseline="30000" dirty="0">
                <a:cs typeface="Arial" pitchFamily="34" charset="0"/>
              </a:rPr>
              <a:t>4</a:t>
            </a:r>
            <a:r>
              <a:rPr lang="en-US" sz="2000" dirty="0">
                <a:cs typeface="Arial" pitchFamily="34" charset="0"/>
              </a:rPr>
              <a:t>+X</a:t>
            </a:r>
            <a:r>
              <a:rPr lang="en-US" sz="2000" baseline="30000" dirty="0">
                <a:cs typeface="Arial" pitchFamily="34" charset="0"/>
              </a:rPr>
              <a:t>3</a:t>
            </a:r>
            <a:r>
              <a:rPr lang="en-US" sz="2000" dirty="0">
                <a:cs typeface="Arial" pitchFamily="34" charset="0"/>
              </a:rPr>
              <a:t>+1</a:t>
            </a:r>
          </a:p>
          <a:p>
            <a:pPr algn="just">
              <a:lnSpc>
                <a:spcPct val="150000"/>
              </a:lnSpc>
            </a:pPr>
            <a:endParaRPr lang="th-TH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38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143248"/>
            <a:ext cx="8358246" cy="300039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SG" dirty="0" smtClean="0"/>
              <a:t>Error E(X) </a:t>
            </a:r>
            <a:r>
              <a:rPr lang="en-SG" dirty="0" err="1" smtClean="0"/>
              <a:t>hanya</a:t>
            </a:r>
            <a:r>
              <a:rPr lang="en-SG" dirty="0" smtClean="0"/>
              <a:t>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menjadi</a:t>
            </a:r>
            <a:r>
              <a:rPr lang="en-SG" dirty="0" smtClean="0"/>
              <a:t> </a:t>
            </a:r>
            <a:r>
              <a:rPr lang="en-SG" dirty="0" err="1" smtClean="0"/>
              <a:t>tak</a:t>
            </a:r>
            <a:r>
              <a:rPr lang="en-SG" dirty="0" smtClean="0"/>
              <a:t> </a:t>
            </a:r>
            <a:r>
              <a:rPr lang="en-SG" dirty="0" err="1" smtClean="0"/>
              <a:t>terdeteksi</a:t>
            </a:r>
            <a:r>
              <a:rPr lang="en-SG" dirty="0" smtClean="0"/>
              <a:t> </a:t>
            </a:r>
            <a:r>
              <a:rPr lang="en-SG" dirty="0" err="1" smtClean="0"/>
              <a:t>bila</a:t>
            </a:r>
            <a:r>
              <a:rPr lang="en-SG" dirty="0" smtClean="0"/>
              <a:t> </a:t>
            </a:r>
            <a:r>
              <a:rPr lang="en-SG" dirty="0" err="1" smtClean="0"/>
              <a:t>dibagi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P(X</a:t>
            </a:r>
            <a:r>
              <a:rPr lang="en-SG" dirty="0" smtClean="0"/>
              <a:t>).</a:t>
            </a:r>
          </a:p>
          <a:p>
            <a:pPr algn="just">
              <a:lnSpc>
                <a:spcPct val="120000"/>
              </a:lnSpc>
            </a:pPr>
            <a:r>
              <a:rPr lang="en-SG" dirty="0" smtClean="0"/>
              <a:t> </a:t>
            </a:r>
            <a:r>
              <a:rPr lang="en-SG" dirty="0" smtClean="0"/>
              <a:t>Hal </a:t>
            </a:r>
            <a:r>
              <a:rPr lang="en-SG" dirty="0" err="1" smtClean="0"/>
              <a:t>ini</a:t>
            </a:r>
            <a:r>
              <a:rPr lang="en-SG" dirty="0" smtClean="0"/>
              <a:t> </a:t>
            </a:r>
            <a:r>
              <a:rPr lang="en-SG" dirty="0" err="1" smtClean="0"/>
              <a:t>bisa</a:t>
            </a:r>
            <a:r>
              <a:rPr lang="en-SG" dirty="0" smtClean="0"/>
              <a:t> </a:t>
            </a:r>
            <a:r>
              <a:rPr lang="en-SG" dirty="0" err="1" smtClean="0"/>
              <a:t>ditunjukkan</a:t>
            </a:r>
            <a:r>
              <a:rPr lang="en-SG" dirty="0" smtClean="0"/>
              <a:t> </a:t>
            </a:r>
            <a:r>
              <a:rPr lang="en-SG" dirty="0" err="1" smtClean="0"/>
              <a:t>bahwa</a:t>
            </a:r>
            <a:r>
              <a:rPr lang="en-SG" dirty="0" smtClean="0"/>
              <a:t> </a:t>
            </a:r>
            <a:r>
              <a:rPr lang="en-SG" dirty="0" err="1" smtClean="0"/>
              <a:t>semua</a:t>
            </a:r>
            <a:r>
              <a:rPr lang="en-SG" dirty="0" smtClean="0"/>
              <a:t> </a:t>
            </a:r>
            <a:r>
              <a:rPr lang="en-SG" dirty="0" err="1" smtClean="0"/>
              <a:t>kesalahan</a:t>
            </a:r>
            <a:r>
              <a:rPr lang="en-SG" dirty="0" smtClean="0"/>
              <a:t> </a:t>
            </a:r>
            <a:r>
              <a:rPr lang="en-SG" dirty="0" err="1" smtClean="0"/>
              <a:t>berikut</a:t>
            </a:r>
            <a:r>
              <a:rPr lang="en-SG" dirty="0" smtClean="0"/>
              <a:t> </a:t>
            </a:r>
            <a:r>
              <a:rPr lang="en-SG" dirty="0" err="1" smtClean="0"/>
              <a:t>ini</a:t>
            </a:r>
            <a:r>
              <a:rPr lang="en-SG" dirty="0" smtClean="0"/>
              <a:t> </a:t>
            </a:r>
            <a:r>
              <a:rPr lang="en-SG" dirty="0" err="1" smtClean="0"/>
              <a:t>tidak</a:t>
            </a:r>
            <a:r>
              <a:rPr lang="en-SG" dirty="0" smtClean="0"/>
              <a:t> </a:t>
            </a:r>
            <a:r>
              <a:rPr lang="en-SG" dirty="0" err="1" smtClean="0"/>
              <a:t>dibagi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pilihan</a:t>
            </a:r>
            <a:r>
              <a:rPr lang="en-SG" dirty="0" smtClean="0"/>
              <a:t> P(X) yang </a:t>
            </a:r>
            <a:r>
              <a:rPr lang="en-SG" dirty="0" err="1" smtClean="0"/>
              <a:t>sesuai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karenanya</a:t>
            </a:r>
            <a:r>
              <a:rPr lang="en-SG" dirty="0" smtClean="0"/>
              <a:t> </a:t>
            </a:r>
            <a:r>
              <a:rPr lang="en-SG" dirty="0" err="1" smtClean="0"/>
              <a:t>mampu</a:t>
            </a:r>
            <a:r>
              <a:rPr lang="en-SG" dirty="0" smtClean="0"/>
              <a:t> </a:t>
            </a:r>
            <a:r>
              <a:rPr lang="en-SG" dirty="0" err="1" smtClean="0"/>
              <a:t>dideteksi</a:t>
            </a:r>
            <a:r>
              <a:rPr lang="en-SG" dirty="0" smtClean="0"/>
              <a:t>:</a:t>
            </a:r>
          </a:p>
          <a:p>
            <a:pPr lvl="1" algn="just">
              <a:lnSpc>
                <a:spcPct val="120000"/>
              </a:lnSpc>
            </a:pPr>
            <a:r>
              <a:rPr lang="en-SG" dirty="0" err="1" smtClean="0"/>
              <a:t>Semua</a:t>
            </a:r>
            <a:r>
              <a:rPr lang="en-SG" dirty="0" smtClean="0"/>
              <a:t> bit </a:t>
            </a:r>
            <a:r>
              <a:rPr lang="en-SG" dirty="0" err="1" smtClean="0"/>
              <a:t>kesalahan</a:t>
            </a:r>
            <a:r>
              <a:rPr lang="en-SG" dirty="0" smtClean="0"/>
              <a:t> </a:t>
            </a:r>
            <a:r>
              <a:rPr lang="en-SG" dirty="0" err="1" smtClean="0"/>
              <a:t>tunggal</a:t>
            </a:r>
            <a:endParaRPr lang="en-SG" dirty="0" smtClean="0"/>
          </a:p>
          <a:p>
            <a:pPr lvl="1" algn="just">
              <a:lnSpc>
                <a:spcPct val="120000"/>
              </a:lnSpc>
            </a:pPr>
            <a:r>
              <a:rPr lang="en-SG" dirty="0" err="1" smtClean="0"/>
              <a:t>Semua</a:t>
            </a:r>
            <a:r>
              <a:rPr lang="en-SG" dirty="0" smtClean="0"/>
              <a:t> bit </a:t>
            </a:r>
            <a:r>
              <a:rPr lang="en-SG" dirty="0" err="1" smtClean="0"/>
              <a:t>kesalahan</a:t>
            </a:r>
            <a:r>
              <a:rPr lang="en-SG" dirty="0" smtClean="0"/>
              <a:t> </a:t>
            </a:r>
            <a:r>
              <a:rPr lang="en-SG" dirty="0" err="1" smtClean="0"/>
              <a:t>ganda</a:t>
            </a:r>
            <a:r>
              <a:rPr lang="en-SG" dirty="0" smtClean="0"/>
              <a:t>, </a:t>
            </a:r>
            <a:r>
              <a:rPr lang="en-SG" dirty="0" err="1" smtClean="0"/>
              <a:t>selama</a:t>
            </a:r>
            <a:r>
              <a:rPr lang="en-SG" dirty="0" smtClean="0"/>
              <a:t> P(X) </a:t>
            </a:r>
            <a:r>
              <a:rPr lang="en-SG" dirty="0" err="1" smtClean="0"/>
              <a:t>memiliki</a:t>
            </a:r>
            <a:r>
              <a:rPr lang="en-SG" dirty="0" smtClean="0"/>
              <a:t> </a:t>
            </a:r>
            <a:r>
              <a:rPr lang="en-SG" dirty="0" err="1" smtClean="0"/>
              <a:t>sedikitnya</a:t>
            </a:r>
            <a:r>
              <a:rPr lang="en-SG" dirty="0" smtClean="0"/>
              <a:t> </a:t>
            </a:r>
            <a:r>
              <a:rPr lang="en-SG" dirty="0" err="1" smtClean="0"/>
              <a:t>tiga</a:t>
            </a:r>
            <a:r>
              <a:rPr lang="en-SG" dirty="0" smtClean="0"/>
              <a:t> </a:t>
            </a:r>
            <a:r>
              <a:rPr lang="en-SG" dirty="0" smtClean="0"/>
              <a:t>1’s</a:t>
            </a:r>
            <a:endParaRPr lang="en-SG" dirty="0" smtClean="0"/>
          </a:p>
          <a:p>
            <a:pPr lvl="1" algn="just">
              <a:lnSpc>
                <a:spcPct val="120000"/>
              </a:lnSpc>
            </a:pPr>
            <a:r>
              <a:rPr lang="en-SG" dirty="0" err="1" smtClean="0"/>
              <a:t>Apapun</a:t>
            </a:r>
            <a:r>
              <a:rPr lang="en-SG" dirty="0" smtClean="0"/>
              <a:t> </a:t>
            </a:r>
            <a:r>
              <a:rPr lang="en-SG" dirty="0" err="1" smtClean="0"/>
              <a:t>angka</a:t>
            </a:r>
            <a:r>
              <a:rPr lang="en-SG" dirty="0" smtClean="0"/>
              <a:t> </a:t>
            </a:r>
            <a:r>
              <a:rPr lang="en-SG" dirty="0" err="1" smtClean="0"/>
              <a:t>kesalahan</a:t>
            </a:r>
            <a:r>
              <a:rPr lang="en-SG" dirty="0" smtClean="0"/>
              <a:t> yang </a:t>
            </a:r>
            <a:r>
              <a:rPr lang="en-SG" dirty="0" err="1" smtClean="0"/>
              <a:t>ganjil</a:t>
            </a:r>
            <a:r>
              <a:rPr lang="en-SG" dirty="0" smtClean="0"/>
              <a:t>, </a:t>
            </a:r>
            <a:r>
              <a:rPr lang="en-SG" dirty="0" err="1" smtClean="0"/>
              <a:t>selama</a:t>
            </a:r>
            <a:r>
              <a:rPr lang="en-SG" dirty="0" smtClean="0"/>
              <a:t> P(X) </a:t>
            </a:r>
            <a:r>
              <a:rPr lang="en-SG" dirty="0" err="1" smtClean="0"/>
              <a:t>memuat</a:t>
            </a:r>
            <a:r>
              <a:rPr lang="en-SG" dirty="0" smtClean="0"/>
              <a:t> </a:t>
            </a:r>
            <a:r>
              <a:rPr lang="en-SG" dirty="0" err="1" smtClean="0"/>
              <a:t>faktor</a:t>
            </a:r>
            <a:r>
              <a:rPr lang="en-SG" dirty="0" smtClean="0"/>
              <a:t> (X + 1)</a:t>
            </a:r>
          </a:p>
          <a:p>
            <a:pPr lvl="1" algn="just">
              <a:lnSpc>
                <a:spcPct val="120000"/>
              </a:lnSpc>
            </a:pPr>
            <a:r>
              <a:rPr lang="en-SG" dirty="0" err="1" smtClean="0"/>
              <a:t>Apapun</a:t>
            </a:r>
            <a:r>
              <a:rPr lang="en-SG" dirty="0" smtClean="0"/>
              <a:t> </a:t>
            </a:r>
            <a:r>
              <a:rPr lang="en-SG" dirty="0" err="1" smtClean="0"/>
              <a:t>banyaknya</a:t>
            </a:r>
            <a:r>
              <a:rPr lang="en-SG" dirty="0" smtClean="0"/>
              <a:t> </a:t>
            </a:r>
            <a:r>
              <a:rPr lang="en-SG" dirty="0" err="1" smtClean="0"/>
              <a:t>kesalahan</a:t>
            </a:r>
            <a:r>
              <a:rPr lang="en-SG" dirty="0" smtClean="0"/>
              <a:t> </a:t>
            </a:r>
            <a:r>
              <a:rPr lang="en-SG" dirty="0" err="1" smtClean="0"/>
              <a:t>dimana</a:t>
            </a:r>
            <a:r>
              <a:rPr lang="en-SG" dirty="0" smtClean="0"/>
              <a:t> </a:t>
            </a:r>
            <a:r>
              <a:rPr lang="en-SG" dirty="0" err="1" smtClean="0"/>
              <a:t>panjangnya</a:t>
            </a:r>
            <a:r>
              <a:rPr lang="en-SG" dirty="0" smtClean="0"/>
              <a:t> </a:t>
            </a:r>
            <a:r>
              <a:rPr lang="en-SG" dirty="0" err="1" smtClean="0"/>
              <a:t>kurang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panjang</a:t>
            </a:r>
            <a:r>
              <a:rPr lang="en-SG" dirty="0" smtClean="0"/>
              <a:t> polynomial </a:t>
            </a:r>
            <a:r>
              <a:rPr lang="en-SG" dirty="0" err="1" smtClean="0"/>
              <a:t>pembagi</a:t>
            </a:r>
            <a:r>
              <a:rPr lang="en-SG" dirty="0" smtClean="0"/>
              <a:t>; </a:t>
            </a:r>
            <a:r>
              <a:rPr lang="en-SG" dirty="0" err="1" smtClean="0"/>
              <a:t>yakni</a:t>
            </a:r>
            <a:r>
              <a:rPr lang="en-SG" dirty="0" smtClean="0"/>
              <a:t>, </a:t>
            </a:r>
            <a:r>
              <a:rPr lang="en-SG" dirty="0" err="1" smtClean="0"/>
              <a:t>kurang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setara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panjang</a:t>
            </a:r>
            <a:r>
              <a:rPr lang="en-SG" dirty="0" smtClean="0"/>
              <a:t> FCS.</a:t>
            </a:r>
          </a:p>
          <a:p>
            <a:pPr lvl="1" algn="just">
              <a:lnSpc>
                <a:spcPct val="120000"/>
              </a:lnSpc>
            </a:pPr>
            <a:r>
              <a:rPr lang="en-SG" dirty="0" err="1" smtClean="0"/>
              <a:t>Kesalahan</a:t>
            </a:r>
            <a:r>
              <a:rPr lang="en-SG" dirty="0" smtClean="0"/>
              <a:t> yang </a:t>
            </a:r>
            <a:r>
              <a:rPr lang="en-SG" dirty="0" err="1" smtClean="0"/>
              <a:t>besar</a:t>
            </a:r>
            <a:r>
              <a:rPr lang="en-SG" dirty="0" smtClean="0"/>
              <a:t> </a:t>
            </a:r>
            <a:r>
              <a:rPr lang="en-SG" dirty="0" err="1" smtClean="0"/>
              <a:t>sekali</a:t>
            </a:r>
            <a:endParaRPr lang="en-SG" dirty="0" smtClean="0"/>
          </a:p>
          <a:p>
            <a:pPr algn="just">
              <a:lnSpc>
                <a:spcPct val="120000"/>
              </a:lnSpc>
            </a:pP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39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497938" cy="145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Prinsip dasar</a:t>
            </a:r>
            <a:r>
              <a:rPr lang="en-US">
                <a:cs typeface="Angsana New" pitchFamily="18" charset="-34"/>
              </a:rPr>
              <a:t> (3)</a:t>
            </a:r>
            <a:endParaRPr lang="th-TH">
              <a:cs typeface="Angsana New" pitchFamily="18" charset="-34"/>
            </a:endParaRPr>
          </a:p>
        </p:txBody>
      </p:sp>
      <p:sp>
        <p:nvSpPr>
          <p:cNvPr id="214019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357158" y="3498850"/>
            <a:ext cx="8229600" cy="264479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mengirim</a:t>
            </a:r>
            <a:r>
              <a:rPr lang="en-US" sz="2800" dirty="0"/>
              <a:t> data yang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B</a:t>
            </a:r>
            <a:r>
              <a:rPr lang="th-TH" sz="2800" dirty="0"/>
              <a:t>. </a:t>
            </a:r>
            <a:r>
              <a:rPr lang="en-US" sz="2800" dirty="0"/>
              <a:t>Data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frame,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frame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merusak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data</a:t>
            </a:r>
            <a:r>
              <a:rPr lang="th-TH" sz="2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err="1"/>
              <a:t>Bagaimana</a:t>
            </a:r>
            <a:r>
              <a:rPr lang="en-US" sz="2800" dirty="0"/>
              <a:t> B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mendeteksi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frame yang </a:t>
            </a:r>
            <a:r>
              <a:rPr lang="en-US" sz="2800" dirty="0" err="1"/>
              <a:t>dikirim</a:t>
            </a:r>
            <a:r>
              <a:rPr lang="en-US" sz="2800" dirty="0"/>
              <a:t> A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? </a:t>
            </a:r>
            <a:endParaRPr lang="th-TH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A </a:t>
            </a:r>
            <a:r>
              <a:rPr lang="en-US" sz="2800" dirty="0" err="1"/>
              <a:t>menambahkan</a:t>
            </a:r>
            <a:r>
              <a:rPr lang="en-US" sz="2800" dirty="0"/>
              <a:t> error check bits </a:t>
            </a:r>
            <a:r>
              <a:rPr lang="en-US" sz="2800" dirty="0" err="1"/>
              <a:t>ke</a:t>
            </a:r>
            <a:r>
              <a:rPr lang="en-US" sz="2800" dirty="0"/>
              <a:t> frame, </a:t>
            </a:r>
            <a:r>
              <a:rPr lang="en-US" sz="2800" dirty="0" err="1"/>
              <a:t>sehingga</a:t>
            </a:r>
            <a:r>
              <a:rPr lang="en-US" sz="2800" dirty="0"/>
              <a:t> B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memeriksa</a:t>
            </a:r>
            <a:r>
              <a:rPr lang="en-US" sz="2800" dirty="0"/>
              <a:t> frame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endParaRPr lang="th-TH" sz="2800" dirty="0"/>
          </a:p>
        </p:txBody>
      </p:sp>
      <p:pic>
        <p:nvPicPr>
          <p:cNvPr id="2140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41370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4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40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5755886" cy="296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ea typeface="+mj-ea"/>
              </a:rPr>
              <a:t>Detection(cont’d)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00200"/>
            <a:ext cx="3786214" cy="4525963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</a:rPr>
              <a:t>A polynomial representing a divisor</a:t>
            </a: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722506"/>
            <a:ext cx="3643338" cy="43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41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ea typeface="+mj-ea"/>
              </a:rPr>
              <a:t>Standard Polynomials</a:t>
            </a:r>
            <a:endParaRPr lang="en-US" altLang="ko-KR" dirty="0" smtClean="0">
              <a:ea typeface="+mj-ea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0000"/>
                </a:solidFill>
              </a:rPr>
              <a:t>Standard </a:t>
            </a:r>
            <a:r>
              <a:rPr lang="en-US" altLang="ko-KR" sz="2400" dirty="0" smtClean="0">
                <a:solidFill>
                  <a:srgbClr val="000000"/>
                </a:solidFill>
              </a:rPr>
              <a:t>polynomials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versi</a:t>
            </a:r>
            <a:r>
              <a:rPr lang="en-US" sz="2400" dirty="0" smtClean="0"/>
              <a:t> R(X)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endParaRPr lang="en-US" altLang="ko-KR" sz="2400" dirty="0" smtClean="0">
              <a:solidFill>
                <a:srgbClr val="000000"/>
              </a:solidFill>
            </a:endParaRP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8440615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696EA3-D384-4C57-98F1-AB090F486439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42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Prinsip dasar</a:t>
            </a:r>
            <a:r>
              <a:rPr lang="en-US">
                <a:cs typeface="Angsana New" pitchFamily="18" charset="-34"/>
              </a:rPr>
              <a:t> (4)</a:t>
            </a:r>
            <a:endParaRPr lang="th-TH">
              <a:cs typeface="Angsana New" pitchFamily="18" charset="-34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4000504"/>
            <a:ext cx="7924800" cy="2343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Bagaimana</a:t>
            </a:r>
            <a:r>
              <a:rPr lang="en-US" sz="2000" dirty="0"/>
              <a:t> A </a:t>
            </a:r>
            <a:r>
              <a:rPr lang="en-US" sz="2000" dirty="0" err="1"/>
              <a:t>mengetahui</a:t>
            </a:r>
            <a:r>
              <a:rPr lang="en-US" sz="2000" dirty="0"/>
              <a:t> data yang </a:t>
            </a:r>
            <a:r>
              <a:rPr lang="en-US" sz="2000" dirty="0" err="1"/>
              <a:t>dikirimnya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 B? </a:t>
            </a:r>
            <a:endParaRPr lang="th-TH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B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</a:t>
            </a:r>
            <a:r>
              <a:rPr lang="en-US" sz="2000" dirty="0" err="1" smtClean="0"/>
              <a:t>ack</a:t>
            </a:r>
            <a:r>
              <a:rPr lang="en-US" sz="2000" dirty="0" smtClean="0"/>
              <a:t> (acknowledgment)</a:t>
            </a:r>
            <a:r>
              <a:rPr lang="th-TH" sz="2000" dirty="0" smtClean="0"/>
              <a:t>/</a:t>
            </a:r>
            <a:r>
              <a:rPr lang="en-US" sz="2000" dirty="0" err="1"/>
              <a:t>pemberitahuan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data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nak</a:t>
            </a:r>
            <a:r>
              <a:rPr lang="en-US" sz="2000" dirty="0" smtClean="0"/>
              <a:t> (negative acknowledgment) </a:t>
            </a:r>
            <a:r>
              <a:rPr lang="th-TH" sz="2000" dirty="0" smtClean="0"/>
              <a:t>/</a:t>
            </a:r>
            <a:r>
              <a:rPr lang="en-US" sz="2000" dirty="0" err="1"/>
              <a:t>pemberitahuan</a:t>
            </a:r>
            <a:r>
              <a:rPr lang="en-US" sz="2000" dirty="0"/>
              <a:t> data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data </a:t>
            </a:r>
            <a:r>
              <a:rPr lang="en-US" sz="2000" dirty="0" err="1"/>
              <a:t>rusak</a:t>
            </a:r>
            <a:r>
              <a:rPr lang="en-US" sz="2000" dirty="0"/>
              <a:t> </a:t>
            </a:r>
            <a:endParaRPr lang="th-TH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A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</a:t>
            </a:r>
            <a:r>
              <a:rPr lang="en-US" sz="2000" dirty="0" err="1"/>
              <a:t>ulang</a:t>
            </a:r>
            <a:r>
              <a:rPr lang="en-US" sz="2000" dirty="0"/>
              <a:t> frame yang </a:t>
            </a:r>
            <a:r>
              <a:rPr lang="en-US" sz="2000" dirty="0" err="1"/>
              <a:t>rusak</a:t>
            </a:r>
            <a:endParaRPr lang="th-TH" sz="2000" dirty="0"/>
          </a:p>
        </p:txBody>
      </p:sp>
      <p:pic>
        <p:nvPicPr>
          <p:cNvPr id="2150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3626" y="2016123"/>
            <a:ext cx="42672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5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Prinsip dasar</a:t>
            </a:r>
            <a:r>
              <a:rPr lang="en-US">
                <a:cs typeface="Angsana New" pitchFamily="18" charset="-34"/>
              </a:rPr>
              <a:t> (5)</a:t>
            </a:r>
            <a:endParaRPr lang="th-TH">
              <a:cs typeface="Angsana New" pitchFamily="18" charset="-34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3071810"/>
            <a:ext cx="7924800" cy="3200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Mengapa</a:t>
            </a:r>
            <a:r>
              <a:rPr lang="en-US" sz="2800" dirty="0"/>
              <a:t> frame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hilang</a:t>
            </a:r>
            <a:r>
              <a:rPr lang="en-US" sz="2800" dirty="0"/>
              <a:t>? </a:t>
            </a:r>
            <a:endParaRPr lang="th-TH" sz="2800" dirty="0"/>
          </a:p>
          <a:p>
            <a:pPr lvl="1">
              <a:lnSpc>
                <a:spcPct val="150000"/>
              </a:lnSpc>
            </a:pP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alamat</a:t>
            </a:r>
            <a:r>
              <a:rPr lang="th-TH" sz="2400" dirty="0"/>
              <a:t>/</a:t>
            </a:r>
            <a:r>
              <a:rPr lang="en-US" sz="2400" dirty="0"/>
              <a:t>id</a:t>
            </a:r>
            <a:r>
              <a:rPr lang="th-TH" sz="2400" dirty="0"/>
              <a:t>/</a:t>
            </a:r>
            <a:r>
              <a:rPr lang="en-US" sz="2400" dirty="0"/>
              <a:t>header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frame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dikenali</a:t>
            </a:r>
            <a:r>
              <a:rPr lang="en-US" sz="2400" dirty="0"/>
              <a:t> </a:t>
            </a:r>
            <a:endParaRPr lang="th-TH" sz="2400" dirty="0"/>
          </a:p>
          <a:p>
            <a:pPr lvl="1">
              <a:lnSpc>
                <a:spcPct val="150000"/>
              </a:lnSpc>
            </a:pPr>
            <a:r>
              <a:rPr lang="en-US" sz="2400" dirty="0" err="1"/>
              <a:t>Temporer</a:t>
            </a:r>
            <a:r>
              <a:rPr lang="en-US" sz="2400" dirty="0"/>
              <a:t> disconnection </a:t>
            </a:r>
            <a:endParaRPr lang="th-TH" sz="24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frame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hilang</a:t>
            </a:r>
            <a:r>
              <a:rPr lang="en-US" sz="2800" dirty="0"/>
              <a:t>? </a:t>
            </a:r>
            <a:endParaRPr lang="th-TH" sz="28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B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tentunya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mengirimkan</a:t>
            </a:r>
            <a:r>
              <a:rPr lang="en-US" sz="2400" dirty="0"/>
              <a:t> </a:t>
            </a:r>
            <a:r>
              <a:rPr lang="en-US" sz="2400" dirty="0" err="1"/>
              <a:t>ack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A. </a:t>
            </a:r>
            <a:endParaRPr lang="th-TH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B </a:t>
            </a:r>
            <a:r>
              <a:rPr lang="en-US" sz="2400" dirty="0" err="1"/>
              <a:t>mengirimkan</a:t>
            </a:r>
            <a:r>
              <a:rPr lang="en-US" sz="2400" dirty="0"/>
              <a:t> </a:t>
            </a:r>
            <a:r>
              <a:rPr lang="en-US" sz="2400" dirty="0" err="1"/>
              <a:t>ack</a:t>
            </a:r>
            <a:r>
              <a:rPr lang="en-US" sz="2400" dirty="0"/>
              <a:t>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.</a:t>
            </a:r>
            <a:endParaRPr lang="th-TH" sz="2400" dirty="0"/>
          </a:p>
        </p:txBody>
      </p:sp>
      <p:pic>
        <p:nvPicPr>
          <p:cNvPr id="2160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72"/>
            <a:ext cx="4067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6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Prinsip dasar</a:t>
            </a:r>
            <a:r>
              <a:rPr lang="en-US">
                <a:cs typeface="Angsana New" pitchFamily="18" charset="-34"/>
              </a:rPr>
              <a:t> (6)</a:t>
            </a:r>
            <a:endParaRPr lang="th-TH">
              <a:cs typeface="Angsana New" pitchFamily="18" charset="-34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286124"/>
            <a:ext cx="7924800" cy="2733676"/>
          </a:xfrm>
        </p:spPr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timer,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mengirim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kabar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</a:t>
            </a:r>
          </a:p>
          <a:p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timeout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Jika</a:t>
            </a:r>
            <a:r>
              <a:rPr lang="en-US" sz="2000" dirty="0"/>
              <a:t> timeout </a:t>
            </a:r>
            <a:r>
              <a:rPr lang="en-US" sz="2000" dirty="0" err="1"/>
              <a:t>terlalu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, 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</a:t>
            </a:r>
            <a:r>
              <a:rPr lang="en-US" sz="2000" dirty="0" err="1"/>
              <a:t>ulang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ack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 </a:t>
            </a:r>
            <a:r>
              <a:rPr lang="en-US" sz="2000" dirty="0" err="1"/>
              <a:t>tiba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 err="1"/>
              <a:t>Jika</a:t>
            </a:r>
            <a:r>
              <a:rPr lang="en-US" sz="2000" dirty="0"/>
              <a:t> timeout </a:t>
            </a:r>
            <a:r>
              <a:rPr lang="en-US" sz="2000" dirty="0" err="1"/>
              <a:t>terlalu</a:t>
            </a:r>
            <a:r>
              <a:rPr lang="en-US" sz="2000" dirty="0"/>
              <a:t> lama, 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menunggu</a:t>
            </a:r>
            <a:r>
              <a:rPr lang="en-US" sz="2000" dirty="0"/>
              <a:t> </a:t>
            </a:r>
            <a:r>
              <a:rPr lang="en-US" sz="2000" dirty="0" err="1"/>
              <a:t>terlalu</a:t>
            </a:r>
            <a:r>
              <a:rPr lang="en-US" sz="2000" dirty="0"/>
              <a:t> lama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frame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hilang</a:t>
            </a:r>
            <a:r>
              <a:rPr lang="en-US" sz="2000" dirty="0"/>
              <a:t> </a:t>
            </a:r>
            <a:endParaRPr lang="th-TH" sz="2000" dirty="0"/>
          </a:p>
        </p:txBody>
      </p:sp>
      <p:pic>
        <p:nvPicPr>
          <p:cNvPr id="2170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4067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7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Prinsip dasar</a:t>
            </a:r>
            <a:r>
              <a:rPr lang="en-US">
                <a:cs typeface="Angsana New" pitchFamily="18" charset="-34"/>
              </a:rPr>
              <a:t> (7)</a:t>
            </a:r>
            <a:endParaRPr lang="th-TH">
              <a:cs typeface="Angsana New" pitchFamily="18" charset="-34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424262"/>
            <a:ext cx="8686800" cy="27908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A </a:t>
            </a:r>
            <a:r>
              <a:rPr lang="en-US" sz="2000" dirty="0" err="1"/>
              <a:t>mengirim</a:t>
            </a:r>
            <a:r>
              <a:rPr lang="en-US" sz="2000" dirty="0"/>
              <a:t> frame 1</a:t>
            </a:r>
            <a:r>
              <a:rPr lang="th-TH" sz="20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A </a:t>
            </a:r>
            <a:r>
              <a:rPr lang="en-US" sz="2000" dirty="0" err="1"/>
              <a:t>mengalami</a:t>
            </a:r>
            <a:r>
              <a:rPr lang="en-US" sz="2000" dirty="0"/>
              <a:t> timeout,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</a:t>
            </a:r>
            <a:r>
              <a:rPr lang="en-US" sz="2000" dirty="0" err="1"/>
              <a:t>ulang</a:t>
            </a:r>
            <a:r>
              <a:rPr lang="en-US" sz="2000" dirty="0"/>
              <a:t> frame 1</a:t>
            </a:r>
            <a:r>
              <a:rPr lang="th-TH" sz="20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A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ack</a:t>
            </a:r>
            <a:r>
              <a:rPr lang="en-US" sz="2000" dirty="0"/>
              <a:t>, </a:t>
            </a:r>
            <a:r>
              <a:rPr lang="en-US" sz="2000" dirty="0" err="1"/>
              <a:t>melanjutkan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frame 2</a:t>
            </a:r>
            <a:r>
              <a:rPr lang="th-TH" sz="20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A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ack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frame 1,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ack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frame 2</a:t>
            </a:r>
            <a:r>
              <a:rPr lang="th-TH" sz="2000" dirty="0"/>
              <a:t> (</a:t>
            </a:r>
            <a:r>
              <a:rPr lang="en-US" sz="2000" dirty="0"/>
              <a:t>error</a:t>
            </a:r>
            <a:r>
              <a:rPr lang="th-TH" sz="2000" dirty="0"/>
              <a:t>) </a:t>
            </a:r>
          </a:p>
          <a:p>
            <a:pPr>
              <a:lnSpc>
                <a:spcPct val="110000"/>
              </a:lnSpc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A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frame number, </a:t>
            </a:r>
            <a:r>
              <a:rPr lang="en-US" sz="2000" dirty="0" err="1"/>
              <a:t>sehingga</a:t>
            </a:r>
            <a:r>
              <a:rPr lang="en-US" sz="2000" dirty="0"/>
              <a:t> B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ack</a:t>
            </a:r>
            <a:r>
              <a:rPr lang="en-US" sz="2000" dirty="0"/>
              <a:t> </a:t>
            </a:r>
            <a:r>
              <a:rPr lang="en-US" sz="2000" dirty="0" err="1"/>
              <a:t>spesifik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frame number </a:t>
            </a:r>
            <a:r>
              <a:rPr lang="en-US" sz="2000" dirty="0" err="1"/>
              <a:t>tertentu</a:t>
            </a:r>
            <a:r>
              <a:rPr lang="en-US" sz="1100" dirty="0"/>
              <a:t> </a:t>
            </a:r>
            <a:endParaRPr lang="th-TH" sz="1100" dirty="0"/>
          </a:p>
        </p:txBody>
      </p:sp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57364"/>
            <a:ext cx="4067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C7A4011-60D5-4057-85A5-402105984B14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FE6DC0-3D3F-452A-B58D-D3787DC8F01A}" type="slidenum">
              <a:rPr lang="en-SG" smtClean="0"/>
              <a:pPr/>
              <a:t>8</a:t>
            </a:fld>
            <a:endParaRPr lang="en-SG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Error Detection and Correction</a:t>
            </a:r>
          </a:p>
        </p:txBody>
      </p:sp>
      <p:sp>
        <p:nvSpPr>
          <p:cNvPr id="43011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800" b="1" i="1" dirty="0" smtClean="0"/>
              <a:t>Error detection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noise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transmitter </a:t>
            </a:r>
            <a:r>
              <a:rPr lang="en-US" sz="2800" dirty="0" smtClean="0"/>
              <a:t>(</a:t>
            </a:r>
            <a:r>
              <a:rPr lang="en-US" sz="2800" dirty="0" err="1" smtClean="0"/>
              <a:t>Tx</a:t>
            </a:r>
            <a:r>
              <a:rPr lang="en-US" sz="2800" dirty="0" smtClean="0"/>
              <a:t>)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receiver </a:t>
            </a:r>
            <a:r>
              <a:rPr lang="en-US" sz="2800" dirty="0" smtClean="0"/>
              <a:t>(Rx)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b="1" i="1" dirty="0" smtClean="0"/>
              <a:t>Error correction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i="1" dirty="0" smtClean="0"/>
              <a:t>original &amp; error free data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EA04-DA3F-4789-9FB4-FBED72D09277}" type="datetime1">
              <a:rPr lang="en-US" smtClean="0"/>
              <a:pPr/>
              <a:t>4/4/2011</a:t>
            </a:fld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6DC0-3D3F-452A-B58D-D3787DC8F01A}" type="slidenum">
              <a:rPr lang="en-SG" smtClean="0"/>
              <a:pPr/>
              <a:t>9</a:t>
            </a:fld>
            <a:endParaRPr lang="en-SG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Komunikasi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1564</Words>
  <Application>Microsoft Office PowerPoint</Application>
  <PresentationFormat>On-screen Show (4:3)</PresentationFormat>
  <Paragraphs>272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Image</vt:lpstr>
      <vt:lpstr>Error Detection </vt:lpstr>
      <vt:lpstr>Prinsip dasar (1)</vt:lpstr>
      <vt:lpstr>Prinsip dasar (2)</vt:lpstr>
      <vt:lpstr>Prinsip dasar (3)</vt:lpstr>
      <vt:lpstr>Prinsip dasar (4)</vt:lpstr>
      <vt:lpstr>Prinsip dasar (5)</vt:lpstr>
      <vt:lpstr>Prinsip dasar (6)</vt:lpstr>
      <vt:lpstr>Prinsip dasar (7)</vt:lpstr>
      <vt:lpstr>Error Detection and Correction</vt:lpstr>
      <vt:lpstr>Teknik Mendeteksi Error</vt:lpstr>
      <vt:lpstr>Ada Dua Pendekatan Untuk Deteksi Kesalahan</vt:lpstr>
      <vt:lpstr>Type of Errors</vt:lpstr>
      <vt:lpstr>Type of Errors (cont’d)</vt:lpstr>
      <vt:lpstr>Type of Errors (cont’d)</vt:lpstr>
      <vt:lpstr>Type of Errors (cont’d)</vt:lpstr>
      <vt:lpstr>Error Detection Technique</vt:lpstr>
      <vt:lpstr> Metode Echo</vt:lpstr>
      <vt:lpstr>Metode Deteksi Error Otomatis</vt:lpstr>
      <vt:lpstr>Detection (cont’d)</vt:lpstr>
      <vt:lpstr>Detection</vt:lpstr>
      <vt:lpstr>Detection(cont’d)</vt:lpstr>
      <vt:lpstr>Bit Parity / Bit Paritas</vt:lpstr>
      <vt:lpstr>1. VRC</vt:lpstr>
      <vt:lpstr>Detection (cont’d)</vt:lpstr>
      <vt:lpstr>Contoh Generator Parity Bit</vt:lpstr>
      <vt:lpstr>2. LRC</vt:lpstr>
      <vt:lpstr>Slide 27</vt:lpstr>
      <vt:lpstr>Slide 28</vt:lpstr>
      <vt:lpstr>Slide 29</vt:lpstr>
      <vt:lpstr>Slide 30</vt:lpstr>
      <vt:lpstr>3. CRC</vt:lpstr>
      <vt:lpstr>Slide 32</vt:lpstr>
      <vt:lpstr>Slide 33</vt:lpstr>
      <vt:lpstr>Slide 34</vt:lpstr>
      <vt:lpstr>Modulo 2 Arithmetic </vt:lpstr>
      <vt:lpstr>Slide 36</vt:lpstr>
      <vt:lpstr>Slide 37</vt:lpstr>
      <vt:lpstr>Polynomial</vt:lpstr>
      <vt:lpstr>Slide 39</vt:lpstr>
      <vt:lpstr>Slide 40</vt:lpstr>
      <vt:lpstr>Detection(cont’d)</vt:lpstr>
      <vt:lpstr>Standard Polynomials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14</cp:revision>
  <dcterms:created xsi:type="dcterms:W3CDTF">2011-04-02T04:01:57Z</dcterms:created>
  <dcterms:modified xsi:type="dcterms:W3CDTF">2011-04-04T12:36:49Z</dcterms:modified>
</cp:coreProperties>
</file>