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2" r:id="rId4"/>
    <p:sldId id="258" r:id="rId5"/>
    <p:sldId id="259" r:id="rId6"/>
    <p:sldId id="271" r:id="rId7"/>
    <p:sldId id="260" r:id="rId8"/>
    <p:sldId id="263" r:id="rId9"/>
    <p:sldId id="264" r:id="rId10"/>
    <p:sldId id="265" r:id="rId11"/>
    <p:sldId id="261" r:id="rId12"/>
    <p:sldId id="266" r:id="rId13"/>
    <p:sldId id="267" r:id="rId14"/>
    <p:sldId id="268" r:id="rId15"/>
    <p:sldId id="269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  <p:transition>
    <p:split/>
    <p:sndAc>
      <p:stSnd>
        <p:snd r:embed="rId1" name="click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57576F-79F8-4E1A-8942-59329A66FAE9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6BF6ED9-5F3F-48D3-915B-5C63E2383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split/>
    <p:sndAc>
      <p:stSnd>
        <p:snd r:embed="rId13" name="click.wav" builtIn="1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urnal-sdm.blogspot.com/2007/12/komunikasi-arti-fungsi-dan-bentuk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jurnal-sdm.blogspot.com/2009/05/konteks-komunikasi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jurnal-sdm.blogspot.com/2007/12/faktor-faktor-yang-berkaitan-dengan.html" TargetMode="External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00B0F0"/>
                </a:solidFill>
              </a:rPr>
              <a:t>MELLY MAULIN P., S. SOS., M. SI.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DASAR-DASAR KOMUNIKASI INTERPERSONAL</a:t>
            </a: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8229600" cy="538326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f.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Membantu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Ahli-ahli</a:t>
            </a:r>
            <a:r>
              <a:rPr lang="en-US" dirty="0" smtClean="0"/>
              <a:t> </a:t>
            </a:r>
            <a:r>
              <a:rPr lang="en-US" dirty="0" err="1" smtClean="0"/>
              <a:t>kejiwaan</a:t>
            </a:r>
            <a:r>
              <a:rPr lang="en-US" dirty="0" smtClean="0"/>
              <a:t>, </a:t>
            </a:r>
            <a:r>
              <a:rPr lang="en-US" dirty="0" err="1" smtClean="0"/>
              <a:t>ahli</a:t>
            </a:r>
            <a:r>
              <a:rPr lang="en-US" dirty="0" smtClean="0"/>
              <a:t> </a:t>
            </a:r>
            <a:r>
              <a:rPr lang="en-US" dirty="0" err="1" smtClean="0"/>
              <a:t>psikologi</a:t>
            </a:r>
            <a:r>
              <a:rPr lang="en-US" dirty="0" smtClean="0"/>
              <a:t> </a:t>
            </a:r>
            <a:r>
              <a:rPr lang="en-US" dirty="0" err="1" smtClean="0"/>
              <a:t>klinis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terapi</a:t>
            </a:r>
            <a:r>
              <a:rPr lang="en-US" dirty="0" smtClean="0"/>
              <a:t> </a:t>
            </a:r>
            <a:r>
              <a:rPr lang="en-US" dirty="0" err="1" smtClean="0"/>
              <a:t>menggunakkan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profesional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mengarahkan</a:t>
            </a:r>
            <a:r>
              <a:rPr lang="en-US" dirty="0" smtClean="0"/>
              <a:t> </a:t>
            </a:r>
            <a:r>
              <a:rPr lang="en-US" dirty="0" err="1" smtClean="0"/>
              <a:t>kliennya</a:t>
            </a:r>
            <a:r>
              <a:rPr lang="en-US" dirty="0" smtClean="0"/>
              <a:t>. Kita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berfungsi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interpersonal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sehari-hari</a:t>
            </a:r>
            <a:r>
              <a:rPr lang="en-US" dirty="0" smtClean="0"/>
              <a:t>. Kita </a:t>
            </a:r>
            <a:r>
              <a:rPr lang="en-US" dirty="0" err="1" smtClean="0"/>
              <a:t>berkonsultasi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yang </a:t>
            </a:r>
            <a:r>
              <a:rPr lang="en-US" dirty="0" err="1" smtClean="0"/>
              <a:t>putus</a:t>
            </a:r>
            <a:r>
              <a:rPr lang="en-US" dirty="0" smtClean="0"/>
              <a:t> </a:t>
            </a:r>
            <a:r>
              <a:rPr lang="en-US" dirty="0" err="1" smtClean="0"/>
              <a:t>cinta</a:t>
            </a:r>
            <a:r>
              <a:rPr lang="en-US" dirty="0" smtClean="0"/>
              <a:t>, </a:t>
            </a:r>
            <a:r>
              <a:rPr lang="en-US" dirty="0" err="1" smtClean="0"/>
              <a:t>berkonsultasi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mata</a:t>
            </a:r>
            <a:r>
              <a:rPr lang="en-US" dirty="0" smtClean="0"/>
              <a:t> </a:t>
            </a:r>
            <a:r>
              <a:rPr lang="en-US" dirty="0" err="1" smtClean="0"/>
              <a:t>kuliah</a:t>
            </a:r>
            <a:r>
              <a:rPr lang="en-US" dirty="0" smtClean="0"/>
              <a:t> yang 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diambil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EFEKTIVITAS KIP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4422"/>
            <a:ext cx="8229600" cy="50949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	1. </a:t>
            </a:r>
            <a:r>
              <a:rPr lang="en-US" b="1" dirty="0" err="1" smtClean="0"/>
              <a:t>Keterbukaan</a:t>
            </a:r>
            <a:r>
              <a:rPr lang="en-US" b="1" dirty="0" smtClean="0"/>
              <a:t> (Openness)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Kualitas</a:t>
            </a:r>
            <a:r>
              <a:rPr lang="en-US" dirty="0" smtClean="0"/>
              <a:t> </a:t>
            </a:r>
            <a:r>
              <a:rPr lang="en-US" dirty="0" err="1" smtClean="0"/>
              <a:t>keterbukaan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</a:t>
            </a:r>
            <a:r>
              <a:rPr lang="en-US" dirty="0" err="1" smtClean="0"/>
              <a:t>tiga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interpersonal.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komunikator</a:t>
            </a:r>
            <a:r>
              <a:rPr lang="en-US" dirty="0" smtClean="0"/>
              <a:t> interpersonal yang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diajaknya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tidaklah</a:t>
            </a:r>
            <a:r>
              <a:rPr lang="en-US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membukakan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riwayat</a:t>
            </a:r>
            <a:r>
              <a:rPr lang="en-US" dirty="0" smtClean="0"/>
              <a:t> </a:t>
            </a:r>
            <a:r>
              <a:rPr lang="en-US" dirty="0" err="1" smtClean="0"/>
              <a:t>hidupnya.memang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, </a:t>
            </a:r>
            <a:r>
              <a:rPr lang="en-US" dirty="0" err="1" smtClean="0"/>
              <a:t>tapi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. </a:t>
            </a:r>
            <a:r>
              <a:rPr lang="en-US" dirty="0" err="1" smtClean="0"/>
              <a:t>Sebaliknya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kesediaan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membuka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disembunyikan</a:t>
            </a:r>
            <a:r>
              <a:rPr lang="en-US" dirty="0" smtClean="0"/>
              <a:t>, </a:t>
            </a:r>
            <a:r>
              <a:rPr lang="en-US" dirty="0" err="1" smtClean="0"/>
              <a:t>asalkan</a:t>
            </a:r>
            <a:r>
              <a:rPr lang="en-US" dirty="0" smtClean="0"/>
              <a:t> </a:t>
            </a:r>
            <a:r>
              <a:rPr lang="en-US" dirty="0" err="1" smtClean="0"/>
              <a:t>pengungkapan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patut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keterbukaan</a:t>
            </a:r>
            <a:r>
              <a:rPr lang="en-US" dirty="0" smtClean="0"/>
              <a:t> yang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kesediaan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bereaksi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jujur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stimulus yang </a:t>
            </a:r>
            <a:r>
              <a:rPr lang="en-US" dirty="0" err="1" smtClean="0"/>
              <a:t>datang</a:t>
            </a:r>
            <a:r>
              <a:rPr lang="en-US" dirty="0" smtClean="0"/>
              <a:t>.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diam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kritis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tanggap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peserta</a:t>
            </a:r>
            <a:r>
              <a:rPr lang="en-US" dirty="0" smtClean="0"/>
              <a:t> </a:t>
            </a:r>
            <a:r>
              <a:rPr lang="en-US" dirty="0" err="1" smtClean="0"/>
              <a:t>percakapan</a:t>
            </a:r>
            <a:r>
              <a:rPr lang="en-US" dirty="0" smtClean="0"/>
              <a:t> yang </a:t>
            </a:r>
            <a:r>
              <a:rPr lang="en-US" dirty="0" err="1" smtClean="0"/>
              <a:t>menjemukan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666442"/>
          </a:xfrm>
        </p:spPr>
        <p:txBody>
          <a:bodyPr>
            <a:normAutofit/>
          </a:bodyPr>
          <a:lstStyle/>
          <a:p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ketiga</a:t>
            </a:r>
            <a:r>
              <a:rPr lang="en-US" dirty="0" smtClean="0"/>
              <a:t> </a:t>
            </a:r>
            <a:r>
              <a:rPr lang="en-US" dirty="0" err="1" smtClean="0"/>
              <a:t>menyangkut</a:t>
            </a:r>
            <a:r>
              <a:rPr lang="en-US" dirty="0" smtClean="0"/>
              <a:t> “</a:t>
            </a:r>
            <a:r>
              <a:rPr lang="en-US" dirty="0" err="1" smtClean="0"/>
              <a:t>kepemilikan</a:t>
            </a:r>
            <a:r>
              <a:rPr lang="en-US" dirty="0" smtClean="0"/>
              <a:t>”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(</a:t>
            </a:r>
            <a:r>
              <a:rPr lang="en-US" dirty="0" err="1" smtClean="0"/>
              <a:t>Bochner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Kelly, 1974). Terbuka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pengertian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mengakui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lontarkan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memang</a:t>
            </a:r>
            <a:r>
              <a:rPr lang="en-US" dirty="0" smtClean="0"/>
              <a:t> </a:t>
            </a:r>
            <a:r>
              <a:rPr lang="en-US" dirty="0" err="1" smtClean="0"/>
              <a:t>milik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bertanggungjawab</a:t>
            </a:r>
            <a:r>
              <a:rPr lang="en-US" dirty="0" smtClean="0"/>
              <a:t> </a:t>
            </a:r>
            <a:r>
              <a:rPr lang="en-US" dirty="0" err="1" smtClean="0"/>
              <a:t>atasnya</a:t>
            </a:r>
            <a:r>
              <a:rPr lang="en-US" dirty="0" smtClean="0"/>
              <a:t>. Cara </a:t>
            </a:r>
            <a:r>
              <a:rPr lang="en-US" dirty="0" err="1" smtClean="0"/>
              <a:t>terbaik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tanggung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yang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Saya</a:t>
            </a:r>
            <a:r>
              <a:rPr lang="en-US" dirty="0" smtClean="0"/>
              <a:t> (</a:t>
            </a:r>
            <a:r>
              <a:rPr lang="en-US" dirty="0" err="1" smtClean="0"/>
              <a:t>kata</a:t>
            </a:r>
            <a:r>
              <a:rPr lang="en-US" dirty="0" smtClean="0"/>
              <a:t> </a:t>
            </a:r>
            <a:r>
              <a:rPr lang="en-US" dirty="0" err="1" smtClean="0"/>
              <a:t>ganti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</a:t>
            </a:r>
            <a:r>
              <a:rPr lang="en-US" dirty="0" err="1" smtClean="0"/>
              <a:t>tunggal</a:t>
            </a:r>
            <a:r>
              <a:rPr lang="en-US" dirty="0" smtClean="0"/>
              <a:t>).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8118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2. </a:t>
            </a:r>
            <a:r>
              <a:rPr lang="en-US" b="1" dirty="0" err="1" smtClean="0"/>
              <a:t>Empati</a:t>
            </a:r>
            <a:r>
              <a:rPr lang="en-US" b="1" dirty="0" smtClean="0"/>
              <a:t> (empathy)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Henry </a:t>
            </a:r>
            <a:r>
              <a:rPr lang="en-US" dirty="0" err="1" smtClean="0"/>
              <a:t>Backrack</a:t>
            </a:r>
            <a:r>
              <a:rPr lang="en-US" dirty="0" smtClean="0"/>
              <a:t> (1976) </a:t>
            </a:r>
            <a:r>
              <a:rPr lang="en-US" dirty="0" err="1" smtClean="0"/>
              <a:t>mendefinisikan</a:t>
            </a:r>
            <a:r>
              <a:rPr lang="en-US" dirty="0" smtClean="0"/>
              <a:t> </a:t>
            </a:r>
            <a:r>
              <a:rPr lang="en-US" dirty="0" err="1" smtClean="0"/>
              <a:t>empati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”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‘</a:t>
            </a:r>
            <a:r>
              <a:rPr lang="en-US" dirty="0" err="1" smtClean="0"/>
              <a:t>mengetahui</a:t>
            </a:r>
            <a:r>
              <a:rPr lang="en-US" dirty="0" smtClean="0"/>
              <a:t>’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dialami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sudut</a:t>
            </a:r>
            <a:r>
              <a:rPr lang="en-US" dirty="0" smtClean="0"/>
              <a:t> </a:t>
            </a:r>
            <a:r>
              <a:rPr lang="en-US" dirty="0" err="1" smtClean="0"/>
              <a:t>pandang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kacamata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itu</a:t>
            </a:r>
            <a:r>
              <a:rPr lang="en-US" dirty="0" smtClean="0"/>
              <a:t>.” </a:t>
            </a:r>
            <a:r>
              <a:rPr lang="en-US" dirty="0" err="1" smtClean="0"/>
              <a:t>Bersimpati</a:t>
            </a:r>
            <a:r>
              <a:rPr lang="en-US" dirty="0" smtClean="0"/>
              <a:t>,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lain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merasa</a:t>
            </a:r>
            <a:r>
              <a:rPr lang="en-US" dirty="0" smtClean="0"/>
              <a:t> </a:t>
            </a:r>
            <a:r>
              <a:rPr lang="en-US" dirty="0" err="1" smtClean="0"/>
              <a:t>ikut</a:t>
            </a:r>
            <a:r>
              <a:rPr lang="en-US" dirty="0" smtClean="0"/>
              <a:t> </a:t>
            </a:r>
            <a:r>
              <a:rPr lang="en-US" dirty="0" err="1" smtClean="0"/>
              <a:t>bersedih</a:t>
            </a:r>
            <a:r>
              <a:rPr lang="en-US" dirty="0" smtClean="0"/>
              <a:t>.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berempati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mengalaminya</a:t>
            </a:r>
            <a:r>
              <a:rPr lang="en-US" dirty="0" smtClean="0"/>
              <a:t>,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kapal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merasakan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empatik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motivasi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pengalaman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masa</a:t>
            </a:r>
            <a:r>
              <a:rPr lang="en-US" dirty="0" smtClean="0"/>
              <a:t> </a:t>
            </a:r>
            <a:r>
              <a:rPr lang="en-US" dirty="0" err="1" smtClean="0"/>
              <a:t>mendatang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8229600" cy="55950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3. </a:t>
            </a:r>
            <a:r>
              <a:rPr lang="en-US" b="1" dirty="0" err="1" smtClean="0"/>
              <a:t>Sikap</a:t>
            </a:r>
            <a:r>
              <a:rPr lang="en-US" b="1" dirty="0" smtClean="0"/>
              <a:t> </a:t>
            </a:r>
            <a:r>
              <a:rPr lang="en-US" b="1" dirty="0" err="1" smtClean="0"/>
              <a:t>mendukung</a:t>
            </a:r>
            <a:r>
              <a:rPr lang="en-US" b="1" dirty="0" smtClean="0"/>
              <a:t> (supportiveness)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Hubungan</a:t>
            </a:r>
            <a:r>
              <a:rPr lang="en-US" dirty="0" smtClean="0"/>
              <a:t> interpersonal yang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(supportiveness).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yang </a:t>
            </a:r>
            <a:r>
              <a:rPr lang="en-US" dirty="0" err="1" smtClean="0"/>
              <a:t>perumusannya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karya</a:t>
            </a:r>
            <a:r>
              <a:rPr lang="en-US" dirty="0" smtClean="0"/>
              <a:t> Jack Gibb. </a:t>
            </a:r>
            <a:r>
              <a:rPr lang="en-US" dirty="0" err="1" smtClean="0"/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empatik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suasana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. Kita </a:t>
            </a:r>
            <a:r>
              <a:rPr lang="en-US" dirty="0" err="1" smtClean="0"/>
              <a:t>memperlihatkan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mendukung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bersikap</a:t>
            </a:r>
            <a:r>
              <a:rPr lang="en-US" dirty="0" smtClean="0"/>
              <a:t> (1) </a:t>
            </a:r>
            <a:r>
              <a:rPr lang="en-US" dirty="0" err="1" smtClean="0"/>
              <a:t>deskriptif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evaluatif</a:t>
            </a:r>
            <a:r>
              <a:rPr lang="en-US" dirty="0" smtClean="0"/>
              <a:t>, (2) </a:t>
            </a:r>
            <a:r>
              <a:rPr lang="en-US" dirty="0" err="1" smtClean="0"/>
              <a:t>spontan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strategic, </a:t>
            </a:r>
            <a:r>
              <a:rPr lang="en-US" dirty="0" err="1" smtClean="0"/>
              <a:t>dan</a:t>
            </a:r>
            <a:r>
              <a:rPr lang="en-US" dirty="0" smtClean="0"/>
              <a:t> (3) provisional,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yakin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8118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	4. </a:t>
            </a:r>
            <a:r>
              <a:rPr lang="en-US" b="1" dirty="0" err="1" smtClean="0"/>
              <a:t>Sikap</a:t>
            </a:r>
            <a:r>
              <a:rPr lang="en-US" b="1" dirty="0" smtClean="0"/>
              <a:t> </a:t>
            </a:r>
            <a:r>
              <a:rPr lang="en-US" b="1" dirty="0" err="1" smtClean="0"/>
              <a:t>positif</a:t>
            </a:r>
            <a:r>
              <a:rPr lang="en-US" b="1" dirty="0" smtClean="0"/>
              <a:t> (</a:t>
            </a:r>
            <a:r>
              <a:rPr lang="en-US" b="1" dirty="0" err="1" smtClean="0"/>
              <a:t>positiveness</a:t>
            </a:r>
            <a:r>
              <a:rPr lang="en-US" b="1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Kita </a:t>
            </a:r>
            <a:r>
              <a:rPr lang="en-US" dirty="0" err="1" smtClean="0"/>
              <a:t>mengkomunikasikan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: (1)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(2)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berinteraksi</a:t>
            </a:r>
            <a:r>
              <a:rPr lang="en-US" dirty="0" smtClean="0"/>
              <a:t>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mengacu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aspek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interpersonal. </a:t>
            </a:r>
            <a:r>
              <a:rPr lang="en-US" dirty="0" err="1" smtClean="0"/>
              <a:t>Pertama</a:t>
            </a:r>
            <a:r>
              <a:rPr lang="en-US" dirty="0" smtClean="0"/>
              <a:t>,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terbina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Kedua</a:t>
            </a:r>
            <a:r>
              <a:rPr lang="en-US" dirty="0" smtClean="0"/>
              <a:t>, </a:t>
            </a:r>
            <a:r>
              <a:rPr lang="en-US" dirty="0" err="1" smtClean="0"/>
              <a:t>perasaan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yang </a:t>
            </a:r>
            <a:r>
              <a:rPr lang="en-US" dirty="0" err="1" smtClean="0"/>
              <a:t>efektif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/>
          </a:bodyPr>
          <a:lstStyle/>
          <a:p>
            <a:r>
              <a:rPr lang="en-US" b="1" dirty="0" smtClean="0"/>
              <a:t>5. </a:t>
            </a:r>
            <a:r>
              <a:rPr lang="en-US" b="1" dirty="0" err="1" smtClean="0"/>
              <a:t>Kesetaraan</a:t>
            </a:r>
            <a:r>
              <a:rPr lang="en-US" b="1" dirty="0" smtClean="0"/>
              <a:t> (Equality)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, </a:t>
            </a:r>
            <a:r>
              <a:rPr lang="en-US" dirty="0" err="1" smtClean="0"/>
              <a:t>barangkali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ketidaksetaraan</a:t>
            </a:r>
            <a:r>
              <a:rPr lang="en-US" dirty="0" smtClean="0"/>
              <a:t>.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pandai</a:t>
            </a:r>
            <a:r>
              <a:rPr lang="en-US" dirty="0" smtClean="0"/>
              <a:t>.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kaya</a:t>
            </a:r>
            <a:r>
              <a:rPr lang="en-US" dirty="0" smtClean="0"/>
              <a:t>,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tampan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cantik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atletis</a:t>
            </a:r>
            <a:r>
              <a:rPr lang="en-US" dirty="0" smtClean="0"/>
              <a:t> </a:t>
            </a:r>
            <a:r>
              <a:rPr lang="en-US" dirty="0" err="1" smtClean="0"/>
              <a:t>daripada</a:t>
            </a:r>
            <a:r>
              <a:rPr lang="en-US" dirty="0" smtClean="0"/>
              <a:t> yang lain.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pernah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setara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. </a:t>
            </a:r>
            <a:r>
              <a:rPr lang="en-US" dirty="0" err="1" smtClean="0"/>
              <a:t>Terlepas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ketidaksetaraan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suasananya</a:t>
            </a:r>
            <a:r>
              <a:rPr lang="en-US" dirty="0" smtClean="0"/>
              <a:t> </a:t>
            </a:r>
            <a:r>
              <a:rPr lang="en-US" dirty="0" err="1" smtClean="0"/>
              <a:t>setara</a:t>
            </a:r>
            <a:r>
              <a:rPr lang="en-US" dirty="0" smtClean="0"/>
              <a:t>. </a:t>
            </a:r>
            <a:r>
              <a:rPr lang="en-US" dirty="0" err="1" smtClean="0"/>
              <a:t>Artinya</a:t>
            </a:r>
            <a:r>
              <a:rPr lang="en-US" dirty="0" smtClean="0"/>
              <a:t>,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pengakuan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diam-diam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kedua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sama-sama</a:t>
            </a:r>
            <a:r>
              <a:rPr lang="en-US" dirty="0" smtClean="0"/>
              <a:t> </a:t>
            </a:r>
            <a:r>
              <a:rPr lang="en-US" dirty="0" err="1" smtClean="0"/>
              <a:t>bernilai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berharga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masing-masing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disumbangkan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dirty="0" err="1" smtClean="0">
                <a:solidFill>
                  <a:srgbClr val="FF0000"/>
                </a:solidFill>
                <a:latin typeface="Pristina" pitchFamily="66" charset="0"/>
              </a:rPr>
              <a:t>Hatur</a:t>
            </a:r>
            <a:r>
              <a:rPr lang="en-US" sz="4000" dirty="0" smtClean="0">
                <a:solidFill>
                  <a:srgbClr val="FF0000"/>
                </a:solidFill>
                <a:latin typeface="Pristina" pitchFamily="66" charset="0"/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  <a:latin typeface="Pristina" pitchFamily="66" charset="0"/>
              </a:rPr>
              <a:t>Nuhun</a:t>
            </a:r>
            <a:r>
              <a:rPr lang="en-US" sz="4000" dirty="0" smtClean="0">
                <a:solidFill>
                  <a:srgbClr val="FF0000"/>
                </a:solidFill>
                <a:latin typeface="Pristina" pitchFamily="66" charset="0"/>
              </a:rPr>
              <a:t>….</a:t>
            </a:r>
            <a:endParaRPr lang="en-US" sz="4000" dirty="0">
              <a:solidFill>
                <a:srgbClr val="FF0000"/>
              </a:solidFill>
              <a:latin typeface="Pristina" pitchFamily="66" charset="0"/>
            </a:endParaRPr>
          </a:p>
        </p:txBody>
      </p:sp>
    </p:spTree>
  </p:cSld>
  <p:clrMapOvr>
    <a:masterClrMapping/>
  </p:clrMapOvr>
  <p:transition spd="slow">
    <p:wheel spokes="8"/>
    <p:sndAc>
      <p:stSnd>
        <p:snd r:embed="rId2" name="click.wav" builtIn="1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DEFINISI KIP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8229600" cy="509751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b="1" dirty="0" err="1" smtClean="0"/>
              <a:t>Komunikasi</a:t>
            </a:r>
            <a:r>
              <a:rPr lang="en-US" b="1" dirty="0" smtClean="0"/>
              <a:t> interpersonal </a:t>
            </a:r>
            <a:r>
              <a:rPr lang="en-US" b="1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diantara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paling </a:t>
            </a:r>
            <a:r>
              <a:rPr lang="en-US" dirty="0" err="1" smtClean="0"/>
              <a:t>kurang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balikannya</a:t>
            </a:r>
            <a:r>
              <a:rPr lang="en-US" dirty="0" smtClean="0"/>
              <a:t>. (Muhammad, 2005,p.158-159).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/>
              <a:t>Menurut</a:t>
            </a:r>
            <a:r>
              <a:rPr lang="en-US" b="1" dirty="0" smtClean="0"/>
              <a:t> </a:t>
            </a:r>
            <a:r>
              <a:rPr lang="en-US" b="1" dirty="0" err="1" smtClean="0"/>
              <a:t>Devito</a:t>
            </a:r>
            <a:r>
              <a:rPr lang="en-US" b="1" dirty="0" smtClean="0"/>
              <a:t> (1989), </a:t>
            </a:r>
            <a:r>
              <a:rPr lang="en-US" b="1" dirty="0" err="1" smtClean="0"/>
              <a:t>komunikasi</a:t>
            </a:r>
            <a:r>
              <a:rPr lang="en-US" b="1" dirty="0" smtClean="0"/>
              <a:t> interpersonal </a:t>
            </a:r>
            <a:r>
              <a:rPr lang="en-US" b="1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penyampaian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penerimaan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sekelompok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dampaknya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umpan</a:t>
            </a:r>
            <a:r>
              <a:rPr lang="en-US" dirty="0" smtClean="0"/>
              <a:t> </a:t>
            </a:r>
            <a:r>
              <a:rPr lang="en-US" dirty="0" err="1" smtClean="0"/>
              <a:t>balik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(Effendy,2003, p. 30).</a:t>
            </a:r>
          </a:p>
          <a:p>
            <a:pPr algn="just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just"/>
            <a:r>
              <a:rPr lang="en-US" b="1" dirty="0" err="1" smtClean="0"/>
              <a:t>Komunikasi</a:t>
            </a:r>
            <a:r>
              <a:rPr lang="en-US" b="1" dirty="0" smtClean="0"/>
              <a:t> interpersonal </a:t>
            </a:r>
            <a:r>
              <a:rPr lang="en-US" b="1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, yang </a:t>
            </a:r>
            <a:r>
              <a:rPr lang="en-US" dirty="0" err="1" smtClean="0"/>
              <a:t>memungkinkan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pesertanya</a:t>
            </a:r>
            <a:r>
              <a:rPr lang="en-US" dirty="0" smtClean="0"/>
              <a:t> </a:t>
            </a:r>
            <a:r>
              <a:rPr lang="en-US" dirty="0" err="1" smtClean="0"/>
              <a:t>menangkap</a:t>
            </a:r>
            <a:r>
              <a:rPr lang="en-US" dirty="0" smtClean="0"/>
              <a:t> </a:t>
            </a:r>
            <a:r>
              <a:rPr lang="en-US" dirty="0" err="1" smtClean="0"/>
              <a:t>reaksi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,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verbal </a:t>
            </a:r>
            <a:r>
              <a:rPr lang="en-US" dirty="0" err="1" smtClean="0"/>
              <a:t>atau</a:t>
            </a:r>
            <a:r>
              <a:rPr lang="en-US" dirty="0" smtClean="0"/>
              <a:t> nonverbal. </a:t>
            </a:r>
            <a:r>
              <a:rPr lang="en-US" b="1" dirty="0" err="1" smtClean="0">
                <a:hlinkClick r:id="rId3" tooltip="Komunikasi : Arti, Fungsi dan Bentuk"/>
              </a:rPr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>
                <a:hlinkClick r:id="rId4" tooltip="Konteks Komunikasi"/>
              </a:rPr>
              <a:t>komunikasi</a:t>
            </a:r>
            <a:r>
              <a:rPr lang="en-US" dirty="0" smtClean="0"/>
              <a:t> yang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suami</a:t>
            </a:r>
            <a:r>
              <a:rPr lang="en-US" dirty="0" smtClean="0"/>
              <a:t> </a:t>
            </a:r>
            <a:r>
              <a:rPr lang="en-US" dirty="0" err="1" smtClean="0"/>
              <a:t>istri</a:t>
            </a:r>
            <a:r>
              <a:rPr lang="en-US" dirty="0" smtClean="0"/>
              <a:t>,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sejawat</a:t>
            </a:r>
            <a:r>
              <a:rPr lang="en-US" dirty="0" smtClean="0"/>
              <a:t>,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sahabat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r>
              <a:rPr lang="en-US" dirty="0" smtClean="0"/>
              <a:t>, guru-</a:t>
            </a:r>
            <a:r>
              <a:rPr lang="en-US" dirty="0" err="1" smtClean="0"/>
              <a:t>murid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sebagainya</a:t>
            </a:r>
            <a:r>
              <a:rPr lang="en-US" dirty="0" smtClean="0"/>
              <a:t> (</a:t>
            </a:r>
            <a:r>
              <a:rPr lang="en-US" dirty="0" err="1" smtClean="0"/>
              <a:t>Mulyana</a:t>
            </a:r>
            <a:r>
              <a:rPr lang="en-US" dirty="0" smtClean="0"/>
              <a:t>, 2000, p. 73)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HAKIKAT KIP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, </a:t>
            </a:r>
            <a:r>
              <a:rPr lang="en-US" b="1" dirty="0" err="1" smtClean="0">
                <a:hlinkClick r:id="rId3" tooltip="Faktor-Faktor Yang Berkaitan Dengan Komunikasi Yang Efektif"/>
              </a:rPr>
              <a:t>komunikasi</a:t>
            </a:r>
            <a:r>
              <a:rPr lang="en-US" b="1" dirty="0" smtClean="0">
                <a:hlinkClick r:id="rId3" tooltip="Faktor-Faktor Yang Berkaitan Dengan Komunikasi Yang Efektif"/>
              </a:rPr>
              <a:t> </a:t>
            </a:r>
            <a:r>
              <a:rPr lang="en-US" b="1" dirty="0" err="1" smtClean="0">
                <a:hlinkClick r:id="rId3" tooltip="Faktor-Faktor Yang Berkaitan Dengan Komunikasi Yang Efektif"/>
              </a:rPr>
              <a:t>jenis</a:t>
            </a:r>
            <a:r>
              <a:rPr lang="en-US" b="1" dirty="0" smtClean="0">
                <a:hlinkClick r:id="rId3" tooltip="Faktor-Faktor Yang Berkaitan Dengan Komunikasi Yang Efektif"/>
              </a:rPr>
              <a:t> </a:t>
            </a:r>
            <a:r>
              <a:rPr lang="en-US" b="1" dirty="0" err="1" smtClean="0">
                <a:hlinkClick r:id="rId3" tooltip="Faktor-Faktor Yang Berkaitan Dengan Komunikasi Yang Efektif"/>
              </a:rPr>
              <a:t>ini</a:t>
            </a:r>
            <a:r>
              <a:rPr lang="en-US" b="1" dirty="0" smtClean="0">
                <a:hlinkClick r:id="rId3" tooltip="Faktor-Faktor Yang Berkaitan Dengan Komunikasi Yang Efektif"/>
              </a:rPr>
              <a:t> </a:t>
            </a:r>
            <a:r>
              <a:rPr lang="en-US" b="1" dirty="0" err="1" smtClean="0">
                <a:hlinkClick r:id="rId3" tooltip="Faktor-Faktor Yang Berkaitan Dengan Komunikasi Yang Efektif"/>
              </a:rPr>
              <a:t>dianggap</a:t>
            </a:r>
            <a:r>
              <a:rPr lang="en-US" b="1" dirty="0" smtClean="0">
                <a:hlinkClick r:id="rId3" tooltip="Faktor-Faktor Yang Berkaitan Dengan Komunikasi Yang Efektif"/>
              </a:rPr>
              <a:t> paling </a:t>
            </a:r>
            <a:r>
              <a:rPr lang="en-US" b="1" dirty="0" err="1" smtClean="0">
                <a:hlinkClick r:id="rId3" tooltip="Faktor-Faktor Yang Berkaitan Dengan Komunikasi Yang Efektif"/>
              </a:rPr>
              <a:t>efektif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,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perilaku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 yang </a:t>
            </a:r>
            <a:r>
              <a:rPr lang="en-US" dirty="0" err="1" smtClean="0"/>
              <a:t>dialogis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percakapan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Arus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balik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bersifat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langsung</a:t>
            </a:r>
            <a:r>
              <a:rPr lang="en-US" dirty="0" smtClean="0"/>
              <a:t>,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tanggapan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.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dilancarkan</a:t>
            </a:r>
            <a:r>
              <a:rPr lang="en-US" dirty="0" smtClean="0"/>
              <a:t>, </a:t>
            </a:r>
            <a:r>
              <a:rPr lang="en-US" dirty="0" err="1" smtClean="0"/>
              <a:t>komunikator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pasti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</a:t>
            </a:r>
            <a:r>
              <a:rPr lang="en-US" dirty="0" err="1" smtClean="0"/>
              <a:t>komunikasinya</a:t>
            </a:r>
            <a:r>
              <a:rPr lang="en-US" dirty="0" smtClean="0"/>
              <a:t> </a:t>
            </a:r>
            <a:r>
              <a:rPr lang="en-US" dirty="0" err="1" smtClean="0"/>
              <a:t>positif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, </a:t>
            </a:r>
            <a:r>
              <a:rPr lang="en-US" dirty="0" err="1" smtClean="0"/>
              <a:t>berhasil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tidaknya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ia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komunikan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bertanya</a:t>
            </a:r>
            <a:r>
              <a:rPr lang="en-US" dirty="0" smtClean="0"/>
              <a:t> </a:t>
            </a:r>
            <a:r>
              <a:rPr lang="en-US" dirty="0" err="1" smtClean="0"/>
              <a:t>seluas-luasnya</a:t>
            </a:r>
            <a:r>
              <a:rPr lang="en-US" dirty="0" smtClean="0"/>
              <a:t> (</a:t>
            </a:r>
            <a:r>
              <a:rPr lang="en-US" dirty="0" err="1" smtClean="0"/>
              <a:t>Sunarto</a:t>
            </a:r>
            <a:r>
              <a:rPr lang="en-US" dirty="0" smtClean="0"/>
              <a:t>, 2003, p. 13).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CIRI-CIRI KIP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882808"/>
            <a:ext cx="8229600" cy="49751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solidFill>
                  <a:srgbClr val="00B0F0"/>
                </a:solidFill>
              </a:rPr>
              <a:t>a.Interaksi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intim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, </a:t>
            </a:r>
            <a:r>
              <a:rPr lang="en-US" dirty="0" err="1" smtClean="0"/>
              <a:t>anggota</a:t>
            </a:r>
            <a:r>
              <a:rPr lang="en-US" dirty="0" smtClean="0"/>
              <a:t> </a:t>
            </a:r>
            <a:r>
              <a:rPr lang="en-US" dirty="0" err="1" smtClean="0"/>
              <a:t>famili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orang-orang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ikatan</a:t>
            </a:r>
            <a:r>
              <a:rPr lang="en-US" dirty="0" smtClean="0"/>
              <a:t> </a:t>
            </a:r>
            <a:r>
              <a:rPr lang="en-US" dirty="0" err="1" smtClean="0"/>
              <a:t>emosional</a:t>
            </a:r>
            <a:r>
              <a:rPr lang="en-US" dirty="0" smtClean="0"/>
              <a:t> yang </a:t>
            </a:r>
            <a:r>
              <a:rPr lang="en-US" dirty="0" err="1" smtClean="0"/>
              <a:t>kuat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/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b. </a:t>
            </a:r>
            <a:r>
              <a:rPr lang="en-US" b="1" dirty="0" err="1" smtClean="0">
                <a:solidFill>
                  <a:srgbClr val="00B0F0"/>
                </a:solidFill>
              </a:rPr>
              <a:t>Percakapan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sosial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menyenangkan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sederhana</a:t>
            </a:r>
            <a:r>
              <a:rPr lang="en-US" dirty="0" smtClean="0"/>
              <a:t>.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tatap</a:t>
            </a:r>
            <a:r>
              <a:rPr lang="en-US" dirty="0" smtClean="0"/>
              <a:t> </a:t>
            </a:r>
            <a:r>
              <a:rPr lang="en-US" dirty="0" err="1" smtClean="0"/>
              <a:t>muka</a:t>
            </a:r>
            <a:r>
              <a:rPr lang="en-US" dirty="0" smtClean="0"/>
              <a:t>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bagi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informal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bersama-sama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perhatian</a:t>
            </a:r>
            <a:r>
              <a:rPr lang="en-US" dirty="0" smtClean="0"/>
              <a:t>, </a:t>
            </a:r>
            <a:r>
              <a:rPr lang="en-US" dirty="0" err="1" smtClean="0"/>
              <a:t>minat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isu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8229600" cy="581189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US" dirty="0" smtClean="0"/>
              <a:t>    c. </a:t>
            </a:r>
            <a:r>
              <a:rPr lang="en-US" b="1" dirty="0" err="1" smtClean="0">
                <a:solidFill>
                  <a:srgbClr val="00B0F0"/>
                </a:solidFill>
              </a:rPr>
              <a:t>Interogasi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atau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b="1" dirty="0" err="1" smtClean="0">
                <a:solidFill>
                  <a:srgbClr val="00B0F0"/>
                </a:solidFill>
              </a:rPr>
              <a:t>pemeriksaan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r>
              <a:rPr lang="en-US" dirty="0" smtClean="0"/>
              <a:t>, yang </a:t>
            </a:r>
            <a:r>
              <a:rPr lang="en-US" dirty="0" err="1" smtClean="0"/>
              <a:t>meminta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yang lain.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karyawan</a:t>
            </a:r>
            <a:r>
              <a:rPr lang="en-US" dirty="0" smtClean="0"/>
              <a:t> </a:t>
            </a:r>
            <a:r>
              <a:rPr lang="en-US" dirty="0" err="1" smtClean="0"/>
              <a:t>dituduh</a:t>
            </a:r>
            <a:r>
              <a:rPr lang="en-US" dirty="0" smtClean="0"/>
              <a:t> </a:t>
            </a:r>
            <a:r>
              <a:rPr lang="en-US" dirty="0" err="1" smtClean="0"/>
              <a:t>mengambil</a:t>
            </a:r>
            <a:r>
              <a:rPr lang="en-US" dirty="0" smtClean="0"/>
              <a:t> </a:t>
            </a:r>
            <a:r>
              <a:rPr lang="en-US" dirty="0" err="1" smtClean="0"/>
              <a:t>barang-barang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atasannya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menginterogasinya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kebenarannya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00B0F0"/>
                </a:solidFill>
              </a:rPr>
              <a:t/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d. </a:t>
            </a:r>
            <a:r>
              <a:rPr lang="en-US" b="1" dirty="0" err="1" smtClean="0">
                <a:solidFill>
                  <a:srgbClr val="00B0F0"/>
                </a:solidFill>
              </a:rPr>
              <a:t>Wawancara</a:t>
            </a:r>
            <a:r>
              <a:rPr lang="en-US" b="1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percakapan</a:t>
            </a:r>
            <a:r>
              <a:rPr lang="en-US" dirty="0" smtClean="0"/>
              <a:t> yang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tanya</a:t>
            </a:r>
            <a:r>
              <a:rPr lang="en-US" dirty="0" smtClean="0"/>
              <a:t> </a:t>
            </a:r>
            <a:r>
              <a:rPr lang="en-US" dirty="0" err="1" smtClean="0"/>
              <a:t>jawab</a:t>
            </a:r>
            <a:r>
              <a:rPr lang="en-US" dirty="0" smtClean="0"/>
              <a:t>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atasan</a:t>
            </a:r>
            <a:r>
              <a:rPr lang="en-US" dirty="0" smtClean="0"/>
              <a:t> yang </a:t>
            </a:r>
            <a:r>
              <a:rPr lang="en-US" dirty="0" err="1" smtClean="0"/>
              <a:t>mewawancarai</a:t>
            </a:r>
            <a:r>
              <a:rPr lang="en-US" dirty="0" smtClean="0"/>
              <a:t> </a:t>
            </a:r>
            <a:r>
              <a:rPr lang="en-US" dirty="0" err="1" smtClean="0"/>
              <a:t>bawahannya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pekerjaannya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TUJUAN KIP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a. </a:t>
            </a:r>
            <a:r>
              <a:rPr lang="en-US" b="1" dirty="0" err="1" smtClean="0"/>
              <a:t>Menemukan</a:t>
            </a:r>
            <a:r>
              <a:rPr lang="en-US" b="1" dirty="0" smtClean="0"/>
              <a:t> </a:t>
            </a:r>
            <a:r>
              <a:rPr lang="en-US" b="1" dirty="0" err="1" smtClean="0"/>
              <a:t>Diri</a:t>
            </a:r>
            <a:r>
              <a:rPr lang="en-US" b="1" dirty="0" smtClean="0"/>
              <a:t> </a:t>
            </a:r>
            <a:r>
              <a:rPr lang="en-US" b="1" dirty="0" err="1" smtClean="0"/>
              <a:t>Sendiri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personal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.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interpersonal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belajar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sekali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</a:t>
            </a:r>
            <a:br>
              <a:rPr lang="en-US" dirty="0" smtClean="0"/>
            </a:b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kesempatan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sukai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menarik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mengasyikkan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berdiskusi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pikiran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membicarakan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balikan</a:t>
            </a:r>
            <a:r>
              <a:rPr lang="en-US" dirty="0" smtClean="0"/>
              <a:t> yang </a:t>
            </a:r>
            <a:r>
              <a:rPr lang="en-US" dirty="0" err="1" smtClean="0"/>
              <a:t>luar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perasaan</a:t>
            </a:r>
            <a:r>
              <a:rPr lang="en-US" dirty="0" smtClean="0"/>
              <a:t>, </a:t>
            </a:r>
            <a:r>
              <a:rPr lang="en-US" dirty="0" err="1" smtClean="0"/>
              <a:t>pikiran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8229600" cy="566901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	b. </a:t>
            </a:r>
            <a:r>
              <a:rPr lang="en-US" b="1" dirty="0" err="1" smtClean="0"/>
              <a:t>Menemukan</a:t>
            </a:r>
            <a:r>
              <a:rPr lang="en-US" b="1" dirty="0" smtClean="0"/>
              <a:t> </a:t>
            </a:r>
            <a:r>
              <a:rPr lang="en-US" b="1" dirty="0" err="1" smtClean="0"/>
              <a:t>Dunia</a:t>
            </a:r>
            <a:r>
              <a:rPr lang="en-US" b="1" dirty="0" smtClean="0"/>
              <a:t> </a:t>
            </a:r>
            <a:r>
              <a:rPr lang="en-US" b="1" dirty="0" err="1" smtClean="0"/>
              <a:t>Luar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menjadikan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memahami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yang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interpersonal,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datang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media </a:t>
            </a:r>
            <a:r>
              <a:rPr lang="en-US" dirty="0" err="1" smtClean="0"/>
              <a:t>massa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didiskusikan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akhirnya</a:t>
            </a:r>
            <a:r>
              <a:rPr lang="en-US" dirty="0" smtClean="0"/>
              <a:t> </a:t>
            </a:r>
            <a:r>
              <a:rPr lang="en-US" dirty="0" err="1" smtClean="0"/>
              <a:t>dipelajari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didalami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interaksi</a:t>
            </a:r>
            <a:r>
              <a:rPr lang="en-US" dirty="0" smtClean="0"/>
              <a:t> interpersonal.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c. </a:t>
            </a:r>
            <a:r>
              <a:rPr lang="en-US" b="1" dirty="0" err="1" smtClean="0"/>
              <a:t>Membentuk</a:t>
            </a:r>
            <a:r>
              <a:rPr lang="en-US" b="1" dirty="0" smtClean="0"/>
              <a:t> Dan </a:t>
            </a:r>
            <a:r>
              <a:rPr lang="en-US" b="1" dirty="0" err="1" smtClean="0"/>
              <a:t>Menjaga</a:t>
            </a:r>
            <a:r>
              <a:rPr lang="en-US" b="1" dirty="0" smtClean="0"/>
              <a:t> </a:t>
            </a:r>
            <a:r>
              <a:rPr lang="en-US" b="1" dirty="0" err="1" smtClean="0"/>
              <a:t>Hubungan</a:t>
            </a:r>
            <a:r>
              <a:rPr lang="en-US" b="1" dirty="0" smtClean="0"/>
              <a:t> Yang </a:t>
            </a:r>
            <a:r>
              <a:rPr lang="en-US" b="1" dirty="0" err="1" smtClean="0"/>
              <a:t>Penuh</a:t>
            </a:r>
            <a:r>
              <a:rPr lang="en-US" b="1" dirty="0" smtClean="0"/>
              <a:t> </a:t>
            </a:r>
            <a:r>
              <a:rPr lang="en-US" b="1" dirty="0" err="1" smtClean="0"/>
              <a:t>Arti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paling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memelihara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pergunakan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diabadikan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menjaga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85728"/>
            <a:ext cx="8229600" cy="657227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	d. </a:t>
            </a:r>
            <a:r>
              <a:rPr lang="en-US" b="1" dirty="0" err="1" smtClean="0"/>
              <a:t>Berubah</a:t>
            </a:r>
            <a:r>
              <a:rPr lang="en-US" b="1" dirty="0" smtClean="0"/>
              <a:t> </a:t>
            </a:r>
            <a:r>
              <a:rPr lang="en-US" b="1" dirty="0" err="1" smtClean="0"/>
              <a:t>Sikap</a:t>
            </a:r>
            <a:r>
              <a:rPr lang="en-US" b="1" dirty="0" smtClean="0"/>
              <a:t> Dan </a:t>
            </a:r>
            <a:r>
              <a:rPr lang="en-US" b="1" dirty="0" err="1" smtClean="0"/>
              <a:t>Tingkah</a:t>
            </a:r>
            <a:r>
              <a:rPr lang="en-US" b="1" dirty="0" smtClean="0"/>
              <a:t> </a:t>
            </a:r>
            <a:r>
              <a:rPr lang="en-US" b="1" dirty="0" err="1" smtClean="0"/>
              <a:t>Laku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pergunakan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mengubah</a:t>
            </a:r>
            <a:r>
              <a:rPr lang="en-US" dirty="0" smtClean="0"/>
              <a:t> </a:t>
            </a:r>
            <a:r>
              <a:rPr lang="en-US" dirty="0" err="1" smtClean="0"/>
              <a:t>sikap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tingkah</a:t>
            </a:r>
            <a:r>
              <a:rPr lang="en-US" dirty="0" smtClean="0"/>
              <a:t> </a:t>
            </a:r>
            <a:r>
              <a:rPr lang="en-US" dirty="0" err="1" smtClean="0"/>
              <a:t>laku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pertemuan</a:t>
            </a:r>
            <a:r>
              <a:rPr lang="en-US" dirty="0" smtClean="0"/>
              <a:t> interpersonal. Kita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menginginkan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mencoba</a:t>
            </a:r>
            <a:r>
              <a:rPr lang="en-US" dirty="0" smtClean="0"/>
              <a:t> diet yang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, </a:t>
            </a:r>
            <a:r>
              <a:rPr lang="en-US" dirty="0" err="1" smtClean="0"/>
              <a:t>melihat</a:t>
            </a:r>
            <a:r>
              <a:rPr lang="en-US" dirty="0" smtClean="0"/>
              <a:t> film, </a:t>
            </a:r>
            <a:r>
              <a:rPr lang="en-US" dirty="0" err="1" smtClean="0"/>
              <a:t>menulis</a:t>
            </a:r>
            <a:r>
              <a:rPr lang="en-US" dirty="0" smtClean="0"/>
              <a:t> </a:t>
            </a:r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buku</a:t>
            </a:r>
            <a:r>
              <a:rPr lang="en-US" dirty="0" smtClean="0"/>
              <a:t>, </a:t>
            </a:r>
            <a:r>
              <a:rPr lang="en-US" dirty="0" err="1" smtClean="0"/>
              <a:t>memasuki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percaya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benar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. Kita </a:t>
            </a:r>
            <a:r>
              <a:rPr lang="en-US" dirty="0" err="1" smtClean="0"/>
              <a:t>banyak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terlibat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interpersonal.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e.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Bermain</a:t>
            </a:r>
            <a:r>
              <a:rPr lang="en-US" b="1" dirty="0" smtClean="0"/>
              <a:t> Dan </a:t>
            </a:r>
            <a:r>
              <a:rPr lang="en-US" b="1" dirty="0" err="1" smtClean="0"/>
              <a:t>Kesenangan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Bermain</a:t>
            </a:r>
            <a:r>
              <a:rPr lang="en-US" dirty="0" smtClean="0"/>
              <a:t> 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mencari</a:t>
            </a:r>
            <a:r>
              <a:rPr lang="en-US" dirty="0" smtClean="0"/>
              <a:t> </a:t>
            </a:r>
            <a:r>
              <a:rPr lang="en-US" dirty="0" err="1" smtClean="0"/>
              <a:t>kesenangan</a:t>
            </a:r>
            <a:r>
              <a:rPr lang="en-US" dirty="0" smtClean="0"/>
              <a:t>. </a:t>
            </a:r>
            <a:r>
              <a:rPr lang="en-US" dirty="0" err="1" smtClean="0"/>
              <a:t>Berbicara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teman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pecan, </a:t>
            </a:r>
            <a:r>
              <a:rPr lang="en-US" dirty="0" err="1" smtClean="0"/>
              <a:t>berdiskusi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olahraga</a:t>
            </a:r>
            <a:r>
              <a:rPr lang="en-US" dirty="0" smtClean="0"/>
              <a:t>, </a:t>
            </a:r>
            <a:r>
              <a:rPr lang="en-US" dirty="0" err="1" smtClean="0"/>
              <a:t>menceritakan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cerita</a:t>
            </a:r>
            <a:r>
              <a:rPr lang="en-US" dirty="0" smtClean="0"/>
              <a:t> </a:t>
            </a:r>
            <a:r>
              <a:rPr lang="en-US" dirty="0" err="1" smtClean="0"/>
              <a:t>lucu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pembicaraan</a:t>
            </a:r>
            <a:r>
              <a:rPr lang="en-US" dirty="0" smtClean="0"/>
              <a:t> yang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menghabiskan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.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interpersonal </a:t>
            </a:r>
            <a:r>
              <a:rPr lang="en-US" dirty="0" err="1" smtClean="0"/>
              <a:t>semacam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keseimbangan</a:t>
            </a:r>
            <a:r>
              <a:rPr lang="en-US" dirty="0" smtClean="0"/>
              <a:t> yang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yang </a:t>
            </a:r>
            <a:r>
              <a:rPr lang="en-US" dirty="0" err="1" smtClean="0"/>
              <a:t>memerlukan</a:t>
            </a:r>
            <a:r>
              <a:rPr lang="en-US" dirty="0" smtClean="0"/>
              <a:t> </a:t>
            </a:r>
            <a:r>
              <a:rPr lang="en-US" dirty="0" err="1" smtClean="0"/>
              <a:t>rileks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keseriusan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ransition>
    <p:split/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174</TotalTime>
  <Words>309</Words>
  <Application>Microsoft Office PowerPoint</Application>
  <PresentationFormat>On-screen Show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Equity</vt:lpstr>
      <vt:lpstr>DASAR-DASAR KOMUNIKASI INTERPERSONAL</vt:lpstr>
      <vt:lpstr>DEFINISI KIP</vt:lpstr>
      <vt:lpstr>Slide 3</vt:lpstr>
      <vt:lpstr>HAKIKAT KIP</vt:lpstr>
      <vt:lpstr>CIRI-CIRI KIP</vt:lpstr>
      <vt:lpstr>Slide 6</vt:lpstr>
      <vt:lpstr>TUJUAN KIP</vt:lpstr>
      <vt:lpstr>Slide 8</vt:lpstr>
      <vt:lpstr>Slide 9</vt:lpstr>
      <vt:lpstr>Slide 10</vt:lpstr>
      <vt:lpstr>EFEKTIVITAS KIP</vt:lpstr>
      <vt:lpstr>Slide 12</vt:lpstr>
      <vt:lpstr>Slide 13</vt:lpstr>
      <vt:lpstr>Slide 14</vt:lpstr>
      <vt:lpstr>Slide 15</vt:lpstr>
      <vt:lpstr>Slide 16</vt:lpstr>
      <vt:lpstr>Slide 17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DASAR-DASAR KOMUNIKASI INTERPERSONAL</dc:title>
  <dc:creator>Valued Acer Customer</dc:creator>
  <cp:lastModifiedBy>Valued Acer Customer</cp:lastModifiedBy>
  <cp:revision>5</cp:revision>
  <dcterms:created xsi:type="dcterms:W3CDTF">2010-10-20T19:01:07Z</dcterms:created>
  <dcterms:modified xsi:type="dcterms:W3CDTF">2011-04-26T14:34:41Z</dcterms:modified>
</cp:coreProperties>
</file>