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314" r:id="rId3"/>
    <p:sldId id="296" r:id="rId4"/>
    <p:sldId id="297" r:id="rId5"/>
    <p:sldId id="298" r:id="rId6"/>
    <p:sldId id="299" r:id="rId7"/>
    <p:sldId id="300" r:id="rId8"/>
    <p:sldId id="301" r:id="rId9"/>
    <p:sldId id="302" r:id="rId10"/>
    <p:sldId id="304" r:id="rId11"/>
    <p:sldId id="305" r:id="rId12"/>
    <p:sldId id="306" r:id="rId13"/>
    <p:sldId id="307" r:id="rId14"/>
    <p:sldId id="312" r:id="rId15"/>
    <p:sldId id="317" r:id="rId16"/>
    <p:sldId id="315" r:id="rId17"/>
    <p:sldId id="316" r:id="rId18"/>
    <p:sldId id="318" r:id="rId19"/>
    <p:sldId id="319" r:id="rId20"/>
    <p:sldId id="320" r:id="rId21"/>
    <p:sldId id="321" r:id="rId22"/>
    <p:sldId id="322" r:id="rId23"/>
    <p:sldId id="323" r:id="rId24"/>
    <p:sldId id="324" r:id="rId25"/>
    <p:sldId id="325" r:id="rId26"/>
    <p:sldId id="332" r:id="rId27"/>
    <p:sldId id="330" r:id="rId28"/>
    <p:sldId id="331" r:id="rId29"/>
    <p:sldId id="308" r:id="rId30"/>
    <p:sldId id="309" r:id="rId31"/>
    <p:sldId id="310" r:id="rId32"/>
    <p:sldId id="311" r:id="rId33"/>
    <p:sldId id="327" r:id="rId34"/>
    <p:sldId id="328" r:id="rId35"/>
    <p:sldId id="329" r:id="rId36"/>
    <p:sldId id="27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60" d="100"/>
          <a:sy n="60" d="100"/>
        </p:scale>
        <p:origin x="-786"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4/30/2011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4/30/2011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4/30/2011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4/30/2011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4/30/2011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4/30/2011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4/30/2011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4/30/2011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4/30/2011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4/30/2011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4/30/2011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4/30/2011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thonymattox.com/wp-content/uploads/2009/01/spinal_network_drawing_machine_3.jpg"/>
          <p:cNvPicPr>
            <a:picLocks noChangeAspect="1" noChangeArrowheads="1"/>
          </p:cNvPicPr>
          <p:nvPr/>
        </p:nvPicPr>
        <p:blipFill>
          <a:blip r:embed="rId2" cstate="print"/>
          <a:srcRect/>
          <a:stretch>
            <a:fillRect/>
          </a:stretch>
        </p:blipFill>
        <p:spPr bwMode="auto">
          <a:xfrm>
            <a:off x="0" y="0"/>
            <a:ext cx="9134230" cy="4191000"/>
          </a:xfrm>
          <a:prstGeom prst="rect">
            <a:avLst/>
          </a:prstGeom>
          <a:noFill/>
        </p:spPr>
      </p:pic>
      <p:sp>
        <p:nvSpPr>
          <p:cNvPr id="5" name="Rectangle 4"/>
          <p:cNvSpPr/>
          <p:nvPr/>
        </p:nvSpPr>
        <p:spPr>
          <a:xfrm>
            <a:off x="0" y="1447800"/>
            <a:ext cx="9144000" cy="1754326"/>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PERTH, LAGS, CRASHING &amp; Resource SCheduling</a:t>
            </a:r>
            <a:endParaRPr lang="id-ID" sz="54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Rectangle 3"/>
          <p:cNvSpPr txBox="1">
            <a:spLocks noChangeArrowheads="1"/>
          </p:cNvSpPr>
          <p:nvPr/>
        </p:nvSpPr>
        <p:spPr>
          <a:xfrm>
            <a:off x="762000" y="4572000"/>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rPr>
              <a:t>METODA KUANTITATIF</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B050"/>
                </a:solidFill>
                <a:effectLst/>
                <a:uLnTx/>
                <a:uFillTx/>
                <a:latin typeface="+mn-lt"/>
                <a:ea typeface="+mn-ea"/>
                <a:cs typeface="+mn-cs"/>
              </a:rPr>
              <a:t>Magister </a:t>
            </a:r>
            <a:r>
              <a:rPr lang="id-ID" sz="4000" b="1" dirty="0" smtClean="0">
                <a:solidFill>
                  <a:srgbClr val="00B050"/>
                </a:solidFill>
              </a:rPr>
              <a:t>Manajemen</a:t>
            </a:r>
            <a:endParaRPr kumimoji="0" lang="id-ID" sz="40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903893"/>
            <a:ext cx="4800600" cy="954107"/>
          </a:xfrm>
          <a:prstGeom prst="rect">
            <a:avLst/>
          </a:prstGeom>
        </p:spPr>
        <p:txBody>
          <a:bodyPr wrap="square">
            <a:spAutoFit/>
          </a:bodyPr>
          <a:lstStyle/>
          <a:p>
            <a:pPr lvl="0" algn="ctr">
              <a:spcBef>
                <a:spcPct val="0"/>
              </a:spcBef>
              <a:defRPr/>
            </a:pPr>
            <a:r>
              <a:rPr lang="id-ID" sz="2000" cap="all" dirty="0" smtClean="0">
                <a:solidFill>
                  <a:schemeClr val="tx1">
                    <a:lumMod val="95000"/>
                    <a:lumOff val="5000"/>
                  </a:schemeClr>
                </a:solidFill>
                <a:effectLst>
                  <a:reflection blurRad="12700" stA="48000" endA="300" endPos="55000" dir="5400000" sy="-90000" algn="bl" rotWithShape="0"/>
                </a:effectLst>
              </a:rPr>
              <a:t>Source:</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Larson, e.w., Gray C.F., 2011, 5tH ed.;</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Pinto, j.k. 2010, 2ND. ED.</a:t>
            </a:r>
            <a:endParaRPr lang="id-ID"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a:t>
            </a:r>
            <a:endParaRPr lang="id-ID" dirty="0"/>
          </a:p>
        </p:txBody>
      </p:sp>
      <p:graphicFrame>
        <p:nvGraphicFramePr>
          <p:cNvPr id="6" name="Object 5"/>
          <p:cNvGraphicFramePr>
            <a:graphicFrameLocks noChangeAspect="1"/>
          </p:cNvGraphicFramePr>
          <p:nvPr/>
        </p:nvGraphicFramePr>
        <p:xfrm>
          <a:off x="1219201" y="2576513"/>
          <a:ext cx="7305408" cy="2909887"/>
        </p:xfrm>
        <a:graphic>
          <a:graphicData uri="http://schemas.openxmlformats.org/presentationml/2006/ole">
            <p:oleObj spid="_x0000_s93195" name="Worksheet" r:id="rId3" imgW="5896051" imgH="1705051"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Answer – Hypothetical Network</a:t>
            </a:r>
            <a:endParaRPr lang="id-ID" dirty="0"/>
          </a:p>
        </p:txBody>
      </p:sp>
      <p:graphicFrame>
        <p:nvGraphicFramePr>
          <p:cNvPr id="3" name="Table 2"/>
          <p:cNvGraphicFramePr>
            <a:graphicFrameLocks noGrp="1"/>
          </p:cNvGraphicFramePr>
          <p:nvPr/>
        </p:nvGraphicFramePr>
        <p:xfrm>
          <a:off x="609600" y="2590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A</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30</a:t>
                      </a:r>
                      <a:endParaRPr lang="id-ID" dirty="0"/>
                    </a:p>
                  </a:txBody>
                  <a:tcPr/>
                </a:tc>
                <a:tc>
                  <a:txBody>
                    <a:bodyPr/>
                    <a:lstStyle/>
                    <a:p>
                      <a:pPr algn="ctr"/>
                      <a:endParaRPr lang="id-ID" dirty="0"/>
                    </a:p>
                  </a:txBody>
                  <a:tcPr/>
                </a:tc>
              </a:tr>
            </a:tbl>
          </a:graphicData>
        </a:graphic>
      </p:graphicFrame>
      <p:graphicFrame>
        <p:nvGraphicFramePr>
          <p:cNvPr id="4" name="Table 3"/>
          <p:cNvGraphicFramePr>
            <a:graphicFrameLocks noGrp="1"/>
          </p:cNvGraphicFramePr>
          <p:nvPr/>
        </p:nvGraphicFramePr>
        <p:xfrm>
          <a:off x="609600" y="5029200"/>
          <a:ext cx="1752600" cy="1422399"/>
        </p:xfrm>
        <a:graphic>
          <a:graphicData uri="http://schemas.openxmlformats.org/drawingml/2006/table">
            <a:tbl>
              <a:tblPr firstRow="1" bandRow="1">
                <a:tableStyleId>{5C22544A-7EE6-4342-B048-85BDC9FD1C3A}</a:tableStyleId>
              </a:tblPr>
              <a:tblGrid>
                <a:gridCol w="457200"/>
                <a:gridCol w="609600"/>
                <a:gridCol w="68580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gridSpan="2">
                  <a:txBody>
                    <a:bodyPr/>
                    <a:lstStyle/>
                    <a:p>
                      <a:r>
                        <a:rPr lang="id-ID" sz="1600" dirty="0" smtClean="0"/>
                        <a:t>Description</a:t>
                      </a:r>
                      <a:endParaRPr lang="id-ID" sz="1600" dirty="0"/>
                    </a:p>
                  </a:txBody>
                  <a:tcPr/>
                </a:tc>
                <a:tc hMerge="1">
                  <a:txBody>
                    <a:bodyPr/>
                    <a:lstStyle/>
                    <a:p>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5" name="Table 4"/>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B</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13</a:t>
                      </a:r>
                      <a:endParaRPr lang="id-ID" dirty="0"/>
                    </a:p>
                  </a:txBody>
                  <a:tcPr/>
                </a:tc>
                <a:tc>
                  <a:txBody>
                    <a:bodyPr/>
                    <a:lstStyle/>
                    <a:p>
                      <a:pPr algn="ctr"/>
                      <a:endParaRPr lang="id-ID" dirty="0"/>
                    </a:p>
                  </a:txBody>
                  <a:tcPr/>
                </a:tc>
              </a:tr>
            </a:tbl>
          </a:graphicData>
        </a:graphic>
      </p:graphicFrame>
      <p:graphicFrame>
        <p:nvGraphicFramePr>
          <p:cNvPr id="6" name="Table 5"/>
          <p:cNvGraphicFramePr>
            <a:graphicFrameLocks noGrp="1"/>
          </p:cNvGraphicFramePr>
          <p:nvPr/>
        </p:nvGraphicFramePr>
        <p:xfrm>
          <a:off x="2895600" y="3505200"/>
          <a:ext cx="1676400" cy="1422399"/>
        </p:xfrm>
        <a:graphic>
          <a:graphicData uri="http://schemas.openxmlformats.org/drawingml/2006/table">
            <a:tbl>
              <a:tblPr firstRow="1" bandRow="1">
                <a:tableStyleId>{5C22544A-7EE6-4342-B048-85BDC9FD1C3A}</a:tableStyleId>
              </a:tblPr>
              <a:tblGrid>
                <a:gridCol w="458147"/>
                <a:gridCol w="712672"/>
                <a:gridCol w="505581"/>
              </a:tblGrid>
              <a:tr h="474133">
                <a:tc>
                  <a:txBody>
                    <a:bodyPr/>
                    <a:lstStyle/>
                    <a:p>
                      <a:pPr algn="ctr"/>
                      <a:endParaRPr lang="id-ID" dirty="0"/>
                    </a:p>
                  </a:txBody>
                  <a:tcPr/>
                </a:tc>
                <a:tc>
                  <a:txBody>
                    <a:bodyPr/>
                    <a:lstStyle/>
                    <a:p>
                      <a:pPr algn="ctr"/>
                      <a:r>
                        <a:rPr lang="id-ID" dirty="0" smtClean="0"/>
                        <a:t>C</a:t>
                      </a:r>
                      <a:endParaRPr lang="id-ID" dirty="0"/>
                    </a:p>
                  </a:txBody>
                  <a:tcPr/>
                </a:tc>
                <a:tc>
                  <a:txBody>
                    <a:bodyPr/>
                    <a:lstStyle/>
                    <a:p>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20</a:t>
                      </a:r>
                      <a:endParaRPr lang="id-ID" dirty="0"/>
                    </a:p>
                  </a:txBody>
                  <a:tcPr/>
                </a:tc>
                <a:tc>
                  <a:txBody>
                    <a:bodyPr/>
                    <a:lstStyle/>
                    <a:p>
                      <a:pPr algn="ctr"/>
                      <a:endParaRPr lang="id-ID" dirty="0"/>
                    </a:p>
                  </a:txBody>
                  <a:tcPr/>
                </a:tc>
              </a:tr>
            </a:tbl>
          </a:graphicData>
        </a:graphic>
      </p:graphicFrame>
      <p:graphicFrame>
        <p:nvGraphicFramePr>
          <p:cNvPr id="7" name="Table 6"/>
          <p:cNvGraphicFramePr>
            <a:graphicFrameLocks noGrp="1"/>
          </p:cNvGraphicFramePr>
          <p:nvPr/>
        </p:nvGraphicFramePr>
        <p:xfrm>
          <a:off x="50292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D</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16</a:t>
                      </a:r>
                      <a:endParaRPr lang="id-ID" dirty="0"/>
                    </a:p>
                  </a:txBody>
                  <a:tcPr/>
                </a:tc>
                <a:tc>
                  <a:txBody>
                    <a:bodyPr/>
                    <a:lstStyle/>
                    <a:p>
                      <a:pPr algn="ctr"/>
                      <a:endParaRPr lang="id-ID" dirty="0"/>
                    </a:p>
                  </a:txBody>
                  <a:tcPr/>
                </a:tc>
              </a:tr>
            </a:tbl>
          </a:graphicData>
        </a:graphic>
      </p:graphicFrame>
      <p:graphicFrame>
        <p:nvGraphicFramePr>
          <p:cNvPr id="8" name="Table 7"/>
          <p:cNvGraphicFramePr>
            <a:graphicFrameLocks noGrp="1"/>
          </p:cNvGraphicFramePr>
          <p:nvPr/>
        </p:nvGraphicFramePr>
        <p:xfrm>
          <a:off x="7086600" y="2590800"/>
          <a:ext cx="1828800" cy="1422399"/>
        </p:xfrm>
        <a:graphic>
          <a:graphicData uri="http://schemas.openxmlformats.org/drawingml/2006/table">
            <a:tbl>
              <a:tblPr firstRow="1" bandRow="1">
                <a:tableStyleId>{5C22544A-7EE6-4342-B048-85BDC9FD1C3A}</a:tableStyleId>
              </a:tblPr>
              <a:tblGrid>
                <a:gridCol w="435429"/>
                <a:gridCol w="783771"/>
                <a:gridCol w="609600"/>
              </a:tblGrid>
              <a:tr h="474133">
                <a:tc>
                  <a:txBody>
                    <a:bodyPr/>
                    <a:lstStyle/>
                    <a:p>
                      <a:pPr algn="ctr"/>
                      <a:endParaRPr lang="id-ID" dirty="0"/>
                    </a:p>
                  </a:txBody>
                  <a:tcPr/>
                </a:tc>
                <a:tc>
                  <a:txBody>
                    <a:bodyPr/>
                    <a:lstStyle/>
                    <a:p>
                      <a:pPr algn="ctr"/>
                      <a:r>
                        <a:rPr lang="id-ID" dirty="0" smtClean="0"/>
                        <a:t>F</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5</a:t>
                      </a:r>
                      <a:endParaRPr lang="id-ID" dirty="0"/>
                    </a:p>
                  </a:txBody>
                  <a:tcPr/>
                </a:tc>
                <a:tc>
                  <a:txBody>
                    <a:bodyPr/>
                    <a:lstStyle/>
                    <a:p>
                      <a:pPr algn="ctr"/>
                      <a:endParaRPr lang="id-ID" dirty="0"/>
                    </a:p>
                  </a:txBody>
                  <a:tcPr/>
                </a:tc>
              </a:tr>
            </a:tbl>
          </a:graphicData>
        </a:graphic>
      </p:graphicFrame>
      <p:cxnSp>
        <p:nvCxnSpPr>
          <p:cNvPr id="9" name="Straight Arrow Connector 8"/>
          <p:cNvCxnSpPr/>
          <p:nvPr/>
        </p:nvCxnSpPr>
        <p:spPr>
          <a:xfrm rot="5400000" flipH="1" flipV="1">
            <a:off x="2057400" y="2438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057400" y="34290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362700" y="26289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2700" y="3619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648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5" name="Table 14"/>
          <p:cNvGraphicFramePr>
            <a:graphicFrameLocks noGrp="1"/>
          </p:cNvGraphicFramePr>
          <p:nvPr/>
        </p:nvGraphicFramePr>
        <p:xfrm>
          <a:off x="5029200" y="35814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E</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6</a:t>
                      </a:r>
                      <a:endParaRPr lang="id-ID" dirty="0"/>
                    </a:p>
                  </a:txBody>
                  <a:tcPr/>
                </a:tc>
                <a:tc>
                  <a:txBody>
                    <a:bodyPr/>
                    <a:lstStyle/>
                    <a:p>
                      <a:pPr algn="ctr"/>
                      <a:endParaRPr lang="id-ID" dirty="0"/>
                    </a:p>
                  </a:txBody>
                  <a:tcPr/>
                </a:tc>
              </a:tr>
            </a:tbl>
          </a:graphicData>
        </a:graphic>
      </p:graphicFrame>
      <p:cxnSp>
        <p:nvCxnSpPr>
          <p:cNvPr id="16" name="Straight Arrow Connector 15"/>
          <p:cNvCxnSpPr/>
          <p:nvPr/>
        </p:nvCxnSpPr>
        <p:spPr>
          <a:xfrm>
            <a:off x="44958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 - Probability</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lvl="4">
              <a:buNone/>
            </a:pPr>
            <a:endParaRPr lang="id-ID" dirty="0" smtClean="0"/>
          </a:p>
          <a:p>
            <a:pPr lvl="4">
              <a:buNone/>
            </a:pPr>
            <a:r>
              <a:rPr lang="id-ID" sz="2400" dirty="0" smtClean="0"/>
              <a:t>		     67 – 64		       + 3</a:t>
            </a:r>
          </a:p>
          <a:p>
            <a:r>
              <a:rPr lang="id-ID" dirty="0" smtClean="0"/>
              <a:t>Z	=	-----------------	= -------- = + 0.5</a:t>
            </a:r>
          </a:p>
          <a:p>
            <a:pPr>
              <a:buNone/>
            </a:pPr>
            <a:r>
              <a:rPr lang="id-ID" dirty="0" smtClean="0"/>
              <a:t>			</a:t>
            </a:r>
            <a:r>
              <a:rPr lang="id-ID" sz="2800" dirty="0" smtClean="0"/>
              <a:t> </a:t>
            </a:r>
            <a:r>
              <a:rPr lang="id-ID" sz="4000" dirty="0" smtClean="0"/>
              <a:t>√</a:t>
            </a:r>
            <a:r>
              <a:rPr lang="id-ID" sz="2800" dirty="0" smtClean="0"/>
              <a:t> </a:t>
            </a:r>
            <a:r>
              <a:rPr lang="id-ID" dirty="0" smtClean="0"/>
              <a:t>25 + 9 + 1 + 1	    </a:t>
            </a:r>
            <a:r>
              <a:rPr lang="id-ID" sz="2800" dirty="0" smtClean="0"/>
              <a:t>√ 36</a:t>
            </a:r>
          </a:p>
          <a:p>
            <a:pPr>
              <a:buNone/>
            </a:pPr>
            <a:endParaRPr lang="id-ID" sz="2800" dirty="0" smtClean="0"/>
          </a:p>
          <a:p>
            <a:pPr>
              <a:buNone/>
            </a:pPr>
            <a:r>
              <a:rPr lang="id-ID" sz="2800" dirty="0" smtClean="0"/>
              <a:t>	P	=	0.69</a:t>
            </a:r>
            <a:endParaRPr lang="id-ID" dirty="0"/>
          </a:p>
        </p:txBody>
      </p:sp>
      <p:cxnSp>
        <p:nvCxnSpPr>
          <p:cNvPr id="5" name="Straight Connector 4"/>
          <p:cNvCxnSpPr/>
          <p:nvPr/>
        </p:nvCxnSpPr>
        <p:spPr>
          <a:xfrm>
            <a:off x="2667000" y="4648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62600"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2819400"/>
            <a:ext cx="129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id-ID" dirty="0" smtClean="0"/>
              <a:t>Exercise 1</a:t>
            </a:r>
            <a:endParaRPr lang="id-ID" dirty="0"/>
          </a:p>
        </p:txBody>
      </p:sp>
      <p:sp>
        <p:nvSpPr>
          <p:cNvPr id="3" name="Content Placeholder 2"/>
          <p:cNvSpPr>
            <a:spLocks noGrp="1"/>
          </p:cNvSpPr>
          <p:nvPr>
            <p:ph idx="1"/>
          </p:nvPr>
        </p:nvSpPr>
        <p:spPr>
          <a:xfrm>
            <a:off x="457200" y="1676400"/>
            <a:ext cx="8229600" cy="1295400"/>
          </a:xfrm>
        </p:spPr>
        <p:txBody>
          <a:bodyPr/>
          <a:lstStyle/>
          <a:p>
            <a:r>
              <a:rPr lang="id-ID" dirty="0" smtClean="0"/>
              <a:t>Given the project information below, what is the probability of completing the National Holiday Toy project in 93 time units?</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502151986"/>
              </p:ext>
            </p:extLst>
          </p:nvPr>
        </p:nvGraphicFramePr>
        <p:xfrm>
          <a:off x="762000" y="3200400"/>
          <a:ext cx="7924800" cy="3235960"/>
        </p:xfrm>
        <a:graphic>
          <a:graphicData uri="http://schemas.openxmlformats.org/drawingml/2006/table">
            <a:tbl>
              <a:tblPr firstRow="1" bandRow="1">
                <a:tableStyleId>{5C22544A-7EE6-4342-B048-85BDC9FD1C3A}</a:tableStyleId>
              </a:tblPr>
              <a:tblGrid>
                <a:gridCol w="609600"/>
                <a:gridCol w="2032000"/>
                <a:gridCol w="1320800"/>
                <a:gridCol w="1320800"/>
                <a:gridCol w="1320800"/>
                <a:gridCol w="1320800"/>
              </a:tblGrid>
              <a:tr h="370840">
                <a:tc>
                  <a:txBody>
                    <a:bodyPr/>
                    <a:lstStyle/>
                    <a:p>
                      <a:r>
                        <a:rPr lang="id-ID" dirty="0" smtClean="0"/>
                        <a:t>Act. ID</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Optm.(a)</a:t>
                      </a:r>
                      <a:endParaRPr lang="id-ID" dirty="0"/>
                    </a:p>
                  </a:txBody>
                  <a:tcPr/>
                </a:tc>
                <a:tc>
                  <a:txBody>
                    <a:bodyPr/>
                    <a:lstStyle/>
                    <a:p>
                      <a:r>
                        <a:rPr lang="id-ID" dirty="0" smtClean="0"/>
                        <a:t>Most Likely (m)</a:t>
                      </a:r>
                      <a:endParaRPr lang="id-ID" dirty="0"/>
                    </a:p>
                  </a:txBody>
                  <a:tcPr/>
                </a:tc>
                <a:tc>
                  <a:txBody>
                    <a:bodyPr/>
                    <a:lstStyle/>
                    <a:p>
                      <a:r>
                        <a:rPr lang="id-ID" dirty="0" smtClean="0"/>
                        <a:t>Pess (b)</a:t>
                      </a:r>
                      <a:endParaRPr lang="id-ID" dirty="0"/>
                    </a:p>
                  </a:txBody>
                  <a:tcPr/>
                </a:tc>
              </a:tr>
              <a:tr h="370840">
                <a:tc>
                  <a:txBody>
                    <a:bodyPr/>
                    <a:lstStyle/>
                    <a:p>
                      <a:r>
                        <a:rPr lang="id-ID" dirty="0" smtClean="0"/>
                        <a:t>1</a:t>
                      </a:r>
                      <a:endParaRPr lang="id-ID" dirty="0"/>
                    </a:p>
                  </a:txBody>
                  <a:tcPr/>
                </a:tc>
                <a:tc>
                  <a:txBody>
                    <a:bodyPr/>
                    <a:lstStyle/>
                    <a:p>
                      <a:r>
                        <a:rPr lang="id-ID" dirty="0" smtClean="0"/>
                        <a:t>Design package</a:t>
                      </a:r>
                      <a:endParaRPr lang="id-ID" dirty="0"/>
                    </a:p>
                  </a:txBody>
                  <a:tcPr/>
                </a:tc>
                <a:tc>
                  <a:txBody>
                    <a:bodyPr/>
                    <a:lstStyle/>
                    <a:p>
                      <a:r>
                        <a:rPr lang="id-ID" dirty="0" smtClean="0"/>
                        <a:t>None</a:t>
                      </a:r>
                      <a:endParaRPr lang="id-ID" dirty="0"/>
                    </a:p>
                  </a:txBody>
                  <a:tcPr/>
                </a:tc>
                <a:tc>
                  <a:txBody>
                    <a:bodyPr/>
                    <a:lstStyle/>
                    <a:p>
                      <a:r>
                        <a:rPr lang="id-ID" dirty="0" smtClean="0"/>
                        <a:t>6</a:t>
                      </a:r>
                      <a:endParaRPr lang="id-ID" dirty="0"/>
                    </a:p>
                  </a:txBody>
                  <a:tcPr/>
                </a:tc>
                <a:tc>
                  <a:txBody>
                    <a:bodyPr/>
                    <a:lstStyle/>
                    <a:p>
                      <a:r>
                        <a:rPr lang="id-ID" dirty="0" smtClean="0"/>
                        <a:t>12</a:t>
                      </a:r>
                      <a:endParaRPr lang="id-ID" dirty="0"/>
                    </a:p>
                  </a:txBody>
                  <a:tcPr/>
                </a:tc>
                <a:tc>
                  <a:txBody>
                    <a:bodyPr/>
                    <a:lstStyle/>
                    <a:p>
                      <a:r>
                        <a:rPr lang="id-ID" dirty="0" smtClean="0"/>
                        <a:t>24</a:t>
                      </a:r>
                      <a:endParaRPr lang="id-ID" dirty="0"/>
                    </a:p>
                  </a:txBody>
                  <a:tcPr/>
                </a:tc>
              </a:tr>
              <a:tr h="370840">
                <a:tc>
                  <a:txBody>
                    <a:bodyPr/>
                    <a:lstStyle/>
                    <a:p>
                      <a:r>
                        <a:rPr lang="id-ID" dirty="0" smtClean="0"/>
                        <a:t>2</a:t>
                      </a:r>
                      <a:endParaRPr lang="id-ID" dirty="0"/>
                    </a:p>
                  </a:txBody>
                  <a:tcPr/>
                </a:tc>
                <a:tc>
                  <a:txBody>
                    <a:bodyPr/>
                    <a:lstStyle/>
                    <a:p>
                      <a:r>
                        <a:rPr lang="id-ID" dirty="0" smtClean="0"/>
                        <a:t>Design product</a:t>
                      </a:r>
                      <a:endParaRPr lang="id-ID" dirty="0"/>
                    </a:p>
                  </a:txBody>
                  <a:tcPr/>
                </a:tc>
                <a:tc>
                  <a:txBody>
                    <a:bodyPr/>
                    <a:lstStyle/>
                    <a:p>
                      <a:r>
                        <a:rPr lang="id-ID" dirty="0" smtClean="0"/>
                        <a:t>1</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c>
                  <a:txBody>
                    <a:bodyPr/>
                    <a:lstStyle/>
                    <a:p>
                      <a:r>
                        <a:rPr lang="id-ID" dirty="0" smtClean="0"/>
                        <a:t>28</a:t>
                      </a:r>
                      <a:endParaRPr lang="id-ID" dirty="0"/>
                    </a:p>
                  </a:txBody>
                  <a:tcPr/>
                </a:tc>
              </a:tr>
              <a:tr h="370840">
                <a:tc>
                  <a:txBody>
                    <a:bodyPr/>
                    <a:lstStyle/>
                    <a:p>
                      <a:r>
                        <a:rPr lang="id-ID" dirty="0" smtClean="0"/>
                        <a:t>3</a:t>
                      </a:r>
                      <a:endParaRPr lang="id-ID" dirty="0"/>
                    </a:p>
                  </a:txBody>
                  <a:tcPr/>
                </a:tc>
                <a:tc>
                  <a:txBody>
                    <a:bodyPr/>
                    <a:lstStyle/>
                    <a:p>
                      <a:r>
                        <a:rPr lang="id-ID" dirty="0" smtClean="0"/>
                        <a:t>Build package</a:t>
                      </a:r>
                      <a:endParaRPr lang="id-ID" dirty="0"/>
                    </a:p>
                  </a:txBody>
                  <a:tcPr/>
                </a:tc>
                <a:tc>
                  <a:txBody>
                    <a:bodyPr/>
                    <a:lstStyle/>
                    <a:p>
                      <a:r>
                        <a:rPr lang="id-ID" dirty="0" smtClean="0"/>
                        <a:t>1</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4</a:t>
                      </a:r>
                      <a:endParaRPr lang="id-ID" dirty="0"/>
                    </a:p>
                  </a:txBody>
                  <a:tcPr/>
                </a:tc>
                <a:tc>
                  <a:txBody>
                    <a:bodyPr/>
                    <a:lstStyle/>
                    <a:p>
                      <a:r>
                        <a:rPr lang="id-ID" dirty="0" smtClean="0"/>
                        <a:t>Secure patent</a:t>
                      </a:r>
                      <a:endParaRPr lang="id-ID" dirty="0"/>
                    </a:p>
                  </a:txBody>
                  <a:tcPr/>
                </a:tc>
                <a:tc>
                  <a:txBody>
                    <a:bodyPr/>
                    <a:lstStyle/>
                    <a:p>
                      <a:r>
                        <a:rPr lang="id-ID" dirty="0" smtClean="0"/>
                        <a:t>2</a:t>
                      </a:r>
                      <a:endParaRPr lang="id-ID" dirty="0"/>
                    </a:p>
                  </a:txBody>
                  <a:tcPr/>
                </a:tc>
                <a:tc>
                  <a:txBody>
                    <a:bodyPr/>
                    <a:lstStyle/>
                    <a:p>
                      <a:r>
                        <a:rPr lang="id-ID" dirty="0" smtClean="0"/>
                        <a:t>21</a:t>
                      </a:r>
                      <a:endParaRPr lang="id-ID" dirty="0"/>
                    </a:p>
                  </a:txBody>
                  <a:tcPr/>
                </a:tc>
                <a:tc>
                  <a:txBody>
                    <a:bodyPr/>
                    <a:lstStyle/>
                    <a:p>
                      <a:r>
                        <a:rPr lang="id-ID" dirty="0" smtClean="0"/>
                        <a:t>30</a:t>
                      </a:r>
                      <a:endParaRPr lang="id-ID" dirty="0"/>
                    </a:p>
                  </a:txBody>
                  <a:tcPr/>
                </a:tc>
                <a:tc>
                  <a:txBody>
                    <a:bodyPr/>
                    <a:lstStyle/>
                    <a:p>
                      <a:r>
                        <a:rPr lang="id-ID" dirty="0" smtClean="0"/>
                        <a:t>39</a:t>
                      </a:r>
                      <a:endParaRPr lang="id-ID" dirty="0"/>
                    </a:p>
                  </a:txBody>
                  <a:tcPr/>
                </a:tc>
              </a:tr>
              <a:tr h="370840">
                <a:tc>
                  <a:txBody>
                    <a:bodyPr/>
                    <a:lstStyle/>
                    <a:p>
                      <a:r>
                        <a:rPr lang="id-ID" dirty="0" smtClean="0"/>
                        <a:t>5</a:t>
                      </a:r>
                      <a:endParaRPr lang="id-ID" dirty="0"/>
                    </a:p>
                  </a:txBody>
                  <a:tcPr/>
                </a:tc>
                <a:tc>
                  <a:txBody>
                    <a:bodyPr/>
                    <a:lstStyle/>
                    <a:p>
                      <a:r>
                        <a:rPr lang="id-ID" dirty="0" smtClean="0"/>
                        <a:t>Build product</a:t>
                      </a:r>
                      <a:endParaRPr lang="id-ID" dirty="0"/>
                    </a:p>
                  </a:txBody>
                  <a:tcPr/>
                </a:tc>
                <a:tc>
                  <a:txBody>
                    <a:bodyPr/>
                    <a:lstStyle/>
                    <a:p>
                      <a:r>
                        <a:rPr lang="id-ID" dirty="0" smtClean="0"/>
                        <a:t>2</a:t>
                      </a:r>
                      <a:endParaRPr lang="id-ID" dirty="0"/>
                    </a:p>
                  </a:txBody>
                  <a:tcPr/>
                </a:tc>
                <a:tc>
                  <a:txBody>
                    <a:bodyPr/>
                    <a:lstStyle/>
                    <a:p>
                      <a:r>
                        <a:rPr lang="id-ID" dirty="0" smtClean="0"/>
                        <a:t>17</a:t>
                      </a:r>
                      <a:endParaRPr lang="id-ID" dirty="0"/>
                    </a:p>
                  </a:txBody>
                  <a:tcPr/>
                </a:tc>
                <a:tc>
                  <a:txBody>
                    <a:bodyPr/>
                    <a:lstStyle/>
                    <a:p>
                      <a:r>
                        <a:rPr lang="id-ID" dirty="0" smtClean="0"/>
                        <a:t>29</a:t>
                      </a:r>
                      <a:endParaRPr lang="id-ID" dirty="0"/>
                    </a:p>
                  </a:txBody>
                  <a:tcPr/>
                </a:tc>
                <a:tc>
                  <a:txBody>
                    <a:bodyPr/>
                    <a:lstStyle/>
                    <a:p>
                      <a:r>
                        <a:rPr lang="id-ID" dirty="0" smtClean="0"/>
                        <a:t>47</a:t>
                      </a:r>
                      <a:endParaRPr lang="id-ID" dirty="0"/>
                    </a:p>
                  </a:txBody>
                  <a:tcPr/>
                </a:tc>
              </a:tr>
              <a:tr h="370840">
                <a:tc>
                  <a:txBody>
                    <a:bodyPr/>
                    <a:lstStyle/>
                    <a:p>
                      <a:r>
                        <a:rPr lang="id-ID" dirty="0" smtClean="0"/>
                        <a:t>6</a:t>
                      </a:r>
                      <a:endParaRPr lang="id-ID" dirty="0"/>
                    </a:p>
                  </a:txBody>
                  <a:tcPr/>
                </a:tc>
                <a:tc>
                  <a:txBody>
                    <a:bodyPr/>
                    <a:lstStyle/>
                    <a:p>
                      <a:r>
                        <a:rPr lang="id-ID" dirty="0" smtClean="0"/>
                        <a:t>Paint</a:t>
                      </a:r>
                      <a:endParaRPr lang="id-ID" dirty="0"/>
                    </a:p>
                  </a:txBody>
                  <a:tcPr/>
                </a:tc>
                <a:tc>
                  <a:txBody>
                    <a:bodyPr/>
                    <a:lstStyle/>
                    <a:p>
                      <a:r>
                        <a:rPr lang="id-ID" dirty="0" smtClean="0"/>
                        <a:t>3,4,5</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7</a:t>
                      </a:r>
                      <a:endParaRPr lang="id-ID" dirty="0"/>
                    </a:p>
                  </a:txBody>
                  <a:tcPr/>
                </a:tc>
                <a:tc>
                  <a:txBody>
                    <a:bodyPr/>
                    <a:lstStyle/>
                    <a:p>
                      <a:r>
                        <a:rPr lang="id-ID" dirty="0" smtClean="0"/>
                        <a:t>Test market</a:t>
                      </a:r>
                      <a:endParaRPr lang="id-ID" dirty="0"/>
                    </a:p>
                  </a:txBody>
                  <a:tcPr/>
                </a:tc>
                <a:tc>
                  <a:txBody>
                    <a:bodyPr/>
                    <a:lstStyle/>
                    <a:p>
                      <a:r>
                        <a:rPr lang="id-ID" dirty="0" smtClean="0"/>
                        <a:t>6</a:t>
                      </a:r>
                      <a:endParaRPr lang="id-ID" dirty="0"/>
                    </a:p>
                  </a:txBody>
                  <a:tcPr/>
                </a:tc>
                <a:tc>
                  <a:txBody>
                    <a:bodyPr/>
                    <a:lstStyle/>
                    <a:p>
                      <a:r>
                        <a:rPr lang="id-ID" dirty="0" smtClean="0"/>
                        <a:t>13</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4000" dirty="0" smtClean="0"/>
              <a:t>LAGS IN PRECEDENCE RELATIONSHIP</a:t>
            </a:r>
            <a:endParaRPr lang="id-ID" sz="4000" dirty="0"/>
          </a:p>
        </p:txBody>
      </p:sp>
      <p:sp>
        <p:nvSpPr>
          <p:cNvPr id="3" name="Content Placeholder 2"/>
          <p:cNvSpPr>
            <a:spLocks noGrp="1"/>
          </p:cNvSpPr>
          <p:nvPr>
            <p:ph idx="1"/>
          </p:nvPr>
        </p:nvSpPr>
        <p:spPr/>
        <p:txBody>
          <a:bodyPr>
            <a:normAutofit lnSpcReduction="10000"/>
          </a:bodyPr>
          <a:lstStyle/>
          <a:p>
            <a:r>
              <a:rPr lang="id-ID" dirty="0" smtClean="0"/>
              <a:t>The term Lag refer to the logical relationship between the start and finish of another. In practice, lags are sometimes incorporated into networks to allow for greater flexibility in network construction.</a:t>
            </a:r>
          </a:p>
          <a:p>
            <a:r>
              <a:rPr lang="id-ID" dirty="0" smtClean="0"/>
              <a:t>The commonly lags occur under four logical relationships between tasks:</a:t>
            </a:r>
          </a:p>
          <a:p>
            <a:pPr>
              <a:buNone/>
            </a:pPr>
            <a:r>
              <a:rPr lang="id-ID" dirty="0" smtClean="0"/>
              <a:t>	1. Finish to start</a:t>
            </a:r>
          </a:p>
          <a:p>
            <a:pPr>
              <a:buNone/>
            </a:pPr>
            <a:r>
              <a:rPr lang="id-ID" dirty="0" smtClean="0"/>
              <a:t>	2. Finish to finish</a:t>
            </a:r>
          </a:p>
          <a:p>
            <a:pPr>
              <a:buNone/>
            </a:pPr>
            <a:r>
              <a:rPr lang="id-ID" dirty="0" smtClean="0"/>
              <a:t>	3. Start to start</a:t>
            </a:r>
          </a:p>
          <a:p>
            <a:pPr>
              <a:buNone/>
            </a:pPr>
            <a:r>
              <a:rPr lang="id-ID" dirty="0" smtClean="0"/>
              <a:t>	4. Start to finish</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9102" y="2967335"/>
            <a:ext cx="7385804" cy="923330"/>
          </a:xfrm>
          <a:prstGeom prst="rect">
            <a:avLst/>
          </a:prstGeom>
          <a:noFill/>
        </p:spPr>
        <p:txBody>
          <a:bodyPr wrap="none" lIns="91440" tIns="45720" rIns="91440" bIns="45720">
            <a:spAutoFit/>
          </a:bodyPr>
          <a:lstStyle/>
          <a:p>
            <a:pPr algn="ctr"/>
            <a:r>
              <a:rPr lang="id-ID"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CRASHING PROJECTS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CRASHING PROJECT</a:t>
            </a:r>
            <a:endParaRPr lang="id-ID" dirty="0"/>
          </a:p>
        </p:txBody>
      </p:sp>
      <p:sp>
        <p:nvSpPr>
          <p:cNvPr id="3" name="Content Placeholder 2"/>
          <p:cNvSpPr>
            <a:spLocks noGrp="1"/>
          </p:cNvSpPr>
          <p:nvPr>
            <p:ph idx="1"/>
          </p:nvPr>
        </p:nvSpPr>
        <p:spPr/>
        <p:txBody>
          <a:bodyPr/>
          <a:lstStyle/>
          <a:p>
            <a:r>
              <a:rPr lang="id-ID" dirty="0" smtClean="0"/>
              <a:t>At times it is necessary to expedite the project, to accelerate development to reach an earlier completion date. The process of accelerating a project is referred to as crashing. Crashing a project directly relates to resource  commitment. The more resources we are willing to expend, the faster we can push the project to its finish.</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id-ID" dirty="0" smtClean="0"/>
              <a:t>Reasons to Crash a Project</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The initial schedule may be to optimistic.</a:t>
            </a:r>
          </a:p>
          <a:p>
            <a:pPr marL="514350" indent="-514350">
              <a:buAutoNum type="arabicPeriod"/>
            </a:pPr>
            <a:r>
              <a:rPr lang="id-ID" dirty="0" smtClean="0"/>
              <a:t>Market needs change and the project is in demand earlier than anticipated.</a:t>
            </a:r>
          </a:p>
          <a:p>
            <a:pPr marL="514350" indent="-514350">
              <a:buAutoNum type="arabicPeriod"/>
            </a:pPr>
            <a:r>
              <a:rPr lang="id-ID" dirty="0" smtClean="0"/>
              <a:t>The project has slipped considerably behind schedule.</a:t>
            </a:r>
          </a:p>
          <a:p>
            <a:pPr marL="514350" indent="-514350">
              <a:buAutoNum type="arabicPeriod"/>
            </a:pPr>
            <a:r>
              <a:rPr lang="id-ID" dirty="0" smtClean="0"/>
              <a:t>The contractual situation provides even more incentive to avoid schedule slippage.</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Options for Accelerating Activities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Improving the productivity of existing project resources.</a:t>
            </a:r>
          </a:p>
          <a:p>
            <a:pPr marL="514350" indent="-514350">
              <a:buAutoNum type="arabicPeriod"/>
            </a:pPr>
            <a:r>
              <a:rPr lang="id-ID" dirty="0" smtClean="0"/>
              <a:t>Changing the working method employed for the activity, usually by altering the technology and types of resources employed.</a:t>
            </a:r>
          </a:p>
          <a:p>
            <a:pPr marL="514350" indent="-514350">
              <a:buAutoNum type="arabicPeriod"/>
            </a:pPr>
            <a:r>
              <a:rPr lang="id-ID" dirty="0" smtClean="0"/>
              <a:t>Increasing  the quantity of project resources, including personnel, plant, and equipment.</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9144000" cy="762000"/>
          </a:xfrm>
        </p:spPr>
        <p:txBody>
          <a:bodyPr>
            <a:noAutofit/>
          </a:bodyPr>
          <a:lstStyle/>
          <a:p>
            <a:r>
              <a:rPr lang="id-ID" sz="4000" dirty="0" smtClean="0"/>
              <a:t>Time-Cost Trade-Offs for Crashing Activities</a:t>
            </a:r>
            <a:endParaRPr lang="id-ID" sz="4000" dirty="0"/>
          </a:p>
        </p:txBody>
      </p:sp>
      <p:cxnSp>
        <p:nvCxnSpPr>
          <p:cNvPr id="5" name="Straight Connector 4"/>
          <p:cNvCxnSpPr/>
          <p:nvPr/>
        </p:nvCxnSpPr>
        <p:spPr>
          <a:xfrm rot="5400000">
            <a:off x="76200" y="3581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51816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2514600"/>
            <a:ext cx="236220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2209800"/>
            <a:ext cx="1066800" cy="369332"/>
          </a:xfrm>
          <a:prstGeom prst="rect">
            <a:avLst/>
          </a:prstGeom>
          <a:noFill/>
        </p:spPr>
        <p:txBody>
          <a:bodyPr wrap="square" rtlCol="0">
            <a:spAutoFit/>
          </a:bodyPr>
          <a:lstStyle/>
          <a:p>
            <a:r>
              <a:rPr lang="id-ID" dirty="0" smtClean="0"/>
              <a:t>Crashed</a:t>
            </a:r>
            <a:endParaRPr lang="id-ID" dirty="0"/>
          </a:p>
        </p:txBody>
      </p:sp>
      <p:sp>
        <p:nvSpPr>
          <p:cNvPr id="10" name="TextBox 9"/>
          <p:cNvSpPr txBox="1"/>
          <p:nvPr/>
        </p:nvSpPr>
        <p:spPr>
          <a:xfrm>
            <a:off x="609600" y="4038600"/>
            <a:ext cx="1066800" cy="369332"/>
          </a:xfrm>
          <a:prstGeom prst="rect">
            <a:avLst/>
          </a:prstGeom>
          <a:noFill/>
        </p:spPr>
        <p:txBody>
          <a:bodyPr wrap="square" rtlCol="0">
            <a:spAutoFit/>
          </a:bodyPr>
          <a:lstStyle/>
          <a:p>
            <a:r>
              <a:rPr lang="id-ID" dirty="0" smtClean="0"/>
              <a:t>Normal</a:t>
            </a:r>
            <a:endParaRPr lang="id-ID" dirty="0"/>
          </a:p>
        </p:txBody>
      </p:sp>
      <p:sp>
        <p:nvSpPr>
          <p:cNvPr id="11" name="TextBox 10"/>
          <p:cNvSpPr txBox="1"/>
          <p:nvPr/>
        </p:nvSpPr>
        <p:spPr>
          <a:xfrm rot="16200000">
            <a:off x="641866" y="3060413"/>
            <a:ext cx="1066800" cy="584775"/>
          </a:xfrm>
          <a:prstGeom prst="rect">
            <a:avLst/>
          </a:prstGeom>
          <a:noFill/>
        </p:spPr>
        <p:txBody>
          <a:bodyPr wrap="square" rtlCol="0">
            <a:spAutoFit/>
          </a:bodyPr>
          <a:lstStyle/>
          <a:p>
            <a:r>
              <a:rPr lang="id-ID" sz="3200" b="1" dirty="0" smtClean="0"/>
              <a:t>Cost</a:t>
            </a:r>
            <a:endParaRPr lang="id-ID" sz="3200" b="1" dirty="0"/>
          </a:p>
        </p:txBody>
      </p:sp>
      <p:sp>
        <p:nvSpPr>
          <p:cNvPr id="12" name="TextBox 11"/>
          <p:cNvSpPr txBox="1"/>
          <p:nvPr/>
        </p:nvSpPr>
        <p:spPr>
          <a:xfrm>
            <a:off x="2286000" y="5334000"/>
            <a:ext cx="1066800" cy="369332"/>
          </a:xfrm>
          <a:prstGeom prst="rect">
            <a:avLst/>
          </a:prstGeom>
          <a:noFill/>
        </p:spPr>
        <p:txBody>
          <a:bodyPr wrap="square" rtlCol="0">
            <a:spAutoFit/>
          </a:bodyPr>
          <a:lstStyle/>
          <a:p>
            <a:r>
              <a:rPr lang="id-ID" dirty="0" smtClean="0"/>
              <a:t>Crashed</a:t>
            </a:r>
            <a:endParaRPr lang="id-ID" dirty="0"/>
          </a:p>
        </p:txBody>
      </p:sp>
      <p:sp>
        <p:nvSpPr>
          <p:cNvPr id="13" name="TextBox 12"/>
          <p:cNvSpPr txBox="1"/>
          <p:nvPr/>
        </p:nvSpPr>
        <p:spPr>
          <a:xfrm>
            <a:off x="4648200" y="5410200"/>
            <a:ext cx="1066800" cy="369332"/>
          </a:xfrm>
          <a:prstGeom prst="rect">
            <a:avLst/>
          </a:prstGeom>
          <a:noFill/>
        </p:spPr>
        <p:txBody>
          <a:bodyPr wrap="square" rtlCol="0">
            <a:spAutoFit/>
          </a:bodyPr>
          <a:lstStyle/>
          <a:p>
            <a:r>
              <a:rPr lang="id-ID" dirty="0" smtClean="0"/>
              <a:t>Normal</a:t>
            </a:r>
            <a:endParaRPr lang="id-ID" dirty="0"/>
          </a:p>
        </p:txBody>
      </p:sp>
      <p:sp>
        <p:nvSpPr>
          <p:cNvPr id="14" name="TextBox 13"/>
          <p:cNvSpPr txBox="1"/>
          <p:nvPr/>
        </p:nvSpPr>
        <p:spPr>
          <a:xfrm>
            <a:off x="6477000" y="5410200"/>
            <a:ext cx="1295400" cy="584775"/>
          </a:xfrm>
          <a:prstGeom prst="rect">
            <a:avLst/>
          </a:prstGeom>
          <a:noFill/>
        </p:spPr>
        <p:txBody>
          <a:bodyPr wrap="square" rtlCol="0">
            <a:spAutoFit/>
          </a:bodyPr>
          <a:lstStyle/>
          <a:p>
            <a:r>
              <a:rPr lang="id-ID" sz="3200" b="1" dirty="0" smtClean="0"/>
              <a:t>Time</a:t>
            </a:r>
            <a:endParaRPr lang="id-ID" sz="3200" b="1" dirty="0"/>
          </a:p>
        </p:txBody>
      </p:sp>
      <p:cxnSp>
        <p:nvCxnSpPr>
          <p:cNvPr id="17" name="Straight Arrow Connector 16"/>
          <p:cNvCxnSpPr/>
          <p:nvPr/>
        </p:nvCxnSpPr>
        <p:spPr>
          <a:xfrm rot="5400000">
            <a:off x="2628900" y="2095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0" y="1828800"/>
            <a:ext cx="1066800" cy="646331"/>
          </a:xfrm>
          <a:prstGeom prst="rect">
            <a:avLst/>
          </a:prstGeom>
          <a:noFill/>
        </p:spPr>
        <p:txBody>
          <a:bodyPr wrap="square" rtlCol="0">
            <a:spAutoFit/>
          </a:bodyPr>
          <a:lstStyle/>
          <a:p>
            <a:r>
              <a:rPr lang="id-ID" dirty="0" smtClean="0"/>
              <a:t>Crashed Point</a:t>
            </a:r>
            <a:endParaRPr lang="id-ID" dirty="0"/>
          </a:p>
        </p:txBody>
      </p:sp>
      <p:sp>
        <p:nvSpPr>
          <p:cNvPr id="19" name="TextBox 18"/>
          <p:cNvSpPr txBox="1"/>
          <p:nvPr/>
        </p:nvSpPr>
        <p:spPr>
          <a:xfrm>
            <a:off x="5715000" y="3505200"/>
            <a:ext cx="1066800" cy="646331"/>
          </a:xfrm>
          <a:prstGeom prst="rect">
            <a:avLst/>
          </a:prstGeom>
          <a:noFill/>
        </p:spPr>
        <p:txBody>
          <a:bodyPr wrap="square" rtlCol="0">
            <a:spAutoFit/>
          </a:bodyPr>
          <a:lstStyle/>
          <a:p>
            <a:r>
              <a:rPr lang="id-ID" dirty="0" smtClean="0"/>
              <a:t>Normal Point</a:t>
            </a:r>
            <a:endParaRPr lang="id-ID" dirty="0"/>
          </a:p>
        </p:txBody>
      </p:sp>
      <p:cxnSp>
        <p:nvCxnSpPr>
          <p:cNvPr id="21" name="Straight Arrow Connector 20"/>
          <p:cNvCxnSpPr>
            <a:stCxn id="19" idx="1"/>
          </p:cNvCxnSpPr>
          <p:nvPr/>
        </p:nvCxnSpPr>
        <p:spPr>
          <a:xfrm rot="10800000" flipV="1">
            <a:off x="5029200" y="3828366"/>
            <a:ext cx="685800" cy="591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PLANNING</a:t>
            </a:r>
            <a:endParaRPr lang="id-ID" dirty="0"/>
          </a:p>
        </p:txBody>
      </p:sp>
      <p:sp>
        <p:nvSpPr>
          <p:cNvPr id="3" name="Content Placeholder 2"/>
          <p:cNvSpPr>
            <a:spLocks noGrp="1"/>
          </p:cNvSpPr>
          <p:nvPr>
            <p:ph idx="1"/>
          </p:nvPr>
        </p:nvSpPr>
        <p:spPr/>
        <p:txBody>
          <a:bodyPr/>
          <a:lstStyle/>
          <a:p>
            <a:pPr>
              <a:lnSpc>
                <a:spcPct val="90000"/>
              </a:lnSpc>
            </a:pPr>
            <a:r>
              <a:rPr lang="en-US" sz="2300" b="1" i="1" dirty="0" smtClean="0">
                <a:latin typeface="Trebuchet MS" pitchFamily="34" charset="0"/>
              </a:rPr>
              <a:t>1. Network Planning :</a:t>
            </a:r>
          </a:p>
          <a:p>
            <a:pPr marL="457200" lvl="1" indent="0">
              <a:lnSpc>
                <a:spcPct val="90000"/>
              </a:lnSpc>
              <a:buFont typeface="Wingdings" pitchFamily="2" charset="2"/>
              <a:buChar char="v"/>
            </a:pPr>
            <a:r>
              <a:rPr lang="en-US" sz="2300" dirty="0" smtClean="0">
                <a:latin typeface="Trebuchet MS" pitchFamily="34" charset="0"/>
              </a:rPr>
              <a:t>Critical Path Method (CPM)</a:t>
            </a:r>
          </a:p>
          <a:p>
            <a:pPr marL="457200" lvl="1" indent="0">
              <a:lnSpc>
                <a:spcPct val="90000"/>
              </a:lnSpc>
              <a:buFont typeface="Wingdings" pitchFamily="2" charset="2"/>
              <a:buChar char="v"/>
            </a:pPr>
            <a:r>
              <a:rPr lang="en-US" sz="2300" dirty="0" smtClean="0">
                <a:latin typeface="Trebuchet MS" pitchFamily="34" charset="0"/>
              </a:rPr>
              <a:t>Program/Project Evaluation and Review Technique (PERT)</a:t>
            </a:r>
          </a:p>
          <a:p>
            <a:pPr marL="457200" lvl="1" indent="0">
              <a:lnSpc>
                <a:spcPct val="90000"/>
              </a:lnSpc>
              <a:buFont typeface="Wingdings" pitchFamily="2" charset="2"/>
              <a:buChar char="v"/>
            </a:pPr>
            <a:r>
              <a:rPr lang="en-US" sz="2300" dirty="0" smtClean="0">
                <a:latin typeface="Trebuchet MS" pitchFamily="34" charset="0"/>
              </a:rPr>
              <a:t>Precedence Diagram Method (PDM)</a:t>
            </a:r>
          </a:p>
          <a:p>
            <a:pPr>
              <a:lnSpc>
                <a:spcPct val="90000"/>
              </a:lnSpc>
            </a:pPr>
            <a:r>
              <a:rPr lang="en-US" sz="2300" b="1" i="1" dirty="0" smtClean="0">
                <a:latin typeface="Trebuchet MS" pitchFamily="34" charset="0"/>
              </a:rPr>
              <a:t>2. Project Crashing</a:t>
            </a:r>
          </a:p>
          <a:p>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COST OF CRASHING</a:t>
            </a:r>
            <a:endParaRPr lang="id-ID" dirty="0"/>
          </a:p>
        </p:txBody>
      </p:sp>
      <p:sp>
        <p:nvSpPr>
          <p:cNvPr id="3" name="Content Placeholder 2"/>
          <p:cNvSpPr>
            <a:spLocks noGrp="1"/>
          </p:cNvSpPr>
          <p:nvPr>
            <p:ph idx="1"/>
          </p:nvPr>
        </p:nvSpPr>
        <p:spPr/>
        <p:txBody>
          <a:bodyPr/>
          <a:lstStyle/>
          <a:p>
            <a:endParaRPr lang="id-ID" dirty="0" smtClean="0"/>
          </a:p>
          <a:p>
            <a:pPr lvl="4"/>
            <a:r>
              <a:rPr lang="id-ID" dirty="0" smtClean="0"/>
              <a:t>Crash Cost – Normal Cost</a:t>
            </a:r>
          </a:p>
          <a:p>
            <a:r>
              <a:rPr lang="id-ID" dirty="0" smtClean="0"/>
              <a:t>Slope =  ------------------------</a:t>
            </a:r>
          </a:p>
          <a:p>
            <a:pPr lvl="4"/>
            <a:r>
              <a:rPr lang="id-ID" dirty="0" smtClean="0"/>
              <a:t>Normal Time – Crash Time</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EXAMPLE</a:t>
            </a:r>
            <a:endParaRPr lang="id-ID" dirty="0"/>
          </a:p>
        </p:txBody>
      </p:sp>
      <p:sp>
        <p:nvSpPr>
          <p:cNvPr id="3" name="Content Placeholder 2"/>
          <p:cNvSpPr>
            <a:spLocks noGrp="1"/>
          </p:cNvSpPr>
          <p:nvPr>
            <p:ph idx="1"/>
          </p:nvPr>
        </p:nvSpPr>
        <p:spPr/>
        <p:txBody>
          <a:bodyPr/>
          <a:lstStyle/>
          <a:p>
            <a:r>
              <a:rPr lang="id-ID" dirty="0" smtClean="0"/>
              <a:t>Calculate the cost of crashing project activities, suppose the normal activity duration of activity X is 5 weeks and is budgeted cost $12,000. The crash time for this activity is 3 weeks and is expected to cost $32,000.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Project Activities &amp; Costs (Example)</a:t>
            </a:r>
            <a:endParaRPr lang="id-ID" dirty="0"/>
          </a:p>
        </p:txBody>
      </p:sp>
      <p:graphicFrame>
        <p:nvGraphicFramePr>
          <p:cNvPr id="4" name="Table 3"/>
          <p:cNvGraphicFramePr>
            <a:graphicFrameLocks noGrp="1"/>
          </p:cNvGraphicFramePr>
          <p:nvPr/>
        </p:nvGraphicFramePr>
        <p:xfrm>
          <a:off x="609600" y="2057400"/>
          <a:ext cx="8077200" cy="4617720"/>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441960">
                <a:tc>
                  <a:txBody>
                    <a:bodyPr/>
                    <a:lstStyle/>
                    <a:p>
                      <a:pPr algn="ctr"/>
                      <a:r>
                        <a:rPr lang="id-ID" dirty="0" smtClean="0"/>
                        <a:t>Activity</a:t>
                      </a:r>
                      <a:endParaRPr lang="id-ID" dirty="0"/>
                    </a:p>
                  </a:txBody>
                  <a:tcPr/>
                </a:tc>
                <a:tc gridSpan="2">
                  <a:txBody>
                    <a:bodyPr/>
                    <a:lstStyle/>
                    <a:p>
                      <a:pPr algn="ctr"/>
                      <a:r>
                        <a:rPr lang="id-ID" dirty="0" smtClean="0"/>
                        <a:t>Normal</a:t>
                      </a:r>
                    </a:p>
                    <a:p>
                      <a:r>
                        <a:rPr lang="id-ID" dirty="0" smtClean="0"/>
                        <a:t>  Duration                 Cost</a:t>
                      </a:r>
                      <a:endParaRPr lang="id-ID" dirty="0"/>
                    </a:p>
                  </a:txBody>
                  <a:tcPr/>
                </a:tc>
                <a:tc hMerge="1">
                  <a:txBody>
                    <a:bodyPr/>
                    <a:lstStyle/>
                    <a:p>
                      <a:endParaRPr lang="id-ID" dirty="0"/>
                    </a:p>
                  </a:txBody>
                  <a:tcPr/>
                </a:tc>
                <a:tc gridSpan="2">
                  <a:txBody>
                    <a:bodyPr/>
                    <a:lstStyle/>
                    <a:p>
                      <a:pPr algn="ctr"/>
                      <a:r>
                        <a:rPr lang="id-ID" dirty="0" smtClean="0"/>
                        <a:t> Crash</a:t>
                      </a:r>
                    </a:p>
                    <a:p>
                      <a:r>
                        <a:rPr lang="id-ID" dirty="0" smtClean="0"/>
                        <a:t>   Duration                Cost</a:t>
                      </a:r>
                      <a:endParaRPr lang="id-ID" dirty="0"/>
                    </a:p>
                  </a:txBody>
                  <a:tcPr/>
                </a:tc>
                <a:tc hMerge="1">
                  <a:txBody>
                    <a:bodyPr/>
                    <a:lstStyle/>
                    <a:p>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$ 1,000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$ 1,500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7 days</a:t>
                      </a:r>
                      <a:endParaRPr lang="id-ID" dirty="0"/>
                    </a:p>
                  </a:txBody>
                  <a:tcPr/>
                </a:tc>
                <a:tc>
                  <a:txBody>
                    <a:bodyPr/>
                    <a:lstStyle/>
                    <a:p>
                      <a:pPr algn="ctr"/>
                      <a:r>
                        <a:rPr lang="id-ID" dirty="0" smtClean="0"/>
                        <a:t>700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1,000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c>
                  <a:txBody>
                    <a:bodyPr/>
                    <a:lstStyle/>
                    <a:p>
                      <a:pPr algn="ctr"/>
                      <a:r>
                        <a:rPr lang="id-ID" dirty="0" smtClean="0"/>
                        <a:t>2 days</a:t>
                      </a:r>
                      <a:endParaRPr lang="id-ID" dirty="0"/>
                    </a:p>
                  </a:txBody>
                  <a:tcPr/>
                </a:tc>
                <a:tc>
                  <a:txBody>
                    <a:bodyPr/>
                    <a:lstStyle/>
                    <a:p>
                      <a:pPr algn="ctr"/>
                      <a:r>
                        <a:rPr lang="id-ID" dirty="0" smtClean="0"/>
                        <a:t>4,000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9 days</a:t>
                      </a:r>
                      <a:endParaRPr lang="id-ID" dirty="0"/>
                    </a:p>
                  </a:txBody>
                  <a:tcPr/>
                </a:tc>
                <a:tc>
                  <a:txBody>
                    <a:bodyPr/>
                    <a:lstStyle/>
                    <a:p>
                      <a:pPr algn="ctr"/>
                      <a:r>
                        <a:rPr lang="id-ID" dirty="0" smtClean="0"/>
                        <a:t>3,750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9,000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4 days</a:t>
                      </a:r>
                      <a:endParaRPr lang="id-ID" dirty="0"/>
                    </a:p>
                  </a:txBody>
                  <a:tcPr/>
                </a:tc>
                <a:tc>
                  <a:txBody>
                    <a:bodyPr/>
                    <a:lstStyle/>
                    <a:p>
                      <a:pPr algn="ctr"/>
                      <a:r>
                        <a:rPr lang="id-ID" dirty="0" smtClean="0"/>
                        <a:t>1,600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2,400</a:t>
                      </a:r>
                      <a:endParaRPr lang="id-ID" dirty="0"/>
                    </a:p>
                  </a:txBody>
                  <a:tcPr/>
                </a:tc>
                <a:tc>
                  <a:txBody>
                    <a:bodyPr/>
                    <a:lstStyle/>
                    <a:p>
                      <a:pPr algn="ctr"/>
                      <a:r>
                        <a:rPr lang="id-ID" dirty="0" smtClean="0"/>
                        <a:t> 4 days</a:t>
                      </a:r>
                      <a:endParaRPr lang="id-ID" dirty="0"/>
                    </a:p>
                  </a:txBody>
                  <a:tcPr/>
                </a:tc>
                <a:tc>
                  <a:txBody>
                    <a:bodyPr/>
                    <a:lstStyle/>
                    <a:p>
                      <a:pPr algn="ctr"/>
                      <a:r>
                        <a:rPr lang="id-ID" dirty="0" smtClean="0"/>
                        <a:t>3,000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8 days</a:t>
                      </a:r>
                      <a:endParaRPr lang="id-ID" dirty="0"/>
                    </a:p>
                  </a:txBody>
                  <a:tcPr/>
                </a:tc>
                <a:tc>
                  <a:txBody>
                    <a:bodyPr/>
                    <a:lstStyle/>
                    <a:p>
                      <a:pPr algn="ctr"/>
                      <a:r>
                        <a:rPr lang="id-ID" dirty="0" smtClean="0"/>
                        <a:t>9,000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15,000</a:t>
                      </a:r>
                      <a:endParaRPr lang="id-ID" dirty="0"/>
                    </a:p>
                  </a:txBody>
                  <a:tcPr/>
                </a:tc>
              </a:tr>
              <a:tr h="441960">
                <a:tc>
                  <a:txBody>
                    <a:bodyPr/>
                    <a:lstStyle/>
                    <a:p>
                      <a:pPr algn="ctr"/>
                      <a:r>
                        <a:rPr lang="id-ID" sz="1600" dirty="0" smtClean="0"/>
                        <a:t>TOTAL COST=</a:t>
                      </a:r>
                      <a:endParaRPr lang="id-ID" sz="1600" dirty="0"/>
                    </a:p>
                  </a:txBody>
                  <a:tcPr/>
                </a:tc>
                <a:tc>
                  <a:txBody>
                    <a:bodyPr/>
                    <a:lstStyle/>
                    <a:p>
                      <a:endParaRPr lang="id-ID"/>
                    </a:p>
                  </a:txBody>
                  <a:tcPr/>
                </a:tc>
                <a:tc>
                  <a:txBody>
                    <a:bodyPr/>
                    <a:lstStyle/>
                    <a:p>
                      <a:pPr algn="ctr"/>
                      <a:r>
                        <a:rPr lang="id-ID" dirty="0" smtClean="0"/>
                        <a:t>22,450</a:t>
                      </a:r>
                      <a:endParaRPr lang="id-ID" dirty="0"/>
                    </a:p>
                  </a:txBody>
                  <a:tcPr/>
                </a:tc>
                <a:tc>
                  <a:txBody>
                    <a:bodyPr/>
                    <a:lstStyle/>
                    <a:p>
                      <a:endParaRPr lang="id-ID"/>
                    </a:p>
                  </a:txBody>
                  <a:tcPr/>
                </a:tc>
                <a:tc>
                  <a:txBody>
                    <a:bodyPr/>
                    <a:lstStyle/>
                    <a:p>
                      <a:pPr algn="ctr"/>
                      <a:r>
                        <a:rPr lang="id-ID" dirty="0" smtClean="0"/>
                        <a:t>$ 37,500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Cost of Crashing Each Activity </a:t>
            </a:r>
            <a:endParaRPr lang="id-ID" dirty="0"/>
          </a:p>
        </p:txBody>
      </p:sp>
      <p:graphicFrame>
        <p:nvGraphicFramePr>
          <p:cNvPr id="3" name="Table 2"/>
          <p:cNvGraphicFramePr>
            <a:graphicFrameLocks noGrp="1"/>
          </p:cNvGraphicFramePr>
          <p:nvPr/>
        </p:nvGraphicFramePr>
        <p:xfrm>
          <a:off x="1981200" y="1981200"/>
          <a:ext cx="4724400" cy="3977640"/>
        </p:xfrm>
        <a:graphic>
          <a:graphicData uri="http://schemas.openxmlformats.org/drawingml/2006/table">
            <a:tbl>
              <a:tblPr firstRow="1" bandRow="1">
                <a:tableStyleId>{5C22544A-7EE6-4342-B048-85BDC9FD1C3A}</a:tableStyleId>
              </a:tblPr>
              <a:tblGrid>
                <a:gridCol w="1217629"/>
                <a:gridCol w="3506771"/>
              </a:tblGrid>
              <a:tr h="441960">
                <a:tc>
                  <a:txBody>
                    <a:bodyPr/>
                    <a:lstStyle/>
                    <a:p>
                      <a:pPr algn="ctr"/>
                      <a:r>
                        <a:rPr lang="id-ID" dirty="0" smtClean="0"/>
                        <a:t>Activity</a:t>
                      </a:r>
                      <a:endParaRPr lang="id-ID" dirty="0"/>
                    </a:p>
                  </a:txBody>
                  <a:tcPr/>
                </a:tc>
                <a:tc>
                  <a:txBody>
                    <a:bodyPr/>
                    <a:lstStyle/>
                    <a:p>
                      <a:r>
                        <a:rPr lang="id-ID" dirty="0" smtClean="0"/>
                        <a:t>Crashing Cost (per day)</a:t>
                      </a:r>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$ 250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1,750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900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2,000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Normal Activity Network</a:t>
            </a:r>
            <a:endParaRPr lang="id-ID" dirty="0"/>
          </a:p>
        </p:txBody>
      </p:sp>
      <p:sp>
        <p:nvSpPr>
          <p:cNvPr id="3" name="Rectangle 2"/>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id-ID" sz="2400" b="1" cap="none" spc="0" dirty="0" smtClean="0">
                <a:ln w="11430"/>
                <a:solidFill>
                  <a:schemeClr val="bg1"/>
                </a:solidFill>
                <a:effectLst>
                  <a:outerShdw blurRad="50800" dist="39000" dir="5460000" algn="tl">
                    <a:srgbClr val="000000">
                      <a:alpha val="38000"/>
                    </a:srgbClr>
                  </a:outerShdw>
                </a:effectLst>
              </a:rPr>
              <a:t>5</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5" name="Rectangle 4"/>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9" name="Straight Arrow Connector 8"/>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id-ID" sz="2400" b="1" cap="none" spc="0" dirty="0" smtClean="0">
                <a:ln w="11430"/>
                <a:solidFill>
                  <a:srgbClr val="92D050"/>
                </a:solidFill>
                <a:effectLst>
                  <a:outerShdw blurRad="50800" dist="39000" dir="5460000" algn="tl">
                    <a:srgbClr val="000000">
                      <a:alpha val="38000"/>
                    </a:srgbClr>
                  </a:outerShdw>
                </a:effectLst>
              </a:rPr>
              <a:t>9</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3" name="Rectangle 12"/>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id-ID" sz="2400" b="1" cap="none" spc="0" dirty="0" smtClean="0">
                <a:ln w="11430"/>
                <a:solidFill>
                  <a:srgbClr val="FFC000"/>
                </a:solidFill>
                <a:effectLst>
                  <a:outerShdw blurRad="50800" dist="39000" dir="5460000" algn="tl">
                    <a:srgbClr val="000000">
                      <a:alpha val="38000"/>
                    </a:srgbClr>
                  </a:outerShdw>
                </a:effectLst>
              </a:rPr>
              <a:t>3</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9" name="Rectangle 18"/>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id-ID" sz="2400" b="1" cap="none" spc="0" dirty="0" smtClean="0">
                <a:ln w="11430"/>
                <a:solidFill>
                  <a:srgbClr val="C00000"/>
                </a:solidFill>
                <a:effectLst>
                  <a:outerShdw blurRad="50800" dist="39000" dir="5460000" algn="tl">
                    <a:srgbClr val="000000">
                      <a:alpha val="38000"/>
                    </a:srgbClr>
                  </a:outerShdw>
                </a:effectLst>
              </a:rPr>
              <a:t>7</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20" name="Rectangle 19"/>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21" name="Rectangle 20"/>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6</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2" name="Rectangle 21"/>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id-ID" sz="2400" b="1" cap="none" spc="0" dirty="0" smtClean="0">
                <a:ln w="11430"/>
                <a:solidFill>
                  <a:srgbClr val="FF0000"/>
                </a:solidFill>
                <a:effectLst>
                  <a:outerShdw blurRad="50800" dist="39000" dir="5460000" algn="tl">
                    <a:srgbClr val="000000">
                      <a:alpha val="38000"/>
                    </a:srgbClr>
                  </a:outerShdw>
                </a:effectLst>
              </a:rPr>
              <a:t>8</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3" name="Rectangle 22"/>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id-ID" sz="2400" b="1" cap="none" spc="0" dirty="0" smtClean="0">
                <a:ln w="11430"/>
                <a:solidFill>
                  <a:srgbClr val="002060"/>
                </a:solidFill>
                <a:effectLst>
                  <a:outerShdw blurRad="50800" dist="39000" dir="5460000" algn="tl">
                    <a:srgbClr val="000000">
                      <a:alpha val="38000"/>
                    </a:srgbClr>
                  </a:outerShdw>
                </a:effectLst>
              </a:rPr>
              <a:t>4</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4" name="Straight Arrow Connector 23"/>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4"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3"/>
            <a:endCxn id="15"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6"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17"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7"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7"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838200"/>
          </a:xfrm>
        </p:spPr>
        <p:txBody>
          <a:bodyPr/>
          <a:lstStyle/>
          <a:p>
            <a:pPr algn="ctr"/>
            <a:r>
              <a:rPr lang="id-ID" dirty="0" smtClean="0"/>
              <a:t>Fully Crashed Activity Network</a:t>
            </a:r>
            <a:endParaRPr lang="id-ID" dirty="0"/>
          </a:p>
        </p:txBody>
      </p:sp>
      <p:sp>
        <p:nvSpPr>
          <p:cNvPr id="4" name="Rectangle 3"/>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en-US" sz="2400" b="1" cap="none" spc="0" dirty="0" smtClean="0">
                <a:ln w="11430"/>
                <a:solidFill>
                  <a:schemeClr val="bg1"/>
                </a:solidFill>
                <a:effectLst>
                  <a:outerShdw blurRad="50800" dist="39000" dir="5460000" algn="tl">
                    <a:srgbClr val="000000">
                      <a:alpha val="38000"/>
                    </a:srgbClr>
                  </a:outerShdw>
                </a:effectLst>
              </a:rPr>
              <a:t>3</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6" name="Rectangle 5"/>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8" name="Straight Arrow Connector 7"/>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en-US" sz="2400" b="1" cap="none" spc="0" dirty="0" smtClean="0">
                <a:ln w="11430"/>
                <a:solidFill>
                  <a:srgbClr val="92D050"/>
                </a:solidFill>
                <a:effectLst>
                  <a:outerShdw blurRad="50800" dist="39000" dir="5460000" algn="tl">
                    <a:srgbClr val="000000">
                      <a:alpha val="38000"/>
                    </a:srgbClr>
                  </a:outerShdw>
                </a:effectLst>
              </a:rPr>
              <a:t>6</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1" name="Rectangle 10"/>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en-US" sz="2400" b="1" cap="none" spc="0" dirty="0" smtClean="0">
                <a:ln w="11430"/>
                <a:solidFill>
                  <a:srgbClr val="FFC000"/>
                </a:solidFill>
                <a:effectLst>
                  <a:outerShdw blurRad="50800" dist="39000" dir="5460000" algn="tl">
                    <a:srgbClr val="000000">
                      <a:alpha val="38000"/>
                    </a:srgbClr>
                  </a:outerShdw>
                </a:effectLst>
              </a:rPr>
              <a:t>2</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7" name="Rectangle 16"/>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en-US" sz="2400" b="1" cap="none" spc="0" dirty="0" smtClean="0">
                <a:ln w="11430"/>
                <a:solidFill>
                  <a:srgbClr val="C00000"/>
                </a:solidFill>
                <a:effectLst>
                  <a:outerShdw blurRad="50800" dist="39000" dir="5460000" algn="tl">
                    <a:srgbClr val="000000">
                      <a:alpha val="38000"/>
                    </a:srgbClr>
                  </a:outerShdw>
                </a:effectLst>
              </a:rPr>
              <a:t>6</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18" name="Rectangle 17"/>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19" name="Rectangle 18"/>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en-US" sz="2400" b="1" cap="none" spc="0" dirty="0" smtClean="0">
                <a:ln w="11430"/>
                <a:solidFill>
                  <a:schemeClr val="accent5">
                    <a:lumMod val="60000"/>
                    <a:lumOff val="40000"/>
                  </a:schemeClr>
                </a:solidFill>
                <a:effectLst>
                  <a:outerShdw blurRad="50800" dist="39000" dir="5460000" algn="tl">
                    <a:srgbClr val="000000">
                      <a:alpha val="38000"/>
                    </a:srgbClr>
                  </a:outerShdw>
                </a:effectLst>
              </a:rPr>
              <a:t>4</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0" name="Rectangle 19"/>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en-US" sz="2400" b="1" dirty="0">
                <a:ln w="11430"/>
                <a:solidFill>
                  <a:srgbClr val="FF0000"/>
                </a:solidFill>
                <a:effectLst>
                  <a:outerShdw blurRad="50800" dist="39000" dir="5460000" algn="tl">
                    <a:srgbClr val="000000">
                      <a:alpha val="38000"/>
                    </a:srgbClr>
                  </a:outerShdw>
                </a:effectLst>
              </a:rPr>
              <a:t>5</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1" name="Rectangle 20"/>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en-US" sz="2400" b="1" cap="none" spc="0" dirty="0" smtClean="0">
                <a:ln w="11430"/>
                <a:solidFill>
                  <a:srgbClr val="002060"/>
                </a:solidFill>
                <a:effectLst>
                  <a:outerShdw blurRad="50800" dist="39000" dir="5460000" algn="tl">
                    <a:srgbClr val="000000">
                      <a:alpha val="38000"/>
                    </a:srgbClr>
                  </a:outerShdw>
                </a:effectLst>
              </a:rPr>
              <a:t>3</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2" name="Straight Arrow Connector 21"/>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3"/>
            <a:endCxn id="13"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a:endCxn id="15"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5"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5"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id-ID" sz="3600" dirty="0" smtClean="0"/>
              <a:t>EXERCISE -2</a:t>
            </a:r>
            <a:endParaRPr lang="id-ID" sz="3600" dirty="0"/>
          </a:p>
        </p:txBody>
      </p:sp>
      <p:sp>
        <p:nvSpPr>
          <p:cNvPr id="3" name="Content Placeholder 2"/>
          <p:cNvSpPr>
            <a:spLocks noGrp="1"/>
          </p:cNvSpPr>
          <p:nvPr>
            <p:ph idx="1"/>
          </p:nvPr>
        </p:nvSpPr>
        <p:spPr>
          <a:xfrm>
            <a:off x="457200" y="1066800"/>
            <a:ext cx="8229600" cy="1295400"/>
          </a:xfrm>
        </p:spPr>
        <p:txBody>
          <a:bodyPr>
            <a:normAutofit lnSpcReduction="10000"/>
          </a:bodyPr>
          <a:lstStyle/>
          <a:p>
            <a:r>
              <a:rPr lang="id-ID" sz="2000" dirty="0" smtClean="0"/>
              <a:t>You are considering the decission of whether or not to crash your project. After asking your operation manager to conduct an analysis, you have determined the crash activity duration and costs, shown in the table below (assume all activities are on the critical path):</a:t>
            </a:r>
            <a:endParaRPr lang="id-ID" sz="2000" dirty="0"/>
          </a:p>
        </p:txBody>
      </p:sp>
      <p:graphicFrame>
        <p:nvGraphicFramePr>
          <p:cNvPr id="4" name="Table 3"/>
          <p:cNvGraphicFramePr>
            <a:graphicFrameLocks noGrp="1"/>
          </p:cNvGraphicFramePr>
          <p:nvPr/>
        </p:nvGraphicFramePr>
        <p:xfrm>
          <a:off x="914400" y="2286000"/>
          <a:ext cx="7696200" cy="3240405"/>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1475">
                <a:tc>
                  <a:txBody>
                    <a:bodyPr/>
                    <a:lstStyle/>
                    <a:p>
                      <a:r>
                        <a:rPr lang="id-ID" dirty="0" smtClean="0"/>
                        <a:t>Activity</a:t>
                      </a:r>
                      <a:endParaRPr lang="id-ID" dirty="0"/>
                    </a:p>
                  </a:txBody>
                  <a:tcPr/>
                </a:tc>
                <a:tc gridSpan="2">
                  <a:txBody>
                    <a:bodyPr/>
                    <a:lstStyle/>
                    <a:p>
                      <a:pPr algn="ctr"/>
                      <a:r>
                        <a:rPr lang="id-ID" dirty="0" smtClean="0"/>
                        <a:t>Normal</a:t>
                      </a:r>
                    </a:p>
                    <a:p>
                      <a:r>
                        <a:rPr lang="id-ID" dirty="0" smtClean="0"/>
                        <a:t>Duration              Cost           </a:t>
                      </a:r>
                      <a:endParaRPr lang="id-ID" dirty="0"/>
                    </a:p>
                  </a:txBody>
                  <a:tcPr/>
                </a:tc>
                <a:tc hMerge="1">
                  <a:txBody>
                    <a:bodyPr/>
                    <a:lstStyle/>
                    <a:p>
                      <a:endParaRPr lang="id-ID" dirty="0"/>
                    </a:p>
                  </a:txBody>
                  <a:tcPr/>
                </a:tc>
                <a:tc gridSpan="2">
                  <a:txBody>
                    <a:bodyPr/>
                    <a:lstStyle/>
                    <a:p>
                      <a:r>
                        <a:rPr lang="id-ID" dirty="0" smtClean="0"/>
                        <a:t>Crashed</a:t>
                      </a:r>
                    </a:p>
                    <a:p>
                      <a:r>
                        <a:rPr lang="id-ID" dirty="0" smtClean="0"/>
                        <a:t>Duration                  Cost</a:t>
                      </a:r>
                      <a:endParaRPr lang="id-ID" dirty="0"/>
                    </a:p>
                  </a:txBody>
                  <a:tcPr/>
                </a:tc>
                <a:tc hMerge="1">
                  <a:txBody>
                    <a:bodyPr/>
                    <a:lstStyle/>
                    <a:p>
                      <a:endParaRPr lang="id-ID" dirty="0"/>
                    </a:p>
                  </a:txBody>
                  <a:tcPr/>
                </a:tc>
              </a:tr>
              <a:tr h="371475">
                <a:tc>
                  <a:txBody>
                    <a:bodyPr/>
                    <a:lstStyle/>
                    <a:p>
                      <a:r>
                        <a:rPr lang="id-ID" dirty="0" smtClean="0"/>
                        <a:t>A</a:t>
                      </a:r>
                      <a:endParaRPr lang="id-ID" dirty="0"/>
                    </a:p>
                  </a:txBody>
                  <a:tcPr/>
                </a:tc>
                <a:tc>
                  <a:txBody>
                    <a:bodyPr/>
                    <a:lstStyle/>
                    <a:p>
                      <a:r>
                        <a:rPr lang="id-ID" dirty="0" smtClean="0"/>
                        <a:t>6 days</a:t>
                      </a:r>
                      <a:endParaRPr lang="id-ID" dirty="0"/>
                    </a:p>
                  </a:txBody>
                  <a:tcPr/>
                </a:tc>
                <a:tc>
                  <a:txBody>
                    <a:bodyPr/>
                    <a:lstStyle/>
                    <a:p>
                      <a:r>
                        <a:rPr lang="id-ID" dirty="0" smtClean="0"/>
                        <a:t>$ 1,000</a:t>
                      </a:r>
                      <a:endParaRPr lang="id-ID" dirty="0"/>
                    </a:p>
                  </a:txBody>
                  <a:tcPr/>
                </a:tc>
                <a:tc>
                  <a:txBody>
                    <a:bodyPr/>
                    <a:lstStyle/>
                    <a:p>
                      <a:r>
                        <a:rPr lang="id-ID" dirty="0" smtClean="0"/>
                        <a:t>4 days</a:t>
                      </a:r>
                      <a:endParaRPr lang="id-ID" dirty="0"/>
                    </a:p>
                  </a:txBody>
                  <a:tcPr/>
                </a:tc>
                <a:tc>
                  <a:txBody>
                    <a:bodyPr/>
                    <a:lstStyle/>
                    <a:p>
                      <a:r>
                        <a:rPr lang="id-ID" dirty="0" smtClean="0"/>
                        <a:t>$ 2,000</a:t>
                      </a:r>
                      <a:endParaRPr lang="id-ID" dirty="0"/>
                    </a:p>
                  </a:txBody>
                  <a:tcPr/>
                </a:tc>
              </a:tr>
              <a:tr h="371475">
                <a:tc>
                  <a:txBody>
                    <a:bodyPr/>
                    <a:lstStyle/>
                    <a:p>
                      <a:r>
                        <a:rPr lang="id-ID" dirty="0" smtClean="0"/>
                        <a:t>B</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r>
              <a:tr h="371475">
                <a:tc>
                  <a:txBody>
                    <a:bodyPr/>
                    <a:lstStyle/>
                    <a:p>
                      <a:r>
                        <a:rPr lang="id-ID" dirty="0" smtClean="0"/>
                        <a:t>C</a:t>
                      </a:r>
                      <a:endParaRPr lang="id-ID" dirty="0"/>
                    </a:p>
                  </a:txBody>
                  <a:tcPr/>
                </a:tc>
                <a:tc>
                  <a:txBody>
                    <a:bodyPr/>
                    <a:lstStyle/>
                    <a:p>
                      <a:r>
                        <a:rPr lang="id-ID" dirty="0" smtClean="0"/>
                        <a:t>3 days</a:t>
                      </a:r>
                      <a:endParaRPr lang="id-ID" dirty="0"/>
                    </a:p>
                  </a:txBody>
                  <a:tcPr/>
                </a:tc>
                <a:tc>
                  <a:txBody>
                    <a:bodyPr/>
                    <a:lstStyle/>
                    <a:p>
                      <a:r>
                        <a:rPr lang="id-ID" dirty="0" smtClean="0"/>
                        <a:t>$    800</a:t>
                      </a:r>
                      <a:endParaRPr lang="id-ID" dirty="0"/>
                    </a:p>
                  </a:txBody>
                  <a:tcPr/>
                </a:tc>
                <a:tc>
                  <a:txBody>
                    <a:bodyPr/>
                    <a:lstStyle/>
                    <a:p>
                      <a:r>
                        <a:rPr lang="id-ID" dirty="0" smtClean="0"/>
                        <a:t>2 days</a:t>
                      </a:r>
                      <a:endParaRPr lang="id-ID" dirty="0"/>
                    </a:p>
                  </a:txBody>
                  <a:tcPr/>
                </a:tc>
                <a:tc>
                  <a:txBody>
                    <a:bodyPr/>
                    <a:lstStyle/>
                    <a:p>
                      <a:r>
                        <a:rPr lang="id-ID" dirty="0" smtClean="0"/>
                        <a:t>$ 1,200</a:t>
                      </a:r>
                      <a:endParaRPr lang="id-ID" dirty="0"/>
                    </a:p>
                  </a:txBody>
                  <a:tcPr/>
                </a:tc>
              </a:tr>
              <a:tr h="371475">
                <a:tc>
                  <a:txBody>
                    <a:bodyPr/>
                    <a:lstStyle/>
                    <a:p>
                      <a:r>
                        <a:rPr lang="id-ID" dirty="0" smtClean="0"/>
                        <a:t>D</a:t>
                      </a:r>
                      <a:endParaRPr lang="id-ID" dirty="0"/>
                    </a:p>
                  </a:txBody>
                  <a:tcPr/>
                </a:tc>
                <a:tc>
                  <a:txBody>
                    <a:bodyPr/>
                    <a:lstStyle/>
                    <a:p>
                      <a:r>
                        <a:rPr lang="id-ID" dirty="0" smtClean="0"/>
                        <a:t>7 days</a:t>
                      </a:r>
                      <a:endParaRPr lang="id-ID" dirty="0"/>
                    </a:p>
                  </a:txBody>
                  <a:tcPr/>
                </a:tc>
                <a:tc>
                  <a:txBody>
                    <a:bodyPr/>
                    <a:lstStyle/>
                    <a:p>
                      <a:r>
                        <a:rPr lang="id-ID" dirty="0" smtClean="0"/>
                        <a:t>$ 3,500</a:t>
                      </a:r>
                      <a:endParaRPr lang="id-ID" dirty="0"/>
                    </a:p>
                  </a:txBody>
                  <a:tcPr/>
                </a:tc>
                <a:tc>
                  <a:txBody>
                    <a:bodyPr/>
                    <a:lstStyle/>
                    <a:p>
                      <a:r>
                        <a:rPr lang="id-ID" dirty="0" smtClean="0"/>
                        <a:t>3 days</a:t>
                      </a:r>
                      <a:endParaRPr lang="id-ID" dirty="0"/>
                    </a:p>
                  </a:txBody>
                  <a:tcPr/>
                </a:tc>
                <a:tc>
                  <a:txBody>
                    <a:bodyPr/>
                    <a:lstStyle/>
                    <a:p>
                      <a:r>
                        <a:rPr lang="id-ID" dirty="0" smtClean="0"/>
                        <a:t>$ 7,000</a:t>
                      </a:r>
                      <a:endParaRPr lang="id-ID" dirty="0"/>
                    </a:p>
                  </a:txBody>
                  <a:tcPr/>
                </a:tc>
              </a:tr>
              <a:tr h="371475">
                <a:tc>
                  <a:txBody>
                    <a:bodyPr/>
                    <a:lstStyle/>
                    <a:p>
                      <a:r>
                        <a:rPr lang="id-ID" dirty="0" smtClean="0"/>
                        <a:t>E</a:t>
                      </a:r>
                      <a:endParaRPr lang="id-ID" dirty="0"/>
                    </a:p>
                  </a:txBody>
                  <a:tcPr/>
                </a:tc>
                <a:tc>
                  <a:txBody>
                    <a:bodyPr/>
                    <a:lstStyle/>
                    <a:p>
                      <a:r>
                        <a:rPr lang="id-ID" dirty="0" smtClean="0"/>
                        <a:t>2 days</a:t>
                      </a:r>
                      <a:endParaRPr lang="id-ID" dirty="0"/>
                    </a:p>
                  </a:txBody>
                  <a:tcPr/>
                </a:tc>
                <a:tc>
                  <a:txBody>
                    <a:bodyPr/>
                    <a:lstStyle/>
                    <a:p>
                      <a:r>
                        <a:rPr lang="id-ID" dirty="0" smtClean="0"/>
                        <a:t>$    500</a:t>
                      </a:r>
                      <a:endParaRPr lang="id-ID" dirty="0"/>
                    </a:p>
                  </a:txBody>
                  <a:tcPr/>
                </a:tc>
                <a:tc>
                  <a:txBody>
                    <a:bodyPr/>
                    <a:lstStyle/>
                    <a:p>
                      <a:r>
                        <a:rPr lang="id-ID" dirty="0" smtClean="0"/>
                        <a:t>1 day</a:t>
                      </a:r>
                      <a:endParaRPr lang="id-ID" dirty="0"/>
                    </a:p>
                  </a:txBody>
                  <a:tcPr/>
                </a:tc>
                <a:tc>
                  <a:txBody>
                    <a:bodyPr/>
                    <a:lstStyle/>
                    <a:p>
                      <a:r>
                        <a:rPr lang="id-ID" dirty="0" smtClean="0"/>
                        <a:t>$ 5,000</a:t>
                      </a:r>
                      <a:endParaRPr lang="id-ID" dirty="0"/>
                    </a:p>
                  </a:txBody>
                  <a:tcPr/>
                </a:tc>
              </a:tr>
              <a:tr h="371475">
                <a:tc>
                  <a:txBody>
                    <a:bodyPr/>
                    <a:lstStyle/>
                    <a:p>
                      <a:r>
                        <a:rPr lang="id-ID" dirty="0" smtClean="0"/>
                        <a:t>F</a:t>
                      </a:r>
                      <a:endParaRPr lang="id-ID" dirty="0"/>
                    </a:p>
                  </a:txBody>
                  <a:tcPr/>
                </a:tc>
                <a:tc>
                  <a:txBody>
                    <a:bodyPr/>
                    <a:lstStyle/>
                    <a:p>
                      <a:r>
                        <a:rPr lang="id-ID" dirty="0" smtClean="0"/>
                        <a:t>5 days</a:t>
                      </a:r>
                      <a:endParaRPr lang="id-ID" dirty="0"/>
                    </a:p>
                  </a:txBody>
                  <a:tcPr/>
                </a:tc>
                <a:tc>
                  <a:txBody>
                    <a:bodyPr/>
                    <a:lstStyle/>
                    <a:p>
                      <a:r>
                        <a:rPr lang="id-ID" dirty="0" smtClean="0"/>
                        <a:t>$ 2,000</a:t>
                      </a:r>
                      <a:endParaRPr lang="id-ID" dirty="0"/>
                    </a:p>
                  </a:txBody>
                  <a:tcPr/>
                </a:tc>
                <a:tc>
                  <a:txBody>
                    <a:bodyPr/>
                    <a:lstStyle/>
                    <a:p>
                      <a:r>
                        <a:rPr lang="id-ID" dirty="0" smtClean="0"/>
                        <a:t>4 days</a:t>
                      </a:r>
                      <a:endParaRPr lang="id-ID" dirty="0"/>
                    </a:p>
                  </a:txBody>
                  <a:tcPr/>
                </a:tc>
                <a:tc>
                  <a:txBody>
                    <a:bodyPr/>
                    <a:lstStyle/>
                    <a:p>
                      <a:r>
                        <a:rPr lang="id-ID" dirty="0" smtClean="0"/>
                        <a:t>$ 3,000</a:t>
                      </a:r>
                      <a:endParaRPr lang="id-ID" dirty="0"/>
                    </a:p>
                  </a:txBody>
                  <a:tcPr/>
                </a:tc>
              </a:tr>
              <a:tr h="371475">
                <a:tc>
                  <a:txBody>
                    <a:bodyPr/>
                    <a:lstStyle/>
                    <a:p>
                      <a:r>
                        <a:rPr lang="id-ID" dirty="0" smtClean="0"/>
                        <a:t>G</a:t>
                      </a:r>
                      <a:endParaRPr lang="id-ID" dirty="0"/>
                    </a:p>
                  </a:txBody>
                  <a:tcPr/>
                </a:tc>
                <a:tc>
                  <a:txBody>
                    <a:bodyPr/>
                    <a:lstStyle/>
                    <a:p>
                      <a:r>
                        <a:rPr lang="id-ID" dirty="0" smtClean="0"/>
                        <a:t>10 days</a:t>
                      </a:r>
                      <a:endParaRPr lang="id-ID" dirty="0"/>
                    </a:p>
                  </a:txBody>
                  <a:tcPr/>
                </a:tc>
                <a:tc>
                  <a:txBody>
                    <a:bodyPr/>
                    <a:lstStyle/>
                    <a:p>
                      <a:r>
                        <a:rPr lang="id-ID" dirty="0" smtClean="0"/>
                        <a:t>$ 5,000</a:t>
                      </a:r>
                      <a:endParaRPr lang="id-ID" dirty="0"/>
                    </a:p>
                  </a:txBody>
                  <a:tcPr/>
                </a:tc>
                <a:tc>
                  <a:txBody>
                    <a:bodyPr/>
                    <a:lstStyle/>
                    <a:p>
                      <a:r>
                        <a:rPr lang="id-ID" dirty="0" smtClean="0"/>
                        <a:t>6 days</a:t>
                      </a:r>
                      <a:endParaRPr lang="id-ID" dirty="0"/>
                    </a:p>
                  </a:txBody>
                  <a:tcPr/>
                </a:tc>
                <a:tc>
                  <a:txBody>
                    <a:bodyPr/>
                    <a:lstStyle/>
                    <a:p>
                      <a:r>
                        <a:rPr lang="id-ID" dirty="0" smtClean="0"/>
                        <a:t>$ 6,300</a:t>
                      </a:r>
                      <a:endParaRPr lang="id-ID" dirty="0"/>
                    </a:p>
                  </a:txBody>
                  <a:tcPr/>
                </a:tc>
              </a:tr>
            </a:tbl>
          </a:graphicData>
        </a:graphic>
      </p:graphicFrame>
      <p:sp>
        <p:nvSpPr>
          <p:cNvPr id="5" name="Content Placeholder 2"/>
          <p:cNvSpPr txBox="1">
            <a:spLocks/>
          </p:cNvSpPr>
          <p:nvPr/>
        </p:nvSpPr>
        <p:spPr>
          <a:xfrm>
            <a:off x="685800" y="5638800"/>
            <a:ext cx="8229600" cy="1219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dirty="0" smtClean="0"/>
              <a:t>a</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Calculate the per day cost for crashing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noProof="0" dirty="0" smtClean="0"/>
              <a:t>b. Which are the most attractives candidates for crashing? Why?</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id-ID" sz="3200" dirty="0" smtClean="0"/>
              <a:t>EXERCISE -3</a:t>
            </a:r>
            <a:endParaRPr lang="en-US" sz="3200" dirty="0"/>
          </a:p>
        </p:txBody>
      </p:sp>
      <p:sp>
        <p:nvSpPr>
          <p:cNvPr id="3" name="Content Placeholder 2"/>
          <p:cNvSpPr>
            <a:spLocks noGrp="1"/>
          </p:cNvSpPr>
          <p:nvPr>
            <p:ph idx="1"/>
          </p:nvPr>
        </p:nvSpPr>
        <p:spPr>
          <a:xfrm>
            <a:off x="457200" y="1143000"/>
            <a:ext cx="8229600" cy="1371600"/>
          </a:xfrm>
        </p:spPr>
        <p:txBody>
          <a:bodyPr>
            <a:normAutofit fontScale="77500" lnSpcReduction="20000"/>
          </a:bodyPr>
          <a:lstStyle/>
          <a:p>
            <a:r>
              <a:rPr lang="en-US" dirty="0" smtClean="0"/>
              <a:t>Given the data and information that follow, compute the total direct cost for each duration. If the indirect costs for each project duration are $90 (15 time units), $70 (14), $50 (13), $40 (12), and $30 (11), compute the total project cost for each duration. What is the optimum cost-time schedule for the project? What is this cost?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029423331"/>
              </p:ext>
            </p:extLst>
          </p:nvPr>
        </p:nvGraphicFramePr>
        <p:xfrm>
          <a:off x="838200" y="2667000"/>
          <a:ext cx="7924800" cy="3977640"/>
        </p:xfrm>
        <a:graphic>
          <a:graphicData uri="http://schemas.openxmlformats.org/drawingml/2006/table">
            <a:tbl>
              <a:tblPr firstRow="1" bandRow="1">
                <a:tableStyleId>{5C22544A-7EE6-4342-B048-85BDC9FD1C3A}</a:tableStyleId>
              </a:tblPr>
              <a:tblGrid>
                <a:gridCol w="792480"/>
                <a:gridCol w="2377440"/>
                <a:gridCol w="1584960"/>
                <a:gridCol w="1584960"/>
                <a:gridCol w="1584960"/>
              </a:tblGrid>
              <a:tr h="152400">
                <a:tc>
                  <a:txBody>
                    <a:bodyPr/>
                    <a:lstStyle/>
                    <a:p>
                      <a:r>
                        <a:rPr lang="en-US" dirty="0" smtClean="0"/>
                        <a:t>Act.</a:t>
                      </a:r>
                      <a:endParaRPr lang="en-US" dirty="0"/>
                    </a:p>
                  </a:txBody>
                  <a:tcPr/>
                </a:tc>
                <a:tc>
                  <a:txBody>
                    <a:bodyPr/>
                    <a:lstStyle/>
                    <a:p>
                      <a:r>
                        <a:rPr lang="en-US" dirty="0" smtClean="0"/>
                        <a:t>Crash cost (slope)</a:t>
                      </a:r>
                      <a:endParaRPr lang="en-US" dirty="0"/>
                    </a:p>
                  </a:txBody>
                  <a:tcPr/>
                </a:tc>
                <a:tc>
                  <a:txBody>
                    <a:bodyPr/>
                    <a:lstStyle/>
                    <a:p>
                      <a:r>
                        <a:rPr lang="en-US" dirty="0" smtClean="0"/>
                        <a:t>Maximum crash time</a:t>
                      </a:r>
                      <a:endParaRPr lang="en-US" dirty="0"/>
                    </a:p>
                  </a:txBody>
                  <a:tcPr/>
                </a:tc>
                <a:tc>
                  <a:txBody>
                    <a:bodyPr/>
                    <a:lstStyle/>
                    <a:p>
                      <a:r>
                        <a:rPr lang="en-US" dirty="0" smtClean="0"/>
                        <a:t>Normal time</a:t>
                      </a:r>
                      <a:endParaRPr lang="en-US" dirty="0"/>
                    </a:p>
                  </a:txBody>
                  <a:tcPr/>
                </a:tc>
                <a:tc>
                  <a:txBody>
                    <a:bodyPr/>
                    <a:lstStyle/>
                    <a:p>
                      <a:r>
                        <a:rPr lang="en-US" dirty="0" smtClean="0"/>
                        <a:t>Normal cost</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20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60</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70</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60</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100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G</a:t>
                      </a:r>
                      <a:endParaRPr lang="en-US" dirty="0"/>
                    </a:p>
                  </a:txBody>
                  <a:tcPr/>
                </a:tc>
                <a:tc>
                  <a:txBody>
                    <a:bodyPr/>
                    <a:lstStyle/>
                    <a:p>
                      <a:pPr algn="ctr"/>
                      <a:r>
                        <a:rPr lang="en-US" dirty="0" smtClean="0"/>
                        <a:t>30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H</a:t>
                      </a:r>
                      <a:endParaRPr lang="en-US" dirty="0"/>
                    </a:p>
                  </a:txBody>
                  <a:tcPr/>
                </a:tc>
                <a:tc>
                  <a:txBody>
                    <a:bodyPr/>
                    <a:lstStyle/>
                    <a:p>
                      <a:pPr algn="ctr"/>
                      <a:r>
                        <a:rPr lang="en-US" dirty="0" smtClean="0"/>
                        <a:t>40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I</a:t>
                      </a:r>
                      <a:endParaRPr lang="en-US" dirty="0"/>
                    </a:p>
                  </a:txBody>
                  <a:tcPr/>
                </a:tc>
                <a:tc>
                  <a:txBody>
                    <a:bodyPr/>
                    <a:lstStyle/>
                    <a:p>
                      <a:pPr algn="ctr"/>
                      <a:r>
                        <a:rPr lang="en-US" dirty="0" smtClean="0"/>
                        <a:t>200</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p14="http://schemas.microsoft.com/office/powerpoint/2010/main" xmlns="" val="12623873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id-ID" sz="4000" dirty="0" smtClean="0"/>
              <a:t>Exercise 3 - </a:t>
            </a:r>
            <a:r>
              <a:rPr lang="en-US" sz="4000" dirty="0" smtClean="0"/>
              <a:t>Network </a:t>
            </a:r>
            <a:r>
              <a:rPr lang="en-US" sz="4000" dirty="0" smtClean="0"/>
              <a:t>Model</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xmlns="" val="1523812001"/>
              </p:ext>
            </p:extLst>
          </p:nvPr>
        </p:nvGraphicFramePr>
        <p:xfrm>
          <a:off x="2238703" y="2819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A</a:t>
                      </a:r>
                      <a:endParaRPr lang="en-US" dirty="0"/>
                    </a:p>
                  </a:txBody>
                  <a:tcPr/>
                </a:tc>
              </a:tr>
              <a:tr h="370840">
                <a:tc>
                  <a:txBody>
                    <a:bodyPr/>
                    <a:lstStyle/>
                    <a:p>
                      <a:r>
                        <a:rPr lang="en-US" dirty="0" smtClean="0"/>
                        <a:t>5</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157826274"/>
              </p:ext>
            </p:extLst>
          </p:nvPr>
        </p:nvGraphicFramePr>
        <p:xfrm>
          <a:off x="37627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C</a:t>
                      </a:r>
                      <a:endParaRPr lang="en-US" dirty="0"/>
                    </a:p>
                  </a:txBody>
                  <a:tcPr/>
                </a:tc>
              </a:tr>
              <a:tr h="370840">
                <a:tc>
                  <a:txBody>
                    <a:bodyPr/>
                    <a:lstStyle/>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2656546904"/>
              </p:ext>
            </p:extLst>
          </p:nvPr>
        </p:nvGraphicFramePr>
        <p:xfrm>
          <a:off x="3762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D</a:t>
                      </a:r>
                      <a:endParaRPr lang="en-US" dirty="0"/>
                    </a:p>
                  </a:txBody>
                  <a:tcPr/>
                </a:tc>
              </a:tr>
              <a:tr h="370840">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651660758"/>
              </p:ext>
            </p:extLst>
          </p:nvPr>
        </p:nvGraphicFramePr>
        <p:xfrm>
          <a:off x="52105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F</a:t>
                      </a:r>
                      <a:endParaRPr lang="en-US" dirty="0"/>
                    </a:p>
                  </a:txBody>
                  <a:tcPr/>
                </a:tc>
              </a:tr>
              <a:tr h="370840">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3352809935"/>
              </p:ext>
            </p:extLst>
          </p:nvPr>
        </p:nvGraphicFramePr>
        <p:xfrm>
          <a:off x="52105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G</a:t>
                      </a:r>
                      <a:endParaRPr lang="en-US" dirty="0"/>
                    </a:p>
                  </a:txBody>
                  <a:tcPr/>
                </a:tc>
              </a:tr>
              <a:tr h="370840">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1595689499"/>
              </p:ext>
            </p:extLst>
          </p:nvPr>
        </p:nvGraphicFramePr>
        <p:xfrm>
          <a:off x="6810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I</a:t>
                      </a:r>
                      <a:endParaRPr lang="en-US" dirty="0"/>
                    </a:p>
                  </a:txBody>
                  <a:tcPr/>
                </a:tc>
              </a:tr>
              <a:tr h="37084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xmlns="" val="2537765661"/>
              </p:ext>
            </p:extLst>
          </p:nvPr>
        </p:nvGraphicFramePr>
        <p:xfrm>
          <a:off x="23149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B</a:t>
                      </a:r>
                      <a:endParaRPr lang="en-US" dirty="0"/>
                    </a:p>
                  </a:txBody>
                  <a:tcPr/>
                </a:tc>
              </a:tr>
              <a:tr h="370840">
                <a:tc>
                  <a:txBody>
                    <a:bodyPr/>
                    <a:lstStyle/>
                    <a:p>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3037439019"/>
              </p:ext>
            </p:extLst>
          </p:nvPr>
        </p:nvGraphicFramePr>
        <p:xfrm>
          <a:off x="3762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E</a:t>
                      </a:r>
                      <a:endParaRPr lang="en-US" dirty="0"/>
                    </a:p>
                  </a:txBody>
                  <a:tcPr/>
                </a:tc>
              </a:tr>
              <a:tr h="370840">
                <a:tc>
                  <a:txBody>
                    <a:bodyPr/>
                    <a:lstStyle/>
                    <a:p>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567336680"/>
              </p:ext>
            </p:extLst>
          </p:nvPr>
        </p:nvGraphicFramePr>
        <p:xfrm>
          <a:off x="5286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H</a:t>
                      </a:r>
                      <a:endParaRPr lang="en-US" dirty="0"/>
                    </a:p>
                  </a:txBody>
                  <a:tcPr/>
                </a:tc>
              </a:tr>
              <a:tr h="370840">
                <a:tc>
                  <a:txBody>
                    <a:bodyPr/>
                    <a:lstStyle/>
                    <a:p>
                      <a:endParaRPr lang="en-US" dirty="0"/>
                    </a:p>
                  </a:txBody>
                  <a:tcPr/>
                </a:tc>
              </a:tr>
            </a:tbl>
          </a:graphicData>
        </a:graphic>
      </p:graphicFrame>
      <p:cxnSp>
        <p:nvCxnSpPr>
          <p:cNvPr id="15" name="Straight Arrow Connector 14"/>
          <p:cNvCxnSpPr>
            <a:endCxn id="7" idx="1"/>
          </p:cNvCxnSpPr>
          <p:nvPr/>
        </p:nvCxnSpPr>
        <p:spPr>
          <a:xfrm>
            <a:off x="2695903" y="3200400"/>
            <a:ext cx="1066800" cy="447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2" idx="1"/>
          </p:cNvCxnSpPr>
          <p:nvPr/>
        </p:nvCxnSpPr>
        <p:spPr>
          <a:xfrm flipV="1">
            <a:off x="2709041" y="5019040"/>
            <a:ext cx="1053662" cy="1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1"/>
          </p:cNvCxnSpPr>
          <p:nvPr/>
        </p:nvCxnSpPr>
        <p:spPr>
          <a:xfrm flipV="1">
            <a:off x="2695903" y="2428240"/>
            <a:ext cx="1066800" cy="772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1"/>
          </p:cNvCxnSpPr>
          <p:nvPr/>
        </p:nvCxnSpPr>
        <p:spPr>
          <a:xfrm>
            <a:off x="4219903" y="24282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1"/>
          </p:cNvCxnSpPr>
          <p:nvPr/>
        </p:nvCxnSpPr>
        <p:spPr>
          <a:xfrm>
            <a:off x="4219903" y="36474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3" idx="1"/>
          </p:cNvCxnSpPr>
          <p:nvPr/>
        </p:nvCxnSpPr>
        <p:spPr>
          <a:xfrm>
            <a:off x="4219903" y="501904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0" idx="1"/>
          </p:cNvCxnSpPr>
          <p:nvPr/>
        </p:nvCxnSpPr>
        <p:spPr>
          <a:xfrm>
            <a:off x="5667703" y="364744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0" idx="1"/>
          </p:cNvCxnSpPr>
          <p:nvPr/>
        </p:nvCxnSpPr>
        <p:spPr>
          <a:xfrm>
            <a:off x="5667703" y="2428240"/>
            <a:ext cx="1143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0" idx="1"/>
          </p:cNvCxnSpPr>
          <p:nvPr/>
        </p:nvCxnSpPr>
        <p:spPr>
          <a:xfrm flipV="1">
            <a:off x="5667703" y="3647440"/>
            <a:ext cx="1143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537206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9279" y="2967335"/>
            <a:ext cx="8665449" cy="923330"/>
          </a:xfrm>
          <a:prstGeom prst="rect">
            <a:avLst/>
          </a:prstGeom>
          <a:noFill/>
        </p:spPr>
        <p:txBody>
          <a:bodyPr wrap="none" lIns="91440" tIns="45720" rIns="91440" bIns="45720">
            <a:spAutoFit/>
          </a:bodyPr>
          <a:lstStyle/>
          <a:p>
            <a:pPr algn="ctr"/>
            <a:r>
              <a:rPr lang="id-ID"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RESOURCE SCHEDULING</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71600"/>
          </a:xfrm>
        </p:spPr>
        <p:txBody>
          <a:bodyPr>
            <a:normAutofit/>
          </a:bodyPr>
          <a:lstStyle/>
          <a:p>
            <a:pPr algn="ctr"/>
            <a:r>
              <a:rPr lang="id-ID" dirty="0" smtClean="0"/>
              <a:t>PERT</a:t>
            </a:r>
            <a:br>
              <a:rPr lang="id-ID" dirty="0" smtClean="0"/>
            </a:br>
            <a:r>
              <a:rPr lang="id-ID" sz="3100" dirty="0" smtClean="0"/>
              <a:t>(PROGRAM EVALUATION &amp; REVIEW TECNIQUE)</a:t>
            </a:r>
            <a:endParaRPr lang="id-ID" sz="3100" dirty="0"/>
          </a:p>
        </p:txBody>
      </p:sp>
      <p:pic>
        <p:nvPicPr>
          <p:cNvPr id="57346" name="Picture 2" descr="http://t2.gstatic.com/images?q=tbn:ANd9GcQQiw1rNdY5zl4fwpj6SuD0KEQTOiToSdZIpfBMxDPgXyKbuYAfHQ"/>
          <p:cNvPicPr>
            <a:picLocks noChangeAspect="1" noChangeArrowheads="1"/>
          </p:cNvPicPr>
          <p:nvPr/>
        </p:nvPicPr>
        <p:blipFill>
          <a:blip r:embed="rId2" cstate="print"/>
          <a:srcRect/>
          <a:stretch>
            <a:fillRect/>
          </a:stretch>
        </p:blipFill>
        <p:spPr bwMode="auto">
          <a:xfrm>
            <a:off x="6934201" y="5550536"/>
            <a:ext cx="2209799" cy="1307464"/>
          </a:xfrm>
          <a:prstGeom prst="rect">
            <a:avLst/>
          </a:prstGeom>
          <a:noFill/>
        </p:spPr>
      </p:pic>
      <p:sp>
        <p:nvSpPr>
          <p:cNvPr id="4"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3200" dirty="0" smtClean="0"/>
              <a:t>In 1958 the Special Office of the Navy and the Booze Allen, and Hamilton consulting firm developed PERT to schedule the more than 3,300 contractors of the Polaris submarine project and to cover uncertainty of activity time estimates.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effectLst/>
                <a:uLnTx/>
                <a:uFillTx/>
                <a:latin typeface="+mn-lt"/>
                <a:ea typeface="+mn-ea"/>
                <a:cs typeface="+mn-cs"/>
              </a:rPr>
              <a:t>PERT is almost identical to the critical path method (CPM) except it assumes each activity duration has a range that follows a statistical distribution.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Types of Resource Constraint</a:t>
            </a:r>
            <a:endParaRPr lang="id-ID" dirty="0"/>
          </a:p>
        </p:txBody>
      </p:sp>
      <p:sp>
        <p:nvSpPr>
          <p:cNvPr id="3" name="Content Placeholder 2"/>
          <p:cNvSpPr>
            <a:spLocks noGrp="1"/>
          </p:cNvSpPr>
          <p:nvPr>
            <p:ph idx="1"/>
          </p:nvPr>
        </p:nvSpPr>
        <p:spPr>
          <a:xfrm>
            <a:off x="2971800" y="2438400"/>
            <a:ext cx="5715000" cy="3886200"/>
          </a:xfrm>
        </p:spPr>
        <p:txBody>
          <a:bodyPr>
            <a:normAutofit/>
          </a:bodyPr>
          <a:lstStyle/>
          <a:p>
            <a:r>
              <a:rPr lang="id-ID" sz="4000" dirty="0" smtClean="0"/>
              <a:t>1. People</a:t>
            </a:r>
          </a:p>
          <a:p>
            <a:r>
              <a:rPr lang="id-ID" sz="4000" dirty="0" smtClean="0"/>
              <a:t>2. Material</a:t>
            </a:r>
          </a:p>
          <a:p>
            <a:r>
              <a:rPr lang="id-ID" sz="4000" dirty="0" smtClean="0"/>
              <a:t>3. Equipment</a:t>
            </a:r>
            <a:endParaRPr lang="id-ID" sz="4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838200"/>
          </a:xfrm>
        </p:spPr>
        <p:txBody>
          <a:bodyPr>
            <a:noAutofit/>
          </a:bodyPr>
          <a:lstStyle/>
          <a:p>
            <a:r>
              <a:rPr lang="id-ID" sz="4000" dirty="0" smtClean="0"/>
              <a:t>Resource- Constrained Schedule Sample</a:t>
            </a:r>
            <a:endParaRPr lang="id-ID" sz="4000" dirty="0"/>
          </a:p>
        </p:txBody>
      </p:sp>
      <p:graphicFrame>
        <p:nvGraphicFramePr>
          <p:cNvPr id="4" name="Table 3"/>
          <p:cNvGraphicFramePr>
            <a:graphicFrameLocks noGrp="1"/>
          </p:cNvGraphicFramePr>
          <p:nvPr/>
        </p:nvGraphicFramePr>
        <p:xfrm>
          <a:off x="685800" y="3352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2</a:t>
                      </a:r>
                      <a:endParaRPr lang="id-ID" dirty="0"/>
                    </a:p>
                  </a:txBody>
                  <a:tcPr/>
                </a:tc>
              </a:tr>
              <a:tr h="474133">
                <a:tc>
                  <a:txBody>
                    <a:bodyPr/>
                    <a:lstStyle/>
                    <a:p>
                      <a:pPr algn="ctr"/>
                      <a:r>
                        <a:rPr lang="id-ID" dirty="0" smtClean="0"/>
                        <a:t>0</a:t>
                      </a:r>
                      <a:endParaRPr lang="id-ID" dirty="0"/>
                    </a:p>
                  </a:txBody>
                  <a:tcPr/>
                </a:tc>
                <a:tc>
                  <a:txBody>
                    <a:bodyPr/>
                    <a:lstStyle/>
                    <a:p>
                      <a:r>
                        <a:rPr lang="id-ID" dirty="0" smtClean="0"/>
                        <a:t>2P</a:t>
                      </a:r>
                      <a:endParaRPr lang="id-ID" dirty="0"/>
                    </a:p>
                  </a:txBody>
                  <a:tcPr/>
                </a:tc>
                <a:tc>
                  <a:txBody>
                    <a:bodyPr/>
                    <a:lstStyle/>
                    <a:p>
                      <a:r>
                        <a:rPr lang="id-ID" dirty="0" smtClean="0"/>
                        <a:t>0</a:t>
                      </a:r>
                      <a:endParaRPr lang="id-ID" dirty="0"/>
                    </a:p>
                  </a:txBody>
                  <a:tcPr/>
                </a:tc>
              </a:tr>
              <a:tr h="474133">
                <a:tc>
                  <a:txBody>
                    <a:bodyPr/>
                    <a:lstStyle/>
                    <a:p>
                      <a:pPr algn="ctr"/>
                      <a:r>
                        <a:rPr lang="id-ID" dirty="0" smtClean="0"/>
                        <a:t>0</a:t>
                      </a:r>
                      <a:endParaRPr lang="id-ID" dirty="0"/>
                    </a:p>
                  </a:txBody>
                  <a:tcPr/>
                </a:tc>
                <a:tc>
                  <a:txBody>
                    <a:bodyPr/>
                    <a:lstStyle/>
                    <a:p>
                      <a:pPr algn="ctr"/>
                      <a:r>
                        <a:rPr lang="id-ID" dirty="0" smtClean="0"/>
                        <a:t>2</a:t>
                      </a:r>
                      <a:endParaRPr lang="id-ID" dirty="0"/>
                    </a:p>
                  </a:txBody>
                  <a:tcPr/>
                </a:tc>
                <a:tc>
                  <a:txBody>
                    <a:bodyPr/>
                    <a:lstStyle/>
                    <a:p>
                      <a:pPr algn="ctr"/>
                      <a:r>
                        <a:rPr lang="id-ID" dirty="0" smtClean="0"/>
                        <a:t>2</a:t>
                      </a:r>
                      <a:endParaRPr lang="id-ID"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208138470"/>
              </p:ext>
            </p:extLst>
          </p:nvPr>
        </p:nvGraphicFramePr>
        <p:xfrm>
          <a:off x="152400" y="5114597"/>
          <a:ext cx="1831340" cy="1422399"/>
        </p:xfrm>
        <a:graphic>
          <a:graphicData uri="http://schemas.openxmlformats.org/drawingml/2006/table">
            <a:tbl>
              <a:tblPr firstRow="1" bandRow="1">
                <a:tableStyleId>{5C22544A-7EE6-4342-B048-85BDC9FD1C3A}</a:tableStyleId>
              </a:tblPr>
              <a:tblGrid>
                <a:gridCol w="457200"/>
                <a:gridCol w="609600"/>
                <a:gridCol w="76454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a:txBody>
                    <a:bodyPr/>
                    <a:lstStyle/>
                    <a:p>
                      <a:r>
                        <a:rPr lang="id-ID" sz="1600" dirty="0" smtClean="0"/>
                        <a:t>RES</a:t>
                      </a:r>
                      <a:endParaRPr lang="id-ID" sz="1600" dirty="0"/>
                    </a:p>
                  </a:txBody>
                  <a:tcPr/>
                </a:tc>
                <a:tc>
                  <a:txBody>
                    <a:bodyPr/>
                    <a:lstStyle/>
                    <a:p>
                      <a:r>
                        <a:rPr lang="id-ID" dirty="0" smtClean="0"/>
                        <a:t>SL</a:t>
                      </a:r>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6" name="Table 5"/>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2</a:t>
                      </a:r>
                      <a:endParaRPr lang="id-ID" dirty="0"/>
                    </a:p>
                  </a:txBody>
                  <a:tcPr/>
                </a:tc>
                <a:tc>
                  <a:txBody>
                    <a:bodyPr/>
                    <a:lstStyle/>
                    <a:p>
                      <a:pPr algn="ctr"/>
                      <a:r>
                        <a:rPr lang="id-ID" dirty="0" smtClean="0"/>
                        <a:t>2</a:t>
                      </a:r>
                      <a:endParaRPr lang="id-ID" dirty="0"/>
                    </a:p>
                  </a:txBody>
                  <a:tcPr/>
                </a:tc>
                <a:tc>
                  <a:txBody>
                    <a:bodyPr/>
                    <a:lstStyle/>
                    <a:p>
                      <a:pPr algn="ctr"/>
                      <a:r>
                        <a:rPr lang="id-ID" dirty="0" smtClean="0"/>
                        <a:t>8</a:t>
                      </a:r>
                      <a:endParaRPr lang="id-ID" dirty="0"/>
                    </a:p>
                  </a:txBody>
                  <a:tcPr/>
                </a:tc>
              </a:tr>
              <a:tr h="474133">
                <a:tc>
                  <a:txBody>
                    <a:bodyPr/>
                    <a:lstStyle/>
                    <a:p>
                      <a:pPr algn="ctr"/>
                      <a:r>
                        <a:rPr lang="id-ID" dirty="0" smtClean="0"/>
                        <a:t>2</a:t>
                      </a:r>
                      <a:endParaRPr lang="id-ID" dirty="0"/>
                    </a:p>
                  </a:txBody>
                  <a:tcPr/>
                </a:tc>
                <a:tc>
                  <a:txBody>
                    <a:bodyPr/>
                    <a:lstStyle/>
                    <a:p>
                      <a:r>
                        <a:rPr lang="id-ID" dirty="0" smtClean="0"/>
                        <a:t>2P</a:t>
                      </a:r>
                      <a:endParaRPr lang="id-ID" dirty="0"/>
                    </a:p>
                  </a:txBody>
                  <a:tcPr/>
                </a:tc>
                <a:tc>
                  <a:txBody>
                    <a:bodyPr/>
                    <a:lstStyle/>
                    <a:p>
                      <a:r>
                        <a:rPr lang="id-ID" dirty="0" smtClean="0"/>
                        <a:t>2</a:t>
                      </a:r>
                      <a:endParaRPr lang="id-ID" dirty="0"/>
                    </a:p>
                  </a:txBody>
                  <a:tcPr/>
                </a:tc>
              </a:tr>
              <a:tr h="474133">
                <a:tc>
                  <a:txBody>
                    <a:bodyPr/>
                    <a:lstStyle/>
                    <a:p>
                      <a:pPr algn="ctr"/>
                      <a:r>
                        <a:rPr lang="id-ID" dirty="0" smtClean="0"/>
                        <a:t>4</a:t>
                      </a:r>
                      <a:endParaRPr lang="id-ID" dirty="0"/>
                    </a:p>
                  </a:txBody>
                  <a:tcPr/>
                </a:tc>
                <a:tc>
                  <a:txBody>
                    <a:bodyPr/>
                    <a:lstStyle/>
                    <a:p>
                      <a:pPr algn="ctr"/>
                      <a:r>
                        <a:rPr lang="id-ID" dirty="0" smtClean="0"/>
                        <a:t>6</a:t>
                      </a:r>
                      <a:endParaRPr lang="id-ID" dirty="0"/>
                    </a:p>
                  </a:txBody>
                  <a:tcPr/>
                </a:tc>
                <a:tc>
                  <a:txBody>
                    <a:bodyPr/>
                    <a:lstStyle/>
                    <a:p>
                      <a:pPr algn="ctr"/>
                      <a:r>
                        <a:rPr lang="id-ID" dirty="0" smtClean="0"/>
                        <a:t>10</a:t>
                      </a:r>
                      <a:endParaRPr lang="id-ID" dirty="0"/>
                    </a:p>
                  </a:txBody>
                  <a:tcPr/>
                </a:tc>
              </a:tr>
            </a:tbl>
          </a:graphicData>
        </a:graphic>
      </p:graphicFrame>
      <p:graphicFrame>
        <p:nvGraphicFramePr>
          <p:cNvPr id="7" name="Table 6"/>
          <p:cNvGraphicFramePr>
            <a:graphicFrameLocks noGrp="1"/>
          </p:cNvGraphicFramePr>
          <p:nvPr/>
        </p:nvGraphicFramePr>
        <p:xfrm>
          <a:off x="2895600" y="3352800"/>
          <a:ext cx="1600199" cy="1422399"/>
        </p:xfrm>
        <a:graphic>
          <a:graphicData uri="http://schemas.openxmlformats.org/drawingml/2006/table">
            <a:tbl>
              <a:tblPr firstRow="1" bandRow="1">
                <a:tableStyleId>{5C22544A-7EE6-4342-B048-85BDC9FD1C3A}</a:tableStyleId>
              </a:tblPr>
              <a:tblGrid>
                <a:gridCol w="433881"/>
                <a:gridCol w="576864"/>
                <a:gridCol w="589454"/>
              </a:tblGrid>
              <a:tr h="474133">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r>
                        <a:rPr lang="id-ID" dirty="0" smtClean="0"/>
                        <a:t>6</a:t>
                      </a:r>
                      <a:endParaRPr lang="id-ID" dirty="0"/>
                    </a:p>
                  </a:txBody>
                  <a:tcPr/>
                </a:tc>
              </a:tr>
              <a:tr h="474133">
                <a:tc>
                  <a:txBody>
                    <a:bodyPr/>
                    <a:lstStyle/>
                    <a:p>
                      <a:pPr algn="ctr"/>
                      <a:r>
                        <a:rPr lang="id-ID" dirty="0" smtClean="0"/>
                        <a:t>0</a:t>
                      </a:r>
                      <a:endParaRPr lang="id-ID" dirty="0"/>
                    </a:p>
                  </a:txBody>
                  <a:tcPr/>
                </a:tc>
                <a:tc>
                  <a:txBody>
                    <a:bodyPr/>
                    <a:lstStyle/>
                    <a:p>
                      <a:r>
                        <a:rPr lang="id-ID" dirty="0" smtClean="0"/>
                        <a:t>2P</a:t>
                      </a:r>
                      <a:endParaRPr lang="id-ID" dirty="0"/>
                    </a:p>
                  </a:txBody>
                  <a:tcPr/>
                </a:tc>
                <a:tc>
                  <a:txBody>
                    <a:bodyPr/>
                    <a:lstStyle/>
                    <a:p>
                      <a:r>
                        <a:rPr lang="id-ID" dirty="0" smtClean="0"/>
                        <a:t>0</a:t>
                      </a:r>
                      <a:endParaRPr lang="id-ID" dirty="0"/>
                    </a:p>
                  </a:txBody>
                  <a:tcPr/>
                </a:tc>
              </a:tr>
              <a:tr h="474133">
                <a:tc>
                  <a:txBody>
                    <a:bodyPr/>
                    <a:lstStyle/>
                    <a:p>
                      <a:pPr algn="ctr"/>
                      <a:r>
                        <a:rPr lang="id-ID" dirty="0" smtClean="0"/>
                        <a:t>2</a:t>
                      </a:r>
                      <a:endParaRPr lang="id-ID" dirty="0"/>
                    </a:p>
                  </a:txBody>
                  <a:tcPr/>
                </a:tc>
                <a:tc>
                  <a:txBody>
                    <a:bodyPr/>
                    <a:lstStyle/>
                    <a:p>
                      <a:pPr algn="ctr"/>
                      <a:r>
                        <a:rPr lang="id-ID" dirty="0" smtClean="0"/>
                        <a:t>4</a:t>
                      </a:r>
                      <a:endParaRPr lang="id-ID" dirty="0"/>
                    </a:p>
                  </a:txBody>
                  <a:tcPr/>
                </a:tc>
                <a:tc>
                  <a:txBody>
                    <a:bodyPr/>
                    <a:lstStyle/>
                    <a:p>
                      <a:r>
                        <a:rPr lang="id-ID" dirty="0" smtClean="0"/>
                        <a:t>6</a:t>
                      </a:r>
                      <a:endParaRPr lang="id-ID" dirty="0"/>
                    </a:p>
                  </a:txBody>
                  <a:tcPr/>
                </a:tc>
              </a:tr>
            </a:tbl>
          </a:graphicData>
        </a:graphic>
      </p:graphicFrame>
      <p:graphicFrame>
        <p:nvGraphicFramePr>
          <p:cNvPr id="8" name="Table 7"/>
          <p:cNvGraphicFramePr>
            <a:graphicFrameLocks noGrp="1"/>
          </p:cNvGraphicFramePr>
          <p:nvPr/>
        </p:nvGraphicFramePr>
        <p:xfrm>
          <a:off x="4953000" y="23622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6</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r h="474133">
                <a:tc>
                  <a:txBody>
                    <a:bodyPr/>
                    <a:lstStyle/>
                    <a:p>
                      <a:pPr algn="ctr"/>
                      <a:r>
                        <a:rPr lang="id-ID" dirty="0" smtClean="0"/>
                        <a:t>2</a:t>
                      </a:r>
                      <a:endParaRPr lang="id-ID" dirty="0"/>
                    </a:p>
                  </a:txBody>
                  <a:tcPr/>
                </a:tc>
                <a:tc>
                  <a:txBody>
                    <a:bodyPr/>
                    <a:lstStyle/>
                    <a:p>
                      <a:r>
                        <a:rPr lang="id-ID" dirty="0" smtClean="0"/>
                        <a:t>1P</a:t>
                      </a:r>
                      <a:endParaRPr lang="id-ID" dirty="0"/>
                    </a:p>
                  </a:txBody>
                  <a:tcPr/>
                </a:tc>
                <a:tc>
                  <a:txBody>
                    <a:bodyPr/>
                    <a:lstStyle/>
                    <a:p>
                      <a:r>
                        <a:rPr lang="id-ID" dirty="0" smtClean="0"/>
                        <a:t>2</a:t>
                      </a:r>
                      <a:endParaRPr lang="id-ID" dirty="0"/>
                    </a:p>
                  </a:txBody>
                  <a:tcPr/>
                </a:tc>
              </a:tr>
              <a:tr h="474133">
                <a:tc>
                  <a:txBody>
                    <a:bodyPr/>
                    <a:lstStyle/>
                    <a:p>
                      <a:pPr algn="ctr"/>
                      <a:r>
                        <a:rPr lang="id-ID" dirty="0" smtClean="0"/>
                        <a:t>8</a:t>
                      </a:r>
                      <a:endParaRPr lang="id-ID" dirty="0"/>
                    </a:p>
                  </a:txBody>
                  <a:tcPr/>
                </a:tc>
                <a:tc>
                  <a:txBody>
                    <a:bodyPr/>
                    <a:lstStyle/>
                    <a:p>
                      <a:pPr algn="ctr"/>
                      <a:r>
                        <a:rPr lang="id-ID" dirty="0" smtClean="0"/>
                        <a:t>2</a:t>
                      </a:r>
                      <a:endParaRPr lang="id-ID" dirty="0"/>
                    </a:p>
                  </a:txBody>
                  <a:tcPr/>
                </a:tc>
                <a:tc>
                  <a:txBody>
                    <a:bodyPr/>
                    <a:lstStyle/>
                    <a:p>
                      <a:pPr algn="ctr"/>
                      <a:r>
                        <a:rPr lang="id-ID" dirty="0" smtClean="0"/>
                        <a:t>10</a:t>
                      </a:r>
                      <a:endParaRPr lang="id-ID" dirty="0"/>
                    </a:p>
                  </a:txBody>
                  <a:tcPr/>
                </a:tc>
              </a:tr>
            </a:tbl>
          </a:graphicData>
        </a:graphic>
      </p:graphicFrame>
      <p:graphicFrame>
        <p:nvGraphicFramePr>
          <p:cNvPr id="9" name="Table 8"/>
          <p:cNvGraphicFramePr>
            <a:graphicFrameLocks noGrp="1"/>
          </p:cNvGraphicFramePr>
          <p:nvPr/>
        </p:nvGraphicFramePr>
        <p:xfrm>
          <a:off x="7010401" y="3200400"/>
          <a:ext cx="1676400" cy="1422399"/>
        </p:xfrm>
        <a:graphic>
          <a:graphicData uri="http://schemas.openxmlformats.org/drawingml/2006/table">
            <a:tbl>
              <a:tblPr firstRow="1" bandRow="1">
                <a:tableStyleId>{5C22544A-7EE6-4342-B048-85BDC9FD1C3A}</a:tableStyleId>
              </a:tblPr>
              <a:tblGrid>
                <a:gridCol w="533399"/>
                <a:gridCol w="487759"/>
                <a:gridCol w="655242"/>
              </a:tblGrid>
              <a:tr h="474133">
                <a:tc>
                  <a:txBody>
                    <a:bodyPr/>
                    <a:lstStyle/>
                    <a:p>
                      <a:pPr algn="ctr"/>
                      <a:r>
                        <a:rPr lang="id-ID" dirty="0" smtClean="0"/>
                        <a:t>10</a:t>
                      </a:r>
                      <a:endParaRPr lang="id-ID" dirty="0"/>
                    </a:p>
                  </a:txBody>
                  <a:tcPr/>
                </a:tc>
                <a:tc>
                  <a:txBody>
                    <a:bodyPr/>
                    <a:lstStyle/>
                    <a:p>
                      <a:pPr algn="ctr"/>
                      <a:r>
                        <a:rPr lang="id-ID" dirty="0" smtClean="0"/>
                        <a:t>7</a:t>
                      </a:r>
                      <a:endParaRPr lang="id-ID" dirty="0"/>
                    </a:p>
                  </a:txBody>
                  <a:tcPr/>
                </a:tc>
                <a:tc>
                  <a:txBody>
                    <a:bodyPr/>
                    <a:lstStyle/>
                    <a:p>
                      <a:r>
                        <a:rPr lang="id-ID" dirty="0" smtClean="0"/>
                        <a:t>12</a:t>
                      </a:r>
                      <a:endParaRPr lang="id-ID" dirty="0"/>
                    </a:p>
                  </a:txBody>
                  <a:tcPr/>
                </a:tc>
              </a:tr>
              <a:tr h="474133">
                <a:tc>
                  <a:txBody>
                    <a:bodyPr/>
                    <a:lstStyle/>
                    <a:p>
                      <a:pPr algn="ctr"/>
                      <a:r>
                        <a:rPr lang="id-ID" dirty="0" smtClean="0"/>
                        <a:t>0</a:t>
                      </a:r>
                      <a:endParaRPr lang="id-ID" dirty="0"/>
                    </a:p>
                  </a:txBody>
                  <a:tcPr/>
                </a:tc>
                <a:tc>
                  <a:txBody>
                    <a:bodyPr/>
                    <a:lstStyle/>
                    <a:p>
                      <a:r>
                        <a:rPr lang="id-ID" dirty="0" smtClean="0"/>
                        <a:t>1P</a:t>
                      </a:r>
                      <a:endParaRPr lang="id-ID" dirty="0"/>
                    </a:p>
                  </a:txBody>
                  <a:tcPr/>
                </a:tc>
                <a:tc>
                  <a:txBody>
                    <a:bodyPr/>
                    <a:lstStyle/>
                    <a:p>
                      <a:r>
                        <a:rPr lang="id-ID" dirty="0" smtClean="0"/>
                        <a:t>0</a:t>
                      </a:r>
                      <a:endParaRPr lang="id-ID" dirty="0"/>
                    </a:p>
                  </a:txBody>
                  <a:tcPr/>
                </a:tc>
              </a:tr>
              <a:tr h="474133">
                <a:tc>
                  <a:txBody>
                    <a:bodyPr/>
                    <a:lstStyle/>
                    <a:p>
                      <a:pPr algn="ctr"/>
                      <a:r>
                        <a:rPr lang="id-ID" dirty="0" smtClean="0"/>
                        <a:t>10</a:t>
                      </a:r>
                      <a:endParaRPr lang="id-ID" dirty="0"/>
                    </a:p>
                  </a:txBody>
                  <a:tcPr/>
                </a:tc>
                <a:tc>
                  <a:txBody>
                    <a:bodyPr/>
                    <a:lstStyle/>
                    <a:p>
                      <a:pPr algn="ctr"/>
                      <a:r>
                        <a:rPr lang="id-ID" dirty="0" smtClean="0"/>
                        <a:t>2</a:t>
                      </a:r>
                      <a:endParaRPr lang="id-ID" dirty="0"/>
                    </a:p>
                  </a:txBody>
                  <a:tcPr/>
                </a:tc>
                <a:tc>
                  <a:txBody>
                    <a:bodyPr/>
                    <a:lstStyle/>
                    <a:p>
                      <a:r>
                        <a:rPr lang="id-ID" dirty="0" smtClean="0"/>
                        <a:t>12</a:t>
                      </a:r>
                      <a:endParaRPr lang="id-ID" dirty="0"/>
                    </a:p>
                  </a:txBody>
                  <a:tcPr/>
                </a:tc>
              </a:tr>
            </a:tbl>
          </a:graphicData>
        </a:graphic>
      </p:graphicFrame>
      <p:cxnSp>
        <p:nvCxnSpPr>
          <p:cNvPr id="10" name="Straight Arrow Connector 9"/>
          <p:cNvCxnSpPr/>
          <p:nvPr/>
        </p:nvCxnSpPr>
        <p:spPr>
          <a:xfrm rot="5400000" flipH="1" flipV="1">
            <a:off x="1714500" y="2857500"/>
            <a:ext cx="1752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286000" y="4038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6324600" y="3276600"/>
            <a:ext cx="914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6286500" y="42291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4191000" y="3352800"/>
            <a:ext cx="1066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a:xfrm>
            <a:off x="152400" y="48387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6" name="Table 15"/>
          <p:cNvGraphicFramePr>
            <a:graphicFrameLocks noGrp="1"/>
          </p:cNvGraphicFramePr>
          <p:nvPr/>
        </p:nvGraphicFramePr>
        <p:xfrm>
          <a:off x="4953000" y="42672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6</a:t>
                      </a:r>
                      <a:endParaRPr lang="id-ID" dirty="0"/>
                    </a:p>
                  </a:txBody>
                  <a:tcPr/>
                </a:tc>
                <a:tc>
                  <a:txBody>
                    <a:bodyPr/>
                    <a:lstStyle/>
                    <a:p>
                      <a:pPr algn="ctr"/>
                      <a:r>
                        <a:rPr lang="id-ID" dirty="0" smtClean="0"/>
                        <a:t>6</a:t>
                      </a:r>
                      <a:endParaRPr lang="id-ID" dirty="0"/>
                    </a:p>
                  </a:txBody>
                  <a:tcPr/>
                </a:tc>
                <a:tc>
                  <a:txBody>
                    <a:bodyPr/>
                    <a:lstStyle/>
                    <a:p>
                      <a:pPr algn="ctr"/>
                      <a:r>
                        <a:rPr lang="id-ID" dirty="0" smtClean="0"/>
                        <a:t>10</a:t>
                      </a:r>
                      <a:endParaRPr lang="id-ID" dirty="0"/>
                    </a:p>
                  </a:txBody>
                  <a:tcPr/>
                </a:tc>
              </a:tr>
              <a:tr h="474133">
                <a:tc>
                  <a:txBody>
                    <a:bodyPr/>
                    <a:lstStyle/>
                    <a:p>
                      <a:pPr algn="ctr"/>
                      <a:r>
                        <a:rPr lang="id-ID" dirty="0" smtClean="0"/>
                        <a:t>0</a:t>
                      </a:r>
                      <a:endParaRPr lang="id-ID" dirty="0"/>
                    </a:p>
                  </a:txBody>
                  <a:tcPr/>
                </a:tc>
                <a:tc>
                  <a:txBody>
                    <a:bodyPr/>
                    <a:lstStyle/>
                    <a:p>
                      <a:r>
                        <a:rPr lang="id-ID" dirty="0" smtClean="0"/>
                        <a:t>1P</a:t>
                      </a:r>
                      <a:endParaRPr lang="id-ID" dirty="0"/>
                    </a:p>
                  </a:txBody>
                  <a:tcPr/>
                </a:tc>
                <a:tc>
                  <a:txBody>
                    <a:bodyPr/>
                    <a:lstStyle/>
                    <a:p>
                      <a:r>
                        <a:rPr lang="id-ID" dirty="0" smtClean="0"/>
                        <a:t>0</a:t>
                      </a:r>
                      <a:endParaRPr lang="id-ID" dirty="0"/>
                    </a:p>
                  </a:txBody>
                  <a:tcPr/>
                </a:tc>
              </a:tr>
              <a:tr h="474133">
                <a:tc>
                  <a:txBody>
                    <a:bodyPr/>
                    <a:lstStyle/>
                    <a:p>
                      <a:pPr algn="ctr"/>
                      <a:r>
                        <a:rPr lang="id-ID" dirty="0" smtClean="0"/>
                        <a:t>6</a:t>
                      </a:r>
                      <a:endParaRPr lang="id-ID" dirty="0"/>
                    </a:p>
                  </a:txBody>
                  <a:tcPr/>
                </a:tc>
                <a:tc>
                  <a:txBody>
                    <a:bodyPr/>
                    <a:lstStyle/>
                    <a:p>
                      <a:pPr algn="ctr"/>
                      <a:r>
                        <a:rPr lang="id-ID" dirty="0" smtClean="0"/>
                        <a:t>4</a:t>
                      </a:r>
                      <a:endParaRPr lang="id-ID" dirty="0"/>
                    </a:p>
                  </a:txBody>
                  <a:tcPr/>
                </a:tc>
                <a:tc>
                  <a:txBody>
                    <a:bodyPr/>
                    <a:lstStyle/>
                    <a:p>
                      <a:pPr algn="ctr"/>
                      <a:r>
                        <a:rPr lang="id-ID" dirty="0" smtClean="0"/>
                        <a:t>10</a:t>
                      </a:r>
                      <a:endParaRPr lang="id-ID" dirty="0"/>
                    </a:p>
                  </a:txBody>
                  <a:tcPr/>
                </a:tc>
              </a:tr>
            </a:tbl>
          </a:graphicData>
        </a:graphic>
      </p:graphicFrame>
      <p:cxnSp>
        <p:nvCxnSpPr>
          <p:cNvPr id="17" name="Straight Arrow Connector 16"/>
          <p:cNvCxnSpPr/>
          <p:nvPr/>
        </p:nvCxnSpPr>
        <p:spPr>
          <a:xfrm rot="16200000" flipH="1">
            <a:off x="4267200" y="4343400"/>
            <a:ext cx="914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2971800" y="5181600"/>
          <a:ext cx="1600199" cy="1422399"/>
        </p:xfrm>
        <a:graphic>
          <a:graphicData uri="http://schemas.openxmlformats.org/drawingml/2006/table">
            <a:tbl>
              <a:tblPr firstRow="1" bandRow="1">
                <a:tableStyleId>{5C22544A-7EE6-4342-B048-85BDC9FD1C3A}</a:tableStyleId>
              </a:tblPr>
              <a:tblGrid>
                <a:gridCol w="433881"/>
                <a:gridCol w="576864"/>
                <a:gridCol w="589454"/>
              </a:tblGrid>
              <a:tr h="474133">
                <a:tc>
                  <a:txBody>
                    <a:bodyPr/>
                    <a:lstStyle/>
                    <a:p>
                      <a:pPr algn="ctr"/>
                      <a:r>
                        <a:rPr lang="id-ID" dirty="0" smtClean="0"/>
                        <a:t>2</a:t>
                      </a:r>
                      <a:endParaRPr lang="id-ID" dirty="0"/>
                    </a:p>
                  </a:txBody>
                  <a:tcPr/>
                </a:tc>
                <a:tc>
                  <a:txBody>
                    <a:bodyPr/>
                    <a:lstStyle/>
                    <a:p>
                      <a:pPr algn="ctr"/>
                      <a:r>
                        <a:rPr lang="id-ID" dirty="0" smtClean="0"/>
                        <a:t>4</a:t>
                      </a:r>
                      <a:endParaRPr lang="id-ID" dirty="0"/>
                    </a:p>
                  </a:txBody>
                  <a:tcPr/>
                </a:tc>
                <a:tc>
                  <a:txBody>
                    <a:bodyPr/>
                    <a:lstStyle/>
                    <a:p>
                      <a:r>
                        <a:rPr lang="id-ID" dirty="0" smtClean="0"/>
                        <a:t>4</a:t>
                      </a:r>
                      <a:endParaRPr lang="id-ID" dirty="0"/>
                    </a:p>
                  </a:txBody>
                  <a:tcPr/>
                </a:tc>
              </a:tr>
              <a:tr h="474133">
                <a:tc>
                  <a:txBody>
                    <a:bodyPr/>
                    <a:lstStyle/>
                    <a:p>
                      <a:pPr algn="ctr"/>
                      <a:r>
                        <a:rPr lang="id-ID" dirty="0" smtClean="0"/>
                        <a:t>6</a:t>
                      </a:r>
                      <a:endParaRPr lang="id-ID" dirty="0"/>
                    </a:p>
                  </a:txBody>
                  <a:tcPr/>
                </a:tc>
                <a:tc>
                  <a:txBody>
                    <a:bodyPr/>
                    <a:lstStyle/>
                    <a:p>
                      <a:r>
                        <a:rPr lang="id-ID" dirty="0" smtClean="0"/>
                        <a:t>1P</a:t>
                      </a:r>
                      <a:endParaRPr lang="id-ID" dirty="0"/>
                    </a:p>
                  </a:txBody>
                  <a:tcPr/>
                </a:tc>
                <a:tc>
                  <a:txBody>
                    <a:bodyPr/>
                    <a:lstStyle/>
                    <a:p>
                      <a:r>
                        <a:rPr lang="id-ID" dirty="0" smtClean="0"/>
                        <a:t>6</a:t>
                      </a:r>
                      <a:endParaRPr lang="id-ID" dirty="0"/>
                    </a:p>
                  </a:txBody>
                  <a:tcPr/>
                </a:tc>
              </a:tr>
              <a:tr h="474133">
                <a:tc>
                  <a:txBody>
                    <a:bodyPr/>
                    <a:lstStyle/>
                    <a:p>
                      <a:pPr algn="ctr"/>
                      <a:r>
                        <a:rPr lang="id-ID" dirty="0" smtClean="0"/>
                        <a:t>8</a:t>
                      </a:r>
                      <a:endParaRPr lang="id-ID" dirty="0"/>
                    </a:p>
                  </a:txBody>
                  <a:tcPr/>
                </a:tc>
                <a:tc>
                  <a:txBody>
                    <a:bodyPr/>
                    <a:lstStyle/>
                    <a:p>
                      <a:pPr algn="ctr"/>
                      <a:r>
                        <a:rPr lang="id-ID" dirty="0" smtClean="0"/>
                        <a:t>2</a:t>
                      </a:r>
                      <a:endParaRPr lang="id-ID" dirty="0"/>
                    </a:p>
                  </a:txBody>
                  <a:tcPr/>
                </a:tc>
                <a:tc>
                  <a:txBody>
                    <a:bodyPr/>
                    <a:lstStyle/>
                    <a:p>
                      <a:r>
                        <a:rPr lang="id-ID" dirty="0" smtClean="0"/>
                        <a:t>10</a:t>
                      </a:r>
                      <a:endParaRPr lang="id-ID" dirty="0"/>
                    </a:p>
                  </a:txBody>
                  <a:tcPr/>
                </a:tc>
              </a:tr>
            </a:tbl>
          </a:graphicData>
        </a:graphic>
      </p:graphicFrame>
      <p:cxnSp>
        <p:nvCxnSpPr>
          <p:cNvPr id="19" name="Straight Arrow Connector 18"/>
          <p:cNvCxnSpPr/>
          <p:nvPr/>
        </p:nvCxnSpPr>
        <p:spPr>
          <a:xfrm rot="16200000" flipH="1">
            <a:off x="1676400" y="4648200"/>
            <a:ext cx="1905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495800" y="1981200"/>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495800" y="6096000"/>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5943600" y="2819400"/>
            <a:ext cx="1905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flipH="1" flipV="1">
            <a:off x="5867400" y="4953000"/>
            <a:ext cx="2057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819912"/>
          </a:xfrm>
        </p:spPr>
        <p:txBody>
          <a:bodyPr/>
          <a:lstStyle/>
          <a:p>
            <a:pPr algn="ctr"/>
            <a:r>
              <a:rPr lang="id-ID" dirty="0" smtClean="0"/>
              <a:t>ES RESOURCE LOAD CHART</a:t>
            </a:r>
            <a:endParaRPr lang="id-ID" dirty="0"/>
          </a:p>
        </p:txBody>
      </p:sp>
      <p:graphicFrame>
        <p:nvGraphicFramePr>
          <p:cNvPr id="3" name="Table 2"/>
          <p:cNvGraphicFramePr>
            <a:graphicFrameLocks noGrp="1"/>
          </p:cNvGraphicFramePr>
          <p:nvPr>
            <p:extLst>
              <p:ext uri="{D42A27DB-BD31-4B8C-83A1-F6EECF244321}">
                <p14:modId xmlns:p14="http://schemas.microsoft.com/office/powerpoint/2010/main" xmlns="" val="3372489982"/>
              </p:ext>
            </p:extLst>
          </p:nvPr>
        </p:nvGraphicFramePr>
        <p:xfrm>
          <a:off x="381000" y="1828800"/>
          <a:ext cx="8458191" cy="4624602"/>
        </p:xfrm>
        <a:graphic>
          <a:graphicData uri="http://schemas.openxmlformats.org/drawingml/2006/table">
            <a:tbl>
              <a:tblPr firstRow="1" bandRow="1">
                <a:tableStyleId>{5C22544A-7EE6-4342-B048-85BDC9FD1C3A}</a:tableStyleId>
              </a:tblPr>
              <a:tblGrid>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tblGrid>
              <a:tr h="893277">
                <a:tc>
                  <a:txBody>
                    <a:bodyPr/>
                    <a:lstStyle/>
                    <a:p>
                      <a:r>
                        <a:rPr lang="id-ID" sz="1600" dirty="0" smtClean="0"/>
                        <a:t>ID</a:t>
                      </a:r>
                      <a:endParaRPr lang="id-ID" sz="1600" dirty="0"/>
                    </a:p>
                  </a:txBody>
                  <a:tcPr/>
                </a:tc>
                <a:tc>
                  <a:txBody>
                    <a:bodyPr/>
                    <a:lstStyle/>
                    <a:p>
                      <a:r>
                        <a:rPr lang="id-ID" sz="1600" dirty="0" smtClean="0"/>
                        <a:t>RES</a:t>
                      </a:r>
                      <a:endParaRPr lang="id-ID" sz="1600" dirty="0"/>
                    </a:p>
                  </a:txBody>
                  <a:tcPr/>
                </a:tc>
                <a:tc>
                  <a:txBody>
                    <a:bodyPr/>
                    <a:lstStyle/>
                    <a:p>
                      <a:r>
                        <a:rPr lang="id-ID" sz="1600" dirty="0" smtClean="0"/>
                        <a:t>DUR</a:t>
                      </a:r>
                      <a:endParaRPr lang="id-ID" sz="1600" dirty="0"/>
                    </a:p>
                  </a:txBody>
                  <a:tcPr/>
                </a:tc>
                <a:tc>
                  <a:txBody>
                    <a:bodyPr/>
                    <a:lstStyle/>
                    <a:p>
                      <a:r>
                        <a:rPr lang="id-ID" sz="1600" dirty="0" smtClean="0"/>
                        <a:t>ES</a:t>
                      </a:r>
                      <a:endParaRPr lang="id-ID" sz="1600" dirty="0"/>
                    </a:p>
                  </a:txBody>
                  <a:tcPr/>
                </a:tc>
                <a:tc>
                  <a:txBody>
                    <a:bodyPr/>
                    <a:lstStyle/>
                    <a:p>
                      <a:r>
                        <a:rPr lang="id-ID" sz="1600" dirty="0" smtClean="0"/>
                        <a:t>LF</a:t>
                      </a:r>
                      <a:endParaRPr lang="id-ID" sz="1600" dirty="0"/>
                    </a:p>
                  </a:txBody>
                  <a:tcPr/>
                </a:tc>
                <a:tc>
                  <a:txBody>
                    <a:bodyPr/>
                    <a:lstStyle/>
                    <a:p>
                      <a:r>
                        <a:rPr lang="id-ID" sz="1600" dirty="0" smtClean="0"/>
                        <a:t>SL</a:t>
                      </a:r>
                      <a:endParaRPr lang="id-ID" sz="1600" dirty="0"/>
                    </a:p>
                  </a:txBody>
                  <a:tcPr/>
                </a:tc>
                <a:tc>
                  <a:txBody>
                    <a:bodyPr/>
                    <a:lstStyle/>
                    <a:p>
                      <a:pPr algn="l"/>
                      <a:r>
                        <a:rPr lang="id-ID" sz="1600" dirty="0" smtClean="0"/>
                        <a:t>0</a:t>
                      </a:r>
                      <a:endParaRPr lang="id-ID" sz="1600" dirty="0"/>
                    </a:p>
                  </a:txBody>
                  <a:tcPr/>
                </a:tc>
                <a:tc>
                  <a:txBody>
                    <a:bodyPr/>
                    <a:lstStyle/>
                    <a:p>
                      <a:pPr algn="l"/>
                      <a:r>
                        <a:rPr lang="id-ID" sz="1600" dirty="0" smtClean="0"/>
                        <a:t>1</a:t>
                      </a:r>
                      <a:endParaRPr lang="id-ID" sz="1600" dirty="0"/>
                    </a:p>
                  </a:txBody>
                  <a:tcPr/>
                </a:tc>
                <a:tc>
                  <a:txBody>
                    <a:bodyPr/>
                    <a:lstStyle/>
                    <a:p>
                      <a:pPr algn="l"/>
                      <a:r>
                        <a:rPr lang="id-ID" sz="1600" dirty="0" smtClean="0"/>
                        <a:t>2</a:t>
                      </a:r>
                      <a:endParaRPr lang="id-ID" sz="1600" dirty="0"/>
                    </a:p>
                  </a:txBody>
                  <a:tcPr/>
                </a:tc>
                <a:tc>
                  <a:txBody>
                    <a:bodyPr/>
                    <a:lstStyle/>
                    <a:p>
                      <a:pPr algn="l"/>
                      <a:r>
                        <a:rPr lang="id-ID" sz="1600" dirty="0" smtClean="0"/>
                        <a:t>3</a:t>
                      </a:r>
                      <a:endParaRPr lang="id-ID" sz="1600" dirty="0"/>
                    </a:p>
                  </a:txBody>
                  <a:tcPr/>
                </a:tc>
                <a:tc>
                  <a:txBody>
                    <a:bodyPr/>
                    <a:lstStyle/>
                    <a:p>
                      <a:pPr algn="l"/>
                      <a:r>
                        <a:rPr lang="id-ID" sz="1600" dirty="0" smtClean="0"/>
                        <a:t>4</a:t>
                      </a:r>
                      <a:endParaRPr lang="id-ID" sz="1600" dirty="0"/>
                    </a:p>
                  </a:txBody>
                  <a:tcPr/>
                </a:tc>
                <a:tc>
                  <a:txBody>
                    <a:bodyPr/>
                    <a:lstStyle/>
                    <a:p>
                      <a:pPr algn="l"/>
                      <a:r>
                        <a:rPr lang="id-ID" sz="1600" dirty="0" smtClean="0"/>
                        <a:t>5</a:t>
                      </a:r>
                      <a:endParaRPr lang="id-ID" sz="1600" dirty="0"/>
                    </a:p>
                  </a:txBody>
                  <a:tcPr/>
                </a:tc>
                <a:tc>
                  <a:txBody>
                    <a:bodyPr/>
                    <a:lstStyle/>
                    <a:p>
                      <a:pPr algn="l"/>
                      <a:r>
                        <a:rPr lang="id-ID" sz="1600" dirty="0" smtClean="0"/>
                        <a:t>6</a:t>
                      </a:r>
                      <a:endParaRPr lang="id-ID" sz="1600" dirty="0"/>
                    </a:p>
                  </a:txBody>
                  <a:tcPr/>
                </a:tc>
                <a:tc>
                  <a:txBody>
                    <a:bodyPr/>
                    <a:lstStyle/>
                    <a:p>
                      <a:pPr algn="l"/>
                      <a:r>
                        <a:rPr lang="id-ID" sz="1600" dirty="0" smtClean="0"/>
                        <a:t>7</a:t>
                      </a:r>
                      <a:endParaRPr lang="id-ID" sz="1600" dirty="0"/>
                    </a:p>
                  </a:txBody>
                  <a:tcPr/>
                </a:tc>
                <a:tc>
                  <a:txBody>
                    <a:bodyPr/>
                    <a:lstStyle/>
                    <a:p>
                      <a:pPr algn="l"/>
                      <a:r>
                        <a:rPr lang="id-ID" sz="1600" dirty="0" smtClean="0"/>
                        <a:t>8</a:t>
                      </a:r>
                      <a:endParaRPr lang="id-ID" sz="1600" dirty="0"/>
                    </a:p>
                  </a:txBody>
                  <a:tcPr/>
                </a:tc>
                <a:tc>
                  <a:txBody>
                    <a:bodyPr/>
                    <a:lstStyle/>
                    <a:p>
                      <a:pPr algn="l"/>
                      <a:r>
                        <a:rPr lang="id-ID" sz="1600" dirty="0" smtClean="0"/>
                        <a:t>9</a:t>
                      </a:r>
                      <a:endParaRPr lang="id-ID" sz="1600" dirty="0"/>
                    </a:p>
                  </a:txBody>
                  <a:tcPr/>
                </a:tc>
                <a:tc>
                  <a:txBody>
                    <a:bodyPr/>
                    <a:lstStyle/>
                    <a:p>
                      <a:pPr algn="l"/>
                      <a:r>
                        <a:rPr lang="id-ID" sz="1600" dirty="0" smtClean="0"/>
                        <a:t>10</a:t>
                      </a:r>
                      <a:endParaRPr lang="id-ID" sz="1600" dirty="0"/>
                    </a:p>
                  </a:txBody>
                  <a:tcPr/>
                </a:tc>
                <a:tc>
                  <a:txBody>
                    <a:bodyPr/>
                    <a:lstStyle/>
                    <a:p>
                      <a:pPr algn="l"/>
                      <a:r>
                        <a:rPr lang="id-ID" sz="1600" dirty="0" smtClean="0"/>
                        <a:t>11</a:t>
                      </a:r>
                      <a:endParaRPr lang="id-ID" sz="1600" dirty="0"/>
                    </a:p>
                  </a:txBody>
                  <a:tcPr/>
                </a:tc>
                <a:tc>
                  <a:txBody>
                    <a:bodyPr/>
                    <a:lstStyle/>
                    <a:p>
                      <a:pPr algn="l"/>
                      <a:r>
                        <a:rPr lang="id-ID" sz="1600" dirty="0" smtClean="0"/>
                        <a:t>12</a:t>
                      </a:r>
                      <a:endParaRPr lang="id-ID" sz="1600" dirty="0"/>
                    </a:p>
                  </a:txBody>
                  <a:tcPr/>
                </a:tc>
                <a:tc>
                  <a:txBody>
                    <a:bodyPr/>
                    <a:lstStyle/>
                    <a:p>
                      <a:pPr algn="l"/>
                      <a:r>
                        <a:rPr lang="id-ID" sz="1600" dirty="0" smtClean="0"/>
                        <a:t>13</a:t>
                      </a:r>
                      <a:endParaRPr lang="id-ID" sz="1600" dirty="0"/>
                    </a:p>
                  </a:txBody>
                  <a:tcPr/>
                </a:tc>
                <a:tc>
                  <a:txBody>
                    <a:bodyPr/>
                    <a:lstStyle/>
                    <a:p>
                      <a:pPr algn="l"/>
                      <a:r>
                        <a:rPr lang="id-ID" sz="1600" dirty="0" smtClean="0"/>
                        <a:t>14</a:t>
                      </a:r>
                      <a:endParaRPr lang="id-ID" sz="1600" dirty="0"/>
                    </a:p>
                  </a:txBody>
                  <a:tcPr/>
                </a:tc>
              </a:tr>
              <a:tr h="450315">
                <a:tc>
                  <a:txBody>
                    <a:bodyPr/>
                    <a:lstStyle/>
                    <a:p>
                      <a:pPr algn="ctr"/>
                      <a:r>
                        <a:rPr lang="id-ID" sz="1600" dirty="0" smtClean="0"/>
                        <a:t>1</a:t>
                      </a: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0</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0</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2</a:t>
                      </a: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6</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r>
              <a:tr h="450315">
                <a:tc>
                  <a:txBody>
                    <a:bodyPr/>
                    <a:lstStyle/>
                    <a:p>
                      <a:pPr algn="ctr"/>
                      <a:r>
                        <a:rPr lang="id-ID" sz="1600" dirty="0" smtClean="0"/>
                        <a:t>3</a:t>
                      </a: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4</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6</a:t>
                      </a:r>
                      <a:endParaRPr lang="id-ID" sz="1600" dirty="0"/>
                    </a:p>
                  </a:txBody>
                  <a:tcPr/>
                </a:tc>
                <a:tc>
                  <a:txBody>
                    <a:bodyPr/>
                    <a:lstStyle/>
                    <a:p>
                      <a:pPr algn="ctr"/>
                      <a:r>
                        <a:rPr lang="id-ID" sz="1600" dirty="0" smtClean="0"/>
                        <a:t>0</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4</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6</a:t>
                      </a: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5</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6</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r>
              <a:tr h="450315">
                <a:tc>
                  <a:txBody>
                    <a:bodyPr/>
                    <a:lstStyle/>
                    <a:p>
                      <a:pPr algn="ctr"/>
                      <a:r>
                        <a:rPr lang="id-ID" sz="1600" dirty="0" smtClean="0"/>
                        <a:t>6</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4</a:t>
                      </a:r>
                      <a:endParaRPr lang="id-ID" sz="1600" dirty="0"/>
                    </a:p>
                  </a:txBody>
                  <a:tcPr/>
                </a:tc>
                <a:tc>
                  <a:txBody>
                    <a:bodyPr/>
                    <a:lstStyle/>
                    <a:p>
                      <a:pPr algn="ctr"/>
                      <a:r>
                        <a:rPr lang="id-ID" sz="1600" dirty="0" smtClean="0"/>
                        <a:t>6</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0</a:t>
                      </a: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7</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12</a:t>
                      </a:r>
                      <a:endParaRPr lang="id-ID" sz="1600" dirty="0"/>
                    </a:p>
                  </a:txBody>
                  <a:tcPr/>
                </a:tc>
                <a:tc>
                  <a:txBody>
                    <a:bodyPr/>
                    <a:lstStyle/>
                    <a:p>
                      <a:pPr algn="ctr"/>
                      <a:r>
                        <a:rPr lang="id-ID" sz="1600" dirty="0" smtClean="0"/>
                        <a:t>0</a:t>
                      </a: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dirty="0"/>
                    </a:p>
                  </a:txBody>
                  <a:tcPr/>
                </a:tc>
              </a:tr>
              <a:tr h="450315">
                <a:tc gridSpan="6">
                  <a:txBody>
                    <a:bodyPr/>
                    <a:lstStyle/>
                    <a:p>
                      <a:pPr algn="l"/>
                      <a:r>
                        <a:rPr lang="id-ID" sz="1600" dirty="0" smtClean="0"/>
                        <a:t>Total</a:t>
                      </a:r>
                      <a:r>
                        <a:rPr lang="id-ID" sz="1600" baseline="0" dirty="0" smtClean="0"/>
                        <a:t> resource load</a:t>
                      </a: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5P</a:t>
                      </a:r>
                      <a:endParaRPr lang="id-ID" sz="1600" dirty="0"/>
                    </a:p>
                  </a:txBody>
                  <a:tcPr/>
                </a:tc>
                <a:tc>
                  <a:txBody>
                    <a:bodyPr/>
                    <a:lstStyle/>
                    <a:p>
                      <a:pPr algn="ctr"/>
                      <a:r>
                        <a:rPr lang="id-ID" sz="1600" dirty="0" smtClean="0"/>
                        <a:t>5P</a:t>
                      </a:r>
                      <a:endParaRPr lang="id-ID" sz="1600" dirty="0"/>
                    </a:p>
                  </a:txBody>
                  <a:tcPr/>
                </a:tc>
                <a:tc>
                  <a:txBody>
                    <a:bodyPr/>
                    <a:lstStyle/>
                    <a:p>
                      <a:pPr algn="ctr"/>
                      <a:r>
                        <a:rPr lang="id-ID" sz="1600" dirty="0" smtClean="0"/>
                        <a:t>4P</a:t>
                      </a:r>
                      <a:endParaRPr lang="id-ID" sz="1600" dirty="0"/>
                    </a:p>
                  </a:txBody>
                  <a:tcPr/>
                </a:tc>
                <a:tc>
                  <a:txBody>
                    <a:bodyPr/>
                    <a:lstStyle/>
                    <a:p>
                      <a:pPr algn="ctr"/>
                      <a:r>
                        <a:rPr lang="id-ID" sz="1600" dirty="0" smtClean="0"/>
                        <a:t>4P</a:t>
                      </a:r>
                      <a:endParaRPr lang="id-ID" sz="1600" dirty="0"/>
                    </a:p>
                  </a:txBody>
                  <a:tcPr/>
                </a:tc>
                <a:tc>
                  <a:txBody>
                    <a:bodyPr/>
                    <a:lstStyle/>
                    <a:p>
                      <a:pPr algn="ctr"/>
                      <a:r>
                        <a:rPr lang="id-ID" sz="1600" dirty="0" smtClean="0"/>
                        <a:t>4P</a:t>
                      </a:r>
                      <a:endParaRPr lang="id-ID" sz="1600" dirty="0"/>
                    </a:p>
                  </a:txBody>
                  <a:tcPr/>
                </a:tc>
                <a:tc>
                  <a:txBody>
                    <a:bodyPr/>
                    <a:lstStyle/>
                    <a:p>
                      <a:pPr algn="ctr"/>
                      <a:r>
                        <a:rPr lang="id-ID" sz="1600" dirty="0" smtClean="0"/>
                        <a:t>4P</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1P</a:t>
                      </a: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819912"/>
          </a:xfrm>
        </p:spPr>
        <p:txBody>
          <a:bodyPr>
            <a:normAutofit fontScale="90000"/>
          </a:bodyPr>
          <a:lstStyle/>
          <a:p>
            <a:r>
              <a:rPr lang="id-ID" dirty="0"/>
              <a:t>RESOURCE </a:t>
            </a:r>
            <a:r>
              <a:rPr lang="en-US" dirty="0" smtClean="0"/>
              <a:t>CONSTRAIN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589038799"/>
              </p:ext>
            </p:extLst>
          </p:nvPr>
        </p:nvGraphicFramePr>
        <p:xfrm>
          <a:off x="381000" y="1524000"/>
          <a:ext cx="8458191" cy="4946112"/>
        </p:xfrm>
        <a:graphic>
          <a:graphicData uri="http://schemas.openxmlformats.org/drawingml/2006/table">
            <a:tbl>
              <a:tblPr firstRow="1" bandRow="1">
                <a:tableStyleId>{5C22544A-7EE6-4342-B048-85BDC9FD1C3A}</a:tableStyleId>
              </a:tblPr>
              <a:tblGrid>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tblGrid>
              <a:tr h="893277">
                <a:tc>
                  <a:txBody>
                    <a:bodyPr/>
                    <a:lstStyle/>
                    <a:p>
                      <a:r>
                        <a:rPr lang="id-ID" sz="1600" dirty="0" smtClean="0"/>
                        <a:t>ID</a:t>
                      </a:r>
                      <a:endParaRPr lang="id-ID" sz="1600" dirty="0"/>
                    </a:p>
                  </a:txBody>
                  <a:tcPr/>
                </a:tc>
                <a:tc>
                  <a:txBody>
                    <a:bodyPr/>
                    <a:lstStyle/>
                    <a:p>
                      <a:r>
                        <a:rPr lang="id-ID" sz="1600" dirty="0" smtClean="0"/>
                        <a:t>RES</a:t>
                      </a:r>
                      <a:endParaRPr lang="id-ID" sz="1600" dirty="0"/>
                    </a:p>
                  </a:txBody>
                  <a:tcPr/>
                </a:tc>
                <a:tc>
                  <a:txBody>
                    <a:bodyPr/>
                    <a:lstStyle/>
                    <a:p>
                      <a:r>
                        <a:rPr lang="id-ID" sz="1600" dirty="0" smtClean="0"/>
                        <a:t>DUR</a:t>
                      </a:r>
                      <a:endParaRPr lang="id-ID" sz="1600" dirty="0"/>
                    </a:p>
                  </a:txBody>
                  <a:tcPr/>
                </a:tc>
                <a:tc>
                  <a:txBody>
                    <a:bodyPr/>
                    <a:lstStyle/>
                    <a:p>
                      <a:r>
                        <a:rPr lang="id-ID" sz="1600" dirty="0" smtClean="0"/>
                        <a:t>ES</a:t>
                      </a:r>
                      <a:endParaRPr lang="id-ID" sz="1600" dirty="0"/>
                    </a:p>
                  </a:txBody>
                  <a:tcPr/>
                </a:tc>
                <a:tc>
                  <a:txBody>
                    <a:bodyPr/>
                    <a:lstStyle/>
                    <a:p>
                      <a:r>
                        <a:rPr lang="id-ID" sz="1600" dirty="0" smtClean="0"/>
                        <a:t>LF</a:t>
                      </a:r>
                      <a:endParaRPr lang="id-ID" sz="1600" dirty="0"/>
                    </a:p>
                  </a:txBody>
                  <a:tcPr/>
                </a:tc>
                <a:tc>
                  <a:txBody>
                    <a:bodyPr/>
                    <a:lstStyle/>
                    <a:p>
                      <a:r>
                        <a:rPr lang="id-ID" sz="1600" dirty="0" smtClean="0"/>
                        <a:t>SL</a:t>
                      </a:r>
                      <a:endParaRPr lang="id-ID" sz="1600" dirty="0"/>
                    </a:p>
                  </a:txBody>
                  <a:tcPr/>
                </a:tc>
                <a:tc>
                  <a:txBody>
                    <a:bodyPr/>
                    <a:lstStyle/>
                    <a:p>
                      <a:pPr algn="l"/>
                      <a:r>
                        <a:rPr lang="id-ID" sz="1600" dirty="0" smtClean="0"/>
                        <a:t>0   </a:t>
                      </a:r>
                      <a:endParaRPr lang="id-ID" sz="1600" dirty="0"/>
                    </a:p>
                  </a:txBody>
                  <a:tcPr/>
                </a:tc>
                <a:tc>
                  <a:txBody>
                    <a:bodyPr/>
                    <a:lstStyle/>
                    <a:p>
                      <a:pPr algn="l"/>
                      <a:r>
                        <a:rPr lang="id-ID" sz="1600" dirty="0" smtClean="0"/>
                        <a:t>1</a:t>
                      </a:r>
                      <a:endParaRPr lang="id-ID" sz="1600" dirty="0"/>
                    </a:p>
                  </a:txBody>
                  <a:tcPr/>
                </a:tc>
                <a:tc>
                  <a:txBody>
                    <a:bodyPr/>
                    <a:lstStyle/>
                    <a:p>
                      <a:pPr algn="l"/>
                      <a:r>
                        <a:rPr lang="id-ID" sz="1600" dirty="0" smtClean="0"/>
                        <a:t>2</a:t>
                      </a:r>
                      <a:endParaRPr lang="id-ID" sz="1600" dirty="0"/>
                    </a:p>
                  </a:txBody>
                  <a:tcPr/>
                </a:tc>
                <a:tc>
                  <a:txBody>
                    <a:bodyPr/>
                    <a:lstStyle/>
                    <a:p>
                      <a:pPr algn="l"/>
                      <a:r>
                        <a:rPr lang="id-ID" sz="1600" dirty="0" smtClean="0"/>
                        <a:t>3</a:t>
                      </a:r>
                      <a:endParaRPr lang="id-ID" sz="1600" dirty="0"/>
                    </a:p>
                  </a:txBody>
                  <a:tcPr/>
                </a:tc>
                <a:tc>
                  <a:txBody>
                    <a:bodyPr/>
                    <a:lstStyle/>
                    <a:p>
                      <a:pPr algn="l"/>
                      <a:r>
                        <a:rPr lang="id-ID" sz="1600" dirty="0" smtClean="0"/>
                        <a:t>4</a:t>
                      </a:r>
                      <a:endParaRPr lang="id-ID" sz="1600" dirty="0"/>
                    </a:p>
                  </a:txBody>
                  <a:tcPr/>
                </a:tc>
                <a:tc>
                  <a:txBody>
                    <a:bodyPr/>
                    <a:lstStyle/>
                    <a:p>
                      <a:pPr algn="l"/>
                      <a:r>
                        <a:rPr lang="id-ID" sz="1600" dirty="0" smtClean="0"/>
                        <a:t>5</a:t>
                      </a:r>
                      <a:endParaRPr lang="id-ID" sz="1600" dirty="0"/>
                    </a:p>
                  </a:txBody>
                  <a:tcPr/>
                </a:tc>
                <a:tc>
                  <a:txBody>
                    <a:bodyPr/>
                    <a:lstStyle/>
                    <a:p>
                      <a:pPr algn="l"/>
                      <a:r>
                        <a:rPr lang="id-ID" sz="1600" dirty="0" smtClean="0"/>
                        <a:t>6</a:t>
                      </a:r>
                      <a:endParaRPr lang="id-ID" sz="1600" dirty="0"/>
                    </a:p>
                  </a:txBody>
                  <a:tcPr/>
                </a:tc>
                <a:tc>
                  <a:txBody>
                    <a:bodyPr/>
                    <a:lstStyle/>
                    <a:p>
                      <a:pPr algn="l"/>
                      <a:r>
                        <a:rPr lang="id-ID" sz="1600" dirty="0" smtClean="0"/>
                        <a:t>7</a:t>
                      </a:r>
                      <a:endParaRPr lang="id-ID" sz="1600" dirty="0"/>
                    </a:p>
                  </a:txBody>
                  <a:tcPr/>
                </a:tc>
                <a:tc>
                  <a:txBody>
                    <a:bodyPr/>
                    <a:lstStyle/>
                    <a:p>
                      <a:pPr algn="l"/>
                      <a:r>
                        <a:rPr lang="id-ID" sz="1600" dirty="0" smtClean="0"/>
                        <a:t>8</a:t>
                      </a:r>
                      <a:endParaRPr lang="id-ID" sz="1600" dirty="0"/>
                    </a:p>
                  </a:txBody>
                  <a:tcPr/>
                </a:tc>
                <a:tc>
                  <a:txBody>
                    <a:bodyPr/>
                    <a:lstStyle/>
                    <a:p>
                      <a:pPr algn="l"/>
                      <a:r>
                        <a:rPr lang="id-ID" sz="1600" dirty="0" smtClean="0"/>
                        <a:t>9</a:t>
                      </a:r>
                      <a:endParaRPr lang="id-ID" sz="1600" dirty="0"/>
                    </a:p>
                  </a:txBody>
                  <a:tcPr/>
                </a:tc>
                <a:tc>
                  <a:txBody>
                    <a:bodyPr/>
                    <a:lstStyle/>
                    <a:p>
                      <a:pPr algn="l"/>
                      <a:r>
                        <a:rPr lang="id-ID" sz="1600" dirty="0" smtClean="0"/>
                        <a:t>10</a:t>
                      </a:r>
                      <a:endParaRPr lang="id-ID" sz="1600" dirty="0"/>
                    </a:p>
                  </a:txBody>
                  <a:tcPr/>
                </a:tc>
                <a:tc>
                  <a:txBody>
                    <a:bodyPr/>
                    <a:lstStyle/>
                    <a:p>
                      <a:pPr algn="l"/>
                      <a:r>
                        <a:rPr lang="id-ID" sz="1600" dirty="0" smtClean="0"/>
                        <a:t>11</a:t>
                      </a:r>
                      <a:endParaRPr lang="id-ID" sz="1600" dirty="0"/>
                    </a:p>
                  </a:txBody>
                  <a:tcPr/>
                </a:tc>
                <a:tc>
                  <a:txBody>
                    <a:bodyPr/>
                    <a:lstStyle/>
                    <a:p>
                      <a:pPr algn="l"/>
                      <a:r>
                        <a:rPr lang="id-ID" sz="1600" dirty="0" smtClean="0"/>
                        <a:t>12</a:t>
                      </a:r>
                      <a:endParaRPr lang="id-ID" sz="1600" dirty="0"/>
                    </a:p>
                  </a:txBody>
                  <a:tcPr/>
                </a:tc>
                <a:tc>
                  <a:txBody>
                    <a:bodyPr/>
                    <a:lstStyle/>
                    <a:p>
                      <a:pPr algn="l"/>
                      <a:r>
                        <a:rPr lang="id-ID" sz="1600" dirty="0" smtClean="0"/>
                        <a:t>13</a:t>
                      </a:r>
                      <a:endParaRPr lang="id-ID" sz="1600" dirty="0"/>
                    </a:p>
                  </a:txBody>
                  <a:tcPr/>
                </a:tc>
                <a:tc>
                  <a:txBody>
                    <a:bodyPr/>
                    <a:lstStyle/>
                    <a:p>
                      <a:pPr algn="l"/>
                      <a:r>
                        <a:rPr lang="id-ID" sz="1600" dirty="0" smtClean="0"/>
                        <a:t>14</a:t>
                      </a:r>
                      <a:endParaRPr lang="id-ID" sz="1600" dirty="0"/>
                    </a:p>
                  </a:txBody>
                  <a:tcPr/>
                </a:tc>
              </a:tr>
              <a:tr h="450315">
                <a:tc>
                  <a:txBody>
                    <a:bodyPr/>
                    <a:lstStyle/>
                    <a:p>
                      <a:pPr algn="ctr"/>
                      <a:r>
                        <a:rPr lang="id-ID" sz="1600" dirty="0" smtClean="0"/>
                        <a:t>1</a:t>
                      </a: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0</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0</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2</a:t>
                      </a: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6</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r>
              <a:tr h="450315">
                <a:tc>
                  <a:txBody>
                    <a:bodyPr/>
                    <a:lstStyle/>
                    <a:p>
                      <a:pPr algn="ctr"/>
                      <a:r>
                        <a:rPr lang="id-ID" sz="1600" dirty="0" smtClean="0"/>
                        <a:t>3</a:t>
                      </a: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4</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6</a:t>
                      </a:r>
                      <a:endParaRPr lang="id-ID" sz="1600" dirty="0"/>
                    </a:p>
                  </a:txBody>
                  <a:tcPr/>
                </a:tc>
                <a:tc>
                  <a:txBody>
                    <a:bodyPr/>
                    <a:lstStyle/>
                    <a:p>
                      <a:pPr algn="ctr"/>
                      <a:r>
                        <a:rPr lang="id-ID" sz="1600" dirty="0" smtClean="0"/>
                        <a:t>0</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4</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6</a:t>
                      </a: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5</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6</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r>
              <a:tr h="450315">
                <a:tc>
                  <a:txBody>
                    <a:bodyPr/>
                    <a:lstStyle/>
                    <a:p>
                      <a:pPr algn="ctr"/>
                      <a:r>
                        <a:rPr lang="id-ID" sz="1600" dirty="0" smtClean="0"/>
                        <a:t>6</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4</a:t>
                      </a:r>
                      <a:endParaRPr lang="id-ID" sz="1600" dirty="0"/>
                    </a:p>
                  </a:txBody>
                  <a:tcPr/>
                </a:tc>
                <a:tc>
                  <a:txBody>
                    <a:bodyPr/>
                    <a:lstStyle/>
                    <a:p>
                      <a:pPr algn="ctr"/>
                      <a:r>
                        <a:rPr lang="id-ID" sz="1600" dirty="0" smtClean="0"/>
                        <a:t>6</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0</a:t>
                      </a: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7</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12</a:t>
                      </a:r>
                      <a:endParaRPr lang="id-ID" sz="1600" dirty="0"/>
                    </a:p>
                  </a:txBody>
                  <a:tcPr/>
                </a:tc>
                <a:tc>
                  <a:txBody>
                    <a:bodyPr/>
                    <a:lstStyle/>
                    <a:p>
                      <a:pPr algn="ctr"/>
                      <a:r>
                        <a:rPr lang="id-ID" sz="1600" dirty="0" smtClean="0"/>
                        <a:t>0</a:t>
                      </a: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dirty="0"/>
                    </a:p>
                  </a:txBody>
                  <a:tcPr/>
                </a:tc>
              </a:tr>
              <a:tr h="450315">
                <a:tc gridSpan="6">
                  <a:txBody>
                    <a:bodyPr/>
                    <a:lstStyle/>
                    <a:p>
                      <a:pPr algn="l"/>
                      <a:r>
                        <a:rPr lang="id-ID" sz="1600" dirty="0" smtClean="0"/>
                        <a:t>Total</a:t>
                      </a:r>
                      <a:r>
                        <a:rPr lang="id-ID" sz="1600" baseline="0" dirty="0" smtClean="0"/>
                        <a:t> resource load</a:t>
                      </a: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5P</a:t>
                      </a:r>
                      <a:endParaRPr lang="id-ID" sz="1600" dirty="0"/>
                    </a:p>
                  </a:txBody>
                  <a:tcPr/>
                </a:tc>
                <a:tc>
                  <a:txBody>
                    <a:bodyPr/>
                    <a:lstStyle/>
                    <a:p>
                      <a:pPr algn="ctr"/>
                      <a:r>
                        <a:rPr lang="id-ID" sz="1600" dirty="0" smtClean="0"/>
                        <a:t>5P</a:t>
                      </a:r>
                      <a:endParaRPr lang="id-ID" sz="1600" dirty="0"/>
                    </a:p>
                  </a:txBody>
                  <a:tcPr/>
                </a:tc>
                <a:tc>
                  <a:txBody>
                    <a:bodyPr/>
                    <a:lstStyle/>
                    <a:p>
                      <a:pPr algn="ctr"/>
                      <a:r>
                        <a:rPr lang="id-ID" sz="1400" dirty="0" smtClean="0"/>
                        <a:t>4P</a:t>
                      </a:r>
                      <a:endParaRPr lang="id-ID" sz="1400" dirty="0"/>
                    </a:p>
                  </a:txBody>
                  <a:tcPr/>
                </a:tc>
                <a:tc>
                  <a:txBody>
                    <a:bodyPr/>
                    <a:lstStyle/>
                    <a:p>
                      <a:pPr algn="ctr"/>
                      <a:r>
                        <a:rPr lang="id-ID" sz="1400" dirty="0" smtClean="0"/>
                        <a:t>4P</a:t>
                      </a:r>
                      <a:endParaRPr lang="id-ID" sz="1400" dirty="0"/>
                    </a:p>
                  </a:txBody>
                  <a:tcPr/>
                </a:tc>
                <a:tc>
                  <a:txBody>
                    <a:bodyPr/>
                    <a:lstStyle/>
                    <a:p>
                      <a:pPr algn="ctr"/>
                      <a:r>
                        <a:rPr lang="id-ID" sz="1400" dirty="0" smtClean="0"/>
                        <a:t>4P</a:t>
                      </a:r>
                      <a:endParaRPr lang="id-ID" sz="1400" dirty="0"/>
                    </a:p>
                  </a:txBody>
                  <a:tcPr/>
                </a:tc>
                <a:tc>
                  <a:txBody>
                    <a:bodyPr/>
                    <a:lstStyle/>
                    <a:p>
                      <a:pPr algn="ctr"/>
                      <a:r>
                        <a:rPr lang="id-ID" sz="1400" dirty="0" smtClean="0"/>
                        <a:t>4P</a:t>
                      </a:r>
                      <a:endParaRPr lang="id-ID" sz="1400" dirty="0"/>
                    </a:p>
                  </a:txBody>
                  <a:tcPr/>
                </a:tc>
                <a:tc>
                  <a:txBody>
                    <a:bodyPr/>
                    <a:lstStyle/>
                    <a:p>
                      <a:pPr algn="ctr"/>
                      <a:r>
                        <a:rPr lang="id-ID" sz="1600" dirty="0" smtClean="0"/>
                        <a:t>1P</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1P</a:t>
                      </a: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r>
              <a:tr h="450315">
                <a:tc gridSpan="6">
                  <a:txBody>
                    <a:bodyPr/>
                    <a:lstStyle/>
                    <a:p>
                      <a:pPr algn="l"/>
                      <a:r>
                        <a:rPr lang="en-US" sz="1600" dirty="0" smtClean="0"/>
                        <a:t>Resource</a:t>
                      </a:r>
                      <a:r>
                        <a:rPr lang="en-US" sz="1600" baseline="0" dirty="0" smtClean="0"/>
                        <a:t> available</a:t>
                      </a:r>
                      <a:endParaRPr lang="id-ID" sz="16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endParaRPr lang="id-ID" sz="1600" dirty="0"/>
                    </a:p>
                  </a:txBody>
                  <a:tcPr/>
                </a:tc>
              </a:tr>
            </a:tbl>
          </a:graphicData>
        </a:graphic>
      </p:graphicFrame>
    </p:spTree>
    <p:extLst>
      <p:ext uri="{BB962C8B-B14F-4D97-AF65-F5344CB8AC3E}">
        <p14:creationId xmlns:p14="http://schemas.microsoft.com/office/powerpoint/2010/main" xmlns="" val="10441936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819912"/>
          </a:xfrm>
        </p:spPr>
        <p:txBody>
          <a:bodyPr>
            <a:normAutofit fontScale="90000"/>
          </a:bodyPr>
          <a:lstStyle/>
          <a:p>
            <a:r>
              <a:rPr lang="id-ID" dirty="0"/>
              <a:t>RESOURCE </a:t>
            </a:r>
            <a:r>
              <a:rPr lang="en-US" dirty="0" smtClean="0"/>
              <a:t>CONSTRAIN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4108267205"/>
              </p:ext>
            </p:extLst>
          </p:nvPr>
        </p:nvGraphicFramePr>
        <p:xfrm>
          <a:off x="381000" y="1524000"/>
          <a:ext cx="8458191" cy="4946112"/>
        </p:xfrm>
        <a:graphic>
          <a:graphicData uri="http://schemas.openxmlformats.org/drawingml/2006/table">
            <a:tbl>
              <a:tblPr firstRow="1" bandRow="1">
                <a:tableStyleId>{5C22544A-7EE6-4342-B048-85BDC9FD1C3A}</a:tableStyleId>
              </a:tblPr>
              <a:tblGrid>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gridCol w="402771"/>
              </a:tblGrid>
              <a:tr h="893277">
                <a:tc>
                  <a:txBody>
                    <a:bodyPr/>
                    <a:lstStyle/>
                    <a:p>
                      <a:r>
                        <a:rPr lang="id-ID" sz="1600" dirty="0" smtClean="0"/>
                        <a:t>ID</a:t>
                      </a:r>
                      <a:endParaRPr lang="id-ID" sz="1600" dirty="0"/>
                    </a:p>
                  </a:txBody>
                  <a:tcPr/>
                </a:tc>
                <a:tc>
                  <a:txBody>
                    <a:bodyPr/>
                    <a:lstStyle/>
                    <a:p>
                      <a:r>
                        <a:rPr lang="id-ID" sz="1600" dirty="0" smtClean="0"/>
                        <a:t>RES</a:t>
                      </a:r>
                      <a:endParaRPr lang="id-ID" sz="1600" dirty="0"/>
                    </a:p>
                  </a:txBody>
                  <a:tcPr/>
                </a:tc>
                <a:tc>
                  <a:txBody>
                    <a:bodyPr/>
                    <a:lstStyle/>
                    <a:p>
                      <a:r>
                        <a:rPr lang="id-ID" sz="1600" dirty="0" smtClean="0"/>
                        <a:t>DUR</a:t>
                      </a:r>
                      <a:endParaRPr lang="id-ID" sz="1600" dirty="0"/>
                    </a:p>
                  </a:txBody>
                  <a:tcPr/>
                </a:tc>
                <a:tc>
                  <a:txBody>
                    <a:bodyPr/>
                    <a:lstStyle/>
                    <a:p>
                      <a:r>
                        <a:rPr lang="id-ID" sz="1600" dirty="0" smtClean="0"/>
                        <a:t>ES</a:t>
                      </a:r>
                      <a:endParaRPr lang="id-ID" sz="1600" dirty="0"/>
                    </a:p>
                  </a:txBody>
                  <a:tcPr/>
                </a:tc>
                <a:tc>
                  <a:txBody>
                    <a:bodyPr/>
                    <a:lstStyle/>
                    <a:p>
                      <a:r>
                        <a:rPr lang="id-ID" sz="1600" dirty="0" smtClean="0"/>
                        <a:t>LF</a:t>
                      </a:r>
                      <a:endParaRPr lang="id-ID" sz="1600" dirty="0"/>
                    </a:p>
                  </a:txBody>
                  <a:tcPr/>
                </a:tc>
                <a:tc>
                  <a:txBody>
                    <a:bodyPr/>
                    <a:lstStyle/>
                    <a:p>
                      <a:r>
                        <a:rPr lang="id-ID" sz="1600" dirty="0" smtClean="0"/>
                        <a:t>SL</a:t>
                      </a:r>
                      <a:endParaRPr lang="id-ID" sz="1600" dirty="0"/>
                    </a:p>
                  </a:txBody>
                  <a:tcPr/>
                </a:tc>
                <a:tc>
                  <a:txBody>
                    <a:bodyPr/>
                    <a:lstStyle/>
                    <a:p>
                      <a:pPr algn="l"/>
                      <a:r>
                        <a:rPr lang="id-ID" sz="1600" dirty="0" smtClean="0"/>
                        <a:t>0</a:t>
                      </a:r>
                      <a:endParaRPr lang="id-ID" sz="1600" dirty="0"/>
                    </a:p>
                  </a:txBody>
                  <a:tcPr/>
                </a:tc>
                <a:tc>
                  <a:txBody>
                    <a:bodyPr/>
                    <a:lstStyle/>
                    <a:p>
                      <a:pPr algn="l"/>
                      <a:r>
                        <a:rPr lang="id-ID" sz="1600" dirty="0" smtClean="0"/>
                        <a:t>1</a:t>
                      </a:r>
                      <a:endParaRPr lang="id-ID" sz="1600" dirty="0"/>
                    </a:p>
                  </a:txBody>
                  <a:tcPr/>
                </a:tc>
                <a:tc>
                  <a:txBody>
                    <a:bodyPr/>
                    <a:lstStyle/>
                    <a:p>
                      <a:pPr algn="l"/>
                      <a:r>
                        <a:rPr lang="id-ID" sz="1600" dirty="0" smtClean="0"/>
                        <a:t>2</a:t>
                      </a:r>
                      <a:endParaRPr lang="id-ID" sz="1600" dirty="0"/>
                    </a:p>
                  </a:txBody>
                  <a:tcPr/>
                </a:tc>
                <a:tc>
                  <a:txBody>
                    <a:bodyPr/>
                    <a:lstStyle/>
                    <a:p>
                      <a:pPr algn="l"/>
                      <a:r>
                        <a:rPr lang="id-ID" sz="1600" dirty="0" smtClean="0"/>
                        <a:t>3</a:t>
                      </a:r>
                      <a:endParaRPr lang="id-ID" sz="1600" dirty="0"/>
                    </a:p>
                  </a:txBody>
                  <a:tcPr/>
                </a:tc>
                <a:tc>
                  <a:txBody>
                    <a:bodyPr/>
                    <a:lstStyle/>
                    <a:p>
                      <a:pPr algn="l"/>
                      <a:r>
                        <a:rPr lang="id-ID" sz="1600" dirty="0" smtClean="0"/>
                        <a:t>4</a:t>
                      </a:r>
                      <a:endParaRPr lang="id-ID" sz="1600" dirty="0"/>
                    </a:p>
                  </a:txBody>
                  <a:tcPr/>
                </a:tc>
                <a:tc>
                  <a:txBody>
                    <a:bodyPr/>
                    <a:lstStyle/>
                    <a:p>
                      <a:pPr algn="l"/>
                      <a:r>
                        <a:rPr lang="id-ID" sz="1600" dirty="0" smtClean="0"/>
                        <a:t>5</a:t>
                      </a:r>
                      <a:endParaRPr lang="id-ID" sz="1600" dirty="0"/>
                    </a:p>
                  </a:txBody>
                  <a:tcPr/>
                </a:tc>
                <a:tc>
                  <a:txBody>
                    <a:bodyPr/>
                    <a:lstStyle/>
                    <a:p>
                      <a:pPr algn="l"/>
                      <a:r>
                        <a:rPr lang="id-ID" sz="1600" dirty="0" smtClean="0"/>
                        <a:t>6</a:t>
                      </a:r>
                      <a:endParaRPr lang="id-ID" sz="1600" dirty="0"/>
                    </a:p>
                  </a:txBody>
                  <a:tcPr/>
                </a:tc>
                <a:tc>
                  <a:txBody>
                    <a:bodyPr/>
                    <a:lstStyle/>
                    <a:p>
                      <a:pPr algn="l"/>
                      <a:r>
                        <a:rPr lang="id-ID" sz="1600" dirty="0" smtClean="0"/>
                        <a:t>7</a:t>
                      </a:r>
                      <a:endParaRPr lang="id-ID" sz="1600" dirty="0"/>
                    </a:p>
                  </a:txBody>
                  <a:tcPr/>
                </a:tc>
                <a:tc>
                  <a:txBody>
                    <a:bodyPr/>
                    <a:lstStyle/>
                    <a:p>
                      <a:pPr algn="l"/>
                      <a:r>
                        <a:rPr lang="id-ID" sz="1600" dirty="0" smtClean="0"/>
                        <a:t>8</a:t>
                      </a:r>
                      <a:endParaRPr lang="id-ID" sz="1600" dirty="0"/>
                    </a:p>
                  </a:txBody>
                  <a:tcPr/>
                </a:tc>
                <a:tc>
                  <a:txBody>
                    <a:bodyPr/>
                    <a:lstStyle/>
                    <a:p>
                      <a:pPr algn="l"/>
                      <a:r>
                        <a:rPr lang="id-ID" sz="1600" dirty="0" smtClean="0"/>
                        <a:t>9</a:t>
                      </a:r>
                      <a:endParaRPr lang="id-ID" sz="1600" dirty="0"/>
                    </a:p>
                  </a:txBody>
                  <a:tcPr/>
                </a:tc>
                <a:tc>
                  <a:txBody>
                    <a:bodyPr/>
                    <a:lstStyle/>
                    <a:p>
                      <a:pPr algn="l"/>
                      <a:r>
                        <a:rPr lang="id-ID" sz="1600" dirty="0" smtClean="0"/>
                        <a:t>10</a:t>
                      </a:r>
                      <a:endParaRPr lang="id-ID" sz="1600" dirty="0"/>
                    </a:p>
                  </a:txBody>
                  <a:tcPr/>
                </a:tc>
                <a:tc>
                  <a:txBody>
                    <a:bodyPr/>
                    <a:lstStyle/>
                    <a:p>
                      <a:pPr algn="l"/>
                      <a:r>
                        <a:rPr lang="id-ID" sz="1600" dirty="0" smtClean="0"/>
                        <a:t>11</a:t>
                      </a:r>
                      <a:endParaRPr lang="id-ID" sz="1600" dirty="0"/>
                    </a:p>
                  </a:txBody>
                  <a:tcPr/>
                </a:tc>
                <a:tc>
                  <a:txBody>
                    <a:bodyPr/>
                    <a:lstStyle/>
                    <a:p>
                      <a:pPr algn="l"/>
                      <a:r>
                        <a:rPr lang="id-ID" sz="1600" dirty="0" smtClean="0"/>
                        <a:t>12</a:t>
                      </a:r>
                      <a:endParaRPr lang="id-ID" sz="1600" dirty="0"/>
                    </a:p>
                  </a:txBody>
                  <a:tcPr/>
                </a:tc>
                <a:tc>
                  <a:txBody>
                    <a:bodyPr/>
                    <a:lstStyle/>
                    <a:p>
                      <a:pPr algn="l"/>
                      <a:r>
                        <a:rPr lang="id-ID" sz="1600" dirty="0" smtClean="0"/>
                        <a:t>13</a:t>
                      </a:r>
                      <a:endParaRPr lang="id-ID" sz="1600" dirty="0"/>
                    </a:p>
                  </a:txBody>
                  <a:tcPr/>
                </a:tc>
                <a:tc>
                  <a:txBody>
                    <a:bodyPr/>
                    <a:lstStyle/>
                    <a:p>
                      <a:pPr algn="l"/>
                      <a:r>
                        <a:rPr lang="id-ID" sz="1600" dirty="0" smtClean="0"/>
                        <a:t>14</a:t>
                      </a:r>
                      <a:endParaRPr lang="id-ID" sz="1600" dirty="0"/>
                    </a:p>
                  </a:txBody>
                  <a:tcPr/>
                </a:tc>
              </a:tr>
              <a:tr h="450315">
                <a:tc>
                  <a:txBody>
                    <a:bodyPr/>
                    <a:lstStyle/>
                    <a:p>
                      <a:pPr algn="ctr"/>
                      <a:r>
                        <a:rPr lang="id-ID" sz="1600" dirty="0" smtClean="0"/>
                        <a:t>1</a:t>
                      </a: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0</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0</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2</a:t>
                      </a: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6</a:t>
                      </a:r>
                      <a:endParaRPr lang="id-ID" sz="1600" dirty="0"/>
                    </a:p>
                  </a:txBody>
                  <a:tcPr/>
                </a:tc>
                <a:tc>
                  <a:txBody>
                    <a:bodyPr/>
                    <a:lstStyle/>
                    <a:p>
                      <a:pPr algn="ctr"/>
                      <a:r>
                        <a:rPr lang="en-US" sz="1600" dirty="0" smtClean="0"/>
                        <a:t>6</a:t>
                      </a:r>
                      <a:endParaRPr lang="id-ID" sz="1600" dirty="0"/>
                    </a:p>
                  </a:txBody>
                  <a:tcPr/>
                </a:tc>
                <a:tc>
                  <a:txBody>
                    <a:bodyPr/>
                    <a:lstStyle/>
                    <a:p>
                      <a:pPr algn="ctr"/>
                      <a:r>
                        <a:rPr lang="id-ID" sz="1600" dirty="0" smtClean="0"/>
                        <a:t>1</a:t>
                      </a:r>
                      <a:r>
                        <a:rPr lang="en-US" sz="1600" dirty="0" smtClean="0"/>
                        <a:t>2</a:t>
                      </a:r>
                      <a:endParaRPr lang="id-ID" sz="1600" dirty="0"/>
                    </a:p>
                  </a:txBody>
                  <a:tcPr/>
                </a:tc>
                <a:tc>
                  <a:txBody>
                    <a:bodyPr/>
                    <a:lstStyle/>
                    <a:p>
                      <a:pPr algn="ctr"/>
                      <a:r>
                        <a:rPr lang="en-US" sz="1600" dirty="0" smtClean="0"/>
                        <a:t>0</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r>
              <a:tr h="450315">
                <a:tc>
                  <a:txBody>
                    <a:bodyPr/>
                    <a:lstStyle/>
                    <a:p>
                      <a:pPr algn="ctr"/>
                      <a:r>
                        <a:rPr lang="id-ID" sz="1600" dirty="0" smtClean="0"/>
                        <a:t>3</a:t>
                      </a: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4</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6</a:t>
                      </a:r>
                      <a:endParaRPr lang="id-ID" sz="1600" dirty="0"/>
                    </a:p>
                  </a:txBody>
                  <a:tcPr/>
                </a:tc>
                <a:tc>
                  <a:txBody>
                    <a:bodyPr/>
                    <a:lstStyle/>
                    <a:p>
                      <a:pPr algn="ctr"/>
                      <a:r>
                        <a:rPr lang="id-ID" sz="1600" dirty="0" smtClean="0"/>
                        <a:t>0</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4</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6</a:t>
                      </a: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5</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2</a:t>
                      </a:r>
                      <a:endParaRPr lang="id-ID" sz="1600" dirty="0"/>
                    </a:p>
                  </a:txBody>
                  <a:tcPr/>
                </a:tc>
                <a:tc>
                  <a:txBody>
                    <a:bodyPr/>
                    <a:lstStyle/>
                    <a:p>
                      <a:pPr algn="ctr"/>
                      <a:r>
                        <a:rPr lang="en-US" sz="1600" dirty="0" smtClean="0"/>
                        <a:t>10</a:t>
                      </a:r>
                      <a:endParaRPr lang="id-ID" sz="1600" dirty="0"/>
                    </a:p>
                  </a:txBody>
                  <a:tcPr/>
                </a:tc>
                <a:tc>
                  <a:txBody>
                    <a:bodyPr/>
                    <a:lstStyle/>
                    <a:p>
                      <a:pPr algn="ctr"/>
                      <a:r>
                        <a:rPr lang="en-US" sz="1600" dirty="0" smtClean="0"/>
                        <a:t>12</a:t>
                      </a:r>
                      <a:endParaRPr lang="id-ID" sz="1600" dirty="0"/>
                    </a:p>
                  </a:txBody>
                  <a:tcPr/>
                </a:tc>
                <a:tc>
                  <a:txBody>
                    <a:bodyPr/>
                    <a:lstStyle/>
                    <a:p>
                      <a:pPr algn="ctr"/>
                      <a:r>
                        <a:rPr lang="en-US" sz="1600" dirty="0" smtClean="0"/>
                        <a:t>0</a:t>
                      </a: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c>
                  <a:txBody>
                    <a:bodyPr/>
                    <a:lstStyle/>
                    <a:p>
                      <a:endParaRPr lang="en-US"/>
                    </a:p>
                  </a:txBody>
                  <a:tcPr/>
                </a:tc>
                <a:tc>
                  <a:txBody>
                    <a:bodyPr/>
                    <a:lstStyle/>
                    <a:p>
                      <a:endParaRPr lang="en-US" dirty="0"/>
                    </a:p>
                  </a:txBody>
                  <a:tcPr/>
                </a:tc>
                <a:tc>
                  <a:txBody>
                    <a:bodyPr/>
                    <a:lstStyle/>
                    <a:p>
                      <a:pPr algn="ctr"/>
                      <a:endParaRPr lang="id-ID" sz="1600"/>
                    </a:p>
                  </a:txBody>
                  <a:tcPr/>
                </a:tc>
                <a:tc>
                  <a:txBody>
                    <a:bodyPr/>
                    <a:lstStyle/>
                    <a:p>
                      <a:pPr algn="ctr"/>
                      <a:endParaRPr lang="id-ID" sz="160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r>
              <a:tr h="450315">
                <a:tc>
                  <a:txBody>
                    <a:bodyPr/>
                    <a:lstStyle/>
                    <a:p>
                      <a:pPr algn="ctr"/>
                      <a:r>
                        <a:rPr lang="id-ID" sz="1600" dirty="0" smtClean="0"/>
                        <a:t>6</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4</a:t>
                      </a:r>
                      <a:endParaRPr lang="id-ID" sz="1600" dirty="0"/>
                    </a:p>
                  </a:txBody>
                  <a:tcPr/>
                </a:tc>
                <a:tc>
                  <a:txBody>
                    <a:bodyPr/>
                    <a:lstStyle/>
                    <a:p>
                      <a:pPr algn="ctr"/>
                      <a:r>
                        <a:rPr lang="id-ID" sz="1600" dirty="0" smtClean="0"/>
                        <a:t>6</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0</a:t>
                      </a: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r>
              <a:tr h="450315">
                <a:tc>
                  <a:txBody>
                    <a:bodyPr/>
                    <a:lstStyle/>
                    <a:p>
                      <a:pPr algn="ctr"/>
                      <a:r>
                        <a:rPr lang="id-ID" sz="1600" dirty="0" smtClean="0"/>
                        <a:t>7</a:t>
                      </a:r>
                      <a:endParaRPr lang="id-ID" sz="1600" dirty="0"/>
                    </a:p>
                  </a:txBody>
                  <a:tcPr/>
                </a:tc>
                <a:tc>
                  <a:txBody>
                    <a:bodyPr/>
                    <a:lstStyle/>
                    <a:p>
                      <a:pPr algn="ctr"/>
                      <a:r>
                        <a:rPr lang="id-ID" sz="1600" dirty="0" smtClean="0"/>
                        <a:t>1P</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10</a:t>
                      </a:r>
                      <a:endParaRPr lang="id-ID" sz="1600" dirty="0"/>
                    </a:p>
                  </a:txBody>
                  <a:tcPr/>
                </a:tc>
                <a:tc>
                  <a:txBody>
                    <a:bodyPr/>
                    <a:lstStyle/>
                    <a:p>
                      <a:pPr algn="ctr"/>
                      <a:r>
                        <a:rPr lang="id-ID" sz="1600" dirty="0" smtClean="0"/>
                        <a:t>12</a:t>
                      </a:r>
                      <a:endParaRPr lang="id-ID" sz="1600" dirty="0"/>
                    </a:p>
                  </a:txBody>
                  <a:tcPr/>
                </a:tc>
                <a:tc>
                  <a:txBody>
                    <a:bodyPr/>
                    <a:lstStyle/>
                    <a:p>
                      <a:pPr algn="ctr"/>
                      <a:r>
                        <a:rPr lang="id-ID" sz="1600" dirty="0" smtClean="0"/>
                        <a:t>0</a:t>
                      </a: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a:p>
                  </a:txBody>
                  <a:tcPr/>
                </a:tc>
                <a:tc>
                  <a:txBody>
                    <a:bodyPr/>
                    <a:lstStyle/>
                    <a:p>
                      <a:pPr algn="ctr"/>
                      <a:endParaRPr lang="id-ID" sz="1600" dirty="0"/>
                    </a:p>
                  </a:txBody>
                  <a:tcPr/>
                </a:tc>
                <a:tc>
                  <a:txBody>
                    <a:bodyPr/>
                    <a:lstStyle/>
                    <a:p>
                      <a:pPr algn="ctr"/>
                      <a:endParaRPr lang="id-ID" sz="1600" dirty="0"/>
                    </a:p>
                  </a:txBody>
                  <a:tcPr/>
                </a:tc>
                <a:tc>
                  <a:txBody>
                    <a:bodyPr/>
                    <a:lstStyle/>
                    <a:p>
                      <a:pPr algn="ctr"/>
                      <a:r>
                        <a:rPr lang="id-ID" sz="1600" dirty="0" smtClean="0"/>
                        <a:t>1</a:t>
                      </a:r>
                      <a:endParaRPr lang="id-ID" sz="1600" dirty="0"/>
                    </a:p>
                  </a:txBody>
                  <a:tcPr/>
                </a:tc>
                <a:tc>
                  <a:txBody>
                    <a:bodyPr/>
                    <a:lstStyle/>
                    <a:p>
                      <a:pPr algn="ctr"/>
                      <a:r>
                        <a:rPr lang="id-ID" sz="1600" dirty="0" smtClean="0"/>
                        <a:t>1</a:t>
                      </a:r>
                      <a:endParaRPr lang="id-ID" sz="1600" dirty="0"/>
                    </a:p>
                  </a:txBody>
                  <a:tcPr/>
                </a:tc>
                <a:tc>
                  <a:txBody>
                    <a:bodyPr/>
                    <a:lstStyle/>
                    <a:p>
                      <a:pPr algn="ctr"/>
                      <a:endParaRPr lang="id-ID" sz="1600" dirty="0"/>
                    </a:p>
                  </a:txBody>
                  <a:tcPr/>
                </a:tc>
              </a:tr>
              <a:tr h="450315">
                <a:tc gridSpan="6">
                  <a:txBody>
                    <a:bodyPr/>
                    <a:lstStyle/>
                    <a:p>
                      <a:pPr algn="l"/>
                      <a:r>
                        <a:rPr lang="id-ID" sz="1600" dirty="0" smtClean="0"/>
                        <a:t>Total</a:t>
                      </a:r>
                      <a:r>
                        <a:rPr lang="id-ID" sz="1600" baseline="0" dirty="0" smtClean="0"/>
                        <a:t> resource load</a:t>
                      </a: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hMerge="1">
                  <a:txBody>
                    <a:bodyPr/>
                    <a:lstStyle/>
                    <a:p>
                      <a:pPr algn="ctr"/>
                      <a:endParaRPr lang="id-ID" sz="1600" dirty="0"/>
                    </a:p>
                  </a:txBody>
                  <a:tcPr/>
                </a:tc>
                <a:tc>
                  <a:txBody>
                    <a:bodyPr/>
                    <a:lstStyle/>
                    <a:p>
                      <a:pPr algn="ctr"/>
                      <a:r>
                        <a:rPr lang="id-ID" sz="1600" dirty="0" smtClean="0"/>
                        <a:t>2P</a:t>
                      </a:r>
                      <a:endParaRPr lang="id-ID" sz="1600" dirty="0"/>
                    </a:p>
                  </a:txBody>
                  <a:tcPr/>
                </a:tc>
                <a:tc>
                  <a:txBody>
                    <a:bodyPr/>
                    <a:lstStyle/>
                    <a:p>
                      <a:pPr algn="ctr"/>
                      <a:r>
                        <a:rPr lang="id-ID" sz="1600" dirty="0" smtClean="0"/>
                        <a:t>2P</a:t>
                      </a:r>
                      <a:endParaRPr lang="id-ID" sz="1600" dirty="0"/>
                    </a:p>
                  </a:txBody>
                  <a:tcPr/>
                </a:tc>
                <a:tc>
                  <a:txBody>
                    <a:bodyPr/>
                    <a:lstStyle/>
                    <a:p>
                      <a:pPr algn="ctr"/>
                      <a:r>
                        <a:rPr lang="en-US" sz="1600" dirty="0" smtClean="0"/>
                        <a:t>3</a:t>
                      </a:r>
                      <a:r>
                        <a:rPr lang="id-ID" sz="1600" dirty="0" smtClean="0"/>
                        <a:t>P</a:t>
                      </a:r>
                      <a:endParaRPr lang="id-ID" sz="1600" dirty="0"/>
                    </a:p>
                  </a:txBody>
                  <a:tcPr/>
                </a:tc>
                <a:tc>
                  <a:txBody>
                    <a:bodyPr/>
                    <a:lstStyle/>
                    <a:p>
                      <a:pPr algn="ctr"/>
                      <a:r>
                        <a:rPr lang="en-US" sz="1600" dirty="0" smtClean="0"/>
                        <a:t>3</a:t>
                      </a:r>
                      <a:r>
                        <a:rPr lang="id-ID" sz="1600" dirty="0" smtClean="0"/>
                        <a:t>P</a:t>
                      </a:r>
                      <a:endParaRPr lang="id-ID" sz="1600" dirty="0"/>
                    </a:p>
                  </a:txBody>
                  <a:tcPr/>
                </a:tc>
                <a:tc>
                  <a:txBody>
                    <a:bodyPr/>
                    <a:lstStyle/>
                    <a:p>
                      <a:pPr algn="ctr"/>
                      <a:r>
                        <a:rPr lang="en-US" sz="1400" dirty="0" smtClean="0"/>
                        <a:t>2</a:t>
                      </a:r>
                      <a:r>
                        <a:rPr lang="id-ID" sz="1400" dirty="0" smtClean="0"/>
                        <a:t>P</a:t>
                      </a:r>
                      <a:endParaRPr lang="id-ID" sz="1400" dirty="0"/>
                    </a:p>
                  </a:txBody>
                  <a:tcPr/>
                </a:tc>
                <a:tc>
                  <a:txBody>
                    <a:bodyPr/>
                    <a:lstStyle/>
                    <a:p>
                      <a:pPr algn="ctr"/>
                      <a:r>
                        <a:rPr lang="en-US" sz="1400" dirty="0" smtClean="0"/>
                        <a:t>2</a:t>
                      </a:r>
                      <a:r>
                        <a:rPr lang="id-ID" sz="1400" dirty="0" smtClean="0"/>
                        <a:t>P</a:t>
                      </a:r>
                      <a:endParaRPr lang="id-ID" sz="1400" dirty="0"/>
                    </a:p>
                  </a:txBody>
                  <a:tcPr/>
                </a:tc>
                <a:tc>
                  <a:txBody>
                    <a:bodyPr/>
                    <a:lstStyle/>
                    <a:p>
                      <a:pPr algn="ctr"/>
                      <a:r>
                        <a:rPr lang="en-US" sz="1400" dirty="0" smtClean="0"/>
                        <a:t>3</a:t>
                      </a:r>
                      <a:r>
                        <a:rPr lang="id-ID" sz="1400" dirty="0" smtClean="0"/>
                        <a:t>P</a:t>
                      </a:r>
                      <a:endParaRPr lang="id-ID" sz="1400" dirty="0"/>
                    </a:p>
                  </a:txBody>
                  <a:tcPr/>
                </a:tc>
                <a:tc>
                  <a:txBody>
                    <a:bodyPr/>
                    <a:lstStyle/>
                    <a:p>
                      <a:pPr algn="ctr"/>
                      <a:r>
                        <a:rPr lang="en-US" sz="1400" dirty="0" smtClean="0"/>
                        <a:t>3</a:t>
                      </a:r>
                      <a:r>
                        <a:rPr lang="id-ID" sz="1400" dirty="0" smtClean="0"/>
                        <a:t>P</a:t>
                      </a:r>
                      <a:endParaRPr lang="id-ID" sz="1400" dirty="0"/>
                    </a:p>
                  </a:txBody>
                  <a:tcPr/>
                </a:tc>
                <a:tc>
                  <a:txBody>
                    <a:bodyPr/>
                    <a:lstStyle/>
                    <a:p>
                      <a:pPr algn="ctr"/>
                      <a:r>
                        <a:rPr lang="en-US" sz="1600" dirty="0" smtClean="0"/>
                        <a:t>3</a:t>
                      </a:r>
                      <a:r>
                        <a:rPr lang="id-ID" sz="1600" dirty="0" smtClean="0"/>
                        <a:t>P</a:t>
                      </a:r>
                      <a:endParaRPr lang="id-ID" sz="1600" dirty="0"/>
                    </a:p>
                  </a:txBody>
                  <a:tcPr/>
                </a:tc>
                <a:tc>
                  <a:txBody>
                    <a:bodyPr/>
                    <a:lstStyle/>
                    <a:p>
                      <a:pPr algn="ctr"/>
                      <a:r>
                        <a:rPr lang="en-US" sz="1600" dirty="0" smtClean="0"/>
                        <a:t>3</a:t>
                      </a:r>
                      <a:r>
                        <a:rPr lang="id-ID" sz="1600" dirty="0" smtClean="0"/>
                        <a:t>P</a:t>
                      </a:r>
                      <a:endParaRPr lang="id-ID" sz="1600" dirty="0"/>
                    </a:p>
                  </a:txBody>
                  <a:tcPr/>
                </a:tc>
                <a:tc>
                  <a:txBody>
                    <a:bodyPr/>
                    <a:lstStyle/>
                    <a:p>
                      <a:pPr algn="ctr"/>
                      <a:r>
                        <a:rPr lang="en-US" sz="1600" dirty="0" smtClean="0"/>
                        <a:t>3</a:t>
                      </a:r>
                      <a:r>
                        <a:rPr lang="id-ID" sz="1600" dirty="0" smtClean="0"/>
                        <a:t>P</a:t>
                      </a:r>
                      <a:endParaRPr lang="id-ID" sz="1600" dirty="0"/>
                    </a:p>
                  </a:txBody>
                  <a:tcPr/>
                </a:tc>
                <a:tc>
                  <a:txBody>
                    <a:bodyPr/>
                    <a:lstStyle/>
                    <a:p>
                      <a:pPr algn="ctr"/>
                      <a:r>
                        <a:rPr lang="en-US" sz="1600" dirty="0" smtClean="0"/>
                        <a:t>3</a:t>
                      </a:r>
                      <a:r>
                        <a:rPr lang="id-ID" sz="1600" dirty="0" smtClean="0"/>
                        <a:t>P</a:t>
                      </a:r>
                      <a:endParaRPr lang="id-ID" sz="1600" dirty="0"/>
                    </a:p>
                  </a:txBody>
                  <a:tcPr/>
                </a:tc>
                <a:tc>
                  <a:txBody>
                    <a:bodyPr/>
                    <a:lstStyle/>
                    <a:p>
                      <a:pPr algn="ctr"/>
                      <a:r>
                        <a:rPr lang="en-US" sz="1600" dirty="0" smtClean="0"/>
                        <a:t>1P</a:t>
                      </a:r>
                      <a:endParaRPr lang="id-ID" sz="1600" dirty="0"/>
                    </a:p>
                  </a:txBody>
                  <a:tcPr/>
                </a:tc>
                <a:tc>
                  <a:txBody>
                    <a:bodyPr/>
                    <a:lstStyle/>
                    <a:p>
                      <a:pPr algn="ctr"/>
                      <a:r>
                        <a:rPr lang="en-US" sz="1600" dirty="0" smtClean="0"/>
                        <a:t>1P</a:t>
                      </a:r>
                      <a:endParaRPr lang="id-ID" sz="1600" dirty="0"/>
                    </a:p>
                  </a:txBody>
                  <a:tcPr/>
                </a:tc>
                <a:tc>
                  <a:txBody>
                    <a:bodyPr/>
                    <a:lstStyle/>
                    <a:p>
                      <a:pPr algn="ctr"/>
                      <a:endParaRPr lang="id-ID" sz="1600" dirty="0"/>
                    </a:p>
                  </a:txBody>
                  <a:tcPr/>
                </a:tc>
              </a:tr>
              <a:tr h="450315">
                <a:tc gridSpan="6">
                  <a:txBody>
                    <a:bodyPr/>
                    <a:lstStyle/>
                    <a:p>
                      <a:pPr algn="l"/>
                      <a:r>
                        <a:rPr lang="en-US" sz="1600" dirty="0" smtClean="0"/>
                        <a:t>Resource</a:t>
                      </a:r>
                      <a:r>
                        <a:rPr lang="en-US" sz="1600" baseline="0" dirty="0" smtClean="0"/>
                        <a:t> available</a:t>
                      </a:r>
                      <a:endParaRPr lang="id-ID" sz="16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r>
                        <a:rPr lang="en-US" sz="1600" smtClean="0"/>
                        <a:t>3P</a:t>
                      </a:r>
                      <a:endParaRPr lang="id-ID" sz="1600" dirty="0"/>
                    </a:p>
                  </a:txBody>
                  <a:tcPr/>
                </a:tc>
                <a:tc>
                  <a:txBody>
                    <a:bodyPr/>
                    <a:lstStyle/>
                    <a:p>
                      <a:pPr algn="ctr"/>
                      <a:endParaRPr lang="id-ID" sz="1600" dirty="0"/>
                    </a:p>
                  </a:txBody>
                  <a:tcPr/>
                </a:tc>
              </a:tr>
            </a:tbl>
          </a:graphicData>
        </a:graphic>
      </p:graphicFrame>
    </p:spTree>
    <p:extLst>
      <p:ext uri="{BB962C8B-B14F-4D97-AF65-F5344CB8AC3E}">
        <p14:creationId xmlns:p14="http://schemas.microsoft.com/office/powerpoint/2010/main" xmlns="" val="1174176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838200"/>
          </a:xfrm>
        </p:spPr>
        <p:txBody>
          <a:bodyPr>
            <a:noAutofit/>
          </a:bodyPr>
          <a:lstStyle/>
          <a:p>
            <a:r>
              <a:rPr lang="en-US" sz="4000" dirty="0" smtClean="0"/>
              <a:t>New </a:t>
            </a:r>
            <a:r>
              <a:rPr lang="id-ID" sz="4000" dirty="0" smtClean="0"/>
              <a:t>Resource Schedule </a:t>
            </a:r>
            <a:r>
              <a:rPr lang="en-US" sz="4000" dirty="0" smtClean="0"/>
              <a:t>Network</a:t>
            </a:r>
            <a:endParaRPr lang="id-ID" sz="4000" dirty="0"/>
          </a:p>
        </p:txBody>
      </p:sp>
      <p:graphicFrame>
        <p:nvGraphicFramePr>
          <p:cNvPr id="4" name="Table 3"/>
          <p:cNvGraphicFramePr>
            <a:graphicFrameLocks noGrp="1"/>
          </p:cNvGraphicFramePr>
          <p:nvPr/>
        </p:nvGraphicFramePr>
        <p:xfrm>
          <a:off x="685800" y="3352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2</a:t>
                      </a:r>
                      <a:endParaRPr lang="id-ID" dirty="0"/>
                    </a:p>
                  </a:txBody>
                  <a:tcPr/>
                </a:tc>
              </a:tr>
              <a:tr h="474133">
                <a:tc>
                  <a:txBody>
                    <a:bodyPr/>
                    <a:lstStyle/>
                    <a:p>
                      <a:pPr algn="ctr"/>
                      <a:r>
                        <a:rPr lang="id-ID" dirty="0" smtClean="0"/>
                        <a:t>0</a:t>
                      </a:r>
                      <a:endParaRPr lang="id-ID" dirty="0"/>
                    </a:p>
                  </a:txBody>
                  <a:tcPr/>
                </a:tc>
                <a:tc>
                  <a:txBody>
                    <a:bodyPr/>
                    <a:lstStyle/>
                    <a:p>
                      <a:r>
                        <a:rPr lang="id-ID" dirty="0" smtClean="0"/>
                        <a:t>2P</a:t>
                      </a:r>
                      <a:endParaRPr lang="id-ID" dirty="0"/>
                    </a:p>
                  </a:txBody>
                  <a:tcPr/>
                </a:tc>
                <a:tc>
                  <a:txBody>
                    <a:bodyPr/>
                    <a:lstStyle/>
                    <a:p>
                      <a:r>
                        <a:rPr lang="id-ID" dirty="0" smtClean="0"/>
                        <a:t>0</a:t>
                      </a:r>
                      <a:endParaRPr lang="id-ID" dirty="0"/>
                    </a:p>
                  </a:txBody>
                  <a:tcPr/>
                </a:tc>
              </a:tr>
              <a:tr h="474133">
                <a:tc>
                  <a:txBody>
                    <a:bodyPr/>
                    <a:lstStyle/>
                    <a:p>
                      <a:pPr algn="ctr"/>
                      <a:r>
                        <a:rPr lang="id-ID" dirty="0" smtClean="0"/>
                        <a:t>0</a:t>
                      </a:r>
                      <a:endParaRPr lang="id-ID" dirty="0"/>
                    </a:p>
                  </a:txBody>
                  <a:tcPr/>
                </a:tc>
                <a:tc>
                  <a:txBody>
                    <a:bodyPr/>
                    <a:lstStyle/>
                    <a:p>
                      <a:pPr algn="ctr"/>
                      <a:r>
                        <a:rPr lang="id-ID" dirty="0" smtClean="0"/>
                        <a:t>2</a:t>
                      </a:r>
                      <a:endParaRPr lang="id-ID" dirty="0"/>
                    </a:p>
                  </a:txBody>
                  <a:tcPr/>
                </a:tc>
                <a:tc>
                  <a:txBody>
                    <a:bodyPr/>
                    <a:lstStyle/>
                    <a:p>
                      <a:pPr algn="ctr"/>
                      <a:r>
                        <a:rPr lang="id-ID" dirty="0" smtClean="0"/>
                        <a:t>2</a:t>
                      </a:r>
                      <a:endParaRPr lang="id-ID" dirty="0"/>
                    </a:p>
                  </a:txBody>
                  <a:tcPr/>
                </a:tc>
              </a:tr>
            </a:tbl>
          </a:graphicData>
        </a:graphic>
      </p:graphicFrame>
      <p:graphicFrame>
        <p:nvGraphicFramePr>
          <p:cNvPr id="5" name="Table 4"/>
          <p:cNvGraphicFramePr>
            <a:graphicFrameLocks noGrp="1"/>
          </p:cNvGraphicFramePr>
          <p:nvPr/>
        </p:nvGraphicFramePr>
        <p:xfrm>
          <a:off x="7312660" y="5435601"/>
          <a:ext cx="1831340" cy="1422399"/>
        </p:xfrm>
        <a:graphic>
          <a:graphicData uri="http://schemas.openxmlformats.org/drawingml/2006/table">
            <a:tbl>
              <a:tblPr firstRow="1" bandRow="1">
                <a:tableStyleId>{5C22544A-7EE6-4342-B048-85BDC9FD1C3A}</a:tableStyleId>
              </a:tblPr>
              <a:tblGrid>
                <a:gridCol w="457200"/>
                <a:gridCol w="609600"/>
                <a:gridCol w="76454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a:txBody>
                    <a:bodyPr/>
                    <a:lstStyle/>
                    <a:p>
                      <a:r>
                        <a:rPr lang="id-ID" sz="1600" dirty="0" smtClean="0"/>
                        <a:t>RES</a:t>
                      </a:r>
                      <a:endParaRPr lang="id-ID" sz="1600" dirty="0"/>
                    </a:p>
                  </a:txBody>
                  <a:tcPr/>
                </a:tc>
                <a:tc>
                  <a:txBody>
                    <a:bodyPr/>
                    <a:lstStyle/>
                    <a:p>
                      <a:r>
                        <a:rPr lang="id-ID" dirty="0" smtClean="0"/>
                        <a:t>SL</a:t>
                      </a:r>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4125981370"/>
              </p:ext>
            </p:extLst>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en-US" dirty="0" smtClean="0"/>
                        <a:t>6</a:t>
                      </a:r>
                      <a:endParaRPr lang="id-ID" dirty="0"/>
                    </a:p>
                  </a:txBody>
                  <a:tcPr/>
                </a:tc>
                <a:tc>
                  <a:txBody>
                    <a:bodyPr/>
                    <a:lstStyle/>
                    <a:p>
                      <a:pPr algn="ctr"/>
                      <a:r>
                        <a:rPr lang="id-ID" dirty="0" smtClean="0"/>
                        <a:t>2</a:t>
                      </a:r>
                      <a:endParaRPr lang="id-ID" dirty="0"/>
                    </a:p>
                  </a:txBody>
                  <a:tcPr/>
                </a:tc>
                <a:tc>
                  <a:txBody>
                    <a:bodyPr/>
                    <a:lstStyle/>
                    <a:p>
                      <a:pPr algn="ctr"/>
                      <a:r>
                        <a:rPr lang="en-US" dirty="0" smtClean="0"/>
                        <a:t>12</a:t>
                      </a:r>
                      <a:endParaRPr lang="id-ID" dirty="0"/>
                    </a:p>
                  </a:txBody>
                  <a:tcPr/>
                </a:tc>
              </a:tr>
              <a:tr h="474133">
                <a:tc>
                  <a:txBody>
                    <a:bodyPr/>
                    <a:lstStyle/>
                    <a:p>
                      <a:pPr algn="ctr"/>
                      <a:r>
                        <a:rPr lang="en-US" dirty="0" smtClean="0"/>
                        <a:t>0</a:t>
                      </a:r>
                      <a:endParaRPr lang="id-ID" dirty="0"/>
                    </a:p>
                  </a:txBody>
                  <a:tcPr/>
                </a:tc>
                <a:tc>
                  <a:txBody>
                    <a:bodyPr/>
                    <a:lstStyle/>
                    <a:p>
                      <a:r>
                        <a:rPr lang="id-ID" dirty="0" smtClean="0"/>
                        <a:t>2P</a:t>
                      </a:r>
                      <a:endParaRPr lang="id-ID" dirty="0"/>
                    </a:p>
                  </a:txBody>
                  <a:tcPr/>
                </a:tc>
                <a:tc>
                  <a:txBody>
                    <a:bodyPr/>
                    <a:lstStyle/>
                    <a:p>
                      <a:r>
                        <a:rPr lang="en-US" dirty="0" smtClean="0"/>
                        <a:t>0</a:t>
                      </a:r>
                      <a:endParaRPr lang="id-ID" dirty="0"/>
                    </a:p>
                  </a:txBody>
                  <a:tcPr/>
                </a:tc>
              </a:tr>
              <a:tr h="474133">
                <a:tc>
                  <a:txBody>
                    <a:bodyPr/>
                    <a:lstStyle/>
                    <a:p>
                      <a:pPr algn="ctr"/>
                      <a:r>
                        <a:rPr lang="en-US" dirty="0" smtClean="0"/>
                        <a:t>6</a:t>
                      </a:r>
                      <a:endParaRPr lang="id-ID" dirty="0"/>
                    </a:p>
                  </a:txBody>
                  <a:tcPr/>
                </a:tc>
                <a:tc>
                  <a:txBody>
                    <a:bodyPr/>
                    <a:lstStyle/>
                    <a:p>
                      <a:pPr algn="ctr"/>
                      <a:r>
                        <a:rPr lang="id-ID" dirty="0" smtClean="0"/>
                        <a:t>6</a:t>
                      </a:r>
                      <a:endParaRPr lang="id-ID" dirty="0"/>
                    </a:p>
                  </a:txBody>
                  <a:tcPr/>
                </a:tc>
                <a:tc>
                  <a:txBody>
                    <a:bodyPr/>
                    <a:lstStyle/>
                    <a:p>
                      <a:pPr algn="ctr"/>
                      <a:r>
                        <a:rPr lang="id-ID" dirty="0" smtClean="0"/>
                        <a:t>1</a:t>
                      </a:r>
                      <a:r>
                        <a:rPr lang="en-US" dirty="0" smtClean="0"/>
                        <a:t>2</a:t>
                      </a:r>
                      <a:endParaRPr lang="id-ID"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958393092"/>
              </p:ext>
            </p:extLst>
          </p:nvPr>
        </p:nvGraphicFramePr>
        <p:xfrm>
          <a:off x="2895600" y="3352800"/>
          <a:ext cx="1600199" cy="1422399"/>
        </p:xfrm>
        <a:graphic>
          <a:graphicData uri="http://schemas.openxmlformats.org/drawingml/2006/table">
            <a:tbl>
              <a:tblPr firstRow="1" bandRow="1">
                <a:tableStyleId>{5C22544A-7EE6-4342-B048-85BDC9FD1C3A}</a:tableStyleId>
              </a:tblPr>
              <a:tblGrid>
                <a:gridCol w="433881"/>
                <a:gridCol w="576864"/>
                <a:gridCol w="589454"/>
              </a:tblGrid>
              <a:tr h="474133">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r>
                        <a:rPr lang="id-ID" dirty="0" smtClean="0"/>
                        <a:t>6</a:t>
                      </a:r>
                      <a:endParaRPr lang="id-ID" dirty="0"/>
                    </a:p>
                  </a:txBody>
                  <a:tcPr/>
                </a:tc>
              </a:tr>
              <a:tr h="474133">
                <a:tc>
                  <a:txBody>
                    <a:bodyPr/>
                    <a:lstStyle/>
                    <a:p>
                      <a:pPr algn="ctr"/>
                      <a:r>
                        <a:rPr lang="id-ID" dirty="0" smtClean="0"/>
                        <a:t>0</a:t>
                      </a:r>
                      <a:endParaRPr lang="id-ID" dirty="0"/>
                    </a:p>
                  </a:txBody>
                  <a:tcPr/>
                </a:tc>
                <a:tc>
                  <a:txBody>
                    <a:bodyPr/>
                    <a:lstStyle/>
                    <a:p>
                      <a:r>
                        <a:rPr lang="id-ID" dirty="0" smtClean="0"/>
                        <a:t>2P</a:t>
                      </a:r>
                      <a:endParaRPr lang="id-ID" dirty="0"/>
                    </a:p>
                  </a:txBody>
                  <a:tcPr/>
                </a:tc>
                <a:tc>
                  <a:txBody>
                    <a:bodyPr/>
                    <a:lstStyle/>
                    <a:p>
                      <a:r>
                        <a:rPr lang="id-ID" dirty="0" smtClean="0"/>
                        <a:t>0</a:t>
                      </a:r>
                      <a:endParaRPr lang="id-ID" dirty="0"/>
                    </a:p>
                  </a:txBody>
                  <a:tcPr/>
                </a:tc>
              </a:tr>
              <a:tr h="474133">
                <a:tc>
                  <a:txBody>
                    <a:bodyPr/>
                    <a:lstStyle/>
                    <a:p>
                      <a:pPr algn="ctr"/>
                      <a:r>
                        <a:rPr lang="en-US" dirty="0" smtClean="0"/>
                        <a:t>2</a:t>
                      </a:r>
                      <a:endParaRPr lang="id-ID" dirty="0"/>
                    </a:p>
                  </a:txBody>
                  <a:tcPr/>
                </a:tc>
                <a:tc>
                  <a:txBody>
                    <a:bodyPr/>
                    <a:lstStyle/>
                    <a:p>
                      <a:pPr algn="ctr"/>
                      <a:r>
                        <a:rPr lang="id-ID" dirty="0" smtClean="0"/>
                        <a:t>4</a:t>
                      </a:r>
                      <a:endParaRPr lang="id-ID" dirty="0"/>
                    </a:p>
                  </a:txBody>
                  <a:tcPr/>
                </a:tc>
                <a:tc>
                  <a:txBody>
                    <a:bodyPr/>
                    <a:lstStyle/>
                    <a:p>
                      <a:r>
                        <a:rPr lang="en-US" dirty="0" smtClean="0"/>
                        <a:t>6</a:t>
                      </a:r>
                      <a:endParaRPr lang="id-ID"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2684802659"/>
              </p:ext>
            </p:extLst>
          </p:nvPr>
        </p:nvGraphicFramePr>
        <p:xfrm>
          <a:off x="4953000" y="23622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en-US" dirty="0" smtClean="0"/>
                        <a:t>10</a:t>
                      </a:r>
                      <a:endParaRPr lang="id-ID" dirty="0"/>
                    </a:p>
                  </a:txBody>
                  <a:tcPr/>
                </a:tc>
                <a:tc>
                  <a:txBody>
                    <a:bodyPr/>
                    <a:lstStyle/>
                    <a:p>
                      <a:pPr algn="ctr"/>
                      <a:r>
                        <a:rPr lang="id-ID" dirty="0" smtClean="0"/>
                        <a:t>5</a:t>
                      </a:r>
                      <a:endParaRPr lang="id-ID" dirty="0"/>
                    </a:p>
                  </a:txBody>
                  <a:tcPr/>
                </a:tc>
                <a:tc>
                  <a:txBody>
                    <a:bodyPr/>
                    <a:lstStyle/>
                    <a:p>
                      <a:pPr algn="ctr"/>
                      <a:r>
                        <a:rPr lang="en-US" dirty="0" smtClean="0"/>
                        <a:t>12</a:t>
                      </a:r>
                      <a:endParaRPr lang="id-ID" dirty="0"/>
                    </a:p>
                  </a:txBody>
                  <a:tcPr/>
                </a:tc>
              </a:tr>
              <a:tr h="474133">
                <a:tc>
                  <a:txBody>
                    <a:bodyPr/>
                    <a:lstStyle/>
                    <a:p>
                      <a:pPr algn="ctr"/>
                      <a:r>
                        <a:rPr lang="en-US" dirty="0" smtClean="0"/>
                        <a:t>0</a:t>
                      </a:r>
                      <a:endParaRPr lang="id-ID" dirty="0"/>
                    </a:p>
                  </a:txBody>
                  <a:tcPr/>
                </a:tc>
                <a:tc>
                  <a:txBody>
                    <a:bodyPr/>
                    <a:lstStyle/>
                    <a:p>
                      <a:r>
                        <a:rPr lang="id-ID" dirty="0" smtClean="0"/>
                        <a:t>1P</a:t>
                      </a:r>
                      <a:endParaRPr lang="id-ID" dirty="0"/>
                    </a:p>
                  </a:txBody>
                  <a:tcPr/>
                </a:tc>
                <a:tc>
                  <a:txBody>
                    <a:bodyPr/>
                    <a:lstStyle/>
                    <a:p>
                      <a:r>
                        <a:rPr lang="en-US" dirty="0" smtClean="0"/>
                        <a:t>0</a:t>
                      </a:r>
                      <a:endParaRPr lang="id-ID" dirty="0"/>
                    </a:p>
                  </a:txBody>
                  <a:tcPr/>
                </a:tc>
              </a:tr>
              <a:tr h="474133">
                <a:tc>
                  <a:txBody>
                    <a:bodyPr/>
                    <a:lstStyle/>
                    <a:p>
                      <a:pPr algn="ctr"/>
                      <a:r>
                        <a:rPr lang="en-US" dirty="0" smtClean="0"/>
                        <a:t>10</a:t>
                      </a:r>
                      <a:endParaRPr lang="id-ID" dirty="0"/>
                    </a:p>
                  </a:txBody>
                  <a:tcPr/>
                </a:tc>
                <a:tc>
                  <a:txBody>
                    <a:bodyPr/>
                    <a:lstStyle/>
                    <a:p>
                      <a:pPr algn="ctr"/>
                      <a:r>
                        <a:rPr lang="id-ID" dirty="0" smtClean="0"/>
                        <a:t>2</a:t>
                      </a:r>
                      <a:endParaRPr lang="id-ID" dirty="0"/>
                    </a:p>
                  </a:txBody>
                  <a:tcPr/>
                </a:tc>
                <a:tc>
                  <a:txBody>
                    <a:bodyPr/>
                    <a:lstStyle/>
                    <a:p>
                      <a:pPr algn="ctr"/>
                      <a:r>
                        <a:rPr lang="id-ID" dirty="0" smtClean="0"/>
                        <a:t>1</a:t>
                      </a:r>
                      <a:r>
                        <a:rPr lang="en-US" dirty="0" smtClean="0"/>
                        <a:t>2</a:t>
                      </a:r>
                      <a:endParaRPr lang="id-ID"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1072966739"/>
              </p:ext>
            </p:extLst>
          </p:nvPr>
        </p:nvGraphicFramePr>
        <p:xfrm>
          <a:off x="7010401" y="3200400"/>
          <a:ext cx="1676400" cy="1422399"/>
        </p:xfrm>
        <a:graphic>
          <a:graphicData uri="http://schemas.openxmlformats.org/drawingml/2006/table">
            <a:tbl>
              <a:tblPr firstRow="1" bandRow="1">
                <a:tableStyleId>{5C22544A-7EE6-4342-B048-85BDC9FD1C3A}</a:tableStyleId>
              </a:tblPr>
              <a:tblGrid>
                <a:gridCol w="533399"/>
                <a:gridCol w="487759"/>
                <a:gridCol w="655242"/>
              </a:tblGrid>
              <a:tr h="474133">
                <a:tc>
                  <a:txBody>
                    <a:bodyPr/>
                    <a:lstStyle/>
                    <a:p>
                      <a:pPr algn="ctr"/>
                      <a:r>
                        <a:rPr lang="id-ID" dirty="0" smtClean="0"/>
                        <a:t>1</a:t>
                      </a:r>
                      <a:r>
                        <a:rPr lang="en-US" dirty="0" smtClean="0"/>
                        <a:t>2</a:t>
                      </a:r>
                      <a:endParaRPr lang="id-ID" dirty="0"/>
                    </a:p>
                  </a:txBody>
                  <a:tcPr/>
                </a:tc>
                <a:tc>
                  <a:txBody>
                    <a:bodyPr/>
                    <a:lstStyle/>
                    <a:p>
                      <a:pPr algn="ctr"/>
                      <a:r>
                        <a:rPr lang="id-ID" dirty="0" smtClean="0"/>
                        <a:t>7</a:t>
                      </a:r>
                      <a:endParaRPr lang="id-ID" dirty="0"/>
                    </a:p>
                  </a:txBody>
                  <a:tcPr/>
                </a:tc>
                <a:tc>
                  <a:txBody>
                    <a:bodyPr/>
                    <a:lstStyle/>
                    <a:p>
                      <a:r>
                        <a:rPr lang="id-ID" dirty="0" smtClean="0"/>
                        <a:t>1</a:t>
                      </a:r>
                      <a:r>
                        <a:rPr lang="en-US" dirty="0" smtClean="0"/>
                        <a:t>4</a:t>
                      </a:r>
                      <a:endParaRPr lang="id-ID" dirty="0"/>
                    </a:p>
                  </a:txBody>
                  <a:tcPr/>
                </a:tc>
              </a:tr>
              <a:tr h="474133">
                <a:tc>
                  <a:txBody>
                    <a:bodyPr/>
                    <a:lstStyle/>
                    <a:p>
                      <a:pPr algn="ctr"/>
                      <a:r>
                        <a:rPr lang="id-ID" dirty="0" smtClean="0"/>
                        <a:t>0</a:t>
                      </a:r>
                      <a:endParaRPr lang="id-ID" dirty="0"/>
                    </a:p>
                  </a:txBody>
                  <a:tcPr/>
                </a:tc>
                <a:tc>
                  <a:txBody>
                    <a:bodyPr/>
                    <a:lstStyle/>
                    <a:p>
                      <a:r>
                        <a:rPr lang="id-ID" dirty="0" smtClean="0"/>
                        <a:t>1P</a:t>
                      </a:r>
                      <a:endParaRPr lang="id-ID" dirty="0"/>
                    </a:p>
                  </a:txBody>
                  <a:tcPr/>
                </a:tc>
                <a:tc>
                  <a:txBody>
                    <a:bodyPr/>
                    <a:lstStyle/>
                    <a:p>
                      <a:r>
                        <a:rPr lang="id-ID" dirty="0" smtClean="0"/>
                        <a:t>0</a:t>
                      </a:r>
                      <a:endParaRPr lang="id-ID" dirty="0"/>
                    </a:p>
                  </a:txBody>
                  <a:tcPr/>
                </a:tc>
              </a:tr>
              <a:tr h="474133">
                <a:tc>
                  <a:txBody>
                    <a:bodyPr/>
                    <a:lstStyle/>
                    <a:p>
                      <a:pPr algn="ctr"/>
                      <a:r>
                        <a:rPr lang="id-ID" dirty="0" smtClean="0"/>
                        <a:t>1</a:t>
                      </a:r>
                      <a:r>
                        <a:rPr lang="en-US" dirty="0" smtClean="0"/>
                        <a:t>2</a:t>
                      </a:r>
                      <a:endParaRPr lang="id-ID" dirty="0"/>
                    </a:p>
                  </a:txBody>
                  <a:tcPr/>
                </a:tc>
                <a:tc>
                  <a:txBody>
                    <a:bodyPr/>
                    <a:lstStyle/>
                    <a:p>
                      <a:pPr algn="ctr"/>
                      <a:r>
                        <a:rPr lang="id-ID" dirty="0" smtClean="0"/>
                        <a:t>2</a:t>
                      </a:r>
                      <a:endParaRPr lang="id-ID" dirty="0"/>
                    </a:p>
                  </a:txBody>
                  <a:tcPr/>
                </a:tc>
                <a:tc>
                  <a:txBody>
                    <a:bodyPr/>
                    <a:lstStyle/>
                    <a:p>
                      <a:r>
                        <a:rPr lang="id-ID" dirty="0" smtClean="0"/>
                        <a:t>1</a:t>
                      </a:r>
                      <a:r>
                        <a:rPr lang="en-US" dirty="0" smtClean="0"/>
                        <a:t>4</a:t>
                      </a:r>
                      <a:endParaRPr lang="id-ID" dirty="0"/>
                    </a:p>
                  </a:txBody>
                  <a:tcPr/>
                </a:tc>
              </a:tr>
            </a:tbl>
          </a:graphicData>
        </a:graphic>
      </p:graphicFrame>
      <p:cxnSp>
        <p:nvCxnSpPr>
          <p:cNvPr id="10" name="Straight Arrow Connector 9"/>
          <p:cNvCxnSpPr/>
          <p:nvPr/>
        </p:nvCxnSpPr>
        <p:spPr>
          <a:xfrm rot="5400000" flipH="1" flipV="1">
            <a:off x="1714500" y="2857500"/>
            <a:ext cx="1752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286000" y="4038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6324600" y="3276600"/>
            <a:ext cx="914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6286500" y="42291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flipH="1" flipV="1">
            <a:off x="4191000" y="3352800"/>
            <a:ext cx="1066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a:xfrm>
            <a:off x="7543800" y="5029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6" name="Table 15"/>
          <p:cNvGraphicFramePr>
            <a:graphicFrameLocks noGrp="1"/>
          </p:cNvGraphicFramePr>
          <p:nvPr>
            <p:extLst>
              <p:ext uri="{D42A27DB-BD31-4B8C-83A1-F6EECF244321}">
                <p14:modId xmlns:p14="http://schemas.microsoft.com/office/powerpoint/2010/main" xmlns="" val="2017002908"/>
              </p:ext>
            </p:extLst>
          </p:nvPr>
        </p:nvGraphicFramePr>
        <p:xfrm>
          <a:off x="4953000" y="42672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6</a:t>
                      </a:r>
                      <a:endParaRPr lang="id-ID" dirty="0"/>
                    </a:p>
                  </a:txBody>
                  <a:tcPr/>
                </a:tc>
                <a:tc>
                  <a:txBody>
                    <a:bodyPr/>
                    <a:lstStyle/>
                    <a:p>
                      <a:pPr algn="ctr"/>
                      <a:r>
                        <a:rPr lang="id-ID" dirty="0" smtClean="0"/>
                        <a:t>6</a:t>
                      </a:r>
                      <a:endParaRPr lang="id-ID" dirty="0"/>
                    </a:p>
                  </a:txBody>
                  <a:tcPr/>
                </a:tc>
                <a:tc>
                  <a:txBody>
                    <a:bodyPr/>
                    <a:lstStyle/>
                    <a:p>
                      <a:pPr algn="ctr"/>
                      <a:r>
                        <a:rPr lang="id-ID" dirty="0" smtClean="0"/>
                        <a:t>10</a:t>
                      </a:r>
                      <a:endParaRPr lang="id-ID" dirty="0"/>
                    </a:p>
                  </a:txBody>
                  <a:tcPr/>
                </a:tc>
              </a:tr>
              <a:tr h="474133">
                <a:tc>
                  <a:txBody>
                    <a:bodyPr/>
                    <a:lstStyle/>
                    <a:p>
                      <a:pPr algn="ctr"/>
                      <a:r>
                        <a:rPr lang="id-ID" dirty="0" smtClean="0"/>
                        <a:t>0</a:t>
                      </a:r>
                      <a:endParaRPr lang="id-ID" dirty="0"/>
                    </a:p>
                  </a:txBody>
                  <a:tcPr/>
                </a:tc>
                <a:tc>
                  <a:txBody>
                    <a:bodyPr/>
                    <a:lstStyle/>
                    <a:p>
                      <a:r>
                        <a:rPr lang="id-ID" dirty="0" smtClean="0"/>
                        <a:t>1P</a:t>
                      </a:r>
                      <a:endParaRPr lang="id-ID" dirty="0"/>
                    </a:p>
                  </a:txBody>
                  <a:tcPr/>
                </a:tc>
                <a:tc>
                  <a:txBody>
                    <a:bodyPr/>
                    <a:lstStyle/>
                    <a:p>
                      <a:r>
                        <a:rPr lang="id-ID" dirty="0" smtClean="0"/>
                        <a:t>0</a:t>
                      </a:r>
                      <a:endParaRPr lang="id-ID" dirty="0"/>
                    </a:p>
                  </a:txBody>
                  <a:tcPr/>
                </a:tc>
              </a:tr>
              <a:tr h="474133">
                <a:tc>
                  <a:txBody>
                    <a:bodyPr/>
                    <a:lstStyle/>
                    <a:p>
                      <a:pPr algn="ctr"/>
                      <a:r>
                        <a:rPr lang="en-US" dirty="0" smtClean="0"/>
                        <a:t>6</a:t>
                      </a:r>
                      <a:endParaRPr lang="id-ID" dirty="0"/>
                    </a:p>
                  </a:txBody>
                  <a:tcPr/>
                </a:tc>
                <a:tc>
                  <a:txBody>
                    <a:bodyPr/>
                    <a:lstStyle/>
                    <a:p>
                      <a:pPr algn="ctr"/>
                      <a:r>
                        <a:rPr lang="id-ID" dirty="0" smtClean="0"/>
                        <a:t>4</a:t>
                      </a:r>
                      <a:endParaRPr lang="id-ID" dirty="0"/>
                    </a:p>
                  </a:txBody>
                  <a:tcPr/>
                </a:tc>
                <a:tc>
                  <a:txBody>
                    <a:bodyPr/>
                    <a:lstStyle/>
                    <a:p>
                      <a:pPr algn="ctr"/>
                      <a:r>
                        <a:rPr lang="id-ID" dirty="0" smtClean="0"/>
                        <a:t>1</a:t>
                      </a:r>
                      <a:r>
                        <a:rPr lang="en-US" dirty="0" smtClean="0"/>
                        <a:t>0</a:t>
                      </a:r>
                      <a:endParaRPr lang="id-ID" dirty="0"/>
                    </a:p>
                  </a:txBody>
                  <a:tcPr/>
                </a:tc>
              </a:tr>
            </a:tbl>
          </a:graphicData>
        </a:graphic>
      </p:graphicFrame>
      <p:cxnSp>
        <p:nvCxnSpPr>
          <p:cNvPr id="17" name="Straight Arrow Connector 16"/>
          <p:cNvCxnSpPr/>
          <p:nvPr/>
        </p:nvCxnSpPr>
        <p:spPr>
          <a:xfrm rot="16200000" flipH="1">
            <a:off x="4267200" y="4343400"/>
            <a:ext cx="914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xmlns="" val="2096360919"/>
              </p:ext>
            </p:extLst>
          </p:nvPr>
        </p:nvGraphicFramePr>
        <p:xfrm>
          <a:off x="2971800" y="5181600"/>
          <a:ext cx="1600199" cy="1422399"/>
        </p:xfrm>
        <a:graphic>
          <a:graphicData uri="http://schemas.openxmlformats.org/drawingml/2006/table">
            <a:tbl>
              <a:tblPr firstRow="1" bandRow="1">
                <a:tableStyleId>{5C22544A-7EE6-4342-B048-85BDC9FD1C3A}</a:tableStyleId>
              </a:tblPr>
              <a:tblGrid>
                <a:gridCol w="433881"/>
                <a:gridCol w="576864"/>
                <a:gridCol w="589454"/>
              </a:tblGrid>
              <a:tr h="474133">
                <a:tc>
                  <a:txBody>
                    <a:bodyPr/>
                    <a:lstStyle/>
                    <a:p>
                      <a:pPr algn="ctr"/>
                      <a:r>
                        <a:rPr lang="id-ID" dirty="0" smtClean="0"/>
                        <a:t>2</a:t>
                      </a:r>
                      <a:endParaRPr lang="id-ID" dirty="0"/>
                    </a:p>
                  </a:txBody>
                  <a:tcPr/>
                </a:tc>
                <a:tc>
                  <a:txBody>
                    <a:bodyPr/>
                    <a:lstStyle/>
                    <a:p>
                      <a:pPr algn="ctr"/>
                      <a:r>
                        <a:rPr lang="id-ID" dirty="0" smtClean="0"/>
                        <a:t>4</a:t>
                      </a:r>
                      <a:endParaRPr lang="id-ID" dirty="0"/>
                    </a:p>
                  </a:txBody>
                  <a:tcPr/>
                </a:tc>
                <a:tc>
                  <a:txBody>
                    <a:bodyPr/>
                    <a:lstStyle/>
                    <a:p>
                      <a:r>
                        <a:rPr lang="id-ID" dirty="0" smtClean="0"/>
                        <a:t>4</a:t>
                      </a:r>
                      <a:endParaRPr lang="id-ID" dirty="0"/>
                    </a:p>
                  </a:txBody>
                  <a:tcPr/>
                </a:tc>
              </a:tr>
              <a:tr h="474133">
                <a:tc>
                  <a:txBody>
                    <a:bodyPr/>
                    <a:lstStyle/>
                    <a:p>
                      <a:pPr algn="ctr"/>
                      <a:r>
                        <a:rPr lang="en-US" dirty="0" smtClean="0"/>
                        <a:t>0</a:t>
                      </a:r>
                      <a:endParaRPr lang="id-ID" dirty="0"/>
                    </a:p>
                  </a:txBody>
                  <a:tcPr/>
                </a:tc>
                <a:tc>
                  <a:txBody>
                    <a:bodyPr/>
                    <a:lstStyle/>
                    <a:p>
                      <a:r>
                        <a:rPr lang="id-ID" dirty="0" smtClean="0"/>
                        <a:t>1P</a:t>
                      </a:r>
                      <a:endParaRPr lang="id-ID" dirty="0"/>
                    </a:p>
                  </a:txBody>
                  <a:tcPr/>
                </a:tc>
                <a:tc>
                  <a:txBody>
                    <a:bodyPr/>
                    <a:lstStyle/>
                    <a:p>
                      <a:r>
                        <a:rPr lang="en-US" dirty="0" smtClean="0"/>
                        <a:t>0</a:t>
                      </a:r>
                      <a:endParaRPr lang="id-ID" dirty="0"/>
                    </a:p>
                  </a:txBody>
                  <a:tcPr/>
                </a:tc>
              </a:tr>
              <a:tr h="474133">
                <a:tc>
                  <a:txBody>
                    <a:bodyPr/>
                    <a:lstStyle/>
                    <a:p>
                      <a:pPr algn="ctr"/>
                      <a:r>
                        <a:rPr lang="en-US" dirty="0" smtClean="0"/>
                        <a:t>10</a:t>
                      </a:r>
                      <a:endParaRPr lang="id-ID" dirty="0"/>
                    </a:p>
                  </a:txBody>
                  <a:tcPr/>
                </a:tc>
                <a:tc>
                  <a:txBody>
                    <a:bodyPr/>
                    <a:lstStyle/>
                    <a:p>
                      <a:pPr algn="ctr"/>
                      <a:r>
                        <a:rPr lang="id-ID" dirty="0" smtClean="0"/>
                        <a:t>2</a:t>
                      </a:r>
                      <a:endParaRPr lang="id-ID" dirty="0"/>
                    </a:p>
                  </a:txBody>
                  <a:tcPr/>
                </a:tc>
                <a:tc>
                  <a:txBody>
                    <a:bodyPr/>
                    <a:lstStyle/>
                    <a:p>
                      <a:r>
                        <a:rPr lang="id-ID" dirty="0" smtClean="0"/>
                        <a:t>1</a:t>
                      </a:r>
                      <a:r>
                        <a:rPr lang="en-US" dirty="0" smtClean="0"/>
                        <a:t>2</a:t>
                      </a:r>
                      <a:endParaRPr lang="id-ID" dirty="0"/>
                    </a:p>
                  </a:txBody>
                  <a:tcPr/>
                </a:tc>
              </a:tr>
            </a:tbl>
          </a:graphicData>
        </a:graphic>
      </p:graphicFrame>
      <p:cxnSp>
        <p:nvCxnSpPr>
          <p:cNvPr id="19" name="Straight Arrow Connector 18"/>
          <p:cNvCxnSpPr/>
          <p:nvPr/>
        </p:nvCxnSpPr>
        <p:spPr>
          <a:xfrm rot="16200000" flipH="1">
            <a:off x="1676400" y="4648200"/>
            <a:ext cx="1905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495800" y="1981200"/>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495800" y="6096000"/>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5943600" y="2819400"/>
            <a:ext cx="1905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flipH="1" flipV="1">
            <a:off x="5867400" y="4953000"/>
            <a:ext cx="2057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892048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id-ID" sz="3600" dirty="0" smtClean="0"/>
              <a:t>Activity and Project Frequency Distributions</a:t>
            </a:r>
            <a:endParaRPr lang="id-ID" sz="3600" dirty="0"/>
          </a:p>
        </p:txBody>
      </p:sp>
      <p:pic>
        <p:nvPicPr>
          <p:cNvPr id="87042" name="Picture 2" descr="http://www.csharpcity.com/wp-content/uploads/2010/05/normal-distribution.gif"/>
          <p:cNvPicPr>
            <a:picLocks noChangeAspect="1" noChangeArrowheads="1"/>
          </p:cNvPicPr>
          <p:nvPr/>
        </p:nvPicPr>
        <p:blipFill>
          <a:blip r:embed="rId2" cstate="print"/>
          <a:srcRect/>
          <a:stretch>
            <a:fillRect/>
          </a:stretch>
        </p:blipFill>
        <p:spPr bwMode="auto">
          <a:xfrm>
            <a:off x="4419600" y="2590800"/>
            <a:ext cx="4019550" cy="2857500"/>
          </a:xfrm>
          <a:prstGeom prst="rect">
            <a:avLst/>
          </a:prstGeom>
          <a:noFill/>
        </p:spPr>
      </p:pic>
      <p:pic>
        <p:nvPicPr>
          <p:cNvPr id="87044" name="Picture 4" descr="http://www.riskamp.com/pert-images/curve-2.gif"/>
          <p:cNvPicPr>
            <a:picLocks noChangeAspect="1" noChangeArrowheads="1"/>
          </p:cNvPicPr>
          <p:nvPr/>
        </p:nvPicPr>
        <p:blipFill>
          <a:blip r:embed="rId3" cstate="print"/>
          <a:srcRect/>
          <a:stretch>
            <a:fillRect/>
          </a:stretch>
        </p:blipFill>
        <p:spPr bwMode="auto">
          <a:xfrm>
            <a:off x="1143000" y="2949138"/>
            <a:ext cx="2286000" cy="2299138"/>
          </a:xfrm>
          <a:prstGeom prst="rect">
            <a:avLst/>
          </a:prstGeom>
          <a:noFill/>
        </p:spPr>
      </p:pic>
      <p:sp>
        <p:nvSpPr>
          <p:cNvPr id="10" name="TextBox 9"/>
          <p:cNvSpPr txBox="1"/>
          <p:nvPr/>
        </p:nvSpPr>
        <p:spPr>
          <a:xfrm>
            <a:off x="2438400" y="3124200"/>
            <a:ext cx="1143000" cy="369332"/>
          </a:xfrm>
          <a:prstGeom prst="rect">
            <a:avLst/>
          </a:prstGeom>
          <a:noFill/>
        </p:spPr>
        <p:txBody>
          <a:bodyPr wrap="square" rtlCol="0">
            <a:spAutoFit/>
          </a:bodyPr>
          <a:lstStyle/>
          <a:p>
            <a:r>
              <a:rPr lang="id-ID" dirty="0" smtClean="0"/>
              <a:t>Activity</a:t>
            </a:r>
            <a:endParaRPr lang="id-ID" dirty="0"/>
          </a:p>
        </p:txBody>
      </p:sp>
      <p:sp>
        <p:nvSpPr>
          <p:cNvPr id="11" name="TextBox 10"/>
          <p:cNvSpPr txBox="1"/>
          <p:nvPr/>
        </p:nvSpPr>
        <p:spPr>
          <a:xfrm>
            <a:off x="5943600" y="3124200"/>
            <a:ext cx="990600" cy="369332"/>
          </a:xfrm>
          <a:prstGeom prst="rect">
            <a:avLst/>
          </a:prstGeom>
          <a:noFill/>
        </p:spPr>
        <p:txBody>
          <a:bodyPr wrap="square" rtlCol="0">
            <a:spAutoFit/>
          </a:bodyPr>
          <a:lstStyle/>
          <a:p>
            <a:r>
              <a:rPr lang="id-ID" dirty="0" smtClean="0"/>
              <a:t>Project</a:t>
            </a:r>
            <a:endParaRPr lang="id-ID" dirty="0"/>
          </a:p>
        </p:txBody>
      </p:sp>
      <p:cxnSp>
        <p:nvCxnSpPr>
          <p:cNvPr id="13" name="Straight Connector 12"/>
          <p:cNvCxnSpPr/>
          <p:nvPr/>
        </p:nvCxnSpPr>
        <p:spPr>
          <a:xfrm rot="5400000">
            <a:off x="2057400" y="44196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5257800"/>
            <a:ext cx="457200" cy="369332"/>
          </a:xfrm>
          <a:prstGeom prst="rect">
            <a:avLst/>
          </a:prstGeom>
          <a:noFill/>
        </p:spPr>
        <p:txBody>
          <a:bodyPr wrap="square" rtlCol="0">
            <a:spAutoFit/>
          </a:bodyPr>
          <a:lstStyle/>
          <a:p>
            <a:r>
              <a:rPr lang="id-ID" dirty="0" smtClean="0"/>
              <a:t> m</a:t>
            </a:r>
            <a:endParaRPr lang="id-ID" dirty="0"/>
          </a:p>
        </p:txBody>
      </p:sp>
      <p:sp>
        <p:nvSpPr>
          <p:cNvPr id="15" name="TextBox 14"/>
          <p:cNvSpPr txBox="1"/>
          <p:nvPr/>
        </p:nvSpPr>
        <p:spPr>
          <a:xfrm>
            <a:off x="1066800" y="5257800"/>
            <a:ext cx="457200" cy="369332"/>
          </a:xfrm>
          <a:prstGeom prst="rect">
            <a:avLst/>
          </a:prstGeom>
          <a:noFill/>
        </p:spPr>
        <p:txBody>
          <a:bodyPr wrap="square" rtlCol="0">
            <a:spAutoFit/>
          </a:bodyPr>
          <a:lstStyle/>
          <a:p>
            <a:r>
              <a:rPr lang="id-ID" dirty="0" smtClean="0"/>
              <a:t>a</a:t>
            </a:r>
            <a:endParaRPr lang="id-ID" dirty="0"/>
          </a:p>
        </p:txBody>
      </p:sp>
      <p:sp>
        <p:nvSpPr>
          <p:cNvPr id="16" name="TextBox 15"/>
          <p:cNvSpPr txBox="1"/>
          <p:nvPr/>
        </p:nvSpPr>
        <p:spPr>
          <a:xfrm>
            <a:off x="3124200" y="5257800"/>
            <a:ext cx="457200" cy="369332"/>
          </a:xfrm>
          <a:prstGeom prst="rect">
            <a:avLst/>
          </a:prstGeom>
          <a:noFill/>
        </p:spPr>
        <p:txBody>
          <a:bodyPr wrap="square" rtlCol="0">
            <a:spAutoFit/>
          </a:bodyPr>
          <a:lstStyle/>
          <a:p>
            <a:r>
              <a:rPr lang="id-ID" dirty="0" smtClean="0"/>
              <a:t>  b</a:t>
            </a:r>
            <a:endParaRPr lang="id-ID" dirty="0"/>
          </a:p>
        </p:txBody>
      </p:sp>
      <p:sp>
        <p:nvSpPr>
          <p:cNvPr id="17" name="TextBox 16"/>
          <p:cNvSpPr txBox="1"/>
          <p:nvPr/>
        </p:nvSpPr>
        <p:spPr>
          <a:xfrm>
            <a:off x="6172200" y="5257800"/>
            <a:ext cx="457200" cy="369332"/>
          </a:xfrm>
          <a:prstGeom prst="rect">
            <a:avLst/>
          </a:prstGeom>
          <a:noFill/>
        </p:spPr>
        <p:txBody>
          <a:bodyPr wrap="square" rtlCol="0">
            <a:spAutoFit/>
          </a:bodyPr>
          <a:lstStyle/>
          <a:p>
            <a:r>
              <a:rPr lang="id-ID" dirty="0" smtClean="0"/>
              <a:t>T</a:t>
            </a:r>
            <a:r>
              <a:rPr lang="id-ID" sz="1400" dirty="0" smtClean="0"/>
              <a:t>E</a:t>
            </a:r>
            <a:endParaRPr lang="id-ID"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Weighted Average Activity (t</a:t>
            </a:r>
            <a:r>
              <a:rPr lang="id-ID" sz="2800" dirty="0" smtClean="0"/>
              <a:t>e</a:t>
            </a:r>
            <a:r>
              <a:rPr lang="id-ID" dirty="0" smtClean="0"/>
              <a:t>)</a:t>
            </a:r>
            <a:endParaRPr lang="id-ID" dirty="0"/>
          </a:p>
        </p:txBody>
      </p:sp>
      <p:sp>
        <p:nvSpPr>
          <p:cNvPr id="3" name="Content Placeholder 2"/>
          <p:cNvSpPr>
            <a:spLocks noGrp="1"/>
          </p:cNvSpPr>
          <p:nvPr>
            <p:ph idx="1"/>
          </p:nvPr>
        </p:nvSpPr>
        <p:spPr>
          <a:xfrm>
            <a:off x="457200" y="2133600"/>
            <a:ext cx="8229600" cy="4191000"/>
          </a:xfrm>
        </p:spPr>
        <p:txBody>
          <a:bodyPr/>
          <a:lstStyle/>
          <a:p>
            <a:pPr lvl="4">
              <a:buNone/>
            </a:pPr>
            <a:r>
              <a:rPr lang="id-ID" dirty="0" smtClean="0"/>
              <a:t> </a:t>
            </a:r>
            <a:r>
              <a:rPr lang="id-ID" sz="2800" dirty="0" smtClean="0"/>
              <a:t>a + 4m + b</a:t>
            </a:r>
          </a:p>
          <a:p>
            <a:pPr>
              <a:buNone/>
            </a:pPr>
            <a:r>
              <a:rPr lang="id-ID" dirty="0" smtClean="0"/>
              <a:t>	 t</a:t>
            </a:r>
            <a:r>
              <a:rPr lang="id-ID" sz="1200" dirty="0" smtClean="0"/>
              <a:t>e  </a:t>
            </a:r>
            <a:r>
              <a:rPr lang="id-ID" dirty="0" smtClean="0"/>
              <a:t>	 =  -------------</a:t>
            </a:r>
          </a:p>
          <a:p>
            <a:pPr>
              <a:buNone/>
            </a:pPr>
            <a:r>
              <a:rPr lang="id-ID" dirty="0" smtClean="0"/>
              <a:t>			  6</a:t>
            </a:r>
          </a:p>
          <a:p>
            <a:pPr>
              <a:buNone/>
            </a:pPr>
            <a:r>
              <a:rPr lang="id-ID" dirty="0" smtClean="0"/>
              <a:t>	 t</a:t>
            </a:r>
            <a:r>
              <a:rPr lang="id-ID" sz="1200" dirty="0" smtClean="0"/>
              <a:t>e </a:t>
            </a:r>
            <a:r>
              <a:rPr lang="id-ID" dirty="0" smtClean="0"/>
              <a:t>	= weighted average activity time</a:t>
            </a:r>
          </a:p>
          <a:p>
            <a:pPr>
              <a:buNone/>
            </a:pPr>
            <a:r>
              <a:rPr lang="id-ID" dirty="0" smtClean="0"/>
              <a:t>	a	= optimistic activity time (1 chance in 100 	  	   compliting activity under normal conditions)</a:t>
            </a:r>
          </a:p>
          <a:p>
            <a:pPr>
              <a:buNone/>
            </a:pPr>
            <a:r>
              <a:rPr lang="id-ID" dirty="0" smtClean="0"/>
              <a:t>	b	= pesimistic activity time</a:t>
            </a:r>
          </a:p>
          <a:p>
            <a:pPr>
              <a:buNone/>
            </a:pPr>
            <a:r>
              <a:rPr lang="id-ID" dirty="0" smtClean="0"/>
              <a:t>	m	= most likely activity time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Standard Deviation</a:t>
            </a:r>
            <a:endParaRPr lang="id-ID" dirty="0"/>
          </a:p>
        </p:txBody>
      </p:sp>
      <p:sp>
        <p:nvSpPr>
          <p:cNvPr id="3" name="Content Placeholder 2"/>
          <p:cNvSpPr>
            <a:spLocks noGrp="1"/>
          </p:cNvSpPr>
          <p:nvPr>
            <p:ph idx="1"/>
          </p:nvPr>
        </p:nvSpPr>
        <p:spPr>
          <a:xfrm>
            <a:off x="457200" y="2133600"/>
            <a:ext cx="8229600" cy="4191000"/>
          </a:xfrm>
        </p:spPr>
        <p:txBody>
          <a:bodyPr/>
          <a:lstStyle/>
          <a:p>
            <a:pPr lvl="1">
              <a:buNone/>
            </a:pPr>
            <a:r>
              <a:rPr lang="id-ID" dirty="0" smtClean="0"/>
              <a:t>			b - a</a:t>
            </a:r>
          </a:p>
          <a:p>
            <a:pPr lvl="1">
              <a:buNone/>
            </a:pPr>
            <a:r>
              <a:rPr lang="el-GR" sz="4000" dirty="0" smtClean="0"/>
              <a:t>σ</a:t>
            </a:r>
            <a:r>
              <a:rPr lang="id-ID" sz="2000" dirty="0" smtClean="0"/>
              <a:t>te</a:t>
            </a:r>
            <a:r>
              <a:rPr lang="id-ID" sz="1100" dirty="0" smtClean="0"/>
              <a:t> </a:t>
            </a:r>
            <a:r>
              <a:rPr lang="id-ID" dirty="0" smtClean="0"/>
              <a:t>=	-----</a:t>
            </a:r>
          </a:p>
          <a:p>
            <a:pPr lvl="1">
              <a:buNone/>
            </a:pPr>
            <a:r>
              <a:rPr lang="id-ID" dirty="0" smtClean="0"/>
              <a:t>		 	  6</a:t>
            </a:r>
          </a:p>
          <a:p>
            <a:pPr lvl="1">
              <a:buNone/>
            </a:pPr>
            <a:endParaRPr lang="id-ID" dirty="0" smtClean="0"/>
          </a:p>
          <a:p>
            <a:pPr lvl="1">
              <a:buNone/>
            </a:pPr>
            <a:endParaRPr lang="id-ID" dirty="0" smtClean="0"/>
          </a:p>
          <a:p>
            <a:pPr lvl="1">
              <a:buNone/>
            </a:pPr>
            <a:r>
              <a:rPr lang="el-GR" sz="4400" dirty="0" smtClean="0"/>
              <a:t>σ</a:t>
            </a:r>
            <a:r>
              <a:rPr lang="id-ID" sz="1400" dirty="0" smtClean="0"/>
              <a:t>TE</a:t>
            </a:r>
            <a:r>
              <a:rPr lang="id-ID" sz="1200" dirty="0" smtClean="0"/>
              <a:t> </a:t>
            </a:r>
            <a:r>
              <a:rPr lang="id-ID" dirty="0" smtClean="0"/>
              <a:t>= </a:t>
            </a:r>
            <a:r>
              <a:rPr lang="id-ID" sz="4400" dirty="0" smtClean="0"/>
              <a:t>√</a:t>
            </a:r>
            <a:r>
              <a:rPr lang="id-ID" dirty="0" smtClean="0"/>
              <a:t> ∑ </a:t>
            </a:r>
            <a:r>
              <a:rPr lang="id-ID" sz="2800" dirty="0" smtClean="0"/>
              <a:t>(</a:t>
            </a:r>
            <a:r>
              <a:rPr lang="el-GR" sz="4400" dirty="0" smtClean="0"/>
              <a:t>σ</a:t>
            </a:r>
            <a:r>
              <a:rPr lang="id-ID" dirty="0" smtClean="0"/>
              <a:t>te</a:t>
            </a:r>
            <a:r>
              <a:rPr lang="id-ID" sz="1200" dirty="0" smtClean="0"/>
              <a:t> </a:t>
            </a:r>
            <a:r>
              <a:rPr lang="id-ID" sz="2800" dirty="0" smtClean="0"/>
              <a:t>)</a:t>
            </a:r>
            <a:r>
              <a:rPr lang="id-ID" sz="3200" dirty="0" smtClean="0"/>
              <a:t>²</a:t>
            </a:r>
          </a:p>
          <a:p>
            <a:pPr lvl="1">
              <a:buNone/>
            </a:pPr>
            <a:endParaRPr lang="id-ID" dirty="0"/>
          </a:p>
        </p:txBody>
      </p:sp>
      <p:sp>
        <p:nvSpPr>
          <p:cNvPr id="5" name="Left Brace 4"/>
          <p:cNvSpPr/>
          <p:nvPr/>
        </p:nvSpPr>
        <p:spPr>
          <a:xfrm>
            <a:off x="2133600" y="24384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Right Brace 5"/>
          <p:cNvSpPr/>
          <p:nvPr/>
        </p:nvSpPr>
        <p:spPr>
          <a:xfrm>
            <a:off x="3048000" y="23622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057400" y="4800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id-ID" sz="3600" dirty="0" smtClean="0"/>
              <a:t>Probability of Completing the Project in Time</a:t>
            </a:r>
            <a:endParaRPr lang="id-ID" sz="3600"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a:buNone/>
            </a:pPr>
            <a:endParaRPr lang="id-ID" dirty="0" smtClean="0"/>
          </a:p>
          <a:p>
            <a:pPr>
              <a:buNone/>
            </a:pPr>
            <a:r>
              <a:rPr lang="id-ID" dirty="0" smtClean="0"/>
              <a:t>	TE	= Critical path duration</a:t>
            </a:r>
          </a:p>
          <a:p>
            <a:pPr>
              <a:buNone/>
            </a:pPr>
            <a:r>
              <a:rPr lang="id-ID" dirty="0" smtClean="0"/>
              <a:t>	TS	= Schedule project duration</a:t>
            </a:r>
          </a:p>
          <a:p>
            <a:pPr>
              <a:buNone/>
            </a:pPr>
            <a:r>
              <a:rPr lang="id-ID" dirty="0" smtClean="0"/>
              <a:t>	Z	= probability (of meeting scheduled duration) 	   found in statistical</a:t>
            </a:r>
            <a:endParaRPr lang="id-ID" dirty="0"/>
          </a:p>
        </p:txBody>
      </p:sp>
      <p:cxnSp>
        <p:nvCxnSpPr>
          <p:cNvPr id="5" name="Straight Connector 4"/>
          <p:cNvCxnSpPr/>
          <p:nvPr/>
        </p:nvCxnSpPr>
        <p:spPr>
          <a:xfrm>
            <a:off x="2819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pPr algn="ctr"/>
            <a:r>
              <a:rPr lang="id-ID" dirty="0" smtClean="0"/>
              <a:t>Z Values and Probabilities</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xmlns="" val="2148486701"/>
              </p:ext>
            </p:extLst>
          </p:nvPr>
        </p:nvGraphicFramePr>
        <p:xfrm>
          <a:off x="1447800" y="914400"/>
          <a:ext cx="6096000" cy="5852160"/>
        </p:xfrm>
        <a:graphic>
          <a:graphicData uri="http://schemas.openxmlformats.org/drawingml/2006/table">
            <a:tbl>
              <a:tblPr firstRow="1" bandRow="1">
                <a:tableStyleId>{5C22544A-7EE6-4342-B048-85BDC9FD1C3A}</a:tableStyleId>
              </a:tblPr>
              <a:tblGrid>
                <a:gridCol w="1524000"/>
                <a:gridCol w="1524000"/>
                <a:gridCol w="1524000"/>
                <a:gridCol w="1524000"/>
              </a:tblGrid>
              <a:tr h="356202">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r>
              <a:tr h="356202">
                <a:tc>
                  <a:txBody>
                    <a:bodyPr/>
                    <a:lstStyle/>
                    <a:p>
                      <a:pPr algn="ctr"/>
                      <a:r>
                        <a:rPr lang="id-ID" dirty="0" smtClean="0"/>
                        <a:t>-3.0</a:t>
                      </a:r>
                      <a:endParaRPr lang="id-ID" dirty="0"/>
                    </a:p>
                  </a:txBody>
                  <a:tcPr/>
                </a:tc>
                <a:tc>
                  <a:txBody>
                    <a:bodyPr/>
                    <a:lstStyle/>
                    <a:p>
                      <a:pPr algn="ctr"/>
                      <a:r>
                        <a:rPr lang="id-ID" dirty="0" smtClean="0"/>
                        <a:t>.001</a:t>
                      </a:r>
                      <a:endParaRPr lang="id-ID" dirty="0"/>
                    </a:p>
                  </a:txBody>
                  <a:tcPr/>
                </a:tc>
                <a:tc>
                  <a:txBody>
                    <a:bodyPr/>
                    <a:lstStyle/>
                    <a:p>
                      <a:pPr algn="ctr"/>
                      <a:r>
                        <a:rPr lang="id-ID" dirty="0" smtClean="0"/>
                        <a:t>+0.0</a:t>
                      </a:r>
                      <a:endParaRPr lang="id-ID" dirty="0"/>
                    </a:p>
                  </a:txBody>
                  <a:tcPr/>
                </a:tc>
                <a:tc>
                  <a:txBody>
                    <a:bodyPr/>
                    <a:lstStyle/>
                    <a:p>
                      <a:pPr algn="ctr"/>
                      <a:r>
                        <a:rPr lang="id-ID" dirty="0" smtClean="0"/>
                        <a:t>.500</a:t>
                      </a:r>
                      <a:endParaRPr lang="id-ID" dirty="0"/>
                    </a:p>
                  </a:txBody>
                  <a:tcPr/>
                </a:tc>
              </a:tr>
              <a:tr h="356202">
                <a:tc>
                  <a:txBody>
                    <a:bodyPr/>
                    <a:lstStyle/>
                    <a:p>
                      <a:pPr algn="ctr"/>
                      <a:r>
                        <a:rPr lang="id-ID" dirty="0" smtClean="0"/>
                        <a:t>-2.8</a:t>
                      </a:r>
                      <a:endParaRPr lang="id-ID" dirty="0"/>
                    </a:p>
                  </a:txBody>
                  <a:tcPr/>
                </a:tc>
                <a:tc>
                  <a:txBody>
                    <a:bodyPr/>
                    <a:lstStyle/>
                    <a:p>
                      <a:pPr algn="ctr"/>
                      <a:r>
                        <a:rPr lang="id-ID" dirty="0" smtClean="0"/>
                        <a:t>.003</a:t>
                      </a:r>
                      <a:endParaRPr lang="id-ID" dirty="0"/>
                    </a:p>
                  </a:txBody>
                  <a:tcPr/>
                </a:tc>
                <a:tc>
                  <a:txBody>
                    <a:bodyPr/>
                    <a:lstStyle/>
                    <a:p>
                      <a:pPr algn="ctr"/>
                      <a:r>
                        <a:rPr lang="id-ID" dirty="0" smtClean="0"/>
                        <a:t>+0.2</a:t>
                      </a:r>
                      <a:endParaRPr lang="id-ID" dirty="0"/>
                    </a:p>
                  </a:txBody>
                  <a:tcPr/>
                </a:tc>
                <a:tc>
                  <a:txBody>
                    <a:bodyPr/>
                    <a:lstStyle/>
                    <a:p>
                      <a:pPr algn="ctr"/>
                      <a:r>
                        <a:rPr lang="id-ID" dirty="0" smtClean="0"/>
                        <a:t>.579</a:t>
                      </a:r>
                      <a:endParaRPr lang="id-ID" dirty="0"/>
                    </a:p>
                  </a:txBody>
                  <a:tcPr/>
                </a:tc>
              </a:tr>
              <a:tr h="356202">
                <a:tc>
                  <a:txBody>
                    <a:bodyPr/>
                    <a:lstStyle/>
                    <a:p>
                      <a:pPr algn="ctr"/>
                      <a:r>
                        <a:rPr lang="id-ID" dirty="0" smtClean="0"/>
                        <a:t>-2.6</a:t>
                      </a:r>
                      <a:endParaRPr lang="id-ID" dirty="0"/>
                    </a:p>
                  </a:txBody>
                  <a:tcPr/>
                </a:tc>
                <a:tc>
                  <a:txBody>
                    <a:bodyPr/>
                    <a:lstStyle/>
                    <a:p>
                      <a:pPr algn="ctr"/>
                      <a:r>
                        <a:rPr lang="id-ID" dirty="0" smtClean="0"/>
                        <a:t>.005</a:t>
                      </a:r>
                      <a:endParaRPr lang="id-ID" dirty="0"/>
                    </a:p>
                  </a:txBody>
                  <a:tcPr/>
                </a:tc>
                <a:tc>
                  <a:txBody>
                    <a:bodyPr/>
                    <a:lstStyle/>
                    <a:p>
                      <a:pPr algn="ctr"/>
                      <a:r>
                        <a:rPr lang="id-ID" dirty="0" smtClean="0"/>
                        <a:t>+0.4</a:t>
                      </a:r>
                      <a:endParaRPr lang="id-ID" dirty="0"/>
                    </a:p>
                  </a:txBody>
                  <a:tcPr/>
                </a:tc>
                <a:tc>
                  <a:txBody>
                    <a:bodyPr/>
                    <a:lstStyle/>
                    <a:p>
                      <a:pPr algn="ctr"/>
                      <a:r>
                        <a:rPr lang="id-ID" dirty="0" smtClean="0"/>
                        <a:t>.655</a:t>
                      </a:r>
                      <a:endParaRPr lang="id-ID" dirty="0"/>
                    </a:p>
                  </a:txBody>
                  <a:tcPr/>
                </a:tc>
              </a:tr>
              <a:tr h="356202">
                <a:tc>
                  <a:txBody>
                    <a:bodyPr/>
                    <a:lstStyle/>
                    <a:p>
                      <a:pPr algn="ctr"/>
                      <a:r>
                        <a:rPr lang="id-ID" dirty="0" smtClean="0"/>
                        <a:t>-2.4</a:t>
                      </a:r>
                      <a:endParaRPr lang="id-ID" dirty="0"/>
                    </a:p>
                  </a:txBody>
                  <a:tcPr/>
                </a:tc>
                <a:tc>
                  <a:txBody>
                    <a:bodyPr/>
                    <a:lstStyle/>
                    <a:p>
                      <a:pPr algn="ctr"/>
                      <a:r>
                        <a:rPr lang="id-ID" dirty="0" smtClean="0"/>
                        <a:t>.008</a:t>
                      </a:r>
                      <a:endParaRPr lang="id-ID" dirty="0"/>
                    </a:p>
                  </a:txBody>
                  <a:tcPr/>
                </a:tc>
                <a:tc>
                  <a:txBody>
                    <a:bodyPr/>
                    <a:lstStyle/>
                    <a:p>
                      <a:pPr algn="ctr"/>
                      <a:r>
                        <a:rPr lang="id-ID" dirty="0" smtClean="0"/>
                        <a:t>+0.6</a:t>
                      </a:r>
                      <a:endParaRPr lang="id-ID" dirty="0"/>
                    </a:p>
                  </a:txBody>
                  <a:tcPr/>
                </a:tc>
                <a:tc>
                  <a:txBody>
                    <a:bodyPr/>
                    <a:lstStyle/>
                    <a:p>
                      <a:pPr algn="ctr"/>
                      <a:r>
                        <a:rPr lang="id-ID" dirty="0" smtClean="0"/>
                        <a:t>.726</a:t>
                      </a:r>
                      <a:endParaRPr lang="id-ID" dirty="0"/>
                    </a:p>
                  </a:txBody>
                  <a:tcPr/>
                </a:tc>
              </a:tr>
              <a:tr h="356202">
                <a:tc>
                  <a:txBody>
                    <a:bodyPr/>
                    <a:lstStyle/>
                    <a:p>
                      <a:pPr algn="ctr"/>
                      <a:r>
                        <a:rPr lang="id-ID" dirty="0" smtClean="0"/>
                        <a:t>-2.2</a:t>
                      </a:r>
                      <a:endParaRPr lang="id-ID" dirty="0"/>
                    </a:p>
                  </a:txBody>
                  <a:tcPr/>
                </a:tc>
                <a:tc>
                  <a:txBody>
                    <a:bodyPr/>
                    <a:lstStyle/>
                    <a:p>
                      <a:pPr algn="ctr"/>
                      <a:r>
                        <a:rPr lang="id-ID" dirty="0" smtClean="0"/>
                        <a:t>.014</a:t>
                      </a:r>
                      <a:endParaRPr lang="id-ID" dirty="0"/>
                    </a:p>
                  </a:txBody>
                  <a:tcPr/>
                </a:tc>
                <a:tc>
                  <a:txBody>
                    <a:bodyPr/>
                    <a:lstStyle/>
                    <a:p>
                      <a:pPr algn="ctr"/>
                      <a:r>
                        <a:rPr lang="id-ID" dirty="0" smtClean="0"/>
                        <a:t>+0.8</a:t>
                      </a:r>
                      <a:endParaRPr lang="id-ID" dirty="0"/>
                    </a:p>
                  </a:txBody>
                  <a:tcPr/>
                </a:tc>
                <a:tc>
                  <a:txBody>
                    <a:bodyPr/>
                    <a:lstStyle/>
                    <a:p>
                      <a:pPr algn="ctr"/>
                      <a:r>
                        <a:rPr lang="id-ID" dirty="0" smtClean="0"/>
                        <a:t>.788</a:t>
                      </a:r>
                      <a:endParaRPr lang="id-ID" dirty="0"/>
                    </a:p>
                  </a:txBody>
                  <a:tcPr/>
                </a:tc>
              </a:tr>
              <a:tr h="356202">
                <a:tc>
                  <a:txBody>
                    <a:bodyPr/>
                    <a:lstStyle/>
                    <a:p>
                      <a:pPr algn="ctr"/>
                      <a:r>
                        <a:rPr lang="id-ID" dirty="0" smtClean="0"/>
                        <a:t>-2.0</a:t>
                      </a:r>
                      <a:endParaRPr lang="id-ID" dirty="0"/>
                    </a:p>
                  </a:txBody>
                  <a:tcPr/>
                </a:tc>
                <a:tc>
                  <a:txBody>
                    <a:bodyPr/>
                    <a:lstStyle/>
                    <a:p>
                      <a:pPr algn="ctr"/>
                      <a:r>
                        <a:rPr lang="id-ID" dirty="0" smtClean="0"/>
                        <a:t>.023</a:t>
                      </a:r>
                      <a:endParaRPr lang="id-ID" dirty="0"/>
                    </a:p>
                  </a:txBody>
                  <a:tcPr/>
                </a:tc>
                <a:tc>
                  <a:txBody>
                    <a:bodyPr/>
                    <a:lstStyle/>
                    <a:p>
                      <a:pPr algn="ctr"/>
                      <a:r>
                        <a:rPr lang="id-ID" dirty="0" smtClean="0"/>
                        <a:t>+1.0</a:t>
                      </a:r>
                      <a:endParaRPr lang="id-ID" dirty="0"/>
                    </a:p>
                  </a:txBody>
                  <a:tcPr/>
                </a:tc>
                <a:tc>
                  <a:txBody>
                    <a:bodyPr/>
                    <a:lstStyle/>
                    <a:p>
                      <a:pPr algn="ctr"/>
                      <a:r>
                        <a:rPr lang="id-ID" dirty="0" smtClean="0"/>
                        <a:t>.841</a:t>
                      </a:r>
                      <a:endParaRPr lang="id-ID" dirty="0"/>
                    </a:p>
                  </a:txBody>
                  <a:tcPr/>
                </a:tc>
              </a:tr>
              <a:tr h="356202">
                <a:tc>
                  <a:txBody>
                    <a:bodyPr/>
                    <a:lstStyle/>
                    <a:p>
                      <a:pPr algn="ctr"/>
                      <a:r>
                        <a:rPr lang="id-ID" dirty="0" smtClean="0"/>
                        <a:t>-1.8</a:t>
                      </a:r>
                      <a:endParaRPr lang="id-ID" dirty="0"/>
                    </a:p>
                  </a:txBody>
                  <a:tcPr/>
                </a:tc>
                <a:tc>
                  <a:txBody>
                    <a:bodyPr/>
                    <a:lstStyle/>
                    <a:p>
                      <a:pPr algn="ctr"/>
                      <a:r>
                        <a:rPr lang="id-ID" dirty="0" smtClean="0"/>
                        <a:t>.036</a:t>
                      </a:r>
                      <a:endParaRPr lang="id-ID" dirty="0"/>
                    </a:p>
                  </a:txBody>
                  <a:tcPr/>
                </a:tc>
                <a:tc>
                  <a:txBody>
                    <a:bodyPr/>
                    <a:lstStyle/>
                    <a:p>
                      <a:pPr algn="ctr"/>
                      <a:r>
                        <a:rPr lang="id-ID" dirty="0" smtClean="0"/>
                        <a:t>+1.2</a:t>
                      </a:r>
                      <a:endParaRPr lang="id-ID" dirty="0"/>
                    </a:p>
                  </a:txBody>
                  <a:tcPr/>
                </a:tc>
                <a:tc>
                  <a:txBody>
                    <a:bodyPr/>
                    <a:lstStyle/>
                    <a:p>
                      <a:pPr algn="ctr"/>
                      <a:r>
                        <a:rPr lang="id-ID" dirty="0" smtClean="0"/>
                        <a:t>.885</a:t>
                      </a:r>
                      <a:endParaRPr lang="id-ID" dirty="0"/>
                    </a:p>
                  </a:txBody>
                  <a:tcPr/>
                </a:tc>
              </a:tr>
              <a:tr h="356202">
                <a:tc>
                  <a:txBody>
                    <a:bodyPr/>
                    <a:lstStyle/>
                    <a:p>
                      <a:pPr algn="ctr"/>
                      <a:r>
                        <a:rPr lang="id-ID" dirty="0" smtClean="0"/>
                        <a:t>-1.6</a:t>
                      </a:r>
                      <a:endParaRPr lang="id-ID" dirty="0"/>
                    </a:p>
                  </a:txBody>
                  <a:tcPr/>
                </a:tc>
                <a:tc>
                  <a:txBody>
                    <a:bodyPr/>
                    <a:lstStyle/>
                    <a:p>
                      <a:pPr algn="ctr"/>
                      <a:r>
                        <a:rPr lang="id-ID" dirty="0" smtClean="0"/>
                        <a:t>.055</a:t>
                      </a:r>
                      <a:endParaRPr lang="id-ID" dirty="0"/>
                    </a:p>
                  </a:txBody>
                  <a:tcPr/>
                </a:tc>
                <a:tc>
                  <a:txBody>
                    <a:bodyPr/>
                    <a:lstStyle/>
                    <a:p>
                      <a:pPr algn="ctr"/>
                      <a:r>
                        <a:rPr lang="id-ID" dirty="0" smtClean="0"/>
                        <a:t>+1.4</a:t>
                      </a:r>
                      <a:endParaRPr lang="id-ID" dirty="0"/>
                    </a:p>
                  </a:txBody>
                  <a:tcPr/>
                </a:tc>
                <a:tc>
                  <a:txBody>
                    <a:bodyPr/>
                    <a:lstStyle/>
                    <a:p>
                      <a:pPr algn="ctr"/>
                      <a:r>
                        <a:rPr lang="id-ID" dirty="0" smtClean="0"/>
                        <a:t>.919</a:t>
                      </a:r>
                      <a:endParaRPr lang="id-ID" dirty="0"/>
                    </a:p>
                  </a:txBody>
                  <a:tcPr/>
                </a:tc>
              </a:tr>
              <a:tr h="356202">
                <a:tc>
                  <a:txBody>
                    <a:bodyPr/>
                    <a:lstStyle/>
                    <a:p>
                      <a:pPr algn="ctr"/>
                      <a:r>
                        <a:rPr lang="id-ID" dirty="0" smtClean="0"/>
                        <a:t>-1.4</a:t>
                      </a:r>
                      <a:endParaRPr lang="id-ID" dirty="0"/>
                    </a:p>
                  </a:txBody>
                  <a:tcPr/>
                </a:tc>
                <a:tc>
                  <a:txBody>
                    <a:bodyPr/>
                    <a:lstStyle/>
                    <a:p>
                      <a:pPr algn="ctr"/>
                      <a:r>
                        <a:rPr lang="id-ID" dirty="0" smtClean="0"/>
                        <a:t>.081</a:t>
                      </a:r>
                      <a:endParaRPr lang="id-ID" dirty="0"/>
                    </a:p>
                  </a:txBody>
                  <a:tcPr/>
                </a:tc>
                <a:tc>
                  <a:txBody>
                    <a:bodyPr/>
                    <a:lstStyle/>
                    <a:p>
                      <a:pPr algn="ctr"/>
                      <a:r>
                        <a:rPr lang="id-ID" dirty="0" smtClean="0"/>
                        <a:t>+1.6</a:t>
                      </a:r>
                      <a:endParaRPr lang="id-ID" dirty="0"/>
                    </a:p>
                  </a:txBody>
                  <a:tcPr/>
                </a:tc>
                <a:tc>
                  <a:txBody>
                    <a:bodyPr/>
                    <a:lstStyle/>
                    <a:p>
                      <a:pPr algn="ctr"/>
                      <a:r>
                        <a:rPr lang="id-ID" dirty="0" smtClean="0"/>
                        <a:t>.945</a:t>
                      </a:r>
                      <a:endParaRPr lang="id-ID" dirty="0"/>
                    </a:p>
                  </a:txBody>
                  <a:tcPr/>
                </a:tc>
              </a:tr>
              <a:tr h="356202">
                <a:tc>
                  <a:txBody>
                    <a:bodyPr/>
                    <a:lstStyle/>
                    <a:p>
                      <a:pPr algn="ctr"/>
                      <a:r>
                        <a:rPr lang="id-ID" dirty="0" smtClean="0"/>
                        <a:t>-1.2</a:t>
                      </a:r>
                      <a:endParaRPr lang="id-ID" dirty="0"/>
                    </a:p>
                  </a:txBody>
                  <a:tcPr/>
                </a:tc>
                <a:tc>
                  <a:txBody>
                    <a:bodyPr/>
                    <a:lstStyle/>
                    <a:p>
                      <a:pPr algn="ctr"/>
                      <a:r>
                        <a:rPr lang="id-ID" dirty="0" smtClean="0"/>
                        <a:t>.115</a:t>
                      </a:r>
                      <a:endParaRPr lang="id-ID" dirty="0"/>
                    </a:p>
                  </a:txBody>
                  <a:tcPr/>
                </a:tc>
                <a:tc>
                  <a:txBody>
                    <a:bodyPr/>
                    <a:lstStyle/>
                    <a:p>
                      <a:pPr algn="ctr"/>
                      <a:r>
                        <a:rPr lang="id-ID" dirty="0" smtClean="0"/>
                        <a:t>+1.8</a:t>
                      </a:r>
                      <a:endParaRPr lang="id-ID" dirty="0"/>
                    </a:p>
                  </a:txBody>
                  <a:tcPr/>
                </a:tc>
                <a:tc>
                  <a:txBody>
                    <a:bodyPr/>
                    <a:lstStyle/>
                    <a:p>
                      <a:pPr algn="ctr"/>
                      <a:r>
                        <a:rPr lang="id-ID" dirty="0" smtClean="0"/>
                        <a:t>.964</a:t>
                      </a:r>
                      <a:endParaRPr lang="id-ID" dirty="0"/>
                    </a:p>
                  </a:txBody>
                  <a:tcPr/>
                </a:tc>
              </a:tr>
              <a:tr h="356202">
                <a:tc>
                  <a:txBody>
                    <a:bodyPr/>
                    <a:lstStyle/>
                    <a:p>
                      <a:pPr algn="ctr"/>
                      <a:r>
                        <a:rPr lang="id-ID" dirty="0" smtClean="0"/>
                        <a:t>-1.0</a:t>
                      </a:r>
                      <a:endParaRPr lang="id-ID" dirty="0"/>
                    </a:p>
                  </a:txBody>
                  <a:tcPr/>
                </a:tc>
                <a:tc>
                  <a:txBody>
                    <a:bodyPr/>
                    <a:lstStyle/>
                    <a:p>
                      <a:pPr algn="ctr"/>
                      <a:r>
                        <a:rPr lang="id-ID" dirty="0" smtClean="0"/>
                        <a:t>.159</a:t>
                      </a:r>
                      <a:endParaRPr lang="id-ID" dirty="0"/>
                    </a:p>
                  </a:txBody>
                  <a:tcPr/>
                </a:tc>
                <a:tc>
                  <a:txBody>
                    <a:bodyPr/>
                    <a:lstStyle/>
                    <a:p>
                      <a:pPr algn="ctr"/>
                      <a:r>
                        <a:rPr lang="id-ID" dirty="0" smtClean="0"/>
                        <a:t>+2.0</a:t>
                      </a:r>
                      <a:endParaRPr lang="id-ID" dirty="0"/>
                    </a:p>
                  </a:txBody>
                  <a:tcPr/>
                </a:tc>
                <a:tc>
                  <a:txBody>
                    <a:bodyPr/>
                    <a:lstStyle/>
                    <a:p>
                      <a:pPr algn="ctr"/>
                      <a:r>
                        <a:rPr lang="id-ID" dirty="0" smtClean="0"/>
                        <a:t>.977</a:t>
                      </a:r>
                      <a:endParaRPr lang="id-ID" dirty="0"/>
                    </a:p>
                  </a:txBody>
                  <a:tcPr/>
                </a:tc>
              </a:tr>
              <a:tr h="356202">
                <a:tc>
                  <a:txBody>
                    <a:bodyPr/>
                    <a:lstStyle/>
                    <a:p>
                      <a:pPr algn="ctr"/>
                      <a:r>
                        <a:rPr lang="id-ID" dirty="0" smtClean="0"/>
                        <a:t>-0.8</a:t>
                      </a:r>
                      <a:endParaRPr lang="id-ID" dirty="0"/>
                    </a:p>
                  </a:txBody>
                  <a:tcPr/>
                </a:tc>
                <a:tc>
                  <a:txBody>
                    <a:bodyPr/>
                    <a:lstStyle/>
                    <a:p>
                      <a:pPr algn="ctr"/>
                      <a:r>
                        <a:rPr lang="id-ID" dirty="0" smtClean="0"/>
                        <a:t>.212</a:t>
                      </a:r>
                      <a:endParaRPr lang="id-ID" dirty="0"/>
                    </a:p>
                  </a:txBody>
                  <a:tcPr/>
                </a:tc>
                <a:tc>
                  <a:txBody>
                    <a:bodyPr/>
                    <a:lstStyle/>
                    <a:p>
                      <a:pPr algn="ctr"/>
                      <a:r>
                        <a:rPr lang="id-ID" dirty="0" smtClean="0"/>
                        <a:t>+2.2</a:t>
                      </a:r>
                      <a:endParaRPr lang="id-ID" dirty="0"/>
                    </a:p>
                  </a:txBody>
                  <a:tcPr/>
                </a:tc>
                <a:tc>
                  <a:txBody>
                    <a:bodyPr/>
                    <a:lstStyle/>
                    <a:p>
                      <a:pPr algn="ctr"/>
                      <a:r>
                        <a:rPr lang="id-ID" dirty="0" smtClean="0"/>
                        <a:t>.986</a:t>
                      </a:r>
                      <a:endParaRPr lang="id-ID" dirty="0"/>
                    </a:p>
                  </a:txBody>
                  <a:tcPr/>
                </a:tc>
              </a:tr>
              <a:tr h="356202">
                <a:tc>
                  <a:txBody>
                    <a:bodyPr/>
                    <a:lstStyle/>
                    <a:p>
                      <a:pPr algn="ctr"/>
                      <a:r>
                        <a:rPr lang="id-ID" dirty="0" smtClean="0"/>
                        <a:t>-0.6</a:t>
                      </a:r>
                      <a:endParaRPr lang="id-ID" dirty="0"/>
                    </a:p>
                  </a:txBody>
                  <a:tcPr/>
                </a:tc>
                <a:tc>
                  <a:txBody>
                    <a:bodyPr/>
                    <a:lstStyle/>
                    <a:p>
                      <a:pPr algn="ctr"/>
                      <a:r>
                        <a:rPr lang="id-ID" dirty="0" smtClean="0"/>
                        <a:t>.274</a:t>
                      </a:r>
                      <a:endParaRPr lang="id-ID" dirty="0"/>
                    </a:p>
                  </a:txBody>
                  <a:tcPr/>
                </a:tc>
                <a:tc>
                  <a:txBody>
                    <a:bodyPr/>
                    <a:lstStyle/>
                    <a:p>
                      <a:pPr algn="ctr"/>
                      <a:r>
                        <a:rPr lang="id-ID" dirty="0" smtClean="0"/>
                        <a:t>+2.4</a:t>
                      </a:r>
                      <a:endParaRPr lang="id-ID" dirty="0"/>
                    </a:p>
                  </a:txBody>
                  <a:tcPr/>
                </a:tc>
                <a:tc>
                  <a:txBody>
                    <a:bodyPr/>
                    <a:lstStyle/>
                    <a:p>
                      <a:pPr algn="ctr"/>
                      <a:r>
                        <a:rPr lang="id-ID" dirty="0" smtClean="0"/>
                        <a:t>.992</a:t>
                      </a:r>
                      <a:endParaRPr lang="id-ID" dirty="0"/>
                    </a:p>
                  </a:txBody>
                  <a:tcPr/>
                </a:tc>
              </a:tr>
              <a:tr h="356202">
                <a:tc>
                  <a:txBody>
                    <a:bodyPr/>
                    <a:lstStyle/>
                    <a:p>
                      <a:pPr algn="ctr"/>
                      <a:r>
                        <a:rPr lang="id-ID" dirty="0" smtClean="0"/>
                        <a:t>-0.4</a:t>
                      </a:r>
                      <a:endParaRPr lang="id-ID" dirty="0"/>
                    </a:p>
                  </a:txBody>
                  <a:tcPr/>
                </a:tc>
                <a:tc>
                  <a:txBody>
                    <a:bodyPr/>
                    <a:lstStyle/>
                    <a:p>
                      <a:pPr algn="ctr"/>
                      <a:r>
                        <a:rPr lang="id-ID" dirty="0" smtClean="0"/>
                        <a:t>.345</a:t>
                      </a:r>
                      <a:endParaRPr lang="id-ID" dirty="0"/>
                    </a:p>
                  </a:txBody>
                  <a:tcPr/>
                </a:tc>
                <a:tc>
                  <a:txBody>
                    <a:bodyPr/>
                    <a:lstStyle/>
                    <a:p>
                      <a:pPr algn="ctr"/>
                      <a:r>
                        <a:rPr lang="id-ID" dirty="0" smtClean="0"/>
                        <a:t>+2.6</a:t>
                      </a:r>
                      <a:endParaRPr lang="id-ID" dirty="0"/>
                    </a:p>
                  </a:txBody>
                  <a:tcPr/>
                </a:tc>
                <a:tc>
                  <a:txBody>
                    <a:bodyPr/>
                    <a:lstStyle/>
                    <a:p>
                      <a:pPr algn="ctr"/>
                      <a:r>
                        <a:rPr lang="id-ID" dirty="0" smtClean="0"/>
                        <a:t>.995</a:t>
                      </a:r>
                      <a:endParaRPr lang="id-ID" dirty="0"/>
                    </a:p>
                  </a:txBody>
                  <a:tcPr/>
                </a:tc>
              </a:tr>
              <a:tr h="356202">
                <a:tc>
                  <a:txBody>
                    <a:bodyPr/>
                    <a:lstStyle/>
                    <a:p>
                      <a:pPr algn="ctr"/>
                      <a:r>
                        <a:rPr lang="id-ID" dirty="0" smtClean="0"/>
                        <a:t>-0.2</a:t>
                      </a:r>
                      <a:endParaRPr lang="id-ID" dirty="0"/>
                    </a:p>
                  </a:txBody>
                  <a:tcPr/>
                </a:tc>
                <a:tc>
                  <a:txBody>
                    <a:bodyPr/>
                    <a:lstStyle/>
                    <a:p>
                      <a:pPr algn="ctr"/>
                      <a:r>
                        <a:rPr lang="id-ID" dirty="0" smtClean="0"/>
                        <a:t>.421</a:t>
                      </a:r>
                      <a:endParaRPr lang="id-ID" dirty="0"/>
                    </a:p>
                  </a:txBody>
                  <a:tcPr/>
                </a:tc>
                <a:tc>
                  <a:txBody>
                    <a:bodyPr/>
                    <a:lstStyle/>
                    <a:p>
                      <a:pPr algn="ctr"/>
                      <a:r>
                        <a:rPr lang="id-ID" dirty="0" smtClean="0"/>
                        <a:t>+2.8</a:t>
                      </a:r>
                      <a:endParaRPr lang="id-ID" dirty="0"/>
                    </a:p>
                  </a:txBody>
                  <a:tcPr/>
                </a:tc>
                <a:tc>
                  <a:txBody>
                    <a:bodyPr/>
                    <a:lstStyle/>
                    <a:p>
                      <a:pPr algn="ctr"/>
                      <a:r>
                        <a:rPr lang="id-ID" dirty="0" smtClean="0"/>
                        <a:t>.997</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Example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350171899"/>
              </p:ext>
            </p:extLst>
          </p:nvPr>
        </p:nvGraphicFramePr>
        <p:xfrm>
          <a:off x="1447800" y="1676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id-ID" dirty="0" smtClean="0"/>
                        <a:t>Activity</a:t>
                      </a:r>
                      <a:endParaRPr lang="id-ID" dirty="0"/>
                    </a:p>
                  </a:txBody>
                  <a:tcPr/>
                </a:tc>
                <a:tc>
                  <a:txBody>
                    <a:bodyPr/>
                    <a:lstStyle/>
                    <a:p>
                      <a:pPr algn="ctr"/>
                      <a:r>
                        <a:rPr lang="id-ID" dirty="0" smtClean="0"/>
                        <a:t>a</a:t>
                      </a:r>
                      <a:endParaRPr lang="id-ID" dirty="0"/>
                    </a:p>
                  </a:txBody>
                  <a:tcPr/>
                </a:tc>
                <a:tc>
                  <a:txBody>
                    <a:bodyPr/>
                    <a:lstStyle/>
                    <a:p>
                      <a:pPr algn="ctr"/>
                      <a:r>
                        <a:rPr lang="id-ID" dirty="0" smtClean="0"/>
                        <a:t>m</a:t>
                      </a:r>
                      <a:endParaRPr lang="id-ID" dirty="0"/>
                    </a:p>
                  </a:txBody>
                  <a:tcPr/>
                </a:tc>
                <a:tc>
                  <a:txBody>
                    <a:bodyPr/>
                    <a:lstStyle/>
                    <a:p>
                      <a:pPr algn="ctr"/>
                      <a:r>
                        <a:rPr lang="id-ID" dirty="0" smtClean="0"/>
                        <a:t>b</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17</a:t>
                      </a:r>
                      <a:endParaRPr lang="id-ID" dirty="0"/>
                    </a:p>
                  </a:txBody>
                  <a:tcPr/>
                </a:tc>
                <a:tc>
                  <a:txBody>
                    <a:bodyPr/>
                    <a:lstStyle/>
                    <a:p>
                      <a:pPr algn="ctr"/>
                      <a:r>
                        <a:rPr lang="id-ID" dirty="0" smtClean="0"/>
                        <a:t>29</a:t>
                      </a:r>
                      <a:endParaRPr lang="id-ID" dirty="0"/>
                    </a:p>
                  </a:txBody>
                  <a:tcPr/>
                </a:tc>
                <a:tc>
                  <a:txBody>
                    <a:bodyPr/>
                    <a:lstStyle/>
                    <a:p>
                      <a:pPr algn="ctr"/>
                      <a:r>
                        <a:rPr lang="id-ID" dirty="0" smtClean="0"/>
                        <a:t>47</a:t>
                      </a:r>
                      <a:endParaRPr lang="id-ID" dirty="0"/>
                    </a:p>
                  </a:txBody>
                  <a:tcPr/>
                </a:tc>
              </a:tr>
              <a:tr h="370840">
                <a:tc>
                  <a:txBody>
                    <a:bodyPr/>
                    <a:lstStyle/>
                    <a:p>
                      <a:pPr algn="ctr"/>
                      <a:r>
                        <a:rPr lang="id-ID" dirty="0" smtClean="0"/>
                        <a:t>2-3</a:t>
                      </a:r>
                      <a:endParaRPr lang="id-ID" dirty="0"/>
                    </a:p>
                  </a:txBody>
                  <a:tcPr/>
                </a:tc>
                <a:tc>
                  <a:txBody>
                    <a:bodyPr/>
                    <a:lstStyle/>
                    <a:p>
                      <a:pPr algn="ctr"/>
                      <a:r>
                        <a:rPr lang="id-ID" dirty="0" smtClean="0"/>
                        <a:t>6</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2-4</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c>
                  <a:txBody>
                    <a:bodyPr/>
                    <a:lstStyle/>
                    <a:p>
                      <a:pPr algn="ctr"/>
                      <a:r>
                        <a:rPr lang="id-ID" dirty="0" smtClean="0"/>
                        <a:t>28</a:t>
                      </a:r>
                      <a:endParaRPr lang="id-ID" dirty="0"/>
                    </a:p>
                  </a:txBody>
                  <a:tcPr/>
                </a:tc>
              </a:tr>
              <a:tr h="370840">
                <a:tc>
                  <a:txBody>
                    <a:bodyPr/>
                    <a:lstStyle/>
                    <a:p>
                      <a:pPr algn="ctr"/>
                      <a:r>
                        <a:rPr lang="id-ID" dirty="0" smtClean="0"/>
                        <a:t>3-5</a:t>
                      </a:r>
                      <a:endParaRPr lang="id-ID" dirty="0"/>
                    </a:p>
                  </a:txBody>
                  <a:tcPr/>
                </a:tc>
                <a:tc>
                  <a:txBody>
                    <a:bodyPr/>
                    <a:lstStyle/>
                    <a:p>
                      <a:pPr algn="ctr"/>
                      <a:r>
                        <a:rPr lang="id-ID" dirty="0" smtClean="0"/>
                        <a:t>13</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4-5</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14</a:t>
                      </a:r>
                      <a:endParaRPr lang="id-ID" dirty="0"/>
                    </a:p>
                  </a:txBody>
                  <a:tcPr/>
                </a:tc>
              </a:tr>
              <a:tr h="370840">
                <a:tc>
                  <a:txBody>
                    <a:bodyPr/>
                    <a:lstStyle/>
                    <a:p>
                      <a:pPr algn="ctr"/>
                      <a:r>
                        <a:rPr lang="id-ID" dirty="0" smtClean="0"/>
                        <a:t>5-6</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bl>
          </a:graphicData>
        </a:graphic>
      </p:graphicFrame>
      <p:sp>
        <p:nvSpPr>
          <p:cNvPr id="5" name="Content Placeholder 2"/>
          <p:cNvSpPr>
            <a:spLocks noGrp="1"/>
          </p:cNvSpPr>
          <p:nvPr>
            <p:ph idx="1"/>
          </p:nvPr>
        </p:nvSpPr>
        <p:spPr>
          <a:xfrm>
            <a:off x="1219200" y="4495800"/>
            <a:ext cx="7467600" cy="2362200"/>
          </a:xfrm>
        </p:spPr>
        <p:txBody>
          <a:bodyPr>
            <a:normAutofit fontScale="70000" lnSpcReduction="20000"/>
          </a:bodyPr>
          <a:lstStyle/>
          <a:p>
            <a:pPr>
              <a:buNone/>
            </a:pPr>
            <a:r>
              <a:rPr lang="id-ID" dirty="0" smtClean="0"/>
              <a:t>	</a:t>
            </a:r>
            <a:r>
              <a:rPr lang="id-ID" sz="2800" dirty="0" smtClean="0"/>
              <a:t>1. Compute the expected time for each activity</a:t>
            </a:r>
          </a:p>
          <a:p>
            <a:pPr>
              <a:buNone/>
            </a:pPr>
            <a:r>
              <a:rPr lang="id-ID" sz="1600" dirty="0" smtClean="0"/>
              <a:t>	</a:t>
            </a:r>
            <a:r>
              <a:rPr lang="id-ID" sz="2800" dirty="0" smtClean="0"/>
              <a:t>2. Compute the variance for each activity</a:t>
            </a:r>
          </a:p>
          <a:p>
            <a:pPr>
              <a:buNone/>
            </a:pPr>
            <a:r>
              <a:rPr lang="id-ID" sz="2800" dirty="0" smtClean="0"/>
              <a:t>	3. Compute the expected project duration</a:t>
            </a:r>
          </a:p>
          <a:p>
            <a:pPr>
              <a:buNone/>
            </a:pPr>
            <a:r>
              <a:rPr lang="id-ID" sz="2800" dirty="0" smtClean="0"/>
              <a:t>	4. What is the probability of completing the project by day 67?   </a:t>
            </a:r>
          </a:p>
          <a:p>
            <a:pPr>
              <a:buNone/>
            </a:pPr>
            <a:r>
              <a:rPr lang="id-ID" sz="2800" dirty="0" smtClean="0"/>
              <a:t>        Within 60 days?</a:t>
            </a:r>
          </a:p>
          <a:p>
            <a:pPr>
              <a:buNone/>
            </a:pP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1800</TotalTime>
  <Words>1719</Words>
  <Application>Microsoft Office PowerPoint</Application>
  <PresentationFormat>On-screen Show (4:3)</PresentationFormat>
  <Paragraphs>958</Paragraphs>
  <Slides>36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Flow</vt:lpstr>
      <vt:lpstr>Worksheet</vt:lpstr>
      <vt:lpstr>Slide 1</vt:lpstr>
      <vt:lpstr>PROJECT PLANNING</vt:lpstr>
      <vt:lpstr>PERT (PROGRAM EVALUATION &amp; REVIEW TECNIQUE)</vt:lpstr>
      <vt:lpstr>Activity and Project Frequency Distributions</vt:lpstr>
      <vt:lpstr>Weighted Average Activity (te)</vt:lpstr>
      <vt:lpstr>Activity Standard Deviation</vt:lpstr>
      <vt:lpstr>Probability of Completing the Project in Time</vt:lpstr>
      <vt:lpstr>Z Values and Probabilities</vt:lpstr>
      <vt:lpstr>Example</vt:lpstr>
      <vt:lpstr>ANSWER</vt:lpstr>
      <vt:lpstr>Answer – Hypothetical Network</vt:lpstr>
      <vt:lpstr>Answer - Probability</vt:lpstr>
      <vt:lpstr>Exercise 1</vt:lpstr>
      <vt:lpstr>LAGS IN PRECEDENCE RELATIONSHIP</vt:lpstr>
      <vt:lpstr>Slide 15</vt:lpstr>
      <vt:lpstr>CRASHING PROJECT</vt:lpstr>
      <vt:lpstr>Reasons to Crash a Project</vt:lpstr>
      <vt:lpstr>Options for Accelerating Activities</vt:lpstr>
      <vt:lpstr>Time-Cost Trade-Offs for Crashing Activities</vt:lpstr>
      <vt:lpstr>COST OF CRASHING</vt:lpstr>
      <vt:lpstr>EXAMPLE</vt:lpstr>
      <vt:lpstr>Project Activities &amp; Costs (Example)</vt:lpstr>
      <vt:lpstr>Cost of Crashing Each Activity </vt:lpstr>
      <vt:lpstr>Normal Activity Network</vt:lpstr>
      <vt:lpstr>Fully Crashed Activity Network</vt:lpstr>
      <vt:lpstr>EXERCISE -2</vt:lpstr>
      <vt:lpstr>EXERCISE -3</vt:lpstr>
      <vt:lpstr>Exercise 3 - Network Model</vt:lpstr>
      <vt:lpstr>Slide 29</vt:lpstr>
      <vt:lpstr>Types of Resource Constraint</vt:lpstr>
      <vt:lpstr>Resource- Constrained Schedule Sample</vt:lpstr>
      <vt:lpstr>ES RESOURCE LOAD CHART</vt:lpstr>
      <vt:lpstr>RESOURCE CONSTRAIN SCHEDULE</vt:lpstr>
      <vt:lpstr>RESOURCE CONSTRAIN SCHEDULE</vt:lpstr>
      <vt:lpstr>New Resource Schedule Network</vt:lpstr>
      <vt:lpstr>Slide 36</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176</cp:revision>
  <dcterms:created xsi:type="dcterms:W3CDTF">2011-03-24T08:51:10Z</dcterms:created>
  <dcterms:modified xsi:type="dcterms:W3CDTF">2011-04-30T16:51:12Z</dcterms:modified>
</cp:coreProperties>
</file>