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sldIdLst>
    <p:sldId id="256" r:id="rId2"/>
    <p:sldId id="258" r:id="rId3"/>
    <p:sldId id="259" r:id="rId4"/>
    <p:sldId id="260" r:id="rId5"/>
    <p:sldId id="303" r:id="rId6"/>
    <p:sldId id="305" r:id="rId7"/>
    <p:sldId id="304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266" r:id="rId34"/>
    <p:sldId id="267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302" r:id="rId64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0.xml"/><Relationship Id="rId2" Type="http://schemas.openxmlformats.org/officeDocument/2006/relationships/slide" Target="slides/slide29.xml"/><Relationship Id="rId1" Type="http://schemas.openxmlformats.org/officeDocument/2006/relationships/slide" Target="slides/slide28.xml"/><Relationship Id="rId4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d-ID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3EBB1-8BDF-4C9A-9C38-33903EA79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D792-D564-4C3C-97B5-34E96168B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2563-4AD1-43D7-AD31-C907030D1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B86C7-25B7-4488-B1A3-7773FF874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77C2-6328-4569-AD75-8FF70D1C9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91E9-1B4D-4786-BDF4-9FC6081F4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A2CBE-4E27-4A3D-8400-8C6AA3849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9DBDE-85FB-48E4-B707-2EDBBB649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379B-6F0A-4A93-813E-6BDAABF11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A610-0400-466F-B7B4-0EF2D7E50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5DB2-A324-4DE7-8394-090DE054F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8B99-2D7C-4E54-B1FD-C4C1456D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44FB9495-E481-4CE9-A555-07231BE2D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+mj-lt"/>
          <a:ea typeface="DejaVu Sans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cs typeface="DejaVu San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cs typeface="DejaVu San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cs typeface="DejaVu San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DejaVu Sans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DejaVu Sans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DejaVu Sans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DejaVu Sans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DejaVu Sans" charset="0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solidFill>
                  <a:srgbClr val="000000"/>
                </a:solidFill>
              </a:rPr>
              <a:t>Pengantar Teknologi Mobile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 smtClean="0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494088" y="5445125"/>
            <a:ext cx="2043112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Introduction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0E9C-71A0-4123-8126-167FD92DFBB7}" type="slidenum">
              <a:rPr lang="en-US"/>
              <a:pPr/>
              <a:t>10</a:t>
            </a:fld>
            <a:endParaRPr lang="en-US"/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Comparison 1G to 4G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5625" y="1390650"/>
            <a:ext cx="8413750" cy="4568825"/>
            <a:chOff x="350" y="876"/>
            <a:chExt cx="5300" cy="2878"/>
          </a:xfrm>
        </p:grpSpPr>
        <p:sp>
          <p:nvSpPr>
            <p:cNvPr id="270342" name="Text Box 6"/>
            <p:cNvSpPr txBox="1">
              <a:spLocks noChangeArrowheads="1"/>
            </p:cNvSpPr>
            <p:nvPr/>
          </p:nvSpPr>
          <p:spPr bwMode="auto">
            <a:xfrm>
              <a:off x="350" y="923"/>
              <a:ext cx="5300" cy="1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/>
              <a:r>
                <a:rPr lang="en-US">
                  <a:solidFill>
                    <a:schemeClr val="tx2"/>
                  </a:solidFill>
                </a:rPr>
                <a:t>Generation		1G			2G				3G			4G</a:t>
              </a:r>
            </a:p>
            <a:p>
              <a:pPr defTabSz="457200" eaLnBrk="0" hangingPunct="0"/>
              <a:r>
                <a:rPr lang="en-US">
                  <a:solidFill>
                    <a:schemeClr val="tx2"/>
                  </a:solidFill>
                </a:rPr>
                <a:t>				AMPS		GSM IS-95		IMT-2000	Wireless Internet	</a:t>
              </a:r>
            </a:p>
            <a:p>
              <a:pPr defTabSz="457200" eaLnBrk="0" hangingPunct="0"/>
              <a:endParaRPr lang="en-US">
                <a:solidFill>
                  <a:schemeClr val="tx2"/>
                </a:solidFill>
              </a:endParaRPr>
            </a:p>
            <a:p>
              <a:pPr defTabSz="457200" eaLnBrk="0" hangingPunct="0">
                <a:lnSpc>
                  <a:spcPct val="120000"/>
                </a:lnSpc>
                <a:spcAft>
                  <a:spcPct val="10000"/>
                </a:spcAft>
              </a:pPr>
              <a:r>
                <a:rPr lang="en-US" sz="1600">
                  <a:solidFill>
                    <a:schemeClr val="tx2"/>
                  </a:solidFill>
                </a:rPr>
                <a:t>Wireless Access	FM/FDMA	TDMA/CDMA		WCDMA		?</a:t>
              </a:r>
            </a:p>
            <a:p>
              <a:pPr defTabSz="457200" eaLnBrk="0" hangingPunct="0">
                <a:lnSpc>
                  <a:spcPct val="120000"/>
                </a:lnSpc>
                <a:spcAft>
                  <a:spcPct val="10000"/>
                </a:spcAft>
              </a:pPr>
              <a:r>
                <a:rPr lang="en-US" sz="1600">
                  <a:solidFill>
                    <a:schemeClr val="tx2"/>
                  </a:solidFill>
                </a:rPr>
                <a:t>Freq. Band		450 MHz		900/1800 MHz		2 GHz		&gt; 5 GHz</a:t>
              </a:r>
            </a:p>
            <a:p>
              <a:pPr defTabSz="457200" eaLnBrk="0" hangingPunct="0">
                <a:lnSpc>
                  <a:spcPct val="120000"/>
                </a:lnSpc>
                <a:spcAft>
                  <a:spcPct val="10000"/>
                </a:spcAft>
              </a:pPr>
              <a:r>
                <a:rPr lang="en-US" sz="1600">
                  <a:solidFill>
                    <a:schemeClr val="tx2"/>
                  </a:solidFill>
                </a:rPr>
                <a:t>Major services		voice		voice+internet text	voice, images	voice over IP, rich</a:t>
              </a:r>
            </a:p>
            <a:p>
              <a:pPr defTabSz="457200" eaLnBrk="0" hangingPunct="0">
                <a:lnSpc>
                  <a:spcPct val="120000"/>
                </a:lnSpc>
                <a:spcAft>
                  <a:spcPct val="10000"/>
                </a:spcAft>
              </a:pPr>
              <a:r>
                <a:rPr lang="en-US" sz="1600">
                  <a:solidFill>
                    <a:schemeClr val="tx2"/>
                  </a:solidFill>
                </a:rPr>
                <a:t>							low data rate		higher rates	images</a:t>
              </a:r>
            </a:p>
            <a:p>
              <a:pPr defTabSz="457200" eaLnBrk="0" hangingPunct="0">
                <a:lnSpc>
                  <a:spcPct val="120000"/>
                </a:lnSpc>
                <a:spcAft>
                  <a:spcPct val="10000"/>
                </a:spcAft>
              </a:pPr>
              <a:r>
                <a:rPr lang="en-US" sz="1600">
                  <a:solidFill>
                    <a:schemeClr val="tx2"/>
                  </a:solidFill>
                </a:rPr>
                <a:t>Core network		circuit-based	circuit-based		circuit+packet	fully IP-based</a:t>
              </a:r>
            </a:p>
            <a:p>
              <a:pPr defTabSz="457200" eaLnBrk="0" hangingPunct="0">
                <a:lnSpc>
                  <a:spcPct val="120000"/>
                </a:lnSpc>
                <a:spcAft>
                  <a:spcPct val="10000"/>
                </a:spcAft>
              </a:pPr>
              <a:r>
                <a:rPr lang="en-US" sz="1600">
                  <a:solidFill>
                    <a:schemeClr val="tx2"/>
                  </a:solidFill>
                </a:rPr>
                <a:t>Max. Data Rate	2,4 kbps		64 kbps			2 Mbps		20 Mbps</a:t>
              </a:r>
            </a:p>
            <a:p>
              <a:pPr defTabSz="457200" eaLnBrk="0" hangingPunct="0">
                <a:lnSpc>
                  <a:spcPct val="120000"/>
                </a:lnSpc>
                <a:spcAft>
                  <a:spcPct val="10000"/>
                </a:spcAft>
              </a:pPr>
              <a:r>
                <a:rPr lang="en-US" sz="1600">
                  <a:solidFill>
                    <a:schemeClr val="tx2"/>
                  </a:solidFill>
                </a:rPr>
                <a:t>Year				1980s		1990s			2002			2010	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14" y="3167"/>
              <a:ext cx="3874" cy="587"/>
              <a:chOff x="1514" y="2735"/>
              <a:chExt cx="3874" cy="587"/>
            </a:xfrm>
          </p:grpSpPr>
          <p:sp>
            <p:nvSpPr>
              <p:cNvPr id="270344" name="Text Box 8"/>
              <p:cNvSpPr txBox="1">
                <a:spLocks noChangeArrowheads="1"/>
              </p:cNvSpPr>
              <p:nvPr/>
            </p:nvSpPr>
            <p:spPr bwMode="auto">
              <a:xfrm>
                <a:off x="1514" y="2735"/>
                <a:ext cx="1804" cy="239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 eaLnBrk="0" hangingPunct="0"/>
                <a:r>
                  <a:rPr lang="en-US">
                    <a:solidFill>
                      <a:schemeClr val="tx2"/>
                    </a:solidFill>
                  </a:rPr>
                  <a:t>Narrow     band         era</a:t>
                </a:r>
              </a:p>
            </p:txBody>
          </p:sp>
          <p:sp>
            <p:nvSpPr>
              <p:cNvPr id="270345" name="Text Box 9"/>
              <p:cNvSpPr txBox="1">
                <a:spLocks noChangeArrowheads="1"/>
              </p:cNvSpPr>
              <p:nvPr/>
            </p:nvSpPr>
            <p:spPr bwMode="auto">
              <a:xfrm>
                <a:off x="3410" y="2735"/>
                <a:ext cx="904" cy="239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 eaLnBrk="0" hangingPunct="0"/>
                <a:r>
                  <a:rPr lang="en-US">
                    <a:solidFill>
                      <a:schemeClr val="tx2"/>
                    </a:solidFill>
                  </a:rPr>
                  <a:t>Wide band</a:t>
                </a:r>
              </a:p>
            </p:txBody>
          </p:sp>
          <p:sp>
            <p:nvSpPr>
              <p:cNvPr id="270346" name="Text Box 10"/>
              <p:cNvSpPr txBox="1">
                <a:spLocks noChangeArrowheads="1"/>
              </p:cNvSpPr>
              <p:nvPr/>
            </p:nvSpPr>
            <p:spPr bwMode="auto">
              <a:xfrm>
                <a:off x="4394" y="2747"/>
                <a:ext cx="904" cy="239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chemeClr val="tx2"/>
                    </a:solidFill>
                  </a:rPr>
                  <a:t>Broadband</a:t>
                </a:r>
              </a:p>
            </p:txBody>
          </p:sp>
          <p:sp>
            <p:nvSpPr>
              <p:cNvPr id="270347" name="Text Box 11"/>
              <p:cNvSpPr txBox="1">
                <a:spLocks noChangeArrowheads="1"/>
              </p:cNvSpPr>
              <p:nvPr/>
            </p:nvSpPr>
            <p:spPr bwMode="auto">
              <a:xfrm>
                <a:off x="1586" y="3110"/>
                <a:ext cx="49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analog</a:t>
                </a:r>
              </a:p>
            </p:txBody>
          </p:sp>
          <p:sp>
            <p:nvSpPr>
              <p:cNvPr id="270348" name="Text Box 12"/>
              <p:cNvSpPr txBox="1">
                <a:spLocks noChangeArrowheads="1"/>
              </p:cNvSpPr>
              <p:nvPr/>
            </p:nvSpPr>
            <p:spPr bwMode="auto">
              <a:xfrm>
                <a:off x="2330" y="3110"/>
                <a:ext cx="44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digital</a:t>
                </a:r>
              </a:p>
            </p:txBody>
          </p:sp>
          <p:sp>
            <p:nvSpPr>
              <p:cNvPr id="270349" name="Line 13"/>
              <p:cNvSpPr>
                <a:spLocks noChangeShapeType="1"/>
              </p:cNvSpPr>
              <p:nvPr/>
            </p:nvSpPr>
            <p:spPr bwMode="auto">
              <a:xfrm>
                <a:off x="2100" y="3216"/>
                <a:ext cx="216" cy="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70350" name="Line 14"/>
              <p:cNvSpPr>
                <a:spLocks noChangeShapeType="1"/>
              </p:cNvSpPr>
              <p:nvPr/>
            </p:nvSpPr>
            <p:spPr bwMode="auto">
              <a:xfrm flipV="1">
                <a:off x="2904" y="3215"/>
                <a:ext cx="2484" cy="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70351" name="Line 15"/>
            <p:cNvSpPr>
              <a:spLocks noChangeShapeType="1"/>
            </p:cNvSpPr>
            <p:nvPr/>
          </p:nvSpPr>
          <p:spPr bwMode="auto">
            <a:xfrm>
              <a:off x="360" y="1368"/>
              <a:ext cx="5172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270352" name="Line 16"/>
            <p:cNvSpPr>
              <a:spLocks noChangeShapeType="1"/>
            </p:cNvSpPr>
            <p:nvPr/>
          </p:nvSpPr>
          <p:spPr bwMode="auto">
            <a:xfrm>
              <a:off x="372" y="876"/>
              <a:ext cx="5172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270353" name="Line 17"/>
            <p:cNvSpPr>
              <a:spLocks noChangeShapeType="1"/>
            </p:cNvSpPr>
            <p:nvPr/>
          </p:nvSpPr>
          <p:spPr bwMode="auto">
            <a:xfrm>
              <a:off x="372" y="2916"/>
              <a:ext cx="5172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270354" name="Line 18"/>
            <p:cNvSpPr>
              <a:spLocks noChangeShapeType="1"/>
            </p:cNvSpPr>
            <p:nvPr/>
          </p:nvSpPr>
          <p:spPr bwMode="auto">
            <a:xfrm>
              <a:off x="1440" y="888"/>
              <a:ext cx="1" cy="20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270355" name="Line 19"/>
            <p:cNvSpPr>
              <a:spLocks noChangeShapeType="1"/>
            </p:cNvSpPr>
            <p:nvPr/>
          </p:nvSpPr>
          <p:spPr bwMode="auto">
            <a:xfrm>
              <a:off x="2316" y="876"/>
              <a:ext cx="1" cy="20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270356" name="Line 20"/>
            <p:cNvSpPr>
              <a:spLocks noChangeShapeType="1"/>
            </p:cNvSpPr>
            <p:nvPr/>
          </p:nvSpPr>
          <p:spPr bwMode="auto">
            <a:xfrm>
              <a:off x="3504" y="912"/>
              <a:ext cx="1" cy="20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270357" name="Line 21"/>
            <p:cNvSpPr>
              <a:spLocks noChangeShapeType="1"/>
            </p:cNvSpPr>
            <p:nvPr/>
          </p:nvSpPr>
          <p:spPr bwMode="auto">
            <a:xfrm>
              <a:off x="4356" y="912"/>
              <a:ext cx="1" cy="20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F8A7-A263-4996-A10A-B13B35C6862C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658813" y="1255713"/>
          <a:ext cx="8239125" cy="5254625"/>
        </p:xfrm>
        <a:graphic>
          <a:graphicData uri="http://schemas.openxmlformats.org/presentationml/2006/ole">
            <p:oleObj spid="_x0000_s107522" name="Bitmap Image" r:id="rId3" imgW="4761905" imgH="2800741" progId="Paint.Picture">
              <p:embed/>
            </p:oleObj>
          </a:graphicData>
        </a:graphic>
      </p:graphicFrame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2800">
                <a:solidFill>
                  <a:srgbClr val="080808"/>
                </a:solidFill>
              </a:rPr>
              <a:t>ARSITEKTUR GENERIK SISTEM SELULAR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443-3A5C-4942-A9B5-4959A5418ADA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196975"/>
            <a:ext cx="8577262" cy="5418138"/>
            <a:chOff x="357" y="466"/>
            <a:chExt cx="5403" cy="3413"/>
          </a:xfrm>
        </p:grpSpPr>
        <p:graphicFrame>
          <p:nvGraphicFramePr>
            <p:cNvPr id="224259" name="Object 3"/>
            <p:cNvGraphicFramePr>
              <a:graphicFrameLocks noChangeAspect="1"/>
            </p:cNvGraphicFramePr>
            <p:nvPr/>
          </p:nvGraphicFramePr>
          <p:xfrm>
            <a:off x="357" y="466"/>
            <a:ext cx="5048" cy="3413"/>
          </p:xfrm>
          <a:graphic>
            <a:graphicData uri="http://schemas.openxmlformats.org/presentationml/2006/ole">
              <p:oleObj spid="_x0000_s108546" name="Bitmap Image" r:id="rId3" imgW="4780952" imgH="2734057" progId="Paint.Picture">
                <p:embed/>
              </p:oleObj>
            </a:graphicData>
          </a:graphic>
        </p:graphicFrame>
        <p:sp>
          <p:nvSpPr>
            <p:cNvPr id="224260" name="Text Box 4"/>
            <p:cNvSpPr txBox="1">
              <a:spLocks noChangeArrowheads="1"/>
            </p:cNvSpPr>
            <p:nvPr/>
          </p:nvSpPr>
          <p:spPr bwMode="auto">
            <a:xfrm>
              <a:off x="776" y="584"/>
              <a:ext cx="1452" cy="5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Antena 3 Sektor</a:t>
              </a:r>
            </a:p>
          </p:txBody>
        </p:sp>
        <p:sp>
          <p:nvSpPr>
            <p:cNvPr id="224261" name="Text Box 5"/>
            <p:cNvSpPr txBox="1">
              <a:spLocks noChangeArrowheads="1"/>
            </p:cNvSpPr>
            <p:nvPr/>
          </p:nvSpPr>
          <p:spPr bwMode="auto">
            <a:xfrm>
              <a:off x="394" y="1182"/>
              <a:ext cx="1917" cy="12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Link Microwave ke BSC atau MSC</a:t>
              </a:r>
            </a:p>
            <a:p>
              <a:r>
                <a:rPr lang="en-US" sz="2400" b="1"/>
                <a:t>Contoh Fixed Wireless pengganti kabel</a:t>
              </a:r>
            </a:p>
          </p:txBody>
        </p:sp>
        <p:sp>
          <p:nvSpPr>
            <p:cNvPr id="224262" name="Text Box 6"/>
            <p:cNvSpPr txBox="1">
              <a:spLocks noChangeArrowheads="1"/>
            </p:cNvSpPr>
            <p:nvPr/>
          </p:nvSpPr>
          <p:spPr bwMode="auto">
            <a:xfrm>
              <a:off x="4647" y="606"/>
              <a:ext cx="864" cy="5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Antena Tunggal</a:t>
              </a:r>
            </a:p>
          </p:txBody>
        </p:sp>
        <p:sp>
          <p:nvSpPr>
            <p:cNvPr id="224263" name="Text Box 7"/>
            <p:cNvSpPr txBox="1">
              <a:spLocks noChangeArrowheads="1"/>
            </p:cNvSpPr>
            <p:nvPr/>
          </p:nvSpPr>
          <p:spPr bwMode="auto">
            <a:xfrm>
              <a:off x="4646" y="1195"/>
              <a:ext cx="1114" cy="9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Peralatan Indoor Base Station </a:t>
              </a:r>
            </a:p>
          </p:txBody>
        </p:sp>
        <p:sp>
          <p:nvSpPr>
            <p:cNvPr id="224264" name="Text Box 8"/>
            <p:cNvSpPr txBox="1">
              <a:spLocks noChangeArrowheads="1"/>
            </p:cNvSpPr>
            <p:nvPr/>
          </p:nvSpPr>
          <p:spPr bwMode="auto">
            <a:xfrm>
              <a:off x="4540" y="3033"/>
              <a:ext cx="827" cy="5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Mobile Station</a:t>
              </a:r>
            </a:p>
          </p:txBody>
        </p:sp>
        <p:sp>
          <p:nvSpPr>
            <p:cNvPr id="224265" name="Text Box 9"/>
            <p:cNvSpPr txBox="1">
              <a:spLocks noChangeArrowheads="1"/>
            </p:cNvSpPr>
            <p:nvPr/>
          </p:nvSpPr>
          <p:spPr bwMode="auto">
            <a:xfrm>
              <a:off x="1743" y="3181"/>
              <a:ext cx="814" cy="5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Switch BSC</a:t>
              </a:r>
            </a:p>
          </p:txBody>
        </p:sp>
      </p:grp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200">
                <a:solidFill>
                  <a:srgbClr val="080808"/>
                </a:solidFill>
              </a:rPr>
              <a:t>BASE STATION CONTROLLER (BSC)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BA3C-496E-40E5-BE97-204FE1CE4CA8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274763"/>
            <a:ext cx="8653463" cy="5583237"/>
            <a:chOff x="150" y="529"/>
            <a:chExt cx="5451" cy="3517"/>
          </a:xfrm>
        </p:grpSpPr>
        <p:graphicFrame>
          <p:nvGraphicFramePr>
            <p:cNvPr id="225283" name="Object 3"/>
            <p:cNvGraphicFramePr>
              <a:graphicFrameLocks noChangeAspect="1"/>
            </p:cNvGraphicFramePr>
            <p:nvPr/>
          </p:nvGraphicFramePr>
          <p:xfrm>
            <a:off x="447" y="1002"/>
            <a:ext cx="4658" cy="2595"/>
          </p:xfrm>
          <a:graphic>
            <a:graphicData uri="http://schemas.openxmlformats.org/presentationml/2006/ole">
              <p:oleObj spid="_x0000_s109570" name="Bitmap Image" r:id="rId3" imgW="4923810" imgH="2742857" progId="Paint.Picture">
                <p:embed/>
              </p:oleObj>
            </a:graphicData>
          </a:graphic>
        </p:graphicFrame>
        <p:sp>
          <p:nvSpPr>
            <p:cNvPr id="225284" name="Text Box 4"/>
            <p:cNvSpPr txBox="1">
              <a:spLocks noChangeArrowheads="1"/>
            </p:cNvSpPr>
            <p:nvPr/>
          </p:nvSpPr>
          <p:spPr bwMode="auto">
            <a:xfrm>
              <a:off x="2628" y="529"/>
              <a:ext cx="2973" cy="1269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Terkadang teknik ini sering dipakai sebagai </a:t>
              </a:r>
            </a:p>
            <a:p>
              <a:r>
                <a:rPr lang="en-US">
                  <a:solidFill>
                    <a:srgbClr val="000000"/>
                  </a:solidFill>
                </a:rPr>
                <a:t>nama standar. Misalnya standar TIA/EIA-136 menggunakan TDMA, dan sering disebut sederhana “TDMA”.  Hal ini membuat bingung Misalnya pada GSM teknik akses yang dipakai juga menggunakan TDMA.</a:t>
              </a:r>
            </a:p>
          </p:txBody>
        </p:sp>
        <p:sp>
          <p:nvSpPr>
            <p:cNvPr id="225285" name="Text Box 5"/>
            <p:cNvSpPr txBox="1">
              <a:spLocks noChangeArrowheads="1"/>
            </p:cNvSpPr>
            <p:nvPr/>
          </p:nvSpPr>
          <p:spPr bwMode="auto">
            <a:xfrm>
              <a:off x="150" y="3064"/>
              <a:ext cx="2347" cy="982"/>
            </a:xfrm>
            <a:prstGeom prst="rect">
              <a:avLst/>
            </a:prstGeom>
            <a:solidFill>
              <a:srgbClr val="66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271463"/>
              <a:r>
                <a:rPr lang="en-US" sz="1600">
                  <a:solidFill>
                    <a:srgbClr val="000000"/>
                  </a:solidFill>
                </a:rPr>
                <a:t>FDMA	: 	Frequency Division 							Multiple 	Access</a:t>
              </a:r>
            </a:p>
            <a:p>
              <a:pPr defTabSz="271463"/>
              <a:r>
                <a:rPr lang="en-US" sz="1600">
                  <a:solidFill>
                    <a:srgbClr val="000000"/>
                  </a:solidFill>
                </a:rPr>
                <a:t>TDMA	: 	Time Division Multiple 						Access</a:t>
              </a:r>
            </a:p>
            <a:p>
              <a:pPr defTabSz="271463"/>
              <a:r>
                <a:rPr lang="en-US" sz="1600">
                  <a:solidFill>
                    <a:srgbClr val="000000"/>
                  </a:solidFill>
                </a:rPr>
                <a:t>CDMA	: 	Code Division Multiple 						Access</a:t>
              </a:r>
            </a:p>
          </p:txBody>
        </p:sp>
      </p:grp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4400">
                <a:solidFill>
                  <a:srgbClr val="080808"/>
                </a:solidFill>
              </a:rPr>
              <a:t>TEKNIK MULTIPLE AKSES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0A0-05F2-4EF9-B81D-D5AFF32CD7F0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47900"/>
            <a:ext cx="8513763" cy="4122738"/>
            <a:chOff x="144" y="984"/>
            <a:chExt cx="5363" cy="2597"/>
          </a:xfrm>
        </p:grpSpPr>
        <p:graphicFrame>
          <p:nvGraphicFramePr>
            <p:cNvPr id="226307" name="Object 3"/>
            <p:cNvGraphicFramePr>
              <a:graphicFrameLocks noChangeAspect="1"/>
            </p:cNvGraphicFramePr>
            <p:nvPr/>
          </p:nvGraphicFramePr>
          <p:xfrm>
            <a:off x="256" y="984"/>
            <a:ext cx="5061" cy="2597"/>
          </p:xfrm>
          <a:graphic>
            <a:graphicData uri="http://schemas.openxmlformats.org/presentationml/2006/ole">
              <p:oleObj spid="_x0000_s110594" name="Bitmap Image" r:id="rId3" imgW="4715533" imgH="2419048" progId="Paint.Picture">
                <p:embed/>
              </p:oleObj>
            </a:graphicData>
          </a:graphic>
        </p:graphicFrame>
        <p:sp>
          <p:nvSpPr>
            <p:cNvPr id="226308" name="Text Box 4"/>
            <p:cNvSpPr txBox="1">
              <a:spLocks noChangeArrowheads="1"/>
            </p:cNvSpPr>
            <p:nvPr/>
          </p:nvSpPr>
          <p:spPr bwMode="auto">
            <a:xfrm>
              <a:off x="2344" y="3339"/>
              <a:ext cx="1169" cy="231"/>
            </a:xfrm>
            <a:prstGeom prst="rect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Kanal frekuensi</a:t>
              </a:r>
            </a:p>
          </p:txBody>
        </p:sp>
        <p:sp>
          <p:nvSpPr>
            <p:cNvPr id="226309" name="Text Box 5"/>
            <p:cNvSpPr txBox="1">
              <a:spLocks noChangeArrowheads="1"/>
            </p:cNvSpPr>
            <p:nvPr/>
          </p:nvSpPr>
          <p:spPr bwMode="auto">
            <a:xfrm>
              <a:off x="4303" y="1082"/>
              <a:ext cx="1169" cy="577"/>
            </a:xfrm>
            <a:prstGeom prst="rect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Frequency Division Duplex (FDD)</a:t>
              </a:r>
            </a:p>
          </p:txBody>
        </p:sp>
        <p:sp>
          <p:nvSpPr>
            <p:cNvPr id="226310" name="Text Box 6"/>
            <p:cNvSpPr txBox="1">
              <a:spLocks noChangeArrowheads="1"/>
            </p:cNvSpPr>
            <p:nvPr/>
          </p:nvSpPr>
          <p:spPr bwMode="auto">
            <a:xfrm>
              <a:off x="4338" y="2134"/>
              <a:ext cx="1169" cy="577"/>
            </a:xfrm>
            <a:prstGeom prst="rect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Time </a:t>
              </a:r>
            </a:p>
            <a:p>
              <a:r>
                <a:rPr lang="en-US">
                  <a:solidFill>
                    <a:srgbClr val="000000"/>
                  </a:solidFill>
                </a:rPr>
                <a:t>Division Duplex (TDD)</a:t>
              </a:r>
            </a:p>
          </p:txBody>
        </p:sp>
        <p:sp>
          <p:nvSpPr>
            <p:cNvPr id="226311" name="Text Box 7"/>
            <p:cNvSpPr txBox="1">
              <a:spLocks noChangeArrowheads="1"/>
            </p:cNvSpPr>
            <p:nvPr/>
          </p:nvSpPr>
          <p:spPr bwMode="auto">
            <a:xfrm>
              <a:off x="159" y="1202"/>
              <a:ext cx="581" cy="231"/>
            </a:xfrm>
            <a:prstGeom prst="rect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Waktu</a:t>
              </a:r>
            </a:p>
          </p:txBody>
        </p:sp>
        <p:sp>
          <p:nvSpPr>
            <p:cNvPr id="226312" name="Text Box 8"/>
            <p:cNvSpPr txBox="1">
              <a:spLocks noChangeArrowheads="1"/>
            </p:cNvSpPr>
            <p:nvPr/>
          </p:nvSpPr>
          <p:spPr bwMode="auto">
            <a:xfrm>
              <a:off x="144" y="2340"/>
              <a:ext cx="581" cy="231"/>
            </a:xfrm>
            <a:prstGeom prst="rect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Waktu</a:t>
              </a:r>
            </a:p>
          </p:txBody>
        </p:sp>
      </p:grp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609600" y="1198563"/>
            <a:ext cx="8001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r>
              <a:rPr lang="en-US" sz="2200" b="1">
                <a:solidFill>
                  <a:srgbClr val="000000"/>
                </a:solidFill>
              </a:rPr>
              <a:t> 	Untuk memisahkan transmisi forward dan reverse link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</a:rPr>
              <a:t> </a:t>
            </a:r>
            <a:endParaRPr lang="en-US" sz="2200" b="1" noProof="1">
              <a:solidFill>
                <a:srgbClr val="000000"/>
              </a:solidFill>
            </a:endParaRPr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4400">
                <a:solidFill>
                  <a:srgbClr val="080808"/>
                </a:solidFill>
              </a:rPr>
              <a:t>TEKNIK DUPLEKSING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7768-8B38-4DE3-8525-4C06E84DC0D0}" type="slidenum">
              <a:rPr lang="en-US"/>
              <a:pPr/>
              <a:t>15</a:t>
            </a:fld>
            <a:endParaRPr lang="en-US"/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buClr>
                <a:srgbClr val="000000"/>
              </a:buClr>
            </a:pPr>
            <a:r>
              <a:rPr lang="en-US" sz="4000">
                <a:solidFill>
                  <a:srgbClr val="000000"/>
                </a:solidFill>
              </a:rPr>
              <a:t>SISTEM GENERASI PERTAMA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AMPS – Amerika Utara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Total Access Communications Systems (TACS) - UK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Nordic Mobile Telephone (NMT) System - Scandanavia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C450 – Jerman Barat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Nippon Telephone &amp; Telegraph (NTT) - Japan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A16-4FF0-4A8C-BFD6-817ABAB3C0BD}" type="slidenum">
              <a:rPr lang="en-US"/>
              <a:pPr/>
              <a:t>16</a:t>
            </a:fld>
            <a:endParaRPr lang="en-US"/>
          </a:p>
        </p:txBody>
      </p:sp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SISTEM GENERASI PERTAMA …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9875" y="2178050"/>
            <a:ext cx="8601075" cy="4191000"/>
            <a:chOff x="146" y="880"/>
            <a:chExt cx="5418" cy="2640"/>
          </a:xfrm>
        </p:grpSpPr>
        <p:sp>
          <p:nvSpPr>
            <p:cNvPr id="228356" name="Rectangle 4"/>
            <p:cNvSpPr>
              <a:spLocks noChangeArrowheads="1"/>
            </p:cNvSpPr>
            <p:nvPr/>
          </p:nvSpPr>
          <p:spPr bwMode="auto">
            <a:xfrm>
              <a:off x="1130" y="880"/>
              <a:ext cx="886" cy="20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AMPS (US)</a:t>
              </a:r>
            </a:p>
          </p:txBody>
        </p:sp>
        <p:sp>
          <p:nvSpPr>
            <p:cNvPr id="228357" name="Rectangle 5"/>
            <p:cNvSpPr>
              <a:spLocks noChangeArrowheads="1"/>
            </p:cNvSpPr>
            <p:nvPr/>
          </p:nvSpPr>
          <p:spPr bwMode="auto">
            <a:xfrm>
              <a:off x="2016" y="880"/>
              <a:ext cx="887" cy="20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TACS (UK)</a:t>
              </a:r>
            </a:p>
          </p:txBody>
        </p:sp>
        <p:sp>
          <p:nvSpPr>
            <p:cNvPr id="228358" name="Rectangle 6"/>
            <p:cNvSpPr>
              <a:spLocks noChangeArrowheads="1"/>
            </p:cNvSpPr>
            <p:nvPr/>
          </p:nvSpPr>
          <p:spPr bwMode="auto">
            <a:xfrm>
              <a:off x="2903" y="880"/>
              <a:ext cx="887" cy="20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NMT (Scandan.)</a:t>
              </a:r>
            </a:p>
          </p:txBody>
        </p:sp>
        <p:sp>
          <p:nvSpPr>
            <p:cNvPr id="228359" name="Rectangle 7"/>
            <p:cNvSpPr>
              <a:spLocks noChangeArrowheads="1"/>
            </p:cNvSpPr>
            <p:nvPr/>
          </p:nvSpPr>
          <p:spPr bwMode="auto">
            <a:xfrm>
              <a:off x="3791" y="881"/>
              <a:ext cx="886" cy="20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C450 (Germany)</a:t>
              </a:r>
            </a:p>
          </p:txBody>
        </p:sp>
        <p:sp>
          <p:nvSpPr>
            <p:cNvPr id="228360" name="Rectangle 8"/>
            <p:cNvSpPr>
              <a:spLocks noChangeArrowheads="1"/>
            </p:cNvSpPr>
            <p:nvPr/>
          </p:nvSpPr>
          <p:spPr bwMode="auto">
            <a:xfrm>
              <a:off x="4673" y="881"/>
              <a:ext cx="887" cy="20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NTT (Japan)</a:t>
              </a:r>
            </a:p>
          </p:txBody>
        </p:sp>
        <p:sp>
          <p:nvSpPr>
            <p:cNvPr id="228361" name="Rectangle 9"/>
            <p:cNvSpPr>
              <a:spLocks noChangeArrowheads="1"/>
            </p:cNvSpPr>
            <p:nvPr/>
          </p:nvSpPr>
          <p:spPr bwMode="auto">
            <a:xfrm>
              <a:off x="150" y="1089"/>
              <a:ext cx="983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Base station </a:t>
              </a:r>
            </a:p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frequencies</a:t>
              </a:r>
            </a:p>
          </p:txBody>
        </p:sp>
        <p:sp>
          <p:nvSpPr>
            <p:cNvPr id="228362" name="Rectangle 10"/>
            <p:cNvSpPr>
              <a:spLocks noChangeArrowheads="1"/>
            </p:cNvSpPr>
            <p:nvPr/>
          </p:nvSpPr>
          <p:spPr bwMode="auto">
            <a:xfrm>
              <a:off x="150" y="1435"/>
              <a:ext cx="983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Mobile station </a:t>
              </a:r>
            </a:p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frequencies</a:t>
              </a:r>
            </a:p>
          </p:txBody>
        </p:sp>
        <p:sp>
          <p:nvSpPr>
            <p:cNvPr id="228363" name="Rectangle 11"/>
            <p:cNvSpPr>
              <a:spLocks noChangeArrowheads="1"/>
            </p:cNvSpPr>
            <p:nvPr/>
          </p:nvSpPr>
          <p:spPr bwMode="auto">
            <a:xfrm>
              <a:off x="146" y="2132"/>
              <a:ext cx="983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Spacing between </a:t>
              </a:r>
            </a:p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channels</a:t>
              </a:r>
            </a:p>
          </p:txBody>
        </p:sp>
        <p:sp>
          <p:nvSpPr>
            <p:cNvPr id="228364" name="Rectangle 12"/>
            <p:cNvSpPr>
              <a:spLocks noChangeArrowheads="1"/>
            </p:cNvSpPr>
            <p:nvPr/>
          </p:nvSpPr>
          <p:spPr bwMode="auto">
            <a:xfrm>
              <a:off x="146" y="2478"/>
              <a:ext cx="983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Number of</a:t>
              </a:r>
            </a:p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channels</a:t>
              </a:r>
            </a:p>
          </p:txBody>
        </p:sp>
        <p:sp>
          <p:nvSpPr>
            <p:cNvPr id="228365" name="Rectangle 13"/>
            <p:cNvSpPr>
              <a:spLocks noChangeArrowheads="1"/>
            </p:cNvSpPr>
            <p:nvPr/>
          </p:nvSpPr>
          <p:spPr bwMode="auto">
            <a:xfrm>
              <a:off x="146" y="2824"/>
              <a:ext cx="983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Coverage radius</a:t>
              </a:r>
            </a:p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of base stations</a:t>
              </a:r>
            </a:p>
          </p:txBody>
        </p:sp>
        <p:sp>
          <p:nvSpPr>
            <p:cNvPr id="228366" name="Rectangle 14"/>
            <p:cNvSpPr>
              <a:spLocks noChangeArrowheads="1"/>
            </p:cNvSpPr>
            <p:nvPr/>
          </p:nvSpPr>
          <p:spPr bwMode="auto">
            <a:xfrm>
              <a:off x="146" y="3170"/>
              <a:ext cx="983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Data rate</a:t>
              </a:r>
            </a:p>
          </p:txBody>
        </p:sp>
        <p:sp>
          <p:nvSpPr>
            <p:cNvPr id="228367" name="Rectangle 15"/>
            <p:cNvSpPr>
              <a:spLocks noChangeArrowheads="1"/>
            </p:cNvSpPr>
            <p:nvPr/>
          </p:nvSpPr>
          <p:spPr bwMode="auto">
            <a:xfrm>
              <a:off x="146" y="1784"/>
              <a:ext cx="983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Spacing between </a:t>
              </a:r>
            </a:p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txr/rxr frequency</a:t>
              </a:r>
            </a:p>
          </p:txBody>
        </p:sp>
        <p:sp>
          <p:nvSpPr>
            <p:cNvPr id="228368" name="Rectangle 16"/>
            <p:cNvSpPr>
              <a:spLocks noChangeArrowheads="1"/>
            </p:cNvSpPr>
            <p:nvPr/>
          </p:nvSpPr>
          <p:spPr bwMode="auto">
            <a:xfrm>
              <a:off x="1130" y="1089"/>
              <a:ext cx="884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870-890 MHz</a:t>
              </a:r>
            </a:p>
          </p:txBody>
        </p:sp>
        <p:sp>
          <p:nvSpPr>
            <p:cNvPr id="228369" name="Rectangle 17"/>
            <p:cNvSpPr>
              <a:spLocks noChangeArrowheads="1"/>
            </p:cNvSpPr>
            <p:nvPr/>
          </p:nvSpPr>
          <p:spPr bwMode="auto">
            <a:xfrm>
              <a:off x="1130" y="1435"/>
              <a:ext cx="884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825-845 MHz</a:t>
              </a:r>
            </a:p>
          </p:txBody>
        </p:sp>
        <p:sp>
          <p:nvSpPr>
            <p:cNvPr id="228370" name="Rectangle 18"/>
            <p:cNvSpPr>
              <a:spLocks noChangeArrowheads="1"/>
            </p:cNvSpPr>
            <p:nvPr/>
          </p:nvSpPr>
          <p:spPr bwMode="auto">
            <a:xfrm>
              <a:off x="1126" y="2132"/>
              <a:ext cx="890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30 MHz</a:t>
              </a:r>
            </a:p>
          </p:txBody>
        </p:sp>
        <p:sp>
          <p:nvSpPr>
            <p:cNvPr id="228371" name="Rectangle 19"/>
            <p:cNvSpPr>
              <a:spLocks noChangeArrowheads="1"/>
            </p:cNvSpPr>
            <p:nvPr/>
          </p:nvSpPr>
          <p:spPr bwMode="auto">
            <a:xfrm>
              <a:off x="1126" y="2478"/>
              <a:ext cx="890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666/832</a:t>
              </a:r>
            </a:p>
          </p:txBody>
        </p:sp>
        <p:sp>
          <p:nvSpPr>
            <p:cNvPr id="228372" name="Rectangle 20"/>
            <p:cNvSpPr>
              <a:spLocks noChangeArrowheads="1"/>
            </p:cNvSpPr>
            <p:nvPr/>
          </p:nvSpPr>
          <p:spPr bwMode="auto">
            <a:xfrm>
              <a:off x="1126" y="2824"/>
              <a:ext cx="890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2-25 km</a:t>
              </a:r>
            </a:p>
          </p:txBody>
        </p:sp>
        <p:sp>
          <p:nvSpPr>
            <p:cNvPr id="228373" name="Rectangle 21"/>
            <p:cNvSpPr>
              <a:spLocks noChangeArrowheads="1"/>
            </p:cNvSpPr>
            <p:nvPr/>
          </p:nvSpPr>
          <p:spPr bwMode="auto">
            <a:xfrm>
              <a:off x="1126" y="3170"/>
              <a:ext cx="890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10 kb/s</a:t>
              </a:r>
            </a:p>
          </p:txBody>
        </p:sp>
        <p:sp>
          <p:nvSpPr>
            <p:cNvPr id="228374" name="Rectangle 22"/>
            <p:cNvSpPr>
              <a:spLocks noChangeArrowheads="1"/>
            </p:cNvSpPr>
            <p:nvPr/>
          </p:nvSpPr>
          <p:spPr bwMode="auto">
            <a:xfrm>
              <a:off x="1126" y="1784"/>
              <a:ext cx="890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45 MHz</a:t>
              </a:r>
            </a:p>
          </p:txBody>
        </p:sp>
        <p:sp>
          <p:nvSpPr>
            <p:cNvPr id="228375" name="Rectangle 23"/>
            <p:cNvSpPr>
              <a:spLocks noChangeArrowheads="1"/>
            </p:cNvSpPr>
            <p:nvPr/>
          </p:nvSpPr>
          <p:spPr bwMode="auto">
            <a:xfrm>
              <a:off x="2016" y="1090"/>
              <a:ext cx="885" cy="3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935-960 MHz</a:t>
              </a:r>
            </a:p>
          </p:txBody>
        </p:sp>
        <p:sp>
          <p:nvSpPr>
            <p:cNvPr id="228376" name="Rectangle 24"/>
            <p:cNvSpPr>
              <a:spLocks noChangeArrowheads="1"/>
            </p:cNvSpPr>
            <p:nvPr/>
          </p:nvSpPr>
          <p:spPr bwMode="auto">
            <a:xfrm>
              <a:off x="2016" y="1430"/>
              <a:ext cx="885" cy="35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890-915 MHz</a:t>
              </a:r>
            </a:p>
          </p:txBody>
        </p:sp>
        <p:sp>
          <p:nvSpPr>
            <p:cNvPr id="228377" name="Rectangle 25"/>
            <p:cNvSpPr>
              <a:spLocks noChangeArrowheads="1"/>
            </p:cNvSpPr>
            <p:nvPr/>
          </p:nvSpPr>
          <p:spPr bwMode="auto">
            <a:xfrm>
              <a:off x="2012" y="2134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25 MHz</a:t>
              </a:r>
            </a:p>
          </p:txBody>
        </p:sp>
        <p:sp>
          <p:nvSpPr>
            <p:cNvPr id="228378" name="Rectangle 26"/>
            <p:cNvSpPr>
              <a:spLocks noChangeArrowheads="1"/>
            </p:cNvSpPr>
            <p:nvPr/>
          </p:nvSpPr>
          <p:spPr bwMode="auto">
            <a:xfrm>
              <a:off x="2012" y="2480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1,000</a:t>
              </a:r>
            </a:p>
          </p:txBody>
        </p:sp>
        <p:sp>
          <p:nvSpPr>
            <p:cNvPr id="228379" name="Rectangle 27"/>
            <p:cNvSpPr>
              <a:spLocks noChangeArrowheads="1"/>
            </p:cNvSpPr>
            <p:nvPr/>
          </p:nvSpPr>
          <p:spPr bwMode="auto">
            <a:xfrm>
              <a:off x="2012" y="2826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2-20 km</a:t>
              </a:r>
            </a:p>
          </p:txBody>
        </p:sp>
        <p:sp>
          <p:nvSpPr>
            <p:cNvPr id="228380" name="Rectangle 28"/>
            <p:cNvSpPr>
              <a:spLocks noChangeArrowheads="1"/>
            </p:cNvSpPr>
            <p:nvPr/>
          </p:nvSpPr>
          <p:spPr bwMode="auto">
            <a:xfrm>
              <a:off x="2012" y="3172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8 kb/s</a:t>
              </a:r>
            </a:p>
          </p:txBody>
        </p:sp>
        <p:sp>
          <p:nvSpPr>
            <p:cNvPr id="228381" name="Rectangle 29"/>
            <p:cNvSpPr>
              <a:spLocks noChangeArrowheads="1"/>
            </p:cNvSpPr>
            <p:nvPr/>
          </p:nvSpPr>
          <p:spPr bwMode="auto">
            <a:xfrm>
              <a:off x="2012" y="1785"/>
              <a:ext cx="891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45 MHz</a:t>
              </a:r>
            </a:p>
          </p:txBody>
        </p:sp>
        <p:sp>
          <p:nvSpPr>
            <p:cNvPr id="228382" name="Rectangle 30"/>
            <p:cNvSpPr>
              <a:spLocks noChangeArrowheads="1"/>
            </p:cNvSpPr>
            <p:nvPr/>
          </p:nvSpPr>
          <p:spPr bwMode="auto">
            <a:xfrm>
              <a:off x="2903" y="1090"/>
              <a:ext cx="885" cy="3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463-467.5 MHz</a:t>
              </a:r>
            </a:p>
          </p:txBody>
        </p:sp>
        <p:sp>
          <p:nvSpPr>
            <p:cNvPr id="228383" name="Rectangle 31"/>
            <p:cNvSpPr>
              <a:spLocks noChangeArrowheads="1"/>
            </p:cNvSpPr>
            <p:nvPr/>
          </p:nvSpPr>
          <p:spPr bwMode="auto">
            <a:xfrm>
              <a:off x="2903" y="1430"/>
              <a:ext cx="885" cy="35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453-457.5 MHz</a:t>
              </a:r>
            </a:p>
          </p:txBody>
        </p:sp>
        <p:sp>
          <p:nvSpPr>
            <p:cNvPr id="228384" name="Rectangle 32"/>
            <p:cNvSpPr>
              <a:spLocks noChangeArrowheads="1"/>
            </p:cNvSpPr>
            <p:nvPr/>
          </p:nvSpPr>
          <p:spPr bwMode="auto">
            <a:xfrm>
              <a:off x="2899" y="2134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25 MHz</a:t>
              </a:r>
            </a:p>
          </p:txBody>
        </p:sp>
        <p:sp>
          <p:nvSpPr>
            <p:cNvPr id="228385" name="Rectangle 33"/>
            <p:cNvSpPr>
              <a:spLocks noChangeArrowheads="1"/>
            </p:cNvSpPr>
            <p:nvPr/>
          </p:nvSpPr>
          <p:spPr bwMode="auto">
            <a:xfrm>
              <a:off x="2899" y="2480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228386" name="Rectangle 34"/>
            <p:cNvSpPr>
              <a:spLocks noChangeArrowheads="1"/>
            </p:cNvSpPr>
            <p:nvPr/>
          </p:nvSpPr>
          <p:spPr bwMode="auto">
            <a:xfrm>
              <a:off x="2899" y="2826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1.8-40 km</a:t>
              </a:r>
            </a:p>
          </p:txBody>
        </p:sp>
        <p:sp>
          <p:nvSpPr>
            <p:cNvPr id="228387" name="Rectangle 35"/>
            <p:cNvSpPr>
              <a:spLocks noChangeArrowheads="1"/>
            </p:cNvSpPr>
            <p:nvPr/>
          </p:nvSpPr>
          <p:spPr bwMode="auto">
            <a:xfrm>
              <a:off x="2899" y="3172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1.2 kb/s</a:t>
              </a:r>
            </a:p>
          </p:txBody>
        </p:sp>
        <p:sp>
          <p:nvSpPr>
            <p:cNvPr id="228388" name="Rectangle 36"/>
            <p:cNvSpPr>
              <a:spLocks noChangeArrowheads="1"/>
            </p:cNvSpPr>
            <p:nvPr/>
          </p:nvSpPr>
          <p:spPr bwMode="auto">
            <a:xfrm>
              <a:off x="2899" y="1785"/>
              <a:ext cx="891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10 MHz</a:t>
              </a:r>
            </a:p>
          </p:txBody>
        </p:sp>
        <p:sp>
          <p:nvSpPr>
            <p:cNvPr id="228389" name="Rectangle 37"/>
            <p:cNvSpPr>
              <a:spLocks noChangeArrowheads="1"/>
            </p:cNvSpPr>
            <p:nvPr/>
          </p:nvSpPr>
          <p:spPr bwMode="auto">
            <a:xfrm>
              <a:off x="3791" y="1090"/>
              <a:ext cx="884" cy="3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461-465.7 MHz</a:t>
              </a:r>
            </a:p>
          </p:txBody>
        </p:sp>
        <p:sp>
          <p:nvSpPr>
            <p:cNvPr id="228390" name="Rectangle 38"/>
            <p:cNvSpPr>
              <a:spLocks noChangeArrowheads="1"/>
            </p:cNvSpPr>
            <p:nvPr/>
          </p:nvSpPr>
          <p:spPr bwMode="auto">
            <a:xfrm>
              <a:off x="3791" y="1430"/>
              <a:ext cx="884" cy="35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451-455.7 MHz</a:t>
              </a:r>
            </a:p>
          </p:txBody>
        </p:sp>
        <p:sp>
          <p:nvSpPr>
            <p:cNvPr id="228391" name="Rectangle 39"/>
            <p:cNvSpPr>
              <a:spLocks noChangeArrowheads="1"/>
            </p:cNvSpPr>
            <p:nvPr/>
          </p:nvSpPr>
          <p:spPr bwMode="auto">
            <a:xfrm>
              <a:off x="3787" y="2134"/>
              <a:ext cx="890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20 MHz</a:t>
              </a:r>
            </a:p>
          </p:txBody>
        </p:sp>
        <p:sp>
          <p:nvSpPr>
            <p:cNvPr id="228392" name="Rectangle 40"/>
            <p:cNvSpPr>
              <a:spLocks noChangeArrowheads="1"/>
            </p:cNvSpPr>
            <p:nvPr/>
          </p:nvSpPr>
          <p:spPr bwMode="auto">
            <a:xfrm>
              <a:off x="3787" y="2480"/>
              <a:ext cx="890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222</a:t>
              </a:r>
            </a:p>
          </p:txBody>
        </p:sp>
        <p:sp>
          <p:nvSpPr>
            <p:cNvPr id="228393" name="Rectangle 41"/>
            <p:cNvSpPr>
              <a:spLocks noChangeArrowheads="1"/>
            </p:cNvSpPr>
            <p:nvPr/>
          </p:nvSpPr>
          <p:spPr bwMode="auto">
            <a:xfrm>
              <a:off x="3787" y="2826"/>
              <a:ext cx="890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5-30 km</a:t>
              </a:r>
            </a:p>
          </p:txBody>
        </p:sp>
        <p:sp>
          <p:nvSpPr>
            <p:cNvPr id="228394" name="Rectangle 42"/>
            <p:cNvSpPr>
              <a:spLocks noChangeArrowheads="1"/>
            </p:cNvSpPr>
            <p:nvPr/>
          </p:nvSpPr>
          <p:spPr bwMode="auto">
            <a:xfrm>
              <a:off x="3787" y="3172"/>
              <a:ext cx="890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5.3 kb/s</a:t>
              </a:r>
            </a:p>
          </p:txBody>
        </p:sp>
        <p:sp>
          <p:nvSpPr>
            <p:cNvPr id="228395" name="Rectangle 43"/>
            <p:cNvSpPr>
              <a:spLocks noChangeArrowheads="1"/>
            </p:cNvSpPr>
            <p:nvPr/>
          </p:nvSpPr>
          <p:spPr bwMode="auto">
            <a:xfrm>
              <a:off x="3787" y="1785"/>
              <a:ext cx="890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10 MHz</a:t>
              </a:r>
            </a:p>
          </p:txBody>
        </p:sp>
        <p:sp>
          <p:nvSpPr>
            <p:cNvPr id="228396" name="Rectangle 44"/>
            <p:cNvSpPr>
              <a:spLocks noChangeArrowheads="1"/>
            </p:cNvSpPr>
            <p:nvPr/>
          </p:nvSpPr>
          <p:spPr bwMode="auto">
            <a:xfrm>
              <a:off x="4677" y="1090"/>
              <a:ext cx="885" cy="3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870-885 MHz</a:t>
              </a:r>
            </a:p>
          </p:txBody>
        </p:sp>
        <p:sp>
          <p:nvSpPr>
            <p:cNvPr id="228397" name="Rectangle 45"/>
            <p:cNvSpPr>
              <a:spLocks noChangeArrowheads="1"/>
            </p:cNvSpPr>
            <p:nvPr/>
          </p:nvSpPr>
          <p:spPr bwMode="auto">
            <a:xfrm>
              <a:off x="4677" y="1430"/>
              <a:ext cx="885" cy="355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925-940 MHz</a:t>
              </a:r>
            </a:p>
          </p:txBody>
        </p:sp>
        <p:sp>
          <p:nvSpPr>
            <p:cNvPr id="228398" name="Rectangle 46"/>
            <p:cNvSpPr>
              <a:spLocks noChangeArrowheads="1"/>
            </p:cNvSpPr>
            <p:nvPr/>
          </p:nvSpPr>
          <p:spPr bwMode="auto">
            <a:xfrm>
              <a:off x="4673" y="2134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25 MHz</a:t>
              </a:r>
            </a:p>
          </p:txBody>
        </p:sp>
        <p:sp>
          <p:nvSpPr>
            <p:cNvPr id="228399" name="Rectangle 47"/>
            <p:cNvSpPr>
              <a:spLocks noChangeArrowheads="1"/>
            </p:cNvSpPr>
            <p:nvPr/>
          </p:nvSpPr>
          <p:spPr bwMode="auto">
            <a:xfrm>
              <a:off x="4673" y="2480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600</a:t>
              </a:r>
            </a:p>
          </p:txBody>
        </p:sp>
        <p:sp>
          <p:nvSpPr>
            <p:cNvPr id="228400" name="Rectangle 48"/>
            <p:cNvSpPr>
              <a:spLocks noChangeArrowheads="1"/>
            </p:cNvSpPr>
            <p:nvPr/>
          </p:nvSpPr>
          <p:spPr bwMode="auto">
            <a:xfrm>
              <a:off x="4673" y="2826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5-10 km</a:t>
              </a:r>
            </a:p>
          </p:txBody>
        </p:sp>
        <p:sp>
          <p:nvSpPr>
            <p:cNvPr id="228401" name="Rectangle 49"/>
            <p:cNvSpPr>
              <a:spLocks noChangeArrowheads="1"/>
            </p:cNvSpPr>
            <p:nvPr/>
          </p:nvSpPr>
          <p:spPr bwMode="auto">
            <a:xfrm>
              <a:off x="4673" y="3172"/>
              <a:ext cx="891" cy="3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0.3 kb/s</a:t>
              </a:r>
            </a:p>
          </p:txBody>
        </p:sp>
        <p:sp>
          <p:nvSpPr>
            <p:cNvPr id="228402" name="Rectangle 50"/>
            <p:cNvSpPr>
              <a:spLocks noChangeArrowheads="1"/>
            </p:cNvSpPr>
            <p:nvPr/>
          </p:nvSpPr>
          <p:spPr bwMode="auto">
            <a:xfrm>
              <a:off x="4673" y="1785"/>
              <a:ext cx="891" cy="34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55 MHz</a:t>
              </a:r>
            </a:p>
          </p:txBody>
        </p:sp>
      </p:grpSp>
      <p:sp>
        <p:nvSpPr>
          <p:cNvPr id="228403" name="Rectangle 51"/>
          <p:cNvSpPr>
            <a:spLocks noChangeArrowheads="1"/>
          </p:cNvSpPr>
          <p:nvPr/>
        </p:nvSpPr>
        <p:spPr bwMode="auto">
          <a:xfrm>
            <a:off x="762000" y="1350963"/>
            <a:ext cx="8001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r>
              <a:rPr lang="en-US" sz="2200" b="1">
                <a:solidFill>
                  <a:srgbClr val="000000"/>
                </a:solidFill>
              </a:rPr>
              <a:t> 	Perbandingan sistem generasi pertama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</a:rPr>
              <a:t> </a:t>
            </a:r>
            <a:endParaRPr lang="en-US" sz="2200" b="1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D55F-E652-4DFF-9C2D-2586ECFA6AA7}" type="slidenum">
              <a:rPr lang="en-US"/>
              <a:pPr/>
              <a:t>17</a:t>
            </a:fld>
            <a:endParaRPr lang="en-US"/>
          </a:p>
        </p:txBody>
      </p:sp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SISTEM GENERASI KEDUA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Target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</a:pPr>
            <a:endParaRPr lang="en-US" sz="280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800">
                <a:solidFill>
                  <a:srgbClr val="000000"/>
                </a:solidFill>
              </a:rPr>
              <a:t>Kapasitas lebih tinggi, Cost lebih rendah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800">
                <a:solidFill>
                  <a:srgbClr val="000000"/>
                </a:solidFill>
              </a:rPr>
              <a:t>Digital voice coding, modulasi digital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800">
                <a:solidFill>
                  <a:srgbClr val="000000"/>
                </a:solidFill>
              </a:rPr>
              <a:t>Mendukung untuk transmisi data (paging, fax, dll)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800">
                <a:solidFill>
                  <a:srgbClr val="000000"/>
                </a:solidFill>
              </a:rPr>
              <a:t>Pengontrolan terhadap MS lebih baik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800">
                <a:solidFill>
                  <a:srgbClr val="000000"/>
                </a:solidFill>
              </a:rPr>
              <a:t>Common channel signaling (SS7)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DEB2-4193-4D23-BDCB-61523EED3F6B}" type="slidenum">
              <a:rPr lang="en-US"/>
              <a:pPr/>
              <a:t>18</a:t>
            </a:fld>
            <a:endParaRPr lang="en-US"/>
          </a:p>
        </p:txBody>
      </p:sp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buClr>
                <a:srgbClr val="000000"/>
              </a:buClr>
            </a:pPr>
            <a:r>
              <a:rPr lang="en-US" sz="4000">
                <a:solidFill>
                  <a:srgbClr val="000000"/>
                </a:solidFill>
              </a:rPr>
              <a:t>SISTEM GEN</a:t>
            </a:r>
            <a:r>
              <a:rPr lang="id-ID" sz="4000">
                <a:solidFill>
                  <a:srgbClr val="000000"/>
                </a:solidFill>
              </a:rPr>
              <a:t>E</a:t>
            </a:r>
            <a:r>
              <a:rPr lang="en-US" sz="4000">
                <a:solidFill>
                  <a:srgbClr val="000000"/>
                </a:solidFill>
              </a:rPr>
              <a:t>RASI KEDUA …</a:t>
            </a: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IS-41 Digital AMPS (TDMA)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400">
                <a:solidFill>
                  <a:srgbClr val="000000"/>
                </a:solidFill>
              </a:rPr>
              <a:t>Kapasitas rendah, tidak dapat memenuhi demand pada waktu itu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Tahun 1990 dikembangkan IS-54 (EIA/TIA)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800">
                <a:solidFill>
                  <a:srgbClr val="000000"/>
                </a:solidFill>
              </a:rPr>
              <a:t>Kapasitas 10 kali sistem AMPS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Kedua sistem tersebut dikembangkan di Amerika Utara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8AA6-417E-4DA2-8E6F-BA1C73279837}" type="slidenum">
              <a:rPr lang="en-US"/>
              <a:pPr/>
              <a:t>19</a:t>
            </a:fld>
            <a:endParaRPr lang="en-US"/>
          </a:p>
        </p:txBody>
      </p:sp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buClr>
                <a:srgbClr val="000000"/>
              </a:buClr>
            </a:pPr>
            <a:r>
              <a:rPr lang="en-US" sz="4400">
                <a:solidFill>
                  <a:srgbClr val="000000"/>
                </a:solidFill>
              </a:rPr>
              <a:t>SISTEM GENERASI KEDUA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400050" y="1428750"/>
            <a:ext cx="851535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Spesifikasi teknis interface radio IS-54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20775" y="2605088"/>
            <a:ext cx="6959600" cy="3662362"/>
            <a:chOff x="778" y="1305"/>
            <a:chExt cx="4384" cy="2307"/>
          </a:xfrm>
        </p:grpSpPr>
        <p:sp>
          <p:nvSpPr>
            <p:cNvPr id="231429" name="Rectangle 5"/>
            <p:cNvSpPr>
              <a:spLocks noChangeArrowheads="1"/>
            </p:cNvSpPr>
            <p:nvPr/>
          </p:nvSpPr>
          <p:spPr bwMode="auto">
            <a:xfrm>
              <a:off x="782" y="1305"/>
              <a:ext cx="2038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Multiple access</a:t>
              </a:r>
            </a:p>
          </p:txBody>
        </p:sp>
        <p:sp>
          <p:nvSpPr>
            <p:cNvPr id="231430" name="Rectangle 6"/>
            <p:cNvSpPr>
              <a:spLocks noChangeArrowheads="1"/>
            </p:cNvSpPr>
            <p:nvPr/>
          </p:nvSpPr>
          <p:spPr bwMode="auto">
            <a:xfrm>
              <a:off x="782" y="1633"/>
              <a:ext cx="2038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Modulation</a:t>
              </a:r>
            </a:p>
          </p:txBody>
        </p:sp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>
              <a:off x="778" y="2295"/>
              <a:ext cx="2038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Reverse channel frequency</a:t>
              </a:r>
            </a:p>
          </p:txBody>
        </p:sp>
        <p:sp>
          <p:nvSpPr>
            <p:cNvPr id="231432" name="Rectangle 8"/>
            <p:cNvSpPr>
              <a:spLocks noChangeArrowheads="1"/>
            </p:cNvSpPr>
            <p:nvPr/>
          </p:nvSpPr>
          <p:spPr bwMode="auto">
            <a:xfrm>
              <a:off x="778" y="2624"/>
              <a:ext cx="2038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Forward channel frequency</a:t>
              </a:r>
            </a:p>
          </p:txBody>
        </p:sp>
        <p:sp>
          <p:nvSpPr>
            <p:cNvPr id="231433" name="Rectangle 9"/>
            <p:cNvSpPr>
              <a:spLocks noChangeArrowheads="1"/>
            </p:cNvSpPr>
            <p:nvPr/>
          </p:nvSpPr>
          <p:spPr bwMode="auto">
            <a:xfrm>
              <a:off x="778" y="2953"/>
              <a:ext cx="2038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Forward/reverse channel </a:t>
              </a:r>
            </a:p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data rate</a:t>
              </a:r>
            </a:p>
          </p:txBody>
        </p:sp>
        <p:sp>
          <p:nvSpPr>
            <p:cNvPr id="231434" name="Rectangle 10"/>
            <p:cNvSpPr>
              <a:spLocks noChangeArrowheads="1"/>
            </p:cNvSpPr>
            <p:nvPr/>
          </p:nvSpPr>
          <p:spPr bwMode="auto">
            <a:xfrm>
              <a:off x="778" y="3281"/>
              <a:ext cx="2038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Users per channel</a:t>
              </a:r>
            </a:p>
          </p:txBody>
        </p:sp>
        <p:sp>
          <p:nvSpPr>
            <p:cNvPr id="231435" name="Rectangle 11"/>
            <p:cNvSpPr>
              <a:spLocks noChangeArrowheads="1"/>
            </p:cNvSpPr>
            <p:nvPr/>
          </p:nvSpPr>
          <p:spPr bwMode="auto">
            <a:xfrm>
              <a:off x="778" y="1964"/>
              <a:ext cx="2038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Channel bandwidth</a:t>
              </a:r>
            </a:p>
          </p:txBody>
        </p:sp>
        <p:sp>
          <p:nvSpPr>
            <p:cNvPr id="231436" name="Rectangle 12"/>
            <p:cNvSpPr>
              <a:spLocks noChangeArrowheads="1"/>
            </p:cNvSpPr>
            <p:nvPr/>
          </p:nvSpPr>
          <p:spPr bwMode="auto">
            <a:xfrm>
              <a:off x="2825" y="1305"/>
              <a:ext cx="2337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TDMA</a:t>
              </a:r>
            </a:p>
          </p:txBody>
        </p:sp>
        <p:sp>
          <p:nvSpPr>
            <p:cNvPr id="231437" name="Rectangle 13"/>
            <p:cNvSpPr>
              <a:spLocks noChangeArrowheads="1"/>
            </p:cNvSpPr>
            <p:nvPr/>
          </p:nvSpPr>
          <p:spPr bwMode="auto">
            <a:xfrm>
              <a:off x="2825" y="1633"/>
              <a:ext cx="2337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DQPSK</a:t>
              </a:r>
            </a:p>
          </p:txBody>
        </p:sp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>
              <a:off x="2821" y="2295"/>
              <a:ext cx="2336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824-849 MHz</a:t>
              </a:r>
            </a:p>
          </p:txBody>
        </p:sp>
        <p:sp>
          <p:nvSpPr>
            <p:cNvPr id="231439" name="Rectangle 15"/>
            <p:cNvSpPr>
              <a:spLocks noChangeArrowheads="1"/>
            </p:cNvSpPr>
            <p:nvPr/>
          </p:nvSpPr>
          <p:spPr bwMode="auto">
            <a:xfrm>
              <a:off x="2821" y="2624"/>
              <a:ext cx="2336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869-894 MHz</a:t>
              </a:r>
            </a:p>
          </p:txBody>
        </p:sp>
        <p:sp>
          <p:nvSpPr>
            <p:cNvPr id="231440" name="Rectangle 16"/>
            <p:cNvSpPr>
              <a:spLocks noChangeArrowheads="1"/>
            </p:cNvSpPr>
            <p:nvPr/>
          </p:nvSpPr>
          <p:spPr bwMode="auto">
            <a:xfrm>
              <a:off x="2821" y="2953"/>
              <a:ext cx="2336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48.6 kb/s</a:t>
              </a:r>
            </a:p>
          </p:txBody>
        </p:sp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>
              <a:off x="2821" y="3281"/>
              <a:ext cx="2336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3 full rate (7.95 kbps speech </a:t>
              </a:r>
            </a:p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coding) or 6 half rate</a:t>
              </a:r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2821" y="1964"/>
              <a:ext cx="2336" cy="3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</a:pPr>
              <a:r>
                <a:rPr lang="en-US" sz="1600" b="1">
                  <a:solidFill>
                    <a:srgbClr val="000000"/>
                  </a:solidFill>
                </a:rPr>
                <a:t>30 kHz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Deskripsi Matakuliah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Matakuliah ini mengajarkan tentang pengantar dan konsep-konsep teknologi perangkat bergerak (mobile) dan wireless, seperti: handphone, pocket pc, jaringan wireless, GSM, CDMA, 3G, 4G, bluetooth, dan lain-lain.</a:t>
            </a:r>
          </a:p>
          <a:p>
            <a:pPr marL="341313" indent="-341313" eaLnBrk="1" hangingPunct="1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Mengajarkan konsep-konsep aplikasi mobile dan pengembangannya, seperti: WAP, WML, arsitektur J2ME</a:t>
            </a:r>
            <a:r>
              <a:rPr lang="id-ID" smtClean="0"/>
              <a:t>, QT, Android,</a:t>
            </a:r>
            <a:r>
              <a:rPr lang="en-US" smtClean="0"/>
              <a:t> dan Symbian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EEAE-BABA-4808-ADFB-21C3F365EC46}" type="slidenum">
              <a:rPr lang="en-US"/>
              <a:pPr/>
              <a:t>20</a:t>
            </a:fld>
            <a:endParaRPr lang="en-US"/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buClr>
                <a:srgbClr val="000000"/>
              </a:buClr>
            </a:pPr>
            <a:r>
              <a:rPr lang="en-US" sz="4400">
                <a:solidFill>
                  <a:srgbClr val="000000"/>
                </a:solidFill>
              </a:rPr>
              <a:t>SISTEM GENERASI KEDUA</a:t>
            </a: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Tahun 1994 dikembangkan IS-136 yang merupakan pengembangan dari D-AMPS dengan mengubah bagian control channels dari analog menjadi digital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800">
                <a:solidFill>
                  <a:srgbClr val="000000"/>
                </a:solidFill>
              </a:rPr>
              <a:t>Beroperasi pada 800 MHz dan 1900 MHz, Bersaing dengan GSM di US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F733-CEDE-487F-87C0-50FE370046AF}" type="slidenum">
              <a:rPr lang="en-US"/>
              <a:pPr/>
              <a:t>21</a:t>
            </a:fld>
            <a:endParaRPr lang="en-US"/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buClr>
                <a:srgbClr val="000000"/>
              </a:buClr>
            </a:pPr>
            <a:r>
              <a:rPr lang="en-US" sz="4400">
                <a:solidFill>
                  <a:srgbClr val="000000"/>
                </a:solidFill>
              </a:rPr>
              <a:t>SISTEM GENERASI KEDUA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Tahun 1987-1989 ETSI membuat standar yang diberi nama GSM dan beroperasi di 900 MHz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800">
                <a:solidFill>
                  <a:srgbClr val="000000"/>
                </a:solidFill>
              </a:rPr>
              <a:t>Multiple akses menggunakan TDMA (8 time slot per carrier)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800">
                <a:solidFill>
                  <a:srgbClr val="000000"/>
                </a:solidFill>
              </a:rPr>
              <a:t>1992 : GSM diluncurkan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800">
                <a:solidFill>
                  <a:srgbClr val="000000"/>
                </a:solidFill>
              </a:rPr>
              <a:t>1990-1993 Mengkaji standar di 1800 MHz (DCS 1800, atau GSM 1800; versi Amerika PCS 1900)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4937-55DD-498B-AA35-78EC4CC2B044}" type="slidenum">
              <a:rPr lang="en-US"/>
              <a:pPr/>
              <a:t>22</a:t>
            </a:fld>
            <a:endParaRPr lang="en-US"/>
          </a:p>
        </p:txBody>
      </p:sp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buClr>
                <a:srgbClr val="000000"/>
              </a:buClr>
            </a:pPr>
            <a:r>
              <a:rPr lang="en-US" sz="4400">
                <a:solidFill>
                  <a:srgbClr val="000000"/>
                </a:solidFill>
              </a:rPr>
              <a:t>SISTEM GENERASI KEDUA</a:t>
            </a: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Spesifikasi teknis sistem GSM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400175" y="2211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Uplink frequencies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4702175" y="2211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890-915 MHz</a:t>
            </a: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1400175" y="2592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Downlink frequencies</a:t>
            </a:r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4702175" y="2592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935-960 MHz</a:t>
            </a:r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1400175" y="2973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Total GSM bandwidth</a:t>
            </a: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4702175" y="2973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25 MHz up + 25 MHz down</a:t>
            </a: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1400175" y="3354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Channel bandwidth</a:t>
            </a:r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4702175" y="3354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200 kHz</a:t>
            </a:r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1400175" y="3735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Number of RF carriers</a:t>
            </a: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4702175" y="3735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124</a:t>
            </a:r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1400175" y="4116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Multiple access</a:t>
            </a:r>
          </a:p>
        </p:txBody>
      </p:sp>
      <p:sp>
        <p:nvSpPr>
          <p:cNvPr id="236559" name="Rectangle 15"/>
          <p:cNvSpPr>
            <a:spLocks noChangeArrowheads="1"/>
          </p:cNvSpPr>
          <p:nvPr/>
        </p:nvSpPr>
        <p:spPr bwMode="auto">
          <a:xfrm>
            <a:off x="4702175" y="4116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TDMA</a:t>
            </a:r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1400175" y="4497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Users/carrier</a:t>
            </a:r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4702175" y="4497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36562" name="Rectangle 18"/>
          <p:cNvSpPr>
            <a:spLocks noChangeArrowheads="1"/>
          </p:cNvSpPr>
          <p:nvPr/>
        </p:nvSpPr>
        <p:spPr bwMode="auto">
          <a:xfrm>
            <a:off x="1400175" y="4878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Number of simul. users</a:t>
            </a:r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4702175" y="4878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992</a:t>
            </a:r>
          </a:p>
        </p:txBody>
      </p:sp>
      <p:sp>
        <p:nvSpPr>
          <p:cNvPr id="236564" name="Rectangle 20"/>
          <p:cNvSpPr>
            <a:spLocks noChangeArrowheads="1"/>
          </p:cNvSpPr>
          <p:nvPr/>
        </p:nvSpPr>
        <p:spPr bwMode="auto">
          <a:xfrm>
            <a:off x="1400175" y="5259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Speech coding rate</a:t>
            </a:r>
          </a:p>
        </p:txBody>
      </p:sp>
      <p:sp>
        <p:nvSpPr>
          <p:cNvPr id="236565" name="Rectangle 21"/>
          <p:cNvSpPr>
            <a:spLocks noChangeArrowheads="1"/>
          </p:cNvSpPr>
          <p:nvPr/>
        </p:nvSpPr>
        <p:spPr bwMode="auto">
          <a:xfrm>
            <a:off x="4702175" y="5259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13 kb/s</a:t>
            </a:r>
          </a:p>
        </p:txBody>
      </p:sp>
      <p:sp>
        <p:nvSpPr>
          <p:cNvPr id="236566" name="Rectangle 22"/>
          <p:cNvSpPr>
            <a:spLocks noChangeArrowheads="1"/>
          </p:cNvSpPr>
          <p:nvPr/>
        </p:nvSpPr>
        <p:spPr bwMode="auto">
          <a:xfrm>
            <a:off x="1400175" y="5640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FEC coded speech rate</a:t>
            </a:r>
          </a:p>
        </p:txBody>
      </p:sp>
      <p:sp>
        <p:nvSpPr>
          <p:cNvPr id="236567" name="Rectangle 23"/>
          <p:cNvSpPr>
            <a:spLocks noChangeArrowheads="1"/>
          </p:cNvSpPr>
          <p:nvPr/>
        </p:nvSpPr>
        <p:spPr bwMode="auto">
          <a:xfrm>
            <a:off x="4702175" y="5640388"/>
            <a:ext cx="3306763" cy="373062"/>
          </a:xfrm>
          <a:prstGeom prst="rect">
            <a:avLst/>
          </a:prstGeom>
          <a:solidFill>
            <a:srgbClr val="FF9900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</a:pPr>
            <a:r>
              <a:rPr lang="en-US" sz="2000" b="1">
                <a:solidFill>
                  <a:srgbClr val="000000"/>
                </a:solidFill>
              </a:rPr>
              <a:t>22.8 kb/s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9B8C-9A3A-4022-96BF-117ED640D90A}" type="slidenum">
              <a:rPr lang="en-US"/>
              <a:pPr/>
              <a:t>23</a:t>
            </a:fld>
            <a:endParaRPr lang="en-US"/>
          </a:p>
        </p:txBody>
      </p:sp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buClr>
                <a:srgbClr val="000000"/>
              </a:buClr>
            </a:pPr>
            <a:r>
              <a:rPr lang="en-US" sz="4400">
                <a:solidFill>
                  <a:srgbClr val="000000"/>
                </a:solidFill>
              </a:rPr>
              <a:t>SISTEM GENERASI KEDUA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3200" b="1">
                <a:solidFill>
                  <a:srgbClr val="000000"/>
                </a:solidFill>
              </a:rPr>
              <a:t> IS-95 CDMA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Zapf Dingbats" charset="2"/>
              <a:buChar char="*"/>
            </a:pPr>
            <a:endParaRPr lang="en-US" sz="2800" b="1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Zapf Dingbats" charset="2"/>
              <a:buChar char="*"/>
            </a:pPr>
            <a:r>
              <a:rPr lang="en-US" sz="2800" b="1">
                <a:solidFill>
                  <a:srgbClr val="000000"/>
                </a:solidFill>
              </a:rPr>
              <a:t>D-AMPS berkapasitas 3 kali AMPS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lang="en-US" sz="3200" b="1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Zapf Dingbats" charset="2"/>
              <a:buChar char="*"/>
            </a:pPr>
            <a:r>
              <a:rPr lang="en-US" sz="2800" b="1">
                <a:solidFill>
                  <a:srgbClr val="000000"/>
                </a:solidFill>
              </a:rPr>
              <a:t>Tahun 1990 Qualcomm mengembangkan CDMA dan dklaim berkapasitas 20 kali AMPS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037-627B-412E-90C1-386033FB72A9}" type="slidenum">
              <a:rPr lang="en-US"/>
              <a:pPr/>
              <a:t>24</a:t>
            </a:fld>
            <a:endParaRPr lang="en-US"/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buClr>
                <a:srgbClr val="000000"/>
              </a:buClr>
            </a:pPr>
            <a:r>
              <a:rPr lang="en-US" sz="4400">
                <a:solidFill>
                  <a:srgbClr val="000000"/>
                </a:solidFill>
              </a:rPr>
              <a:t>SISTEM GENERASI KEDUA</a:t>
            </a: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Berbeda dengan yang lain, IS-95 menggunakan teknik spread spectrum 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400">
                <a:solidFill>
                  <a:srgbClr val="000000"/>
                </a:solidFill>
              </a:rPr>
              <a:t>Sinyal narrowband dikalikan dengan sinyal dengan bandwidth sangat lebar (spreading signal)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400">
                <a:solidFill>
                  <a:srgbClr val="000000"/>
                </a:solidFill>
              </a:rPr>
              <a:t>Spreading signal adalah pseudonoise code sequence dengan chip rate dari data rate informasi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400">
                <a:solidFill>
                  <a:srgbClr val="000000"/>
                </a:solidFill>
              </a:rPr>
              <a:t>Semua user, masing-masing mempunyai kode berbeda yang mendekati orthogonal satu sama lain, sehingga semuanya bisa transmit secara simultan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</a:pPr>
            <a:r>
              <a:rPr lang="en-US" sz="2400">
                <a:solidFill>
                  <a:srgbClr val="000000"/>
                </a:solidFill>
              </a:rPr>
              <a:t>Penerima melakukan operasi time correlation untuk mendeteksi kode untuknya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E32-AD96-43A5-A9A1-0C3EEDA733EF}" type="slidenum">
              <a:rPr lang="en-US"/>
              <a:pPr/>
              <a:t>25</a:t>
            </a:fld>
            <a:endParaRPr lang="en-US"/>
          </a:p>
        </p:txBody>
      </p: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</a:rPr>
              <a:t>SISTEM GENERASI KETIGA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eaLnBrk="0" hangingPunct="0">
              <a:spcBef>
                <a:spcPct val="50000"/>
              </a:spcBef>
              <a:buClr>
                <a:srgbClr val="000000"/>
              </a:buClr>
              <a:buSzPct val="140000"/>
              <a:buFont typeface="Monotype Sorts" pitchFamily="2" charset="2"/>
              <a:buChar char="*"/>
            </a:pPr>
            <a:r>
              <a:rPr lang="en-US" sz="2400" b="1">
                <a:solidFill>
                  <a:srgbClr val="000000"/>
                </a:solidFill>
              </a:rPr>
              <a:t> Latar Belakang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0000"/>
              </a:buClr>
              <a:buSzPct val="140000"/>
              <a:buFont typeface="Monotype Sorts" pitchFamily="2" charset="2"/>
              <a:buNone/>
            </a:pPr>
            <a:r>
              <a:rPr lang="en-US" sz="2200">
                <a:solidFill>
                  <a:srgbClr val="000000"/>
                </a:solidFill>
              </a:rPr>
              <a:t>	1986 ITU-T mulai mempelajari 3G sebagai Future Public Land Mobile Telecom. Systems (FPLMTS)</a:t>
            </a:r>
          </a:p>
          <a:p>
            <a:pPr marL="800100" lvl="1" indent="-342900" eaLnBrk="0" hangingPunct="0"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—"/>
            </a:pPr>
            <a:r>
              <a:rPr lang="en-US" sz="2200">
                <a:solidFill>
                  <a:srgbClr val="000000"/>
                </a:solidFill>
              </a:rPr>
              <a:t>1997 berubah menjadi IMT-2000 (International Mobile Telecom. Tahun 2000)</a:t>
            </a:r>
          </a:p>
          <a:p>
            <a:pPr marL="800100" lvl="1" indent="-342900" eaLnBrk="0" hangingPunct="0"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—"/>
            </a:pPr>
            <a:r>
              <a:rPr lang="en-US" sz="2200">
                <a:solidFill>
                  <a:srgbClr val="000000"/>
                </a:solidFill>
              </a:rPr>
              <a:t>ITU-R sedang mengkaji aspek radio, ITU-T mempelajari aspek jaringan (signaling, services, numbering, quality of service, security, operations)</a:t>
            </a:r>
          </a:p>
          <a:p>
            <a:pPr marL="800100" lvl="1" indent="-342900" eaLnBrk="0" hangingPunct="0"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—"/>
            </a:pPr>
            <a:r>
              <a:rPr lang="en-US" sz="2200">
                <a:solidFill>
                  <a:srgbClr val="000000"/>
                </a:solidFill>
              </a:rPr>
              <a:t>Bertujuan menyusun dan menggabungkan sistem generasi 2 untuk mendukung wireless multimedia, tetapi sekarang berbagai teknologi sedang berkompetisi</a:t>
            </a:r>
          </a:p>
          <a:p>
            <a:pPr marL="800100" lvl="1" indent="-342900" eaLnBrk="0" hangingPunct="0"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—"/>
            </a:pPr>
            <a:r>
              <a:rPr lang="en-US" sz="2200">
                <a:solidFill>
                  <a:srgbClr val="000000"/>
                </a:solidFill>
              </a:rPr>
              <a:t>Commercial roll-outs tahun 2001-2003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15CD-E96A-4C8E-992E-8212E58872E6}" type="slidenum">
              <a:rPr lang="en-US"/>
              <a:pPr/>
              <a:t>26</a:t>
            </a:fld>
            <a:endParaRPr lang="en-US"/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</a:rPr>
              <a:t>SISTEM GENERASI KETIGA …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defTabSz="400050" eaLnBrk="0" hangingPunct="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40000"/>
              <a:buFont typeface="Zapf Dingbats" charset="2"/>
              <a:buChar char="*"/>
            </a:pPr>
            <a:r>
              <a:rPr lang="en-US" sz="2400" b="1">
                <a:solidFill>
                  <a:srgbClr val="000000"/>
                </a:solidFill>
              </a:rPr>
              <a:t>Target IMT-2000 …</a:t>
            </a:r>
          </a:p>
          <a:p>
            <a:pPr marL="800100" lvl="1" indent="-3429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—"/>
            </a:pPr>
            <a:endParaRPr lang="en-US" sz="2400">
              <a:solidFill>
                <a:srgbClr val="000000"/>
              </a:solidFill>
            </a:endParaRPr>
          </a:p>
          <a:p>
            <a:pPr marL="800100" lvl="1" indent="-3429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—"/>
            </a:pPr>
            <a:r>
              <a:rPr lang="en-US" sz="2400">
                <a:solidFill>
                  <a:srgbClr val="000000"/>
                </a:solidFill>
              </a:rPr>
              <a:t>Higher data rates</a:t>
            </a:r>
          </a:p>
          <a:p>
            <a:pPr marL="1257300" lvl="2" indent="-2286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</a:rPr>
              <a:t> 	144 kbps (mobile/outdoor)</a:t>
            </a:r>
          </a:p>
          <a:p>
            <a:pPr marL="1257300" lvl="2" indent="-2286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</a:rPr>
              <a:t> 	384 kbps (pedestrian traffic)</a:t>
            </a:r>
          </a:p>
          <a:p>
            <a:pPr marL="1257300" lvl="2" indent="-2286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</a:rPr>
              <a:t> 	2 Mbps (indoor)</a:t>
            </a:r>
          </a:p>
          <a:p>
            <a:pPr marL="800100" lvl="1" indent="-3429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—"/>
            </a:pPr>
            <a:endParaRPr lang="en-US" sz="2200">
              <a:solidFill>
                <a:srgbClr val="000000"/>
              </a:solidFill>
            </a:endParaRPr>
          </a:p>
          <a:p>
            <a:pPr marL="800100" lvl="1" indent="-3429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—"/>
            </a:pPr>
            <a:r>
              <a:rPr lang="en-US" sz="2400">
                <a:solidFill>
                  <a:srgbClr val="000000"/>
                </a:solidFill>
              </a:rPr>
              <a:t>New spectrum</a:t>
            </a:r>
          </a:p>
          <a:p>
            <a:pPr marL="1257300" lvl="2" indent="-2286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</a:rPr>
              <a:t> 	Core bands (WARC 1992 – 230 MHz)</a:t>
            </a:r>
          </a:p>
          <a:p>
            <a:pPr marL="1257300" lvl="2" indent="-2286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</a:rPr>
              <a:t> 		1885 – 2025 MHz / 2110 – 2200 MHz</a:t>
            </a:r>
          </a:p>
          <a:p>
            <a:pPr marL="1257300" lvl="2" indent="-2286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</a:rPr>
              <a:t> 	Additional bands (WARC 2000)</a:t>
            </a:r>
          </a:p>
          <a:p>
            <a:pPr marL="1257300" lvl="2" indent="-2286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</a:rPr>
              <a:t>		1710 – 1885 MHz</a:t>
            </a:r>
          </a:p>
          <a:p>
            <a:pPr marL="1257300" lvl="2" indent="-228600" defTabSz="40005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</a:rPr>
              <a:t>	 	2500 – 2690 MHz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2C29-13C0-40AC-915A-E704FE9B5F4B}" type="slidenum">
              <a:rPr lang="en-US"/>
              <a:pPr/>
              <a:t>27</a:t>
            </a:fld>
            <a:endParaRPr lang="en-US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</a:rPr>
              <a:t>SISTEM GENERASI KETIGA …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6863" y="1287463"/>
            <a:ext cx="8561387" cy="5121275"/>
            <a:chOff x="436" y="661"/>
            <a:chExt cx="5026" cy="3226"/>
          </a:xfrm>
        </p:grpSpPr>
        <p:graphicFrame>
          <p:nvGraphicFramePr>
            <p:cNvPr id="241668" name="Object 4"/>
            <p:cNvGraphicFramePr>
              <a:graphicFrameLocks noChangeAspect="1"/>
            </p:cNvGraphicFramePr>
            <p:nvPr/>
          </p:nvGraphicFramePr>
          <p:xfrm>
            <a:off x="436" y="661"/>
            <a:ext cx="5026" cy="3226"/>
          </p:xfrm>
          <a:graphic>
            <a:graphicData uri="http://schemas.openxmlformats.org/presentationml/2006/ole">
              <p:oleObj spid="_x0000_s111618" name="Bitmap Image" r:id="rId3" imgW="6106377" imgH="3428571" progId="Paint.Picture">
                <p:embed/>
              </p:oleObj>
            </a:graphicData>
          </a:graphic>
        </p:graphicFrame>
        <p:sp>
          <p:nvSpPr>
            <p:cNvPr id="241669" name="Rectangle 5"/>
            <p:cNvSpPr>
              <a:spLocks noChangeArrowheads="1"/>
            </p:cNvSpPr>
            <p:nvPr/>
          </p:nvSpPr>
          <p:spPr bwMode="auto">
            <a:xfrm>
              <a:off x="1518" y="738"/>
              <a:ext cx="1002" cy="2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70" name="Text Box 6"/>
            <p:cNvSpPr txBox="1">
              <a:spLocks noChangeArrowheads="1"/>
            </p:cNvSpPr>
            <p:nvPr/>
          </p:nvSpPr>
          <p:spPr bwMode="auto">
            <a:xfrm>
              <a:off x="1676" y="805"/>
              <a:ext cx="21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IMT</a:t>
              </a:r>
            </a:p>
          </p:txBody>
        </p:sp>
        <p:sp>
          <p:nvSpPr>
            <p:cNvPr id="241671" name="Text Box 7"/>
            <p:cNvSpPr txBox="1">
              <a:spLocks noChangeArrowheads="1"/>
            </p:cNvSpPr>
            <p:nvPr/>
          </p:nvSpPr>
          <p:spPr bwMode="auto">
            <a:xfrm>
              <a:off x="2090" y="811"/>
              <a:ext cx="21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MSS</a:t>
              </a:r>
            </a:p>
          </p:txBody>
        </p:sp>
        <p:sp>
          <p:nvSpPr>
            <p:cNvPr id="241672" name="Text Box 8"/>
            <p:cNvSpPr txBox="1">
              <a:spLocks noChangeArrowheads="1"/>
            </p:cNvSpPr>
            <p:nvPr/>
          </p:nvSpPr>
          <p:spPr bwMode="auto">
            <a:xfrm>
              <a:off x="2318" y="739"/>
              <a:ext cx="21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MSS</a:t>
              </a:r>
            </a:p>
          </p:txBody>
        </p:sp>
        <p:sp>
          <p:nvSpPr>
            <p:cNvPr id="241673" name="Rectangle 9"/>
            <p:cNvSpPr>
              <a:spLocks noChangeArrowheads="1"/>
            </p:cNvSpPr>
            <p:nvPr/>
          </p:nvSpPr>
          <p:spPr bwMode="auto">
            <a:xfrm>
              <a:off x="3072" y="744"/>
              <a:ext cx="906" cy="2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74" name="Text Box 10"/>
            <p:cNvSpPr txBox="1">
              <a:spLocks noChangeArrowheads="1"/>
            </p:cNvSpPr>
            <p:nvPr/>
          </p:nvSpPr>
          <p:spPr bwMode="auto">
            <a:xfrm>
              <a:off x="3686" y="859"/>
              <a:ext cx="21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MSS</a:t>
              </a:r>
            </a:p>
          </p:txBody>
        </p:sp>
        <p:sp>
          <p:nvSpPr>
            <p:cNvPr id="241675" name="Text Box 11"/>
            <p:cNvSpPr txBox="1">
              <a:spLocks noChangeArrowheads="1"/>
            </p:cNvSpPr>
            <p:nvPr/>
          </p:nvSpPr>
          <p:spPr bwMode="auto">
            <a:xfrm>
              <a:off x="3458" y="793"/>
              <a:ext cx="21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MSS</a:t>
              </a:r>
            </a:p>
          </p:txBody>
        </p:sp>
        <p:sp>
          <p:nvSpPr>
            <p:cNvPr id="241676" name="Text Box 12"/>
            <p:cNvSpPr txBox="1">
              <a:spLocks noChangeArrowheads="1"/>
            </p:cNvSpPr>
            <p:nvPr/>
          </p:nvSpPr>
          <p:spPr bwMode="auto">
            <a:xfrm>
              <a:off x="3152" y="799"/>
              <a:ext cx="2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IMT</a:t>
              </a:r>
            </a:p>
          </p:txBody>
        </p:sp>
        <p:sp>
          <p:nvSpPr>
            <p:cNvPr id="241677" name="Rectangle 13"/>
            <p:cNvSpPr>
              <a:spLocks noChangeArrowheads="1"/>
            </p:cNvSpPr>
            <p:nvPr/>
          </p:nvSpPr>
          <p:spPr bwMode="auto">
            <a:xfrm>
              <a:off x="1872" y="1392"/>
              <a:ext cx="522" cy="2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78" name="Text Box 14"/>
            <p:cNvSpPr txBox="1">
              <a:spLocks noChangeArrowheads="1"/>
            </p:cNvSpPr>
            <p:nvPr/>
          </p:nvSpPr>
          <p:spPr bwMode="auto">
            <a:xfrm>
              <a:off x="1880" y="1457"/>
              <a:ext cx="4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3G (PS – BS)</a:t>
              </a:r>
            </a:p>
          </p:txBody>
        </p:sp>
        <p:sp>
          <p:nvSpPr>
            <p:cNvPr id="241679" name="Rectangle 15"/>
            <p:cNvSpPr>
              <a:spLocks noChangeArrowheads="1"/>
            </p:cNvSpPr>
            <p:nvPr/>
          </p:nvSpPr>
          <p:spPr bwMode="auto">
            <a:xfrm>
              <a:off x="3114" y="1392"/>
              <a:ext cx="576" cy="2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80" name="Text Box 16"/>
            <p:cNvSpPr txBox="1">
              <a:spLocks noChangeArrowheads="1"/>
            </p:cNvSpPr>
            <p:nvPr/>
          </p:nvSpPr>
          <p:spPr bwMode="auto">
            <a:xfrm>
              <a:off x="3122" y="1457"/>
              <a:ext cx="4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3G (PS – BS)</a:t>
              </a:r>
            </a:p>
          </p:txBody>
        </p:sp>
        <p:sp>
          <p:nvSpPr>
            <p:cNvPr id="241681" name="Rectangle 17"/>
            <p:cNvSpPr>
              <a:spLocks noChangeArrowheads="1"/>
            </p:cNvSpPr>
            <p:nvPr/>
          </p:nvSpPr>
          <p:spPr bwMode="auto">
            <a:xfrm>
              <a:off x="1920" y="2106"/>
              <a:ext cx="306" cy="21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82" name="Rectangle 18"/>
            <p:cNvSpPr>
              <a:spLocks noChangeArrowheads="1"/>
            </p:cNvSpPr>
            <p:nvPr/>
          </p:nvSpPr>
          <p:spPr bwMode="auto">
            <a:xfrm>
              <a:off x="2394" y="2100"/>
              <a:ext cx="306" cy="21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83" name="Rectangle 19"/>
            <p:cNvSpPr>
              <a:spLocks noChangeArrowheads="1"/>
            </p:cNvSpPr>
            <p:nvPr/>
          </p:nvSpPr>
          <p:spPr bwMode="auto">
            <a:xfrm>
              <a:off x="3114" y="2088"/>
              <a:ext cx="582" cy="21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84" name="Rectangle 20"/>
            <p:cNvSpPr>
              <a:spLocks noChangeArrowheads="1"/>
            </p:cNvSpPr>
            <p:nvPr/>
          </p:nvSpPr>
          <p:spPr bwMode="auto">
            <a:xfrm>
              <a:off x="3912" y="2088"/>
              <a:ext cx="306" cy="21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85" name="Text Box 21"/>
            <p:cNvSpPr txBox="1">
              <a:spLocks noChangeArrowheads="1"/>
            </p:cNvSpPr>
            <p:nvPr/>
          </p:nvSpPr>
          <p:spPr bwMode="auto">
            <a:xfrm>
              <a:off x="1946" y="2153"/>
              <a:ext cx="2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UMTS</a:t>
              </a:r>
            </a:p>
          </p:txBody>
        </p:sp>
        <p:sp>
          <p:nvSpPr>
            <p:cNvPr id="241686" name="Text Box 22"/>
            <p:cNvSpPr txBox="1">
              <a:spLocks noChangeArrowheads="1"/>
            </p:cNvSpPr>
            <p:nvPr/>
          </p:nvSpPr>
          <p:spPr bwMode="auto">
            <a:xfrm>
              <a:off x="2408" y="2135"/>
              <a:ext cx="2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UMTS</a:t>
              </a:r>
            </a:p>
          </p:txBody>
        </p:sp>
        <p:sp>
          <p:nvSpPr>
            <p:cNvPr id="241687" name="Text Box 23"/>
            <p:cNvSpPr txBox="1">
              <a:spLocks noChangeArrowheads="1"/>
            </p:cNvSpPr>
            <p:nvPr/>
          </p:nvSpPr>
          <p:spPr bwMode="auto">
            <a:xfrm>
              <a:off x="3272" y="2129"/>
              <a:ext cx="2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UMTS</a:t>
              </a:r>
            </a:p>
          </p:txBody>
        </p:sp>
        <p:sp>
          <p:nvSpPr>
            <p:cNvPr id="241688" name="Text Box 24"/>
            <p:cNvSpPr txBox="1">
              <a:spLocks noChangeArrowheads="1"/>
            </p:cNvSpPr>
            <p:nvPr/>
          </p:nvSpPr>
          <p:spPr bwMode="auto">
            <a:xfrm>
              <a:off x="3932" y="2141"/>
              <a:ext cx="2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UMTS</a:t>
              </a:r>
            </a:p>
          </p:txBody>
        </p:sp>
        <p:sp>
          <p:nvSpPr>
            <p:cNvPr id="241689" name="Rectangle 25"/>
            <p:cNvSpPr>
              <a:spLocks noChangeArrowheads="1"/>
            </p:cNvSpPr>
            <p:nvPr/>
          </p:nvSpPr>
          <p:spPr bwMode="auto">
            <a:xfrm>
              <a:off x="1422" y="2694"/>
              <a:ext cx="330" cy="234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90" name="Text Box 26"/>
            <p:cNvSpPr txBox="1">
              <a:spLocks noChangeArrowheads="1"/>
            </p:cNvSpPr>
            <p:nvPr/>
          </p:nvSpPr>
          <p:spPr bwMode="auto">
            <a:xfrm>
              <a:off x="1433" y="2693"/>
              <a:ext cx="2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PCS</a:t>
              </a:r>
            </a:p>
            <a:p>
              <a:pPr algn="ctr"/>
              <a:r>
                <a:rPr lang="en-US" sz="1200" b="1">
                  <a:latin typeface="Times New Roman" pitchFamily="18" charset="0"/>
                </a:rPr>
                <a:t>PS - BS</a:t>
              </a:r>
            </a:p>
          </p:txBody>
        </p:sp>
        <p:sp>
          <p:nvSpPr>
            <p:cNvPr id="241691" name="Rectangle 27"/>
            <p:cNvSpPr>
              <a:spLocks noChangeArrowheads="1"/>
            </p:cNvSpPr>
            <p:nvPr/>
          </p:nvSpPr>
          <p:spPr bwMode="auto">
            <a:xfrm>
              <a:off x="1938" y="2700"/>
              <a:ext cx="330" cy="234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92" name="Text Box 28"/>
            <p:cNvSpPr txBox="1">
              <a:spLocks noChangeArrowheads="1"/>
            </p:cNvSpPr>
            <p:nvPr/>
          </p:nvSpPr>
          <p:spPr bwMode="auto">
            <a:xfrm>
              <a:off x="1949" y="2693"/>
              <a:ext cx="2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PCS</a:t>
              </a:r>
            </a:p>
            <a:p>
              <a:pPr algn="ctr"/>
              <a:r>
                <a:rPr lang="en-US" sz="1200" b="1">
                  <a:latin typeface="Times New Roman" pitchFamily="18" charset="0"/>
                </a:rPr>
                <a:t>BS - PS</a:t>
              </a:r>
            </a:p>
          </p:txBody>
        </p:sp>
        <p:sp>
          <p:nvSpPr>
            <p:cNvPr id="241693" name="Rectangle 29"/>
            <p:cNvSpPr>
              <a:spLocks noChangeArrowheads="1"/>
            </p:cNvSpPr>
            <p:nvPr/>
          </p:nvSpPr>
          <p:spPr bwMode="auto">
            <a:xfrm>
              <a:off x="3084" y="2712"/>
              <a:ext cx="330" cy="234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94" name="Text Box 30"/>
            <p:cNvSpPr txBox="1">
              <a:spLocks noChangeArrowheads="1"/>
            </p:cNvSpPr>
            <p:nvPr/>
          </p:nvSpPr>
          <p:spPr bwMode="auto">
            <a:xfrm>
              <a:off x="3171" y="2765"/>
              <a:ext cx="14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PM</a:t>
              </a:r>
            </a:p>
          </p:txBody>
        </p:sp>
        <p:sp>
          <p:nvSpPr>
            <p:cNvPr id="241695" name="Rectangle 31"/>
            <p:cNvSpPr>
              <a:spLocks noChangeArrowheads="1"/>
            </p:cNvSpPr>
            <p:nvPr/>
          </p:nvSpPr>
          <p:spPr bwMode="auto">
            <a:xfrm>
              <a:off x="1428" y="3432"/>
              <a:ext cx="330" cy="234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1696" name="Text Box 32"/>
            <p:cNvSpPr txBox="1">
              <a:spLocks noChangeArrowheads="1"/>
            </p:cNvSpPr>
            <p:nvPr/>
          </p:nvSpPr>
          <p:spPr bwMode="auto">
            <a:xfrm>
              <a:off x="1441" y="3431"/>
              <a:ext cx="288" cy="230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PCS</a:t>
              </a:r>
            </a:p>
            <a:p>
              <a:pPr algn="ctr"/>
              <a:r>
                <a:rPr lang="en-US" sz="1200" b="1">
                  <a:latin typeface="Times New Roman" pitchFamily="18" charset="0"/>
                </a:rPr>
                <a:t>PS - BS</a:t>
              </a:r>
            </a:p>
          </p:txBody>
        </p:sp>
        <p:sp>
          <p:nvSpPr>
            <p:cNvPr id="241697" name="Text Box 33"/>
            <p:cNvSpPr txBox="1">
              <a:spLocks noChangeArrowheads="1"/>
            </p:cNvSpPr>
            <p:nvPr/>
          </p:nvSpPr>
          <p:spPr bwMode="auto">
            <a:xfrm>
              <a:off x="1944" y="3443"/>
              <a:ext cx="288" cy="230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PCS</a:t>
              </a:r>
            </a:p>
            <a:p>
              <a:pPr algn="ctr"/>
              <a:r>
                <a:rPr lang="en-US" sz="1200" b="1">
                  <a:latin typeface="Times New Roman" pitchFamily="18" charset="0"/>
                </a:rPr>
                <a:t>BS - PS</a:t>
              </a:r>
            </a:p>
          </p:txBody>
        </p:sp>
        <p:sp>
          <p:nvSpPr>
            <p:cNvPr id="241698" name="Text Box 34"/>
            <p:cNvSpPr txBox="1">
              <a:spLocks noChangeArrowheads="1"/>
            </p:cNvSpPr>
            <p:nvPr/>
          </p:nvSpPr>
          <p:spPr bwMode="auto">
            <a:xfrm>
              <a:off x="3092" y="3449"/>
              <a:ext cx="591" cy="230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Fixed</a:t>
              </a:r>
            </a:p>
            <a:p>
              <a:pPr algn="ctr"/>
              <a:endParaRPr lang="en-US" sz="1200" b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B412-2C45-4E74-AF07-19E640F3933B}" type="slidenum">
              <a:rPr lang="en-US"/>
              <a:pPr/>
              <a:t>28</a:t>
            </a:fld>
            <a:endParaRPr lang="en-US"/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</a:rPr>
              <a:t>SISTEM GENERASI KETIGA …</a:t>
            </a: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33400" indent="-533400" eaLnBrk="0" hangingPunct="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 typeface="Zapf Dingbats" charset="2"/>
              <a:buChar char="u"/>
            </a:pPr>
            <a:r>
              <a:rPr lang="en-US" sz="2800">
                <a:solidFill>
                  <a:srgbClr val="000000"/>
                </a:solidFill>
              </a:rPr>
              <a:t>Berbagai aktifitas dan proposal penamaan untuk generasi ke-3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Helvetica" pitchFamily="34" charset="0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ITU-T: tengah mempelajari beberapa proposal yang memenuhi persyaratan untuk IMT 2000, antara lain :</a:t>
            </a:r>
          </a:p>
          <a:p>
            <a:pPr marL="1485900" lvl="2" indent="-4572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W-CDMA (wideband CDMA) dari ETSI dan Jepang</a:t>
            </a:r>
          </a:p>
          <a:p>
            <a:pPr marL="1866900" lvl="3" indent="-3810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Standar utama untuk CDMA di luar Amerika dan diandalkan sebagai basic teknologi untuk 3G di seluruh dunia</a:t>
            </a:r>
          </a:p>
          <a:p>
            <a:pPr marL="1866900" lvl="3" indent="-3810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Dipandang ITU-T sebagai migrasi ke 3G yang berasal dari sistem berbasis TDMA (sebagai contoh, GSM)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28E8-957E-4B52-B7A6-53D3462A7C85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</a:rPr>
              <a:t>SISTEM GENERASI KETIGA …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257300" lvl="2" indent="-228600" eaLnBrk="0" hangingPunct="0"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cdma2000 usulan  Amerika didasarkan pada  teknologi IS-95 CDMA yang digunakan di Amerika</a:t>
            </a:r>
          </a:p>
          <a:p>
            <a:pPr marL="1714500" lvl="3" indent="-228600" eaLnBrk="0" hangingPunct="0"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CDMA merupakan leading air interface untuk sistem selular 2G di Amerika</a:t>
            </a:r>
          </a:p>
          <a:p>
            <a:pPr marL="1714500" lvl="3" indent="-228600" eaLnBrk="0" hangingPunct="0"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cdma2000 1X: Dikembangkan oleh Qualcomm merupakan evolusi CDMA ke sistem 3G dengan data rates mencapai 307 kb/s - “cdma2000 1X dianggap sebagai sistem selular 2.5G”</a:t>
            </a:r>
          </a:p>
          <a:p>
            <a:pPr marL="1714500" lvl="3" indent="-228600" eaLnBrk="0" hangingPunct="0"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cdma2000 3X: teknologi di Amerika yang bersaing langsung dengan W-CDMA dengan data rate mencapai 2 Mb/s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Kompentensi Matakuliah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Setelah menyelesaikan kuliah ini mahasiswa diharapkan mampu: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Mengetahui konsep-konsep teknologi mobile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Mengerti </a:t>
            </a:r>
            <a:r>
              <a:rPr lang="id-ID" smtClean="0"/>
              <a:t>arsitektur teknologi mobil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d-ID" smtClean="0"/>
              <a:t>Mengetahui teknologi vendor teknologi mobile </a:t>
            </a:r>
            <a:endParaRPr lang="en-US" smtClean="0"/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Mengetahui dan mengerti aplikasi mobile dan pengembangan nya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FEE-4676-43C3-B888-3625089D2756}" type="slidenum">
              <a:rPr lang="en-US"/>
              <a:pPr/>
              <a:t>30</a:t>
            </a:fld>
            <a:endParaRPr lang="en-US"/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</a:rPr>
              <a:t>SISTEM GENERASI KETIGA …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257300" lvl="2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TDMA-based EDGE (IS-136 TDMA + GSM): Enhanced Data rates for Global Evolution</a:t>
            </a:r>
          </a:p>
          <a:p>
            <a:pPr marL="1257300" lvl="2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Helvetica" pitchFamily="34" charset="0"/>
              <a:buNone/>
            </a:pPr>
            <a:endParaRPr lang="en-US" sz="2400">
              <a:solidFill>
                <a:srgbClr val="000000"/>
              </a:solidFill>
            </a:endParaRPr>
          </a:p>
          <a:p>
            <a:pPr marL="1714500" lvl="3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Sebelum diadopsi oleh UWC (Universal Wireless Consortium - trade group untuk TDMA) dan TIA technical committee TR45.3, nama sebelumnya “Enhanced Data rates for GSM Evolution”</a:t>
            </a:r>
          </a:p>
          <a:p>
            <a:pPr marL="1714500" lvl="3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endParaRPr lang="en-US" sz="2000">
              <a:solidFill>
                <a:srgbClr val="000000"/>
              </a:solidFill>
            </a:endParaRPr>
          </a:p>
          <a:p>
            <a:pPr marL="1714500" lvl="3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Data rates antara 384 kb/s dan 2 Mb/s</a:t>
            </a:r>
          </a:p>
          <a:p>
            <a:pPr marL="1714500" lvl="3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endParaRPr lang="en-US" sz="2000">
              <a:solidFill>
                <a:srgbClr val="000000"/>
              </a:solidFill>
            </a:endParaRPr>
          </a:p>
          <a:p>
            <a:pPr marL="1714500" lvl="3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ITU-T telah memilih W-CDMA sebagai jalur migrasi ke 3G dari sistem TDMA</a:t>
            </a:r>
          </a:p>
          <a:p>
            <a:pPr marL="1714500" lvl="3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endParaRPr lang="en-US" sz="2000">
              <a:solidFill>
                <a:srgbClr val="000000"/>
              </a:solidFill>
            </a:endParaRPr>
          </a:p>
          <a:p>
            <a:pPr marL="1714500" lvl="3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GPRS merupakan transisi ke EDGE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1BC3-659A-4FFE-A60A-0B2283B46813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</a:rPr>
              <a:t>SISTEM GENERASI KETIGA …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09600" y="1409700"/>
            <a:ext cx="80010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914400" lvl="1" indent="-457200" eaLnBrk="0" hangingPunct="0">
              <a:spcBef>
                <a:spcPct val="25000"/>
              </a:spcBef>
              <a:buClr>
                <a:srgbClr val="000000"/>
              </a:buClr>
              <a:buFont typeface="Helvetica" pitchFamily="34" charset="0"/>
              <a:buAutoNum type="arabicPeriod" startAt="2"/>
            </a:pPr>
            <a:r>
              <a:rPr lang="en-US" sz="2400">
                <a:solidFill>
                  <a:srgbClr val="000000"/>
                </a:solidFill>
              </a:rPr>
              <a:t>ETSI: UMTS (Universal Mobile Telecommun. System)</a:t>
            </a:r>
          </a:p>
          <a:p>
            <a:pPr marL="1485900" lvl="2" indent="-457200" eaLnBrk="0" hangingPunct="0"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3G versi Eropa yang telah sukses membangun GSM</a:t>
            </a:r>
          </a:p>
          <a:p>
            <a:pPr marL="1485900" lvl="2" indent="-457200" eaLnBrk="0" hangingPunct="0"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Mempunyai banyak goal seperti ITU-T</a:t>
            </a:r>
          </a:p>
          <a:p>
            <a:pPr marL="1485900" lvl="2" indent="-457200" eaLnBrk="0" hangingPunct="0"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Standar mulai 1999</a:t>
            </a:r>
          </a:p>
          <a:p>
            <a:pPr marL="914400" lvl="1" indent="-457200" eaLnBrk="0" hangingPunct="0">
              <a:spcBef>
                <a:spcPct val="25000"/>
              </a:spcBef>
              <a:buClr>
                <a:srgbClr val="000000"/>
              </a:buClr>
              <a:buFont typeface="Helvetica" pitchFamily="34" charset="0"/>
              <a:buAutoNum type="arabicPeriod" startAt="3"/>
            </a:pPr>
            <a:r>
              <a:rPr lang="en-US" sz="2400">
                <a:solidFill>
                  <a:srgbClr val="000000"/>
                </a:solidFill>
              </a:rPr>
              <a:t>TIA/EIA: Amerika relatif terlambat dalam partisipasi mengembangkan 3G</a:t>
            </a:r>
          </a:p>
          <a:p>
            <a:pPr marL="1485900" lvl="2" indent="-457200" eaLnBrk="0" hangingPunct="0">
              <a:spcBef>
                <a:spcPct val="25000"/>
              </a:spcBef>
              <a:buClr>
                <a:srgbClr val="000000"/>
              </a:buClr>
              <a:buFont typeface="Helvetica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1997 Wideband cdmaOne – konsorsium dari  vendor CDMA, Lucent, Motorola, Nortel, dan Qualcomm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4682-807C-4115-9E45-9E89D3BBC16E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246786" name="Object 2"/>
          <p:cNvGraphicFramePr>
            <a:graphicFrameLocks noChangeAspect="1"/>
          </p:cNvGraphicFramePr>
          <p:nvPr/>
        </p:nvGraphicFramePr>
        <p:xfrm>
          <a:off x="685800" y="1371600"/>
          <a:ext cx="8001000" cy="4800600"/>
        </p:xfrm>
        <a:graphic>
          <a:graphicData uri="http://schemas.openxmlformats.org/presentationml/2006/ole">
            <p:oleObj spid="_x0000_s112642" name="Bitmap Image" r:id="rId3" imgW="5276190" imgH="2895238" progId="Paint.Picture">
              <p:embed/>
            </p:oleObj>
          </a:graphicData>
        </a:graphic>
      </p:graphicFrame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</a:rPr>
              <a:t>SISTEM GENERASI KETIGA …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Mobile Computing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Mobile Computing adalah suatu istilah yang digunakan untuk menggambarkan aplikasi pada piranti berukuran kecil, portable, dan wireless serta mendukung komunikasi.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Mobile Computing : A technology that allows transmission of data, via a computer, without having to be connected to a fixed physical link.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Yang termasuk mobile computing: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laptop dengan wireless LAN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mobile phone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wearable computer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Personal Digital Assistant (PDA) dengan Bluetooth atau IRDA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Wearable Computer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Suatu computer yang “ditanamkan / embedded” di dalam sebuah peralatan yang dapat digunakan oleh manusia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00438"/>
            <a:ext cx="1776412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644900"/>
            <a:ext cx="2286000" cy="254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429000"/>
            <a:ext cx="246856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Keuntungan mobile technology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Extreme Personalization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Ponsel diantara dompet dan kunci motor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Tempat menyimpan segala informasi pribadi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Pengaksesan Informasi setiap saat dan dimanapun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Memungkinkan kita untuk bekerja, belanja atau bermain tanpa batasan waktu dan tempat (asal terhubung!)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Mobilitas tinggi tanpa kerumitan kabel (W-LAN) &amp; Instalasi jaringan yang cepat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Kompatible yang tinggi dengan teknologi lain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Cocok untuk daerah yang belum ada infrastruktur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Reduksi biaya : dalam kasus pengembangan, pemindahan maupun perubahan konfigurasi LAN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Kekurangan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Harus LoS (Line of Sight)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Security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Interferences (pesawat?)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Sensitif terhadap cuaca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Keterbatasan jarak (10-100m)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Izin penggunaan Frequency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Menggunakan frekuensi 2.4 GHz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Mobile Phone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Mobile phone = cell phone: adalah perangkat elektronik portabel yang berfungsi sebagaimana pesawat telepon normal, yang dapat bergerak pada suatu area yang luas. (bandingkan dengan cordless phone).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Kebanyakan mobile phone saat ini menggunakan kombinasi </a:t>
            </a:r>
            <a:r>
              <a:rPr lang="en-GB" sz="2400" b="1" smtClean="0"/>
              <a:t>transmisi radio</a:t>
            </a:r>
            <a:r>
              <a:rPr lang="en-GB" sz="2400" smtClean="0"/>
              <a:t> dan </a:t>
            </a:r>
            <a:r>
              <a:rPr lang="en-GB" sz="2400" b="1" smtClean="0"/>
              <a:t>telephone circuit switching</a:t>
            </a:r>
            <a:r>
              <a:rPr lang="en-GB" sz="2400" smtClean="0"/>
              <a:t> (PSTN) konvensional, walaupun </a:t>
            </a:r>
            <a:r>
              <a:rPr lang="en-GB" sz="2400" b="1" smtClean="0"/>
              <a:t>packet switching</a:t>
            </a:r>
            <a:r>
              <a:rPr lang="en-GB" sz="2400" smtClean="0"/>
              <a:t> sudah digunakan untuk beberapa bagian jaringan mobile phone, khususnya untuk layanan akses Internet dan WAP.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Mampu: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Voice function, SMS, packet switching untuk Internet, MMS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0"/>
            <a:ext cx="2857500" cy="172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Perubahan Telekomunikasi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Fleksibilitas pemakaian :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Menggeser penggunaan telepon kabel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Tidak dibatasi dalam suatu ruang tertentu (selama dalam area hot spot)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Bentuk dan ukuran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Jumlah pemakai yang meningkat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2000 sampai 2005 - kurang lebih 200 juta pelanggan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2006 – kurang lebih 800 juta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Jumlah network provider yang meningkat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Bukan merupakan barang mewah, tetapi menjadi “part of life”.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Fasilitas layanan yang meningkat : internet dan multimedia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Kapasitas memori yang memungkinkan :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Penyimpanan nomor telepon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Pesan singkat (SMS)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Gambar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Aplikasi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Generation Mobile Phones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Silabus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01811"/>
            <a:ext cx="8229600" cy="5113337"/>
          </a:xfrm>
        </p:spPr>
        <p:txBody>
          <a:bodyPr>
            <a:normAutofit lnSpcReduction="10000"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Pengantar Teknologi Mobile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Perkembangan </a:t>
            </a:r>
            <a:r>
              <a:rPr lang="en-US" sz="2400" dirty="0" err="1" smtClean="0">
                <a:ea typeface="+mn-ea"/>
              </a:rPr>
              <a:t>Teknolgi</a:t>
            </a:r>
            <a:r>
              <a:rPr lang="en-US" sz="2400" dirty="0" smtClean="0">
                <a:ea typeface="+mn-ea"/>
              </a:rPr>
              <a:t> Wireless: 1G, 2G, 3G, 4G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Location Based System &amp; Wireless Technical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Mobile Communication System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Wi-Fi dan Bluetooth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WAP (Wireless application protocol)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WML Dasar dan Navigasi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WML Form + WML Script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XHTML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Arsitektur dan Teknologi </a:t>
            </a:r>
            <a:r>
              <a:rPr lang="en-US" sz="2400" dirty="0" err="1" smtClean="0">
                <a:ea typeface="+mn-ea"/>
              </a:rPr>
              <a:t>Symbian</a:t>
            </a:r>
            <a:endParaRPr lang="en-US" sz="2400" dirty="0" smtClean="0">
              <a:ea typeface="+mn-ea"/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Arsitektur </a:t>
            </a:r>
            <a:r>
              <a:rPr lang="id-ID" sz="2400" dirty="0" smtClean="0">
                <a:ea typeface="+mn-ea"/>
              </a:rPr>
              <a:t>dan Teknologi </a:t>
            </a:r>
            <a:r>
              <a:rPr lang="en-US" sz="2400" dirty="0" smtClean="0">
                <a:ea typeface="+mn-ea"/>
              </a:rPr>
              <a:t>.NET Compact Framework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Arsitektur </a:t>
            </a:r>
            <a:r>
              <a:rPr lang="id-ID" sz="2400" dirty="0" smtClean="0">
                <a:ea typeface="+mn-ea"/>
              </a:rPr>
              <a:t>dan Teknologi </a:t>
            </a:r>
            <a:r>
              <a:rPr lang="en-US" sz="2400" dirty="0" smtClean="0">
                <a:ea typeface="+mn-ea"/>
              </a:rPr>
              <a:t>J2ME</a:t>
            </a:r>
            <a:endParaRPr lang="id-ID" sz="2400" dirty="0" smtClean="0">
              <a:ea typeface="+mn-ea"/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d-ID" sz="2400" dirty="0" smtClean="0">
                <a:ea typeface="+mn-ea"/>
              </a:rPr>
              <a:t>Arsitektur dan Teknologi Symbian Qt</a:t>
            </a:r>
            <a:endParaRPr lang="en-US" sz="2400" dirty="0" smtClean="0">
              <a:ea typeface="+mn-ea"/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+mn-ea"/>
              </a:rPr>
              <a:t>Arsitektur </a:t>
            </a:r>
            <a:r>
              <a:rPr lang="id-ID" sz="2400" dirty="0" smtClean="0">
                <a:ea typeface="+mn-ea"/>
              </a:rPr>
              <a:t>dan Teknologi </a:t>
            </a:r>
            <a:r>
              <a:rPr lang="en-US" sz="2400" dirty="0" err="1" smtClean="0">
                <a:ea typeface="+mn-ea"/>
              </a:rPr>
              <a:t>Iphone</a:t>
            </a:r>
            <a:r>
              <a:rPr lang="en-US" sz="2400" dirty="0" smtClean="0">
                <a:ea typeface="+mn-ea"/>
              </a:rPr>
              <a:t> </a:t>
            </a:r>
            <a:r>
              <a:rPr lang="id-ID" sz="2400" dirty="0" smtClean="0">
                <a:ea typeface="+mn-ea"/>
              </a:rPr>
              <a:t>&amp;</a:t>
            </a:r>
            <a:r>
              <a:rPr lang="en-US" sz="2400" dirty="0" smtClean="0">
                <a:ea typeface="+mn-ea"/>
              </a:rPr>
              <a:t> Android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Perbedaan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Standard Mobile Phone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0G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Push to Talk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Mobile Telephone System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Improved Mobile Telephone System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Advanced Mobile Telephone System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smtClean="0"/>
              <a:t>900 Mhz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smtClean="0"/>
              <a:t>In japan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1G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Nordic Mobile Telephone (1rst cell phone in jerman)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Advanced Mobile Phone System (analog mobile phone)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Analog, Band frekuensi 800 MHz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2G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Digital System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Global System for Mobile communications (GSM: originally from </a:t>
            </a:r>
            <a:r>
              <a:rPr lang="en-GB" sz="1600" i="1" smtClean="0"/>
              <a:t>Groupe Spécial Mobile</a:t>
            </a:r>
            <a:r>
              <a:rPr lang="en-GB" sz="1600" smtClean="0"/>
              <a:t>)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smtClean="0"/>
              <a:t>The most standard cell phone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smtClean="0"/>
              <a:t>SMS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4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Standard Mobile Phone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0000"/>
                </a:solidFill>
              </a:rPr>
              <a:t>Integrated Digital Enhanced Network (iDEN) </a:t>
            </a:r>
          </a:p>
          <a:p>
            <a:pPr marL="1141413" lvl="2" indent="-227013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</a:rPr>
              <a:t>Developed by Motorola</a:t>
            </a:r>
          </a:p>
          <a:p>
            <a:pPr marL="1141413" lvl="2" indent="-227013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</a:rPr>
              <a:t>Uses Time Division Multiple Access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0000"/>
                </a:solidFill>
              </a:rPr>
              <a:t>Digital AMPS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0000"/>
                </a:solidFill>
              </a:rPr>
              <a:t>code division multiple access (CDMAone)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Menggunakan frek: 800, 900, 1800, 1900 MHz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</a:rPr>
              <a:t>2.5G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General Packet Radio System</a:t>
            </a:r>
          </a:p>
          <a:p>
            <a:pPr marL="1141413" lvl="2" indent="-227013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</a:rPr>
              <a:t>56 – 114 Kbps, for SMS, MMS, WAP, Internet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</a:rPr>
              <a:t>2.75G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CDMA2000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0000"/>
                </a:solidFill>
              </a:rPr>
              <a:t>Enhanced Data rates for GSM Evolution (EDGE) or Enhanced GPRS (EGPRS)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Standard Mobile Phone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3G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Wideband Code Division Multiple Access (WCDMA)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Universal Mobile Telecommunication System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CDMA 2000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WiMAX (</a:t>
            </a:r>
            <a:r>
              <a:rPr lang="en-GB" sz="2400" smtClean="0"/>
              <a:t>Worldwide Interoperability for Microwave Access)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3.5G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HSDPA (</a:t>
            </a:r>
            <a:r>
              <a:rPr lang="en-GB" sz="2400" smtClean="0"/>
              <a:t>High-Speed Downlink Packet Access)</a:t>
            </a:r>
          </a:p>
          <a:p>
            <a:pPr marL="1141413" lvl="2" indent="-22701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1.8, 3.6, 7.2 and 14.4 Mbit/s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4G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Ultra Mobile Broadband (UMB)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Perbedaan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1G: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radio sinyal bersifat analog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Pada frekuensi 800 Mhz &amp; 400 Mhz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Dimulai dari Chicago, dikomersilkan 1983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2G: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radio sinyal bersifat digital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Dimulai dari maret 1993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Menggunakan TDM (Time Division Multiplexing)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Frekuensi 800 – 1900 Mhz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Dikenalnya GSM dan CDMA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2.5G – 3G: digital high speed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4G: IPv6, voice, digital high speed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3G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Sistem 3G dimaksudkan untuk menyediakan global mobility dengan cakupan layanan yang lebih luas, seperti telephony, paging, messaging, Internet dan broadband data.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International Telecommunication Union (ITU) memulai proses standard sistem 3G dikenal sebagai International Mobile Telecommunications 2000 (IMT-2000).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European Telecommunications Standards Institute (ETSI) bertanggung jawab terhadap proses standarisasi UMTS (universal mobile telecommunication systems).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Tahun 1998, Third Generation Partnership Project (3GPP) dibentuk untuk melanjutkan pekerjaan spesifikasi teknis UMTS.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3G (2)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Third Generation Partnership Project 2 (3GPP2) dibentuk untuk mengembangkan teknologi cdma2000 yang merupakan anggota keluarga IMT-2000.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Februari 1992, World Radio Conference mengalokasikan untuk pemakaian UMTS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Frekuensi 1885 - 2025 Mhz dan 2110 - 2200 MHz digunakan untuk IMT-2000.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Jaringan 3G menyediakan transmisi data rate lebih  tinggi: 384Kbps, dibandingkan dengan GSM 56Kbps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WCDMA menggunakan lebar 5 MHz sinyal radio dengan chip rate 3.84 Mcps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Lebih besar 3 kali daripada cdmaOne (IS-95), yang menggunakan lebar 1,25 Mhz dengan chip rate 1,22 Mcps.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236663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713787" cy="633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Operator Selular Indonesia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94075" cy="4525963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AMPS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Komselindo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mtClean="0"/>
              <a:t>GSM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mtClean="0"/>
              <a:t>Telkomsel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mtClean="0"/>
              <a:t>Satelindo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mtClean="0"/>
              <a:t>Excelcom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211638" y="1412875"/>
            <a:ext cx="3394075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GPRS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Telkomsel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Satelindo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Excelcom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CDMA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Telkom Flexy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Indosat StarOne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Bakrie Telko Esia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Mobile-8 Fren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GSM Operator Code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510-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Kartika Ekamas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510-01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Satelindo IND SAT-C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510-10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Telekomsel TELKOMSELGSM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510-11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Excelcom IND-EXCELCOM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510-15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Telekomindo Telekomindo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Sumber: </a:t>
            </a:r>
            <a:r>
              <a:rPr lang="en-GB" sz="2400" smtClean="0"/>
              <a:t>http://www.gsm-security.net/gsm-operator-codes.shtml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6A1C-0D39-4199-92A8-A4EB779DDEF6}" type="slidenum">
              <a:rPr lang="en-US"/>
              <a:pPr/>
              <a:t>5</a:t>
            </a:fld>
            <a:endParaRPr lang="en-US"/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609600" y="1198563"/>
            <a:ext cx="800100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1946</a:t>
            </a:r>
            <a:r>
              <a:rPr lang="id-ID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:</a:t>
            </a:r>
            <a:r>
              <a:rPr lang="id-ID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Sistem telepon bergerak (mobile telephone)</a:t>
            </a:r>
            <a:r>
              <a:rPr lang="id-ID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di Amerika</a:t>
            </a:r>
            <a:endParaRPr lang="id-ID">
              <a:solidFill>
                <a:srgbClr val="000000"/>
              </a:solidFill>
            </a:endParaRP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1947</a:t>
            </a:r>
            <a:r>
              <a:rPr lang="id-ID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:</a:t>
            </a:r>
            <a:r>
              <a:rPr lang="id-ID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Konsep “Cell” dikembangkan AT&amp;</a:t>
            </a:r>
            <a:r>
              <a:rPr lang="id-ID">
                <a:solidFill>
                  <a:srgbClr val="000000"/>
                </a:solidFill>
              </a:rPr>
              <a:t>T</a:t>
            </a: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1971</a:t>
            </a:r>
            <a:r>
              <a:rPr lang="id-ID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:AT&amp;T mengusulkan “High Capacity Mobile</a:t>
            </a:r>
            <a:r>
              <a:rPr lang="id-ID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Phone Service</a:t>
            </a:r>
            <a:r>
              <a:rPr lang="id-ID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ke FCC</a:t>
            </a:r>
            <a:endParaRPr lang="id-ID">
              <a:solidFill>
                <a:srgbClr val="000000"/>
              </a:solidFill>
            </a:endParaRP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1983</a:t>
            </a:r>
            <a:r>
              <a:rPr lang="id-ID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:</a:t>
            </a:r>
            <a:r>
              <a:rPr lang="id-ID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AMPS mulai diluncurkan di Chicago</a:t>
            </a:r>
            <a:r>
              <a:rPr lang="id-ID">
                <a:solidFill>
                  <a:srgbClr val="000000"/>
                </a:solidFill>
              </a:rPr>
              <a:t> (it’s analog)</a:t>
            </a: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r>
              <a:rPr lang="id-ID">
                <a:solidFill>
                  <a:srgbClr val="000000"/>
                </a:solidFill>
              </a:rPr>
              <a:t>1985 : Total Access Communications System (TACS) diluncurkan di UK</a:t>
            </a: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r>
              <a:rPr lang="id-ID">
                <a:solidFill>
                  <a:srgbClr val="000000"/>
                </a:solidFill>
              </a:rPr>
              <a:t>1992 :	Global System for Mobile Communications System (GSM)  diluncurkan di Eropa (it’s digital)</a:t>
            </a: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r>
              <a:rPr lang="id-ID">
                <a:solidFill>
                  <a:srgbClr val="000000"/>
                </a:solidFill>
              </a:rPr>
              <a:t>1992 :	AMPS pertama kali di-upgrade ke IS 54 di US menggunakan teknologi digital</a:t>
            </a: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r>
              <a:rPr lang="id-ID">
                <a:solidFill>
                  <a:srgbClr val="000000"/>
                </a:solidFill>
              </a:rPr>
              <a:t>1995 :	PCS pertama kali diluncurkan di US</a:t>
            </a: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r>
              <a:rPr lang="id-ID">
                <a:solidFill>
                  <a:srgbClr val="000000"/>
                </a:solidFill>
              </a:rPr>
              <a:t>1998:	ITU menerima 10 proposal untuk sistem 3G  </a:t>
            </a: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r>
              <a:rPr lang="id-ID">
                <a:solidFill>
                  <a:srgbClr val="000000"/>
                </a:solidFill>
              </a:rPr>
              <a:t>Sebagian besar menggunakan teknologi W CDMA dan W TDMA 		</a:t>
            </a: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r>
              <a:rPr lang="id-ID">
                <a:solidFill>
                  <a:srgbClr val="000000"/>
                </a:solidFill>
              </a:rPr>
              <a:t>1999 :	ITU memilih 5 proposal sebagai standar untuk IMT 2000</a:t>
            </a: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endParaRPr lang="id-ID">
              <a:solidFill>
                <a:srgbClr val="000000"/>
              </a:solidFill>
            </a:endParaRPr>
          </a:p>
          <a:p>
            <a:pPr marL="174625" indent="-174625" defTabSz="450850" eaLnBrk="0" hangingPunct="0">
              <a:lnSpc>
                <a:spcPct val="120000"/>
              </a:lnSpc>
              <a:buFontTx/>
              <a:buChar char="•"/>
            </a:pPr>
            <a:endParaRPr lang="id-ID" sz="1600" noProof="1">
              <a:solidFill>
                <a:srgbClr val="000000"/>
              </a:solidFill>
            </a:endParaRP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609600" y="404813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id-ID" sz="4400">
                <a:solidFill>
                  <a:srgbClr val="080808"/>
                </a:solidFill>
              </a:rPr>
              <a:t>Sejarah</a:t>
            </a:r>
            <a:endParaRPr lang="en-US" sz="440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/>
              <a:t>Pengguna CDMA2000 Indonesia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Sumber: </a:t>
            </a:r>
            <a:r>
              <a:rPr lang="en-GB" sz="1800" smtClean="0"/>
              <a:t>http://www.cdg.org/technology/product_pavilion/cdma2000_operators.asp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smtClean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Bakrie Telecom (1X: Commercial, September 12, 2003)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Indosat (1xEV-DO Rel. 0: Commercial, August 24, 2006) (1X: Commercial, May 29, 2004)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Mobile-8 Telecom (1xEV-DO Rel. 0: Commercial, May 2006) (1X: Commercial, December 8, 2003)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Sampoerna Telekomunikasi Indonesia (1X: Commercial, April 19, 2004)    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Smart Telecom (1X: Commercial, September 3, 2007)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TELKOM Indonesia (1X: Commercial, December 5, 2002)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/>
              <a:t>GSM Coverage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0713"/>
            <a:ext cx="4752975" cy="317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71488" y="188913"/>
            <a:ext cx="10033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XL Area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73238"/>
            <a:ext cx="4343400" cy="283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6157913" y="1268413"/>
            <a:ext cx="928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Indosat</a:t>
            </a:r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860800"/>
            <a:ext cx="4333875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4718050" y="5157788"/>
            <a:ext cx="12207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Telkomsel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Area Aplikasi Mobile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Business-to-Customer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Personalisasi aplikasi e-commerce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Misal: membandingkan harga barang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Bisnis barang digital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Misal: menjual aplikasi Java MIDP, Video, MP3, ringtone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Improvisasi layanan yang sudah ada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Misal: marketing sesuai dengan profile pemakai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Business-to-Business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Mobile supply chain management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Mobile commerce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Business-to-Employee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Mobile Sales Marketing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Government and Public services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Polisi mengecek data SIM, pemilik mobil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perawat mengecek data medis pasien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Aplikasi Mobile Phone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Messaging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SMS, MMS, Instant Messaging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Mobile transaction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SMS alert, MMS alert, report analisys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Mobile workplace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Email, calender, CRM, Instant Messaging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Mobile music and videos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Monotone, RTTTL, Midi, mp3, wav, mp4, screensaver, picture message, A2DP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Mobile games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Monochrome games, java games, symbian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Mobile Killer Applications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Contoh : email, www, instance messaging, online auction, p2p file sharing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Mobile Entertainment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Th 2003, $3,5 juta diperoleh dari bisnis ringtone (RBT)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Multiplayer Games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Content-based applications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High-impact visual games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Mobile Killer Application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Mobile Enterprise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Terhubung ke berbagai kegiatan perusahaan</a:t>
            </a:r>
          </a:p>
          <a:p>
            <a:pPr marL="1141413" lvl="2" indent="-22701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Perlu akses email, database dan im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Pengaksesan file</a:t>
            </a:r>
          </a:p>
          <a:p>
            <a:pPr marL="1141413" lvl="2" indent="-22701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Perlu mobile client untuk download, view dan sinkronisasi dokumen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Menanggapi panggilan dan permintaan melalui layanan pesan</a:t>
            </a:r>
          </a:p>
          <a:p>
            <a:pPr marL="1141413" lvl="2" indent="-22701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Perlu push-based data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Optimisasi penjadwalan dan perpindahan</a:t>
            </a:r>
          </a:p>
          <a:p>
            <a:pPr marL="1141413" lvl="2" indent="-22701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Perlu aplikasi location-aware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Pengaksesan portal web perusahaan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Karakteristik Piranti Mobile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Karakteristik Piranti Mobile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Karakteristik Piranti Mobile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Keterbatasan Piranti Mobile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1C45-41CC-43C0-AC4F-535452972DCB}" type="slidenum">
              <a:rPr lang="en-US"/>
              <a:pPr/>
              <a:t>6</a:t>
            </a:fld>
            <a:endParaRPr lang="en-US"/>
          </a:p>
        </p:txBody>
      </p:sp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609600" y="1198563"/>
            <a:ext cx="8001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defTabSz="450850" eaLnBrk="0" hangingPunct="0">
              <a:lnSpc>
                <a:spcPct val="120000"/>
              </a:lnSpc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609600" y="1198563"/>
            <a:ext cx="80010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r>
              <a:rPr lang="en-US" sz="2200">
                <a:solidFill>
                  <a:srgbClr val="000000"/>
                </a:solidFill>
              </a:rPr>
              <a:t> 	</a:t>
            </a:r>
            <a:r>
              <a:rPr lang="en-US" sz="2200" b="1">
                <a:solidFill>
                  <a:srgbClr val="000000"/>
                </a:solidFill>
              </a:rPr>
              <a:t>Wireless dan Mobile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Terkadang keduanya hampir sama tetapi berbeda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LMDS dan Terestrial adalah wireless tetapi tidak mobile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Telepon Cellular dan PCS (satelit) adalah wireless </a:t>
            </a:r>
            <a:r>
              <a:rPr lang="en-US" sz="1600" u="sng">
                <a:solidFill>
                  <a:srgbClr val="000000"/>
                </a:solidFill>
              </a:rPr>
              <a:t>dan</a:t>
            </a:r>
            <a:r>
              <a:rPr lang="en-US" sz="1600">
                <a:solidFill>
                  <a:srgbClr val="000000"/>
                </a:solidFill>
              </a:rPr>
              <a:t> mobile</a:t>
            </a:r>
          </a:p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r>
              <a:rPr lang="en-US" sz="2200">
                <a:solidFill>
                  <a:srgbClr val="000000"/>
                </a:solidFill>
              </a:rPr>
              <a:t> 	</a:t>
            </a:r>
            <a:r>
              <a:rPr lang="en-US" sz="2200" b="1">
                <a:solidFill>
                  <a:srgbClr val="000000"/>
                </a:solidFill>
              </a:rPr>
              <a:t>Tingkat mobilitas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Cordless memiliki mobilitas rendah sedangkan cellular memiliki mobilitas 	tinggi</a:t>
            </a:r>
          </a:p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r>
              <a:rPr lang="en-US" sz="2200">
                <a:solidFill>
                  <a:srgbClr val="000000"/>
                </a:solidFill>
              </a:rPr>
              <a:t> 	</a:t>
            </a:r>
            <a:r>
              <a:rPr lang="en-US" sz="2200" b="1">
                <a:solidFill>
                  <a:srgbClr val="000000"/>
                </a:solidFill>
              </a:rPr>
              <a:t>Cellular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Istilah seluler menunjukkan wilayah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</a:rPr>
              <a:t>	geografis terbagi kedalam area kecil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Band frekuensi selular awalnya di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</a:rPr>
              <a:t>	800/900 MHz tetapi belakangan berkem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</a:rPr>
              <a:t>	bang ke band frekuensi lebih tinggi sekitar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</a:rPr>
              <a:t>	1800 – 2200 MHz</a:t>
            </a:r>
          </a:p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endParaRPr lang="en-US" sz="2200" b="1">
              <a:solidFill>
                <a:srgbClr val="000000"/>
              </a:solidFill>
            </a:endParaRPr>
          </a:p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endParaRPr lang="en-US" sz="2200" b="1" noProof="1">
              <a:solidFill>
                <a:srgbClr val="000000"/>
              </a:solidFill>
            </a:endParaRP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4400">
                <a:solidFill>
                  <a:srgbClr val="080808"/>
                </a:solidFill>
              </a:rPr>
              <a:t>DEFINISI DAN TERMINOLOGI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05525" y="3336925"/>
            <a:ext cx="2898775" cy="1962150"/>
            <a:chOff x="2592" y="2285"/>
            <a:chExt cx="2678" cy="1624"/>
          </a:xfrm>
        </p:grpSpPr>
        <p:sp>
          <p:nvSpPr>
            <p:cNvPr id="219142" name="Freeform 6"/>
            <p:cNvSpPr>
              <a:spLocks/>
            </p:cNvSpPr>
            <p:nvPr/>
          </p:nvSpPr>
          <p:spPr bwMode="auto">
            <a:xfrm>
              <a:off x="4118" y="3573"/>
              <a:ext cx="27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6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5" y="6"/>
                </a:cxn>
                <a:cxn ang="0">
                  <a:pos x="27" y="13"/>
                </a:cxn>
                <a:cxn ang="0">
                  <a:pos x="25" y="21"/>
                </a:cxn>
                <a:cxn ang="0">
                  <a:pos x="18" y="25"/>
                </a:cxn>
                <a:cxn ang="0">
                  <a:pos x="10" y="25"/>
                </a:cxn>
                <a:cxn ang="0">
                  <a:pos x="2" y="21"/>
                </a:cxn>
                <a:cxn ang="0">
                  <a:pos x="0" y="13"/>
                </a:cxn>
              </a:cxnLst>
              <a:rect l="0" t="0" r="r" b="b"/>
              <a:pathLst>
                <a:path w="27" h="25">
                  <a:moveTo>
                    <a:pt x="0" y="13"/>
                  </a:moveTo>
                  <a:lnTo>
                    <a:pt x="2" y="6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5" y="6"/>
                  </a:lnTo>
                  <a:lnTo>
                    <a:pt x="27" y="13"/>
                  </a:lnTo>
                  <a:lnTo>
                    <a:pt x="25" y="21"/>
                  </a:lnTo>
                  <a:lnTo>
                    <a:pt x="18" y="25"/>
                  </a:lnTo>
                  <a:lnTo>
                    <a:pt x="10" y="25"/>
                  </a:lnTo>
                  <a:lnTo>
                    <a:pt x="2" y="2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43" name="Freeform 7"/>
            <p:cNvSpPr>
              <a:spLocks/>
            </p:cNvSpPr>
            <p:nvPr/>
          </p:nvSpPr>
          <p:spPr bwMode="auto">
            <a:xfrm>
              <a:off x="4084" y="2427"/>
              <a:ext cx="48" cy="57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7" y="57"/>
                </a:cxn>
                <a:cxn ang="0">
                  <a:pos x="0" y="0"/>
                </a:cxn>
                <a:cxn ang="0">
                  <a:pos x="48" y="15"/>
                </a:cxn>
              </a:cxnLst>
              <a:rect l="0" t="0" r="r" b="b"/>
              <a:pathLst>
                <a:path w="48" h="57">
                  <a:moveTo>
                    <a:pt x="48" y="15"/>
                  </a:moveTo>
                  <a:lnTo>
                    <a:pt x="7" y="57"/>
                  </a:lnTo>
                  <a:lnTo>
                    <a:pt x="0" y="0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44" name="Freeform 8"/>
            <p:cNvSpPr>
              <a:spLocks/>
            </p:cNvSpPr>
            <p:nvPr/>
          </p:nvSpPr>
          <p:spPr bwMode="auto">
            <a:xfrm>
              <a:off x="2797" y="2970"/>
              <a:ext cx="52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27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52" h="52">
                  <a:moveTo>
                    <a:pt x="0" y="0"/>
                  </a:moveTo>
                  <a:lnTo>
                    <a:pt x="52" y="27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45" name="Freeform 9"/>
            <p:cNvSpPr>
              <a:spLocks/>
            </p:cNvSpPr>
            <p:nvPr/>
          </p:nvSpPr>
          <p:spPr bwMode="auto">
            <a:xfrm>
              <a:off x="3416" y="3145"/>
              <a:ext cx="28" cy="2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6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25" y="6"/>
                </a:cxn>
                <a:cxn ang="0">
                  <a:pos x="28" y="13"/>
                </a:cxn>
                <a:cxn ang="0">
                  <a:pos x="25" y="21"/>
                </a:cxn>
                <a:cxn ang="0">
                  <a:pos x="19" y="27"/>
                </a:cxn>
                <a:cxn ang="0">
                  <a:pos x="9" y="27"/>
                </a:cxn>
                <a:cxn ang="0">
                  <a:pos x="3" y="21"/>
                </a:cxn>
                <a:cxn ang="0">
                  <a:pos x="0" y="13"/>
                </a:cxn>
              </a:cxnLst>
              <a:rect l="0" t="0" r="r" b="b"/>
              <a:pathLst>
                <a:path w="28" h="27">
                  <a:moveTo>
                    <a:pt x="0" y="13"/>
                  </a:moveTo>
                  <a:lnTo>
                    <a:pt x="3" y="6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6"/>
                  </a:lnTo>
                  <a:lnTo>
                    <a:pt x="28" y="13"/>
                  </a:lnTo>
                  <a:lnTo>
                    <a:pt x="25" y="21"/>
                  </a:lnTo>
                  <a:lnTo>
                    <a:pt x="19" y="27"/>
                  </a:lnTo>
                  <a:lnTo>
                    <a:pt x="9" y="27"/>
                  </a:lnTo>
                  <a:lnTo>
                    <a:pt x="3" y="2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46" name="Freeform 10"/>
            <p:cNvSpPr>
              <a:spLocks/>
            </p:cNvSpPr>
            <p:nvPr/>
          </p:nvSpPr>
          <p:spPr bwMode="auto">
            <a:xfrm>
              <a:off x="3690" y="2642"/>
              <a:ext cx="27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25" y="4"/>
                </a:cxn>
                <a:cxn ang="0">
                  <a:pos x="27" y="13"/>
                </a:cxn>
                <a:cxn ang="0">
                  <a:pos x="25" y="21"/>
                </a:cxn>
                <a:cxn ang="0">
                  <a:pos x="19" y="25"/>
                </a:cxn>
                <a:cxn ang="0">
                  <a:pos x="10" y="25"/>
                </a:cxn>
                <a:cxn ang="0">
                  <a:pos x="4" y="21"/>
                </a:cxn>
                <a:cxn ang="0">
                  <a:pos x="0" y="13"/>
                </a:cxn>
              </a:cxnLst>
              <a:rect l="0" t="0" r="r" b="b"/>
              <a:pathLst>
                <a:path w="27" h="25">
                  <a:moveTo>
                    <a:pt x="0" y="13"/>
                  </a:moveTo>
                  <a:lnTo>
                    <a:pt x="4" y="4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5" y="4"/>
                  </a:lnTo>
                  <a:lnTo>
                    <a:pt x="27" y="13"/>
                  </a:lnTo>
                  <a:lnTo>
                    <a:pt x="25" y="21"/>
                  </a:lnTo>
                  <a:lnTo>
                    <a:pt x="19" y="25"/>
                  </a:lnTo>
                  <a:lnTo>
                    <a:pt x="10" y="25"/>
                  </a:lnTo>
                  <a:lnTo>
                    <a:pt x="4" y="2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47" name="Freeform 11"/>
            <p:cNvSpPr>
              <a:spLocks/>
            </p:cNvSpPr>
            <p:nvPr/>
          </p:nvSpPr>
          <p:spPr bwMode="auto">
            <a:xfrm>
              <a:off x="4627" y="3087"/>
              <a:ext cx="27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25" y="4"/>
                </a:cxn>
                <a:cxn ang="0">
                  <a:pos x="27" y="14"/>
                </a:cxn>
                <a:cxn ang="0">
                  <a:pos x="25" y="21"/>
                </a:cxn>
                <a:cxn ang="0">
                  <a:pos x="17" y="25"/>
                </a:cxn>
                <a:cxn ang="0">
                  <a:pos x="10" y="25"/>
                </a:cxn>
                <a:cxn ang="0">
                  <a:pos x="2" y="21"/>
                </a:cxn>
                <a:cxn ang="0">
                  <a:pos x="0" y="14"/>
                </a:cxn>
              </a:cxnLst>
              <a:rect l="0" t="0" r="r" b="b"/>
              <a:pathLst>
                <a:path w="27" h="25">
                  <a:moveTo>
                    <a:pt x="0" y="14"/>
                  </a:moveTo>
                  <a:lnTo>
                    <a:pt x="2" y="4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5" y="4"/>
                  </a:lnTo>
                  <a:lnTo>
                    <a:pt x="27" y="14"/>
                  </a:lnTo>
                  <a:lnTo>
                    <a:pt x="25" y="21"/>
                  </a:lnTo>
                  <a:lnTo>
                    <a:pt x="17" y="25"/>
                  </a:lnTo>
                  <a:lnTo>
                    <a:pt x="10" y="25"/>
                  </a:lnTo>
                  <a:lnTo>
                    <a:pt x="2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48" name="Freeform 12"/>
            <p:cNvSpPr>
              <a:spLocks/>
            </p:cNvSpPr>
            <p:nvPr/>
          </p:nvSpPr>
          <p:spPr bwMode="auto">
            <a:xfrm>
              <a:off x="3007" y="2438"/>
              <a:ext cx="2117" cy="1331"/>
            </a:xfrm>
            <a:custGeom>
              <a:avLst/>
              <a:gdLst/>
              <a:ahLst/>
              <a:cxnLst>
                <a:cxn ang="0">
                  <a:pos x="192" y="92"/>
                </a:cxn>
                <a:cxn ang="0">
                  <a:pos x="324" y="98"/>
                </a:cxn>
                <a:cxn ang="0">
                  <a:pos x="489" y="135"/>
                </a:cxn>
                <a:cxn ang="0">
                  <a:pos x="639" y="158"/>
                </a:cxn>
                <a:cxn ang="0">
                  <a:pos x="718" y="133"/>
                </a:cxn>
                <a:cxn ang="0">
                  <a:pos x="729" y="116"/>
                </a:cxn>
                <a:cxn ang="0">
                  <a:pos x="737" y="94"/>
                </a:cxn>
                <a:cxn ang="0">
                  <a:pos x="746" y="73"/>
                </a:cxn>
                <a:cxn ang="0">
                  <a:pos x="756" y="52"/>
                </a:cxn>
                <a:cxn ang="0">
                  <a:pos x="781" y="27"/>
                </a:cxn>
                <a:cxn ang="0">
                  <a:pos x="827" y="6"/>
                </a:cxn>
                <a:cxn ang="0">
                  <a:pos x="883" y="0"/>
                </a:cxn>
                <a:cxn ang="0">
                  <a:pos x="981" y="10"/>
                </a:cxn>
                <a:cxn ang="0">
                  <a:pos x="1132" y="64"/>
                </a:cxn>
                <a:cxn ang="0">
                  <a:pos x="1278" y="139"/>
                </a:cxn>
                <a:cxn ang="0">
                  <a:pos x="1441" y="212"/>
                </a:cxn>
                <a:cxn ang="0">
                  <a:pos x="1616" y="273"/>
                </a:cxn>
                <a:cxn ang="0">
                  <a:pos x="1729" y="313"/>
                </a:cxn>
                <a:cxn ang="0">
                  <a:pos x="1797" y="340"/>
                </a:cxn>
                <a:cxn ang="0">
                  <a:pos x="1862" y="373"/>
                </a:cxn>
                <a:cxn ang="0">
                  <a:pos x="1921" y="415"/>
                </a:cxn>
                <a:cxn ang="0">
                  <a:pos x="2014" y="515"/>
                </a:cxn>
                <a:cxn ang="0">
                  <a:pos x="2079" y="638"/>
                </a:cxn>
                <a:cxn ang="0">
                  <a:pos x="2113" y="772"/>
                </a:cxn>
                <a:cxn ang="0">
                  <a:pos x="2111" y="908"/>
                </a:cxn>
                <a:cxn ang="0">
                  <a:pos x="2077" y="1025"/>
                </a:cxn>
                <a:cxn ang="0">
                  <a:pos x="2012" y="1123"/>
                </a:cxn>
                <a:cxn ang="0">
                  <a:pos x="1923" y="1204"/>
                </a:cxn>
                <a:cxn ang="0">
                  <a:pos x="1818" y="1267"/>
                </a:cxn>
                <a:cxn ang="0">
                  <a:pos x="1691" y="1310"/>
                </a:cxn>
                <a:cxn ang="0">
                  <a:pos x="1524" y="1331"/>
                </a:cxn>
                <a:cxn ang="0">
                  <a:pos x="1349" y="1329"/>
                </a:cxn>
                <a:cxn ang="0">
                  <a:pos x="1169" y="1321"/>
                </a:cxn>
                <a:cxn ang="0">
                  <a:pos x="1004" y="1319"/>
                </a:cxn>
                <a:cxn ang="0">
                  <a:pos x="860" y="1323"/>
                </a:cxn>
                <a:cxn ang="0">
                  <a:pos x="720" y="1312"/>
                </a:cxn>
                <a:cxn ang="0">
                  <a:pos x="616" y="1285"/>
                </a:cxn>
                <a:cxn ang="0">
                  <a:pos x="537" y="1244"/>
                </a:cxn>
                <a:cxn ang="0">
                  <a:pos x="474" y="1189"/>
                </a:cxn>
                <a:cxn ang="0">
                  <a:pos x="426" y="1112"/>
                </a:cxn>
                <a:cxn ang="0">
                  <a:pos x="387" y="1029"/>
                </a:cxn>
                <a:cxn ang="0">
                  <a:pos x="338" y="964"/>
                </a:cxn>
                <a:cxn ang="0">
                  <a:pos x="280" y="935"/>
                </a:cxn>
                <a:cxn ang="0">
                  <a:pos x="219" y="922"/>
                </a:cxn>
                <a:cxn ang="0">
                  <a:pos x="159" y="905"/>
                </a:cxn>
                <a:cxn ang="0">
                  <a:pos x="130" y="889"/>
                </a:cxn>
                <a:cxn ang="0">
                  <a:pos x="111" y="874"/>
                </a:cxn>
                <a:cxn ang="0">
                  <a:pos x="94" y="855"/>
                </a:cxn>
                <a:cxn ang="0">
                  <a:pos x="67" y="753"/>
                </a:cxn>
                <a:cxn ang="0">
                  <a:pos x="65" y="622"/>
                </a:cxn>
                <a:cxn ang="0">
                  <a:pos x="50" y="498"/>
                </a:cxn>
                <a:cxn ang="0">
                  <a:pos x="28" y="427"/>
                </a:cxn>
                <a:cxn ang="0">
                  <a:pos x="7" y="361"/>
                </a:cxn>
                <a:cxn ang="0">
                  <a:pos x="0" y="307"/>
                </a:cxn>
                <a:cxn ang="0">
                  <a:pos x="21" y="265"/>
                </a:cxn>
                <a:cxn ang="0">
                  <a:pos x="65" y="231"/>
                </a:cxn>
                <a:cxn ang="0">
                  <a:pos x="111" y="194"/>
                </a:cxn>
                <a:cxn ang="0">
                  <a:pos x="140" y="144"/>
                </a:cxn>
              </a:cxnLst>
              <a:rect l="0" t="0" r="r" b="b"/>
              <a:pathLst>
                <a:path w="2117" h="1331">
                  <a:moveTo>
                    <a:pt x="140" y="144"/>
                  </a:moveTo>
                  <a:lnTo>
                    <a:pt x="147" y="125"/>
                  </a:lnTo>
                  <a:lnTo>
                    <a:pt x="157" y="112"/>
                  </a:lnTo>
                  <a:lnTo>
                    <a:pt x="172" y="100"/>
                  </a:lnTo>
                  <a:lnTo>
                    <a:pt x="192" y="92"/>
                  </a:lnTo>
                  <a:lnTo>
                    <a:pt x="215" y="89"/>
                  </a:lnTo>
                  <a:lnTo>
                    <a:pt x="238" y="89"/>
                  </a:lnTo>
                  <a:lnTo>
                    <a:pt x="265" y="89"/>
                  </a:lnTo>
                  <a:lnTo>
                    <a:pt x="295" y="92"/>
                  </a:lnTo>
                  <a:lnTo>
                    <a:pt x="324" y="98"/>
                  </a:lnTo>
                  <a:lnTo>
                    <a:pt x="357" y="104"/>
                  </a:lnTo>
                  <a:lnTo>
                    <a:pt x="389" y="112"/>
                  </a:lnTo>
                  <a:lnTo>
                    <a:pt x="422" y="119"/>
                  </a:lnTo>
                  <a:lnTo>
                    <a:pt x="457" y="127"/>
                  </a:lnTo>
                  <a:lnTo>
                    <a:pt x="489" y="135"/>
                  </a:lnTo>
                  <a:lnTo>
                    <a:pt x="522" y="142"/>
                  </a:lnTo>
                  <a:lnTo>
                    <a:pt x="553" y="148"/>
                  </a:lnTo>
                  <a:lnTo>
                    <a:pt x="583" y="154"/>
                  </a:lnTo>
                  <a:lnTo>
                    <a:pt x="612" y="158"/>
                  </a:lnTo>
                  <a:lnTo>
                    <a:pt x="639" y="158"/>
                  </a:lnTo>
                  <a:lnTo>
                    <a:pt x="662" y="158"/>
                  </a:lnTo>
                  <a:lnTo>
                    <a:pt x="683" y="154"/>
                  </a:lnTo>
                  <a:lnTo>
                    <a:pt x="700" y="146"/>
                  </a:lnTo>
                  <a:lnTo>
                    <a:pt x="716" y="135"/>
                  </a:lnTo>
                  <a:lnTo>
                    <a:pt x="718" y="133"/>
                  </a:lnTo>
                  <a:lnTo>
                    <a:pt x="721" y="129"/>
                  </a:lnTo>
                  <a:lnTo>
                    <a:pt x="723" y="125"/>
                  </a:lnTo>
                  <a:lnTo>
                    <a:pt x="725" y="123"/>
                  </a:lnTo>
                  <a:lnTo>
                    <a:pt x="727" y="119"/>
                  </a:lnTo>
                  <a:lnTo>
                    <a:pt x="729" y="116"/>
                  </a:lnTo>
                  <a:lnTo>
                    <a:pt x="731" y="112"/>
                  </a:lnTo>
                  <a:lnTo>
                    <a:pt x="733" y="106"/>
                  </a:lnTo>
                  <a:lnTo>
                    <a:pt x="735" y="102"/>
                  </a:lnTo>
                  <a:lnTo>
                    <a:pt x="737" y="98"/>
                  </a:lnTo>
                  <a:lnTo>
                    <a:pt x="737" y="94"/>
                  </a:lnTo>
                  <a:lnTo>
                    <a:pt x="739" y="91"/>
                  </a:lnTo>
                  <a:lnTo>
                    <a:pt x="741" y="87"/>
                  </a:lnTo>
                  <a:lnTo>
                    <a:pt x="743" y="81"/>
                  </a:lnTo>
                  <a:lnTo>
                    <a:pt x="745" y="77"/>
                  </a:lnTo>
                  <a:lnTo>
                    <a:pt x="746" y="73"/>
                  </a:lnTo>
                  <a:lnTo>
                    <a:pt x="748" y="69"/>
                  </a:lnTo>
                  <a:lnTo>
                    <a:pt x="748" y="66"/>
                  </a:lnTo>
                  <a:lnTo>
                    <a:pt x="750" y="60"/>
                  </a:lnTo>
                  <a:lnTo>
                    <a:pt x="754" y="56"/>
                  </a:lnTo>
                  <a:lnTo>
                    <a:pt x="756" y="52"/>
                  </a:lnTo>
                  <a:lnTo>
                    <a:pt x="758" y="48"/>
                  </a:lnTo>
                  <a:lnTo>
                    <a:pt x="760" y="46"/>
                  </a:lnTo>
                  <a:lnTo>
                    <a:pt x="766" y="39"/>
                  </a:lnTo>
                  <a:lnTo>
                    <a:pt x="773" y="33"/>
                  </a:lnTo>
                  <a:lnTo>
                    <a:pt x="781" y="27"/>
                  </a:lnTo>
                  <a:lnTo>
                    <a:pt x="789" y="21"/>
                  </a:lnTo>
                  <a:lnTo>
                    <a:pt x="796" y="18"/>
                  </a:lnTo>
                  <a:lnTo>
                    <a:pt x="806" y="12"/>
                  </a:lnTo>
                  <a:lnTo>
                    <a:pt x="816" y="10"/>
                  </a:lnTo>
                  <a:lnTo>
                    <a:pt x="827" y="6"/>
                  </a:lnTo>
                  <a:lnTo>
                    <a:pt x="837" y="4"/>
                  </a:lnTo>
                  <a:lnTo>
                    <a:pt x="848" y="2"/>
                  </a:lnTo>
                  <a:lnTo>
                    <a:pt x="860" y="0"/>
                  </a:lnTo>
                  <a:lnTo>
                    <a:pt x="871" y="0"/>
                  </a:lnTo>
                  <a:lnTo>
                    <a:pt x="883" y="0"/>
                  </a:lnTo>
                  <a:lnTo>
                    <a:pt x="894" y="0"/>
                  </a:lnTo>
                  <a:lnTo>
                    <a:pt x="906" y="0"/>
                  </a:lnTo>
                  <a:lnTo>
                    <a:pt x="917" y="0"/>
                  </a:lnTo>
                  <a:lnTo>
                    <a:pt x="950" y="4"/>
                  </a:lnTo>
                  <a:lnTo>
                    <a:pt x="981" y="10"/>
                  </a:lnTo>
                  <a:lnTo>
                    <a:pt x="1011" y="18"/>
                  </a:lnTo>
                  <a:lnTo>
                    <a:pt x="1042" y="27"/>
                  </a:lnTo>
                  <a:lnTo>
                    <a:pt x="1073" y="39"/>
                  </a:lnTo>
                  <a:lnTo>
                    <a:pt x="1102" y="50"/>
                  </a:lnTo>
                  <a:lnTo>
                    <a:pt x="1132" y="64"/>
                  </a:lnTo>
                  <a:lnTo>
                    <a:pt x="1161" y="77"/>
                  </a:lnTo>
                  <a:lnTo>
                    <a:pt x="1190" y="92"/>
                  </a:lnTo>
                  <a:lnTo>
                    <a:pt x="1221" y="108"/>
                  </a:lnTo>
                  <a:lnTo>
                    <a:pt x="1249" y="123"/>
                  </a:lnTo>
                  <a:lnTo>
                    <a:pt x="1278" y="139"/>
                  </a:lnTo>
                  <a:lnTo>
                    <a:pt x="1307" y="152"/>
                  </a:lnTo>
                  <a:lnTo>
                    <a:pt x="1336" y="167"/>
                  </a:lnTo>
                  <a:lnTo>
                    <a:pt x="1370" y="183"/>
                  </a:lnTo>
                  <a:lnTo>
                    <a:pt x="1407" y="198"/>
                  </a:lnTo>
                  <a:lnTo>
                    <a:pt x="1441" y="212"/>
                  </a:lnTo>
                  <a:lnTo>
                    <a:pt x="1476" y="225"/>
                  </a:lnTo>
                  <a:lnTo>
                    <a:pt x="1511" y="236"/>
                  </a:lnTo>
                  <a:lnTo>
                    <a:pt x="1547" y="250"/>
                  </a:lnTo>
                  <a:lnTo>
                    <a:pt x="1582" y="261"/>
                  </a:lnTo>
                  <a:lnTo>
                    <a:pt x="1616" y="273"/>
                  </a:lnTo>
                  <a:lnTo>
                    <a:pt x="1653" y="284"/>
                  </a:lnTo>
                  <a:lnTo>
                    <a:pt x="1687" y="298"/>
                  </a:lnTo>
                  <a:lnTo>
                    <a:pt x="1701" y="302"/>
                  </a:lnTo>
                  <a:lnTo>
                    <a:pt x="1714" y="307"/>
                  </a:lnTo>
                  <a:lnTo>
                    <a:pt x="1729" y="313"/>
                  </a:lnTo>
                  <a:lnTo>
                    <a:pt x="1743" y="317"/>
                  </a:lnTo>
                  <a:lnTo>
                    <a:pt x="1756" y="323"/>
                  </a:lnTo>
                  <a:lnTo>
                    <a:pt x="1770" y="329"/>
                  </a:lnTo>
                  <a:lnTo>
                    <a:pt x="1783" y="334"/>
                  </a:lnTo>
                  <a:lnTo>
                    <a:pt x="1797" y="340"/>
                  </a:lnTo>
                  <a:lnTo>
                    <a:pt x="1810" y="346"/>
                  </a:lnTo>
                  <a:lnTo>
                    <a:pt x="1823" y="354"/>
                  </a:lnTo>
                  <a:lnTo>
                    <a:pt x="1837" y="359"/>
                  </a:lnTo>
                  <a:lnTo>
                    <a:pt x="1848" y="367"/>
                  </a:lnTo>
                  <a:lnTo>
                    <a:pt x="1862" y="373"/>
                  </a:lnTo>
                  <a:lnTo>
                    <a:pt x="1873" y="380"/>
                  </a:lnTo>
                  <a:lnTo>
                    <a:pt x="1887" y="388"/>
                  </a:lnTo>
                  <a:lnTo>
                    <a:pt x="1898" y="398"/>
                  </a:lnTo>
                  <a:lnTo>
                    <a:pt x="1910" y="405"/>
                  </a:lnTo>
                  <a:lnTo>
                    <a:pt x="1921" y="415"/>
                  </a:lnTo>
                  <a:lnTo>
                    <a:pt x="1943" y="432"/>
                  </a:lnTo>
                  <a:lnTo>
                    <a:pt x="1962" y="451"/>
                  </a:lnTo>
                  <a:lnTo>
                    <a:pt x="1981" y="471"/>
                  </a:lnTo>
                  <a:lnTo>
                    <a:pt x="1998" y="492"/>
                  </a:lnTo>
                  <a:lnTo>
                    <a:pt x="2014" y="515"/>
                  </a:lnTo>
                  <a:lnTo>
                    <a:pt x="2029" y="538"/>
                  </a:lnTo>
                  <a:lnTo>
                    <a:pt x="2044" y="561"/>
                  </a:lnTo>
                  <a:lnTo>
                    <a:pt x="2056" y="586"/>
                  </a:lnTo>
                  <a:lnTo>
                    <a:pt x="2069" y="613"/>
                  </a:lnTo>
                  <a:lnTo>
                    <a:pt x="2079" y="638"/>
                  </a:lnTo>
                  <a:lnTo>
                    <a:pt x="2088" y="665"/>
                  </a:lnTo>
                  <a:lnTo>
                    <a:pt x="2096" y="691"/>
                  </a:lnTo>
                  <a:lnTo>
                    <a:pt x="2104" y="718"/>
                  </a:lnTo>
                  <a:lnTo>
                    <a:pt x="2110" y="745"/>
                  </a:lnTo>
                  <a:lnTo>
                    <a:pt x="2113" y="772"/>
                  </a:lnTo>
                  <a:lnTo>
                    <a:pt x="2115" y="801"/>
                  </a:lnTo>
                  <a:lnTo>
                    <a:pt x="2117" y="828"/>
                  </a:lnTo>
                  <a:lnTo>
                    <a:pt x="2117" y="855"/>
                  </a:lnTo>
                  <a:lnTo>
                    <a:pt x="2115" y="882"/>
                  </a:lnTo>
                  <a:lnTo>
                    <a:pt x="2111" y="908"/>
                  </a:lnTo>
                  <a:lnTo>
                    <a:pt x="2108" y="933"/>
                  </a:lnTo>
                  <a:lnTo>
                    <a:pt x="2102" y="958"/>
                  </a:lnTo>
                  <a:lnTo>
                    <a:pt x="2094" y="981"/>
                  </a:lnTo>
                  <a:lnTo>
                    <a:pt x="2087" y="1004"/>
                  </a:lnTo>
                  <a:lnTo>
                    <a:pt x="2077" y="1025"/>
                  </a:lnTo>
                  <a:lnTo>
                    <a:pt x="2065" y="1047"/>
                  </a:lnTo>
                  <a:lnTo>
                    <a:pt x="2054" y="1066"/>
                  </a:lnTo>
                  <a:lnTo>
                    <a:pt x="2040" y="1087"/>
                  </a:lnTo>
                  <a:lnTo>
                    <a:pt x="2027" y="1104"/>
                  </a:lnTo>
                  <a:lnTo>
                    <a:pt x="2012" y="1123"/>
                  </a:lnTo>
                  <a:lnTo>
                    <a:pt x="1996" y="1141"/>
                  </a:lnTo>
                  <a:lnTo>
                    <a:pt x="1979" y="1158"/>
                  </a:lnTo>
                  <a:lnTo>
                    <a:pt x="1962" y="1175"/>
                  </a:lnTo>
                  <a:lnTo>
                    <a:pt x="1943" y="1191"/>
                  </a:lnTo>
                  <a:lnTo>
                    <a:pt x="1923" y="1204"/>
                  </a:lnTo>
                  <a:lnTo>
                    <a:pt x="1904" y="1219"/>
                  </a:lnTo>
                  <a:lnTo>
                    <a:pt x="1883" y="1231"/>
                  </a:lnTo>
                  <a:lnTo>
                    <a:pt x="1862" y="1244"/>
                  </a:lnTo>
                  <a:lnTo>
                    <a:pt x="1839" y="1256"/>
                  </a:lnTo>
                  <a:lnTo>
                    <a:pt x="1818" y="1267"/>
                  </a:lnTo>
                  <a:lnTo>
                    <a:pt x="1795" y="1277"/>
                  </a:lnTo>
                  <a:lnTo>
                    <a:pt x="1772" y="1285"/>
                  </a:lnTo>
                  <a:lnTo>
                    <a:pt x="1747" y="1294"/>
                  </a:lnTo>
                  <a:lnTo>
                    <a:pt x="1724" y="1300"/>
                  </a:lnTo>
                  <a:lnTo>
                    <a:pt x="1691" y="1310"/>
                  </a:lnTo>
                  <a:lnTo>
                    <a:pt x="1658" y="1315"/>
                  </a:lnTo>
                  <a:lnTo>
                    <a:pt x="1626" y="1321"/>
                  </a:lnTo>
                  <a:lnTo>
                    <a:pt x="1591" y="1325"/>
                  </a:lnTo>
                  <a:lnTo>
                    <a:pt x="1559" y="1329"/>
                  </a:lnTo>
                  <a:lnTo>
                    <a:pt x="1524" y="1331"/>
                  </a:lnTo>
                  <a:lnTo>
                    <a:pt x="1489" y="1331"/>
                  </a:lnTo>
                  <a:lnTo>
                    <a:pt x="1455" y="1331"/>
                  </a:lnTo>
                  <a:lnTo>
                    <a:pt x="1420" y="1331"/>
                  </a:lnTo>
                  <a:lnTo>
                    <a:pt x="1384" y="1331"/>
                  </a:lnTo>
                  <a:lnTo>
                    <a:pt x="1349" y="1329"/>
                  </a:lnTo>
                  <a:lnTo>
                    <a:pt x="1313" y="1327"/>
                  </a:lnTo>
                  <a:lnTo>
                    <a:pt x="1278" y="1325"/>
                  </a:lnTo>
                  <a:lnTo>
                    <a:pt x="1242" y="1325"/>
                  </a:lnTo>
                  <a:lnTo>
                    <a:pt x="1205" y="1323"/>
                  </a:lnTo>
                  <a:lnTo>
                    <a:pt x="1169" y="1321"/>
                  </a:lnTo>
                  <a:lnTo>
                    <a:pt x="1134" y="1319"/>
                  </a:lnTo>
                  <a:lnTo>
                    <a:pt x="1098" y="1319"/>
                  </a:lnTo>
                  <a:lnTo>
                    <a:pt x="1061" y="1319"/>
                  </a:lnTo>
                  <a:lnTo>
                    <a:pt x="1033" y="1319"/>
                  </a:lnTo>
                  <a:lnTo>
                    <a:pt x="1004" y="1319"/>
                  </a:lnTo>
                  <a:lnTo>
                    <a:pt x="975" y="1321"/>
                  </a:lnTo>
                  <a:lnTo>
                    <a:pt x="946" y="1321"/>
                  </a:lnTo>
                  <a:lnTo>
                    <a:pt x="917" y="1321"/>
                  </a:lnTo>
                  <a:lnTo>
                    <a:pt x="889" y="1323"/>
                  </a:lnTo>
                  <a:lnTo>
                    <a:pt x="860" y="1323"/>
                  </a:lnTo>
                  <a:lnTo>
                    <a:pt x="831" y="1321"/>
                  </a:lnTo>
                  <a:lnTo>
                    <a:pt x="804" y="1321"/>
                  </a:lnTo>
                  <a:lnTo>
                    <a:pt x="775" y="1319"/>
                  </a:lnTo>
                  <a:lnTo>
                    <a:pt x="748" y="1315"/>
                  </a:lnTo>
                  <a:lnTo>
                    <a:pt x="720" y="1312"/>
                  </a:lnTo>
                  <a:lnTo>
                    <a:pt x="693" y="1308"/>
                  </a:lnTo>
                  <a:lnTo>
                    <a:pt x="666" y="1300"/>
                  </a:lnTo>
                  <a:lnTo>
                    <a:pt x="649" y="1296"/>
                  </a:lnTo>
                  <a:lnTo>
                    <a:pt x="631" y="1290"/>
                  </a:lnTo>
                  <a:lnTo>
                    <a:pt x="616" y="1285"/>
                  </a:lnTo>
                  <a:lnTo>
                    <a:pt x="599" y="1277"/>
                  </a:lnTo>
                  <a:lnTo>
                    <a:pt x="583" y="1271"/>
                  </a:lnTo>
                  <a:lnTo>
                    <a:pt x="568" y="1262"/>
                  </a:lnTo>
                  <a:lnTo>
                    <a:pt x="553" y="1254"/>
                  </a:lnTo>
                  <a:lnTo>
                    <a:pt x="537" y="1244"/>
                  </a:lnTo>
                  <a:lnTo>
                    <a:pt x="524" y="1235"/>
                  </a:lnTo>
                  <a:lnTo>
                    <a:pt x="510" y="1223"/>
                  </a:lnTo>
                  <a:lnTo>
                    <a:pt x="497" y="1214"/>
                  </a:lnTo>
                  <a:lnTo>
                    <a:pt x="485" y="1200"/>
                  </a:lnTo>
                  <a:lnTo>
                    <a:pt x="474" y="1189"/>
                  </a:lnTo>
                  <a:lnTo>
                    <a:pt x="464" y="1175"/>
                  </a:lnTo>
                  <a:lnTo>
                    <a:pt x="453" y="1160"/>
                  </a:lnTo>
                  <a:lnTo>
                    <a:pt x="443" y="1145"/>
                  </a:lnTo>
                  <a:lnTo>
                    <a:pt x="435" y="1127"/>
                  </a:lnTo>
                  <a:lnTo>
                    <a:pt x="426" y="1112"/>
                  </a:lnTo>
                  <a:lnTo>
                    <a:pt x="418" y="1095"/>
                  </a:lnTo>
                  <a:lnTo>
                    <a:pt x="410" y="1077"/>
                  </a:lnTo>
                  <a:lnTo>
                    <a:pt x="403" y="1062"/>
                  </a:lnTo>
                  <a:lnTo>
                    <a:pt x="395" y="1045"/>
                  </a:lnTo>
                  <a:lnTo>
                    <a:pt x="387" y="1029"/>
                  </a:lnTo>
                  <a:lnTo>
                    <a:pt x="378" y="1014"/>
                  </a:lnTo>
                  <a:lnTo>
                    <a:pt x="370" y="1001"/>
                  </a:lnTo>
                  <a:lnTo>
                    <a:pt x="361" y="987"/>
                  </a:lnTo>
                  <a:lnTo>
                    <a:pt x="349" y="974"/>
                  </a:lnTo>
                  <a:lnTo>
                    <a:pt x="338" y="964"/>
                  </a:lnTo>
                  <a:lnTo>
                    <a:pt x="324" y="954"/>
                  </a:lnTo>
                  <a:lnTo>
                    <a:pt x="314" y="949"/>
                  </a:lnTo>
                  <a:lnTo>
                    <a:pt x="303" y="943"/>
                  </a:lnTo>
                  <a:lnTo>
                    <a:pt x="291" y="939"/>
                  </a:lnTo>
                  <a:lnTo>
                    <a:pt x="280" y="935"/>
                  </a:lnTo>
                  <a:lnTo>
                    <a:pt x="268" y="933"/>
                  </a:lnTo>
                  <a:lnTo>
                    <a:pt x="257" y="930"/>
                  </a:lnTo>
                  <a:lnTo>
                    <a:pt x="243" y="928"/>
                  </a:lnTo>
                  <a:lnTo>
                    <a:pt x="232" y="924"/>
                  </a:lnTo>
                  <a:lnTo>
                    <a:pt x="219" y="922"/>
                  </a:lnTo>
                  <a:lnTo>
                    <a:pt x="207" y="918"/>
                  </a:lnTo>
                  <a:lnTo>
                    <a:pt x="194" y="916"/>
                  </a:lnTo>
                  <a:lnTo>
                    <a:pt x="182" y="912"/>
                  </a:lnTo>
                  <a:lnTo>
                    <a:pt x="171" y="908"/>
                  </a:lnTo>
                  <a:lnTo>
                    <a:pt x="159" y="905"/>
                  </a:lnTo>
                  <a:lnTo>
                    <a:pt x="149" y="901"/>
                  </a:lnTo>
                  <a:lnTo>
                    <a:pt x="144" y="899"/>
                  </a:lnTo>
                  <a:lnTo>
                    <a:pt x="140" y="895"/>
                  </a:lnTo>
                  <a:lnTo>
                    <a:pt x="134" y="893"/>
                  </a:lnTo>
                  <a:lnTo>
                    <a:pt x="130" y="889"/>
                  </a:lnTo>
                  <a:lnTo>
                    <a:pt x="126" y="887"/>
                  </a:lnTo>
                  <a:lnTo>
                    <a:pt x="123" y="883"/>
                  </a:lnTo>
                  <a:lnTo>
                    <a:pt x="119" y="882"/>
                  </a:lnTo>
                  <a:lnTo>
                    <a:pt x="115" y="878"/>
                  </a:lnTo>
                  <a:lnTo>
                    <a:pt x="111" y="874"/>
                  </a:lnTo>
                  <a:lnTo>
                    <a:pt x="107" y="870"/>
                  </a:lnTo>
                  <a:lnTo>
                    <a:pt x="103" y="868"/>
                  </a:lnTo>
                  <a:lnTo>
                    <a:pt x="99" y="864"/>
                  </a:lnTo>
                  <a:lnTo>
                    <a:pt x="98" y="858"/>
                  </a:lnTo>
                  <a:lnTo>
                    <a:pt x="94" y="855"/>
                  </a:lnTo>
                  <a:lnTo>
                    <a:pt x="84" y="837"/>
                  </a:lnTo>
                  <a:lnTo>
                    <a:pt x="76" y="818"/>
                  </a:lnTo>
                  <a:lnTo>
                    <a:pt x="73" y="799"/>
                  </a:lnTo>
                  <a:lnTo>
                    <a:pt x="69" y="776"/>
                  </a:lnTo>
                  <a:lnTo>
                    <a:pt x="67" y="753"/>
                  </a:lnTo>
                  <a:lnTo>
                    <a:pt x="65" y="728"/>
                  </a:lnTo>
                  <a:lnTo>
                    <a:pt x="65" y="703"/>
                  </a:lnTo>
                  <a:lnTo>
                    <a:pt x="65" y="676"/>
                  </a:lnTo>
                  <a:lnTo>
                    <a:pt x="65" y="651"/>
                  </a:lnTo>
                  <a:lnTo>
                    <a:pt x="65" y="622"/>
                  </a:lnTo>
                  <a:lnTo>
                    <a:pt x="63" y="595"/>
                  </a:lnTo>
                  <a:lnTo>
                    <a:pt x="61" y="569"/>
                  </a:lnTo>
                  <a:lnTo>
                    <a:pt x="59" y="540"/>
                  </a:lnTo>
                  <a:lnTo>
                    <a:pt x="53" y="513"/>
                  </a:lnTo>
                  <a:lnTo>
                    <a:pt x="50" y="498"/>
                  </a:lnTo>
                  <a:lnTo>
                    <a:pt x="46" y="484"/>
                  </a:lnTo>
                  <a:lnTo>
                    <a:pt x="42" y="469"/>
                  </a:lnTo>
                  <a:lnTo>
                    <a:pt x="38" y="455"/>
                  </a:lnTo>
                  <a:lnTo>
                    <a:pt x="32" y="440"/>
                  </a:lnTo>
                  <a:lnTo>
                    <a:pt x="28" y="427"/>
                  </a:lnTo>
                  <a:lnTo>
                    <a:pt x="23" y="413"/>
                  </a:lnTo>
                  <a:lnTo>
                    <a:pt x="19" y="400"/>
                  </a:lnTo>
                  <a:lnTo>
                    <a:pt x="13" y="386"/>
                  </a:lnTo>
                  <a:lnTo>
                    <a:pt x="9" y="375"/>
                  </a:lnTo>
                  <a:lnTo>
                    <a:pt x="7" y="361"/>
                  </a:lnTo>
                  <a:lnTo>
                    <a:pt x="3" y="350"/>
                  </a:lnTo>
                  <a:lnTo>
                    <a:pt x="2" y="338"/>
                  </a:lnTo>
                  <a:lnTo>
                    <a:pt x="0" y="327"/>
                  </a:lnTo>
                  <a:lnTo>
                    <a:pt x="0" y="317"/>
                  </a:lnTo>
                  <a:lnTo>
                    <a:pt x="0" y="307"/>
                  </a:lnTo>
                  <a:lnTo>
                    <a:pt x="2" y="298"/>
                  </a:lnTo>
                  <a:lnTo>
                    <a:pt x="5" y="288"/>
                  </a:lnTo>
                  <a:lnTo>
                    <a:pt x="9" y="281"/>
                  </a:lnTo>
                  <a:lnTo>
                    <a:pt x="15" y="273"/>
                  </a:lnTo>
                  <a:lnTo>
                    <a:pt x="21" y="265"/>
                  </a:lnTo>
                  <a:lnTo>
                    <a:pt x="28" y="258"/>
                  </a:lnTo>
                  <a:lnTo>
                    <a:pt x="36" y="250"/>
                  </a:lnTo>
                  <a:lnTo>
                    <a:pt x="46" y="244"/>
                  </a:lnTo>
                  <a:lnTo>
                    <a:pt x="55" y="236"/>
                  </a:lnTo>
                  <a:lnTo>
                    <a:pt x="65" y="231"/>
                  </a:lnTo>
                  <a:lnTo>
                    <a:pt x="75" y="225"/>
                  </a:lnTo>
                  <a:lnTo>
                    <a:pt x="84" y="217"/>
                  </a:lnTo>
                  <a:lnTo>
                    <a:pt x="94" y="210"/>
                  </a:lnTo>
                  <a:lnTo>
                    <a:pt x="101" y="202"/>
                  </a:lnTo>
                  <a:lnTo>
                    <a:pt x="111" y="194"/>
                  </a:lnTo>
                  <a:lnTo>
                    <a:pt x="119" y="187"/>
                  </a:lnTo>
                  <a:lnTo>
                    <a:pt x="124" y="177"/>
                  </a:lnTo>
                  <a:lnTo>
                    <a:pt x="132" y="167"/>
                  </a:lnTo>
                  <a:lnTo>
                    <a:pt x="136" y="156"/>
                  </a:lnTo>
                  <a:lnTo>
                    <a:pt x="140" y="144"/>
                  </a:lnTo>
                </a:path>
              </a:pathLst>
            </a:custGeom>
            <a:noFill/>
            <a:ln w="26988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49" name="Freeform 13"/>
            <p:cNvSpPr>
              <a:spLocks/>
            </p:cNvSpPr>
            <p:nvPr/>
          </p:nvSpPr>
          <p:spPr bwMode="auto">
            <a:xfrm>
              <a:off x="2938" y="2285"/>
              <a:ext cx="1560" cy="731"/>
            </a:xfrm>
            <a:custGeom>
              <a:avLst/>
              <a:gdLst/>
              <a:ahLst/>
              <a:cxnLst>
                <a:cxn ang="0">
                  <a:pos x="506" y="149"/>
                </a:cxn>
                <a:cxn ang="0">
                  <a:pos x="623" y="132"/>
                </a:cxn>
                <a:cxn ang="0">
                  <a:pos x="723" y="77"/>
                </a:cxn>
                <a:cxn ang="0">
                  <a:pos x="790" y="32"/>
                </a:cxn>
                <a:cxn ang="0">
                  <a:pos x="829" y="11"/>
                </a:cxn>
                <a:cxn ang="0">
                  <a:pos x="871" y="2"/>
                </a:cxn>
                <a:cxn ang="0">
                  <a:pos x="910" y="4"/>
                </a:cxn>
                <a:cxn ang="0">
                  <a:pos x="946" y="9"/>
                </a:cxn>
                <a:cxn ang="0">
                  <a:pos x="982" y="13"/>
                </a:cxn>
                <a:cxn ang="0">
                  <a:pos x="984" y="13"/>
                </a:cxn>
                <a:cxn ang="0">
                  <a:pos x="984" y="13"/>
                </a:cxn>
                <a:cxn ang="0">
                  <a:pos x="986" y="13"/>
                </a:cxn>
                <a:cxn ang="0">
                  <a:pos x="1044" y="25"/>
                </a:cxn>
                <a:cxn ang="0">
                  <a:pos x="1111" y="65"/>
                </a:cxn>
                <a:cxn ang="0">
                  <a:pos x="1173" y="113"/>
                </a:cxn>
                <a:cxn ang="0">
                  <a:pos x="1240" y="149"/>
                </a:cxn>
                <a:cxn ang="0">
                  <a:pos x="1284" y="157"/>
                </a:cxn>
                <a:cxn ang="0">
                  <a:pos x="1320" y="155"/>
                </a:cxn>
                <a:cxn ang="0">
                  <a:pos x="1357" y="153"/>
                </a:cxn>
                <a:cxn ang="0">
                  <a:pos x="1393" y="151"/>
                </a:cxn>
                <a:cxn ang="0">
                  <a:pos x="1436" y="157"/>
                </a:cxn>
                <a:cxn ang="0">
                  <a:pos x="1495" y="197"/>
                </a:cxn>
                <a:cxn ang="0">
                  <a:pos x="1535" y="263"/>
                </a:cxn>
                <a:cxn ang="0">
                  <a:pos x="1557" y="341"/>
                </a:cxn>
                <a:cxn ang="0">
                  <a:pos x="1560" y="422"/>
                </a:cxn>
                <a:cxn ang="0">
                  <a:pos x="1547" y="487"/>
                </a:cxn>
                <a:cxn ang="0">
                  <a:pos x="1522" y="539"/>
                </a:cxn>
                <a:cxn ang="0">
                  <a:pos x="1482" y="580"/>
                </a:cxn>
                <a:cxn ang="0">
                  <a:pos x="1432" y="608"/>
                </a:cxn>
                <a:cxn ang="0">
                  <a:pos x="1389" y="622"/>
                </a:cxn>
                <a:cxn ang="0">
                  <a:pos x="1341" y="633"/>
                </a:cxn>
                <a:cxn ang="0">
                  <a:pos x="1293" y="645"/>
                </a:cxn>
                <a:cxn ang="0">
                  <a:pos x="1199" y="666"/>
                </a:cxn>
                <a:cxn ang="0">
                  <a:pos x="1107" y="689"/>
                </a:cxn>
                <a:cxn ang="0">
                  <a:pos x="996" y="708"/>
                </a:cxn>
                <a:cxn ang="0">
                  <a:pos x="827" y="714"/>
                </a:cxn>
                <a:cxn ang="0">
                  <a:pos x="648" y="712"/>
                </a:cxn>
                <a:cxn ang="0">
                  <a:pos x="504" y="720"/>
                </a:cxn>
                <a:cxn ang="0">
                  <a:pos x="410" y="727"/>
                </a:cxn>
                <a:cxn ang="0">
                  <a:pos x="322" y="731"/>
                </a:cxn>
                <a:cxn ang="0">
                  <a:pos x="243" y="722"/>
                </a:cxn>
                <a:cxn ang="0">
                  <a:pos x="182" y="693"/>
                </a:cxn>
                <a:cxn ang="0">
                  <a:pos x="163" y="674"/>
                </a:cxn>
                <a:cxn ang="0">
                  <a:pos x="145" y="651"/>
                </a:cxn>
                <a:cxn ang="0">
                  <a:pos x="130" y="626"/>
                </a:cxn>
                <a:cxn ang="0">
                  <a:pos x="113" y="599"/>
                </a:cxn>
                <a:cxn ang="0">
                  <a:pos x="88" y="562"/>
                </a:cxn>
                <a:cxn ang="0">
                  <a:pos x="53" y="514"/>
                </a:cxn>
                <a:cxn ang="0">
                  <a:pos x="21" y="468"/>
                </a:cxn>
                <a:cxn ang="0">
                  <a:pos x="1" y="422"/>
                </a:cxn>
                <a:cxn ang="0">
                  <a:pos x="3" y="380"/>
                </a:cxn>
                <a:cxn ang="0">
                  <a:pos x="19" y="347"/>
                </a:cxn>
                <a:cxn ang="0">
                  <a:pos x="44" y="315"/>
                </a:cxn>
                <a:cxn ang="0">
                  <a:pos x="74" y="282"/>
                </a:cxn>
                <a:cxn ang="0">
                  <a:pos x="105" y="247"/>
                </a:cxn>
                <a:cxn ang="0">
                  <a:pos x="178" y="157"/>
                </a:cxn>
                <a:cxn ang="0">
                  <a:pos x="247" y="88"/>
                </a:cxn>
                <a:cxn ang="0">
                  <a:pos x="328" y="75"/>
                </a:cxn>
              </a:cxnLst>
              <a:rect l="0" t="0" r="r" b="b"/>
              <a:pathLst>
                <a:path w="1560" h="731">
                  <a:moveTo>
                    <a:pt x="407" y="117"/>
                  </a:moveTo>
                  <a:lnTo>
                    <a:pt x="441" y="132"/>
                  </a:lnTo>
                  <a:lnTo>
                    <a:pt x="476" y="144"/>
                  </a:lnTo>
                  <a:lnTo>
                    <a:pt x="506" y="149"/>
                  </a:lnTo>
                  <a:lnTo>
                    <a:pt x="537" y="149"/>
                  </a:lnTo>
                  <a:lnTo>
                    <a:pt x="568" y="148"/>
                  </a:lnTo>
                  <a:lnTo>
                    <a:pt x="597" y="142"/>
                  </a:lnTo>
                  <a:lnTo>
                    <a:pt x="623" y="132"/>
                  </a:lnTo>
                  <a:lnTo>
                    <a:pt x="648" y="121"/>
                  </a:lnTo>
                  <a:lnTo>
                    <a:pt x="675" y="107"/>
                  </a:lnTo>
                  <a:lnTo>
                    <a:pt x="700" y="92"/>
                  </a:lnTo>
                  <a:lnTo>
                    <a:pt x="723" y="77"/>
                  </a:lnTo>
                  <a:lnTo>
                    <a:pt x="748" y="61"/>
                  </a:lnTo>
                  <a:lnTo>
                    <a:pt x="771" y="46"/>
                  </a:lnTo>
                  <a:lnTo>
                    <a:pt x="781" y="38"/>
                  </a:lnTo>
                  <a:lnTo>
                    <a:pt x="790" y="32"/>
                  </a:lnTo>
                  <a:lnTo>
                    <a:pt x="800" y="27"/>
                  </a:lnTo>
                  <a:lnTo>
                    <a:pt x="810" y="21"/>
                  </a:lnTo>
                  <a:lnTo>
                    <a:pt x="819" y="15"/>
                  </a:lnTo>
                  <a:lnTo>
                    <a:pt x="829" y="11"/>
                  </a:lnTo>
                  <a:lnTo>
                    <a:pt x="840" y="7"/>
                  </a:lnTo>
                  <a:lnTo>
                    <a:pt x="850" y="4"/>
                  </a:lnTo>
                  <a:lnTo>
                    <a:pt x="862" y="2"/>
                  </a:lnTo>
                  <a:lnTo>
                    <a:pt x="871" y="2"/>
                  </a:lnTo>
                  <a:lnTo>
                    <a:pt x="883" y="0"/>
                  </a:lnTo>
                  <a:lnTo>
                    <a:pt x="892" y="2"/>
                  </a:lnTo>
                  <a:lnTo>
                    <a:pt x="900" y="2"/>
                  </a:lnTo>
                  <a:lnTo>
                    <a:pt x="910" y="4"/>
                  </a:lnTo>
                  <a:lnTo>
                    <a:pt x="917" y="6"/>
                  </a:lnTo>
                  <a:lnTo>
                    <a:pt x="927" y="7"/>
                  </a:lnTo>
                  <a:lnTo>
                    <a:pt x="936" y="7"/>
                  </a:lnTo>
                  <a:lnTo>
                    <a:pt x="946" y="9"/>
                  </a:lnTo>
                  <a:lnTo>
                    <a:pt x="954" y="11"/>
                  </a:lnTo>
                  <a:lnTo>
                    <a:pt x="963" y="13"/>
                  </a:lnTo>
                  <a:lnTo>
                    <a:pt x="973" y="13"/>
                  </a:lnTo>
                  <a:lnTo>
                    <a:pt x="982" y="13"/>
                  </a:lnTo>
                  <a:lnTo>
                    <a:pt x="982" y="13"/>
                  </a:lnTo>
                  <a:lnTo>
                    <a:pt x="982" y="13"/>
                  </a:lnTo>
                  <a:lnTo>
                    <a:pt x="982" y="13"/>
                  </a:lnTo>
                  <a:lnTo>
                    <a:pt x="984" y="13"/>
                  </a:lnTo>
                  <a:lnTo>
                    <a:pt x="984" y="13"/>
                  </a:lnTo>
                  <a:lnTo>
                    <a:pt x="984" y="13"/>
                  </a:lnTo>
                  <a:lnTo>
                    <a:pt x="984" y="13"/>
                  </a:lnTo>
                  <a:lnTo>
                    <a:pt x="984" y="13"/>
                  </a:lnTo>
                  <a:lnTo>
                    <a:pt x="986" y="13"/>
                  </a:lnTo>
                  <a:lnTo>
                    <a:pt x="986" y="13"/>
                  </a:lnTo>
                  <a:lnTo>
                    <a:pt x="986" y="13"/>
                  </a:lnTo>
                  <a:lnTo>
                    <a:pt x="986" y="13"/>
                  </a:lnTo>
                  <a:lnTo>
                    <a:pt x="986" y="13"/>
                  </a:lnTo>
                  <a:lnTo>
                    <a:pt x="1007" y="15"/>
                  </a:lnTo>
                  <a:lnTo>
                    <a:pt x="1027" y="19"/>
                  </a:lnTo>
                  <a:lnTo>
                    <a:pt x="1044" y="25"/>
                  </a:lnTo>
                  <a:lnTo>
                    <a:pt x="1061" y="32"/>
                  </a:lnTo>
                  <a:lnTo>
                    <a:pt x="1078" y="42"/>
                  </a:lnTo>
                  <a:lnTo>
                    <a:pt x="1094" y="54"/>
                  </a:lnTo>
                  <a:lnTo>
                    <a:pt x="1111" y="65"/>
                  </a:lnTo>
                  <a:lnTo>
                    <a:pt x="1126" y="77"/>
                  </a:lnTo>
                  <a:lnTo>
                    <a:pt x="1142" y="90"/>
                  </a:lnTo>
                  <a:lnTo>
                    <a:pt x="1157" y="101"/>
                  </a:lnTo>
                  <a:lnTo>
                    <a:pt x="1173" y="113"/>
                  </a:lnTo>
                  <a:lnTo>
                    <a:pt x="1190" y="125"/>
                  </a:lnTo>
                  <a:lnTo>
                    <a:pt x="1205" y="134"/>
                  </a:lnTo>
                  <a:lnTo>
                    <a:pt x="1222" y="142"/>
                  </a:lnTo>
                  <a:lnTo>
                    <a:pt x="1240" y="149"/>
                  </a:lnTo>
                  <a:lnTo>
                    <a:pt x="1257" y="153"/>
                  </a:lnTo>
                  <a:lnTo>
                    <a:pt x="1265" y="155"/>
                  </a:lnTo>
                  <a:lnTo>
                    <a:pt x="1274" y="155"/>
                  </a:lnTo>
                  <a:lnTo>
                    <a:pt x="1284" y="157"/>
                  </a:lnTo>
                  <a:lnTo>
                    <a:pt x="1293" y="157"/>
                  </a:lnTo>
                  <a:lnTo>
                    <a:pt x="1301" y="157"/>
                  </a:lnTo>
                  <a:lnTo>
                    <a:pt x="1311" y="155"/>
                  </a:lnTo>
                  <a:lnTo>
                    <a:pt x="1320" y="155"/>
                  </a:lnTo>
                  <a:lnTo>
                    <a:pt x="1330" y="155"/>
                  </a:lnTo>
                  <a:lnTo>
                    <a:pt x="1340" y="153"/>
                  </a:lnTo>
                  <a:lnTo>
                    <a:pt x="1349" y="153"/>
                  </a:lnTo>
                  <a:lnTo>
                    <a:pt x="1357" y="153"/>
                  </a:lnTo>
                  <a:lnTo>
                    <a:pt x="1366" y="151"/>
                  </a:lnTo>
                  <a:lnTo>
                    <a:pt x="1376" y="151"/>
                  </a:lnTo>
                  <a:lnTo>
                    <a:pt x="1386" y="151"/>
                  </a:lnTo>
                  <a:lnTo>
                    <a:pt x="1393" y="151"/>
                  </a:lnTo>
                  <a:lnTo>
                    <a:pt x="1403" y="151"/>
                  </a:lnTo>
                  <a:lnTo>
                    <a:pt x="1411" y="151"/>
                  </a:lnTo>
                  <a:lnTo>
                    <a:pt x="1418" y="153"/>
                  </a:lnTo>
                  <a:lnTo>
                    <a:pt x="1436" y="157"/>
                  </a:lnTo>
                  <a:lnTo>
                    <a:pt x="1453" y="165"/>
                  </a:lnTo>
                  <a:lnTo>
                    <a:pt x="1468" y="174"/>
                  </a:lnTo>
                  <a:lnTo>
                    <a:pt x="1482" y="184"/>
                  </a:lnTo>
                  <a:lnTo>
                    <a:pt x="1495" y="197"/>
                  </a:lnTo>
                  <a:lnTo>
                    <a:pt x="1507" y="213"/>
                  </a:lnTo>
                  <a:lnTo>
                    <a:pt x="1518" y="228"/>
                  </a:lnTo>
                  <a:lnTo>
                    <a:pt x="1528" y="245"/>
                  </a:lnTo>
                  <a:lnTo>
                    <a:pt x="1535" y="263"/>
                  </a:lnTo>
                  <a:lnTo>
                    <a:pt x="1543" y="282"/>
                  </a:lnTo>
                  <a:lnTo>
                    <a:pt x="1549" y="301"/>
                  </a:lnTo>
                  <a:lnTo>
                    <a:pt x="1553" y="322"/>
                  </a:lnTo>
                  <a:lnTo>
                    <a:pt x="1557" y="341"/>
                  </a:lnTo>
                  <a:lnTo>
                    <a:pt x="1560" y="363"/>
                  </a:lnTo>
                  <a:lnTo>
                    <a:pt x="1560" y="384"/>
                  </a:lnTo>
                  <a:lnTo>
                    <a:pt x="1560" y="403"/>
                  </a:lnTo>
                  <a:lnTo>
                    <a:pt x="1560" y="422"/>
                  </a:lnTo>
                  <a:lnTo>
                    <a:pt x="1558" y="441"/>
                  </a:lnTo>
                  <a:lnTo>
                    <a:pt x="1555" y="457"/>
                  </a:lnTo>
                  <a:lnTo>
                    <a:pt x="1553" y="472"/>
                  </a:lnTo>
                  <a:lnTo>
                    <a:pt x="1547" y="487"/>
                  </a:lnTo>
                  <a:lnTo>
                    <a:pt x="1541" y="501"/>
                  </a:lnTo>
                  <a:lnTo>
                    <a:pt x="1535" y="514"/>
                  </a:lnTo>
                  <a:lnTo>
                    <a:pt x="1530" y="526"/>
                  </a:lnTo>
                  <a:lnTo>
                    <a:pt x="1522" y="539"/>
                  </a:lnTo>
                  <a:lnTo>
                    <a:pt x="1512" y="549"/>
                  </a:lnTo>
                  <a:lnTo>
                    <a:pt x="1503" y="560"/>
                  </a:lnTo>
                  <a:lnTo>
                    <a:pt x="1493" y="570"/>
                  </a:lnTo>
                  <a:lnTo>
                    <a:pt x="1482" y="580"/>
                  </a:lnTo>
                  <a:lnTo>
                    <a:pt x="1470" y="587"/>
                  </a:lnTo>
                  <a:lnTo>
                    <a:pt x="1459" y="595"/>
                  </a:lnTo>
                  <a:lnTo>
                    <a:pt x="1445" y="603"/>
                  </a:lnTo>
                  <a:lnTo>
                    <a:pt x="1432" y="608"/>
                  </a:lnTo>
                  <a:lnTo>
                    <a:pt x="1422" y="612"/>
                  </a:lnTo>
                  <a:lnTo>
                    <a:pt x="1411" y="616"/>
                  </a:lnTo>
                  <a:lnTo>
                    <a:pt x="1401" y="620"/>
                  </a:lnTo>
                  <a:lnTo>
                    <a:pt x="1389" y="622"/>
                  </a:lnTo>
                  <a:lnTo>
                    <a:pt x="1378" y="626"/>
                  </a:lnTo>
                  <a:lnTo>
                    <a:pt x="1366" y="628"/>
                  </a:lnTo>
                  <a:lnTo>
                    <a:pt x="1355" y="631"/>
                  </a:lnTo>
                  <a:lnTo>
                    <a:pt x="1341" y="633"/>
                  </a:lnTo>
                  <a:lnTo>
                    <a:pt x="1330" y="635"/>
                  </a:lnTo>
                  <a:lnTo>
                    <a:pt x="1318" y="639"/>
                  </a:lnTo>
                  <a:lnTo>
                    <a:pt x="1305" y="641"/>
                  </a:lnTo>
                  <a:lnTo>
                    <a:pt x="1293" y="645"/>
                  </a:lnTo>
                  <a:lnTo>
                    <a:pt x="1270" y="649"/>
                  </a:lnTo>
                  <a:lnTo>
                    <a:pt x="1247" y="654"/>
                  </a:lnTo>
                  <a:lnTo>
                    <a:pt x="1222" y="660"/>
                  </a:lnTo>
                  <a:lnTo>
                    <a:pt x="1199" y="666"/>
                  </a:lnTo>
                  <a:lnTo>
                    <a:pt x="1176" y="672"/>
                  </a:lnTo>
                  <a:lnTo>
                    <a:pt x="1153" y="677"/>
                  </a:lnTo>
                  <a:lnTo>
                    <a:pt x="1130" y="683"/>
                  </a:lnTo>
                  <a:lnTo>
                    <a:pt x="1107" y="689"/>
                  </a:lnTo>
                  <a:lnTo>
                    <a:pt x="1082" y="695"/>
                  </a:lnTo>
                  <a:lnTo>
                    <a:pt x="1059" y="699"/>
                  </a:lnTo>
                  <a:lnTo>
                    <a:pt x="1036" y="702"/>
                  </a:lnTo>
                  <a:lnTo>
                    <a:pt x="996" y="708"/>
                  </a:lnTo>
                  <a:lnTo>
                    <a:pt x="954" y="710"/>
                  </a:lnTo>
                  <a:lnTo>
                    <a:pt x="911" y="712"/>
                  </a:lnTo>
                  <a:lnTo>
                    <a:pt x="871" y="714"/>
                  </a:lnTo>
                  <a:lnTo>
                    <a:pt x="827" y="714"/>
                  </a:lnTo>
                  <a:lnTo>
                    <a:pt x="785" y="712"/>
                  </a:lnTo>
                  <a:lnTo>
                    <a:pt x="741" y="712"/>
                  </a:lnTo>
                  <a:lnTo>
                    <a:pt x="695" y="712"/>
                  </a:lnTo>
                  <a:lnTo>
                    <a:pt x="648" y="712"/>
                  </a:lnTo>
                  <a:lnTo>
                    <a:pt x="600" y="714"/>
                  </a:lnTo>
                  <a:lnTo>
                    <a:pt x="551" y="716"/>
                  </a:lnTo>
                  <a:lnTo>
                    <a:pt x="527" y="718"/>
                  </a:lnTo>
                  <a:lnTo>
                    <a:pt x="504" y="720"/>
                  </a:lnTo>
                  <a:lnTo>
                    <a:pt x="481" y="722"/>
                  </a:lnTo>
                  <a:lnTo>
                    <a:pt x="456" y="724"/>
                  </a:lnTo>
                  <a:lnTo>
                    <a:pt x="433" y="725"/>
                  </a:lnTo>
                  <a:lnTo>
                    <a:pt x="410" y="727"/>
                  </a:lnTo>
                  <a:lnTo>
                    <a:pt x="387" y="729"/>
                  </a:lnTo>
                  <a:lnTo>
                    <a:pt x="364" y="731"/>
                  </a:lnTo>
                  <a:lnTo>
                    <a:pt x="343" y="731"/>
                  </a:lnTo>
                  <a:lnTo>
                    <a:pt x="322" y="731"/>
                  </a:lnTo>
                  <a:lnTo>
                    <a:pt x="301" y="729"/>
                  </a:lnTo>
                  <a:lnTo>
                    <a:pt x="280" y="729"/>
                  </a:lnTo>
                  <a:lnTo>
                    <a:pt x="261" y="725"/>
                  </a:lnTo>
                  <a:lnTo>
                    <a:pt x="243" y="722"/>
                  </a:lnTo>
                  <a:lnTo>
                    <a:pt x="226" y="718"/>
                  </a:lnTo>
                  <a:lnTo>
                    <a:pt x="209" y="710"/>
                  </a:lnTo>
                  <a:lnTo>
                    <a:pt x="195" y="702"/>
                  </a:lnTo>
                  <a:lnTo>
                    <a:pt x="182" y="693"/>
                  </a:lnTo>
                  <a:lnTo>
                    <a:pt x="176" y="689"/>
                  </a:lnTo>
                  <a:lnTo>
                    <a:pt x="170" y="685"/>
                  </a:lnTo>
                  <a:lnTo>
                    <a:pt x="167" y="679"/>
                  </a:lnTo>
                  <a:lnTo>
                    <a:pt x="163" y="674"/>
                  </a:lnTo>
                  <a:lnTo>
                    <a:pt x="157" y="668"/>
                  </a:lnTo>
                  <a:lnTo>
                    <a:pt x="153" y="662"/>
                  </a:lnTo>
                  <a:lnTo>
                    <a:pt x="149" y="656"/>
                  </a:lnTo>
                  <a:lnTo>
                    <a:pt x="145" y="651"/>
                  </a:lnTo>
                  <a:lnTo>
                    <a:pt x="142" y="645"/>
                  </a:lnTo>
                  <a:lnTo>
                    <a:pt x="138" y="639"/>
                  </a:lnTo>
                  <a:lnTo>
                    <a:pt x="134" y="631"/>
                  </a:lnTo>
                  <a:lnTo>
                    <a:pt x="130" y="626"/>
                  </a:lnTo>
                  <a:lnTo>
                    <a:pt x="126" y="620"/>
                  </a:lnTo>
                  <a:lnTo>
                    <a:pt x="122" y="612"/>
                  </a:lnTo>
                  <a:lnTo>
                    <a:pt x="119" y="606"/>
                  </a:lnTo>
                  <a:lnTo>
                    <a:pt x="113" y="599"/>
                  </a:lnTo>
                  <a:lnTo>
                    <a:pt x="109" y="593"/>
                  </a:lnTo>
                  <a:lnTo>
                    <a:pt x="105" y="585"/>
                  </a:lnTo>
                  <a:lnTo>
                    <a:pt x="97" y="574"/>
                  </a:lnTo>
                  <a:lnTo>
                    <a:pt x="88" y="562"/>
                  </a:lnTo>
                  <a:lnTo>
                    <a:pt x="80" y="549"/>
                  </a:lnTo>
                  <a:lnTo>
                    <a:pt x="71" y="537"/>
                  </a:lnTo>
                  <a:lnTo>
                    <a:pt x="61" y="526"/>
                  </a:lnTo>
                  <a:lnTo>
                    <a:pt x="53" y="514"/>
                  </a:lnTo>
                  <a:lnTo>
                    <a:pt x="44" y="503"/>
                  </a:lnTo>
                  <a:lnTo>
                    <a:pt x="36" y="491"/>
                  </a:lnTo>
                  <a:lnTo>
                    <a:pt x="28" y="480"/>
                  </a:lnTo>
                  <a:lnTo>
                    <a:pt x="21" y="468"/>
                  </a:lnTo>
                  <a:lnTo>
                    <a:pt x="15" y="457"/>
                  </a:lnTo>
                  <a:lnTo>
                    <a:pt x="9" y="445"/>
                  </a:lnTo>
                  <a:lnTo>
                    <a:pt x="5" y="434"/>
                  </a:lnTo>
                  <a:lnTo>
                    <a:pt x="1" y="422"/>
                  </a:lnTo>
                  <a:lnTo>
                    <a:pt x="0" y="411"/>
                  </a:lnTo>
                  <a:lnTo>
                    <a:pt x="0" y="399"/>
                  </a:lnTo>
                  <a:lnTo>
                    <a:pt x="1" y="388"/>
                  </a:lnTo>
                  <a:lnTo>
                    <a:pt x="3" y="380"/>
                  </a:lnTo>
                  <a:lnTo>
                    <a:pt x="7" y="370"/>
                  </a:lnTo>
                  <a:lnTo>
                    <a:pt x="9" y="363"/>
                  </a:lnTo>
                  <a:lnTo>
                    <a:pt x="15" y="355"/>
                  </a:lnTo>
                  <a:lnTo>
                    <a:pt x="19" y="347"/>
                  </a:lnTo>
                  <a:lnTo>
                    <a:pt x="24" y="340"/>
                  </a:lnTo>
                  <a:lnTo>
                    <a:pt x="30" y="330"/>
                  </a:lnTo>
                  <a:lnTo>
                    <a:pt x="38" y="322"/>
                  </a:lnTo>
                  <a:lnTo>
                    <a:pt x="44" y="315"/>
                  </a:lnTo>
                  <a:lnTo>
                    <a:pt x="51" y="307"/>
                  </a:lnTo>
                  <a:lnTo>
                    <a:pt x="59" y="297"/>
                  </a:lnTo>
                  <a:lnTo>
                    <a:pt x="67" y="290"/>
                  </a:lnTo>
                  <a:lnTo>
                    <a:pt x="74" y="282"/>
                  </a:lnTo>
                  <a:lnTo>
                    <a:pt x="82" y="272"/>
                  </a:lnTo>
                  <a:lnTo>
                    <a:pt x="90" y="265"/>
                  </a:lnTo>
                  <a:lnTo>
                    <a:pt x="97" y="257"/>
                  </a:lnTo>
                  <a:lnTo>
                    <a:pt x="105" y="247"/>
                  </a:lnTo>
                  <a:lnTo>
                    <a:pt x="124" y="224"/>
                  </a:lnTo>
                  <a:lnTo>
                    <a:pt x="144" y="201"/>
                  </a:lnTo>
                  <a:lnTo>
                    <a:pt x="161" y="178"/>
                  </a:lnTo>
                  <a:lnTo>
                    <a:pt x="178" y="157"/>
                  </a:lnTo>
                  <a:lnTo>
                    <a:pt x="195" y="136"/>
                  </a:lnTo>
                  <a:lnTo>
                    <a:pt x="213" y="119"/>
                  </a:lnTo>
                  <a:lnTo>
                    <a:pt x="230" y="101"/>
                  </a:lnTo>
                  <a:lnTo>
                    <a:pt x="247" y="88"/>
                  </a:lnTo>
                  <a:lnTo>
                    <a:pt x="264" y="78"/>
                  </a:lnTo>
                  <a:lnTo>
                    <a:pt x="286" y="73"/>
                  </a:lnTo>
                  <a:lnTo>
                    <a:pt x="305" y="71"/>
                  </a:lnTo>
                  <a:lnTo>
                    <a:pt x="328" y="75"/>
                  </a:lnTo>
                  <a:lnTo>
                    <a:pt x="351" y="82"/>
                  </a:lnTo>
                  <a:lnTo>
                    <a:pt x="378" y="98"/>
                  </a:lnTo>
                  <a:lnTo>
                    <a:pt x="407" y="117"/>
                  </a:lnTo>
                </a:path>
              </a:pathLst>
            </a:custGeom>
            <a:noFill/>
            <a:ln w="952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50" name="Freeform 14"/>
            <p:cNvSpPr>
              <a:spLocks/>
            </p:cNvSpPr>
            <p:nvPr/>
          </p:nvSpPr>
          <p:spPr bwMode="auto">
            <a:xfrm>
              <a:off x="3972" y="2580"/>
              <a:ext cx="1298" cy="1177"/>
            </a:xfrm>
            <a:custGeom>
              <a:avLst/>
              <a:gdLst/>
              <a:ahLst/>
              <a:cxnLst>
                <a:cxn ang="0">
                  <a:pos x="137" y="313"/>
                </a:cxn>
                <a:cxn ang="0">
                  <a:pos x="215" y="285"/>
                </a:cxn>
                <a:cxn ang="0">
                  <a:pos x="286" y="242"/>
                </a:cxn>
                <a:cxn ang="0">
                  <a:pos x="338" y="190"/>
                </a:cxn>
                <a:cxn ang="0">
                  <a:pos x="367" y="148"/>
                </a:cxn>
                <a:cxn ang="0">
                  <a:pos x="390" y="106"/>
                </a:cxn>
                <a:cxn ang="0">
                  <a:pos x="415" y="66"/>
                </a:cxn>
                <a:cxn ang="0">
                  <a:pos x="444" y="33"/>
                </a:cxn>
                <a:cxn ang="0">
                  <a:pos x="488" y="8"/>
                </a:cxn>
                <a:cxn ang="0">
                  <a:pos x="555" y="0"/>
                </a:cxn>
                <a:cxn ang="0">
                  <a:pos x="632" y="8"/>
                </a:cxn>
                <a:cxn ang="0">
                  <a:pos x="713" y="29"/>
                </a:cxn>
                <a:cxn ang="0">
                  <a:pos x="793" y="58"/>
                </a:cxn>
                <a:cxn ang="0">
                  <a:pos x="901" y="108"/>
                </a:cxn>
                <a:cxn ang="0">
                  <a:pos x="1001" y="169"/>
                </a:cxn>
                <a:cxn ang="0">
                  <a:pos x="1085" y="242"/>
                </a:cxn>
                <a:cxn ang="0">
                  <a:pos x="1158" y="331"/>
                </a:cxn>
                <a:cxn ang="0">
                  <a:pos x="1217" y="432"/>
                </a:cxn>
                <a:cxn ang="0">
                  <a:pos x="1262" y="548"/>
                </a:cxn>
                <a:cxn ang="0">
                  <a:pos x="1289" y="653"/>
                </a:cxn>
                <a:cxn ang="0">
                  <a:pos x="1298" y="757"/>
                </a:cxn>
                <a:cxn ang="0">
                  <a:pos x="1294" y="859"/>
                </a:cxn>
                <a:cxn ang="0">
                  <a:pos x="1271" y="956"/>
                </a:cxn>
                <a:cxn ang="0">
                  <a:pos x="1239" y="1026"/>
                </a:cxn>
                <a:cxn ang="0">
                  <a:pos x="1196" y="1083"/>
                </a:cxn>
                <a:cxn ang="0">
                  <a:pos x="1148" y="1127"/>
                </a:cxn>
                <a:cxn ang="0">
                  <a:pos x="1097" y="1160"/>
                </a:cxn>
                <a:cxn ang="0">
                  <a:pos x="1041" y="1175"/>
                </a:cxn>
                <a:cxn ang="0">
                  <a:pos x="979" y="1171"/>
                </a:cxn>
                <a:cxn ang="0">
                  <a:pos x="916" y="1145"/>
                </a:cxn>
                <a:cxn ang="0">
                  <a:pos x="855" y="1100"/>
                </a:cxn>
                <a:cxn ang="0">
                  <a:pos x="791" y="1049"/>
                </a:cxn>
                <a:cxn ang="0">
                  <a:pos x="726" y="997"/>
                </a:cxn>
                <a:cxn ang="0">
                  <a:pos x="653" y="947"/>
                </a:cxn>
                <a:cxn ang="0">
                  <a:pos x="574" y="905"/>
                </a:cxn>
                <a:cxn ang="0">
                  <a:pos x="486" y="872"/>
                </a:cxn>
                <a:cxn ang="0">
                  <a:pos x="396" y="853"/>
                </a:cxn>
                <a:cxn ang="0">
                  <a:pos x="306" y="835"/>
                </a:cxn>
                <a:cxn ang="0">
                  <a:pos x="223" y="814"/>
                </a:cxn>
                <a:cxn ang="0">
                  <a:pos x="154" y="780"/>
                </a:cxn>
                <a:cxn ang="0">
                  <a:pos x="110" y="722"/>
                </a:cxn>
                <a:cxn ang="0">
                  <a:pos x="100" y="686"/>
                </a:cxn>
                <a:cxn ang="0">
                  <a:pos x="92" y="644"/>
                </a:cxn>
                <a:cxn ang="0">
                  <a:pos x="87" y="603"/>
                </a:cxn>
                <a:cxn ang="0">
                  <a:pos x="77" y="567"/>
                </a:cxn>
                <a:cxn ang="0">
                  <a:pos x="62" y="536"/>
                </a:cxn>
                <a:cxn ang="0">
                  <a:pos x="43" y="519"/>
                </a:cxn>
                <a:cxn ang="0">
                  <a:pos x="23" y="501"/>
                </a:cxn>
                <a:cxn ang="0">
                  <a:pos x="8" y="484"/>
                </a:cxn>
                <a:cxn ang="0">
                  <a:pos x="0" y="452"/>
                </a:cxn>
                <a:cxn ang="0">
                  <a:pos x="18" y="400"/>
                </a:cxn>
                <a:cxn ang="0">
                  <a:pos x="48" y="352"/>
                </a:cxn>
                <a:cxn ang="0">
                  <a:pos x="71" y="327"/>
                </a:cxn>
              </a:cxnLst>
              <a:rect l="0" t="0" r="r" b="b"/>
              <a:pathLst>
                <a:path w="1298" h="1177">
                  <a:moveTo>
                    <a:pt x="75" y="327"/>
                  </a:moveTo>
                  <a:lnTo>
                    <a:pt x="94" y="323"/>
                  </a:lnTo>
                  <a:lnTo>
                    <a:pt x="116" y="319"/>
                  </a:lnTo>
                  <a:lnTo>
                    <a:pt x="137" y="313"/>
                  </a:lnTo>
                  <a:lnTo>
                    <a:pt x="156" y="308"/>
                  </a:lnTo>
                  <a:lnTo>
                    <a:pt x="177" y="302"/>
                  </a:lnTo>
                  <a:lnTo>
                    <a:pt x="196" y="294"/>
                  </a:lnTo>
                  <a:lnTo>
                    <a:pt x="215" y="285"/>
                  </a:lnTo>
                  <a:lnTo>
                    <a:pt x="235" y="275"/>
                  </a:lnTo>
                  <a:lnTo>
                    <a:pt x="254" y="265"/>
                  </a:lnTo>
                  <a:lnTo>
                    <a:pt x="271" y="254"/>
                  </a:lnTo>
                  <a:lnTo>
                    <a:pt x="286" y="242"/>
                  </a:lnTo>
                  <a:lnTo>
                    <a:pt x="304" y="229"/>
                  </a:lnTo>
                  <a:lnTo>
                    <a:pt x="317" y="215"/>
                  </a:lnTo>
                  <a:lnTo>
                    <a:pt x="331" y="200"/>
                  </a:lnTo>
                  <a:lnTo>
                    <a:pt x="338" y="190"/>
                  </a:lnTo>
                  <a:lnTo>
                    <a:pt x="346" y="181"/>
                  </a:lnTo>
                  <a:lnTo>
                    <a:pt x="354" y="169"/>
                  </a:lnTo>
                  <a:lnTo>
                    <a:pt x="359" y="160"/>
                  </a:lnTo>
                  <a:lnTo>
                    <a:pt x="367" y="148"/>
                  </a:lnTo>
                  <a:lnTo>
                    <a:pt x="373" y="139"/>
                  </a:lnTo>
                  <a:lnTo>
                    <a:pt x="379" y="127"/>
                  </a:lnTo>
                  <a:lnTo>
                    <a:pt x="384" y="116"/>
                  </a:lnTo>
                  <a:lnTo>
                    <a:pt x="390" y="106"/>
                  </a:lnTo>
                  <a:lnTo>
                    <a:pt x="396" y="96"/>
                  </a:lnTo>
                  <a:lnTo>
                    <a:pt x="402" y="85"/>
                  </a:lnTo>
                  <a:lnTo>
                    <a:pt x="409" y="75"/>
                  </a:lnTo>
                  <a:lnTo>
                    <a:pt x="415" y="66"/>
                  </a:lnTo>
                  <a:lnTo>
                    <a:pt x="421" y="56"/>
                  </a:lnTo>
                  <a:lnTo>
                    <a:pt x="428" y="48"/>
                  </a:lnTo>
                  <a:lnTo>
                    <a:pt x="436" y="41"/>
                  </a:lnTo>
                  <a:lnTo>
                    <a:pt x="444" y="33"/>
                  </a:lnTo>
                  <a:lnTo>
                    <a:pt x="451" y="27"/>
                  </a:lnTo>
                  <a:lnTo>
                    <a:pt x="461" y="20"/>
                  </a:lnTo>
                  <a:lnTo>
                    <a:pt x="475" y="14"/>
                  </a:lnTo>
                  <a:lnTo>
                    <a:pt x="488" y="8"/>
                  </a:lnTo>
                  <a:lnTo>
                    <a:pt x="503" y="4"/>
                  </a:lnTo>
                  <a:lnTo>
                    <a:pt x="521" y="2"/>
                  </a:lnTo>
                  <a:lnTo>
                    <a:pt x="538" y="0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2" y="2"/>
                  </a:lnTo>
                  <a:lnTo>
                    <a:pt x="613" y="4"/>
                  </a:lnTo>
                  <a:lnTo>
                    <a:pt x="632" y="8"/>
                  </a:lnTo>
                  <a:lnTo>
                    <a:pt x="651" y="12"/>
                  </a:lnTo>
                  <a:lnTo>
                    <a:pt x="672" y="18"/>
                  </a:lnTo>
                  <a:lnTo>
                    <a:pt x="693" y="23"/>
                  </a:lnTo>
                  <a:lnTo>
                    <a:pt x="713" y="29"/>
                  </a:lnTo>
                  <a:lnTo>
                    <a:pt x="734" y="35"/>
                  </a:lnTo>
                  <a:lnTo>
                    <a:pt x="753" y="43"/>
                  </a:lnTo>
                  <a:lnTo>
                    <a:pt x="774" y="50"/>
                  </a:lnTo>
                  <a:lnTo>
                    <a:pt x="793" y="58"/>
                  </a:lnTo>
                  <a:lnTo>
                    <a:pt x="812" y="66"/>
                  </a:lnTo>
                  <a:lnTo>
                    <a:pt x="843" y="79"/>
                  </a:lnTo>
                  <a:lnTo>
                    <a:pt x="872" y="93"/>
                  </a:lnTo>
                  <a:lnTo>
                    <a:pt x="901" y="108"/>
                  </a:lnTo>
                  <a:lnTo>
                    <a:pt x="928" y="121"/>
                  </a:lnTo>
                  <a:lnTo>
                    <a:pt x="953" y="137"/>
                  </a:lnTo>
                  <a:lnTo>
                    <a:pt x="978" y="154"/>
                  </a:lnTo>
                  <a:lnTo>
                    <a:pt x="1001" y="169"/>
                  </a:lnTo>
                  <a:lnTo>
                    <a:pt x="1024" y="187"/>
                  </a:lnTo>
                  <a:lnTo>
                    <a:pt x="1045" y="204"/>
                  </a:lnTo>
                  <a:lnTo>
                    <a:pt x="1066" y="223"/>
                  </a:lnTo>
                  <a:lnTo>
                    <a:pt x="1085" y="242"/>
                  </a:lnTo>
                  <a:lnTo>
                    <a:pt x="1104" y="263"/>
                  </a:lnTo>
                  <a:lnTo>
                    <a:pt x="1123" y="285"/>
                  </a:lnTo>
                  <a:lnTo>
                    <a:pt x="1141" y="308"/>
                  </a:lnTo>
                  <a:lnTo>
                    <a:pt x="1158" y="331"/>
                  </a:lnTo>
                  <a:lnTo>
                    <a:pt x="1173" y="356"/>
                  </a:lnTo>
                  <a:lnTo>
                    <a:pt x="1189" y="381"/>
                  </a:lnTo>
                  <a:lnTo>
                    <a:pt x="1204" y="405"/>
                  </a:lnTo>
                  <a:lnTo>
                    <a:pt x="1217" y="432"/>
                  </a:lnTo>
                  <a:lnTo>
                    <a:pt x="1231" y="461"/>
                  </a:lnTo>
                  <a:lnTo>
                    <a:pt x="1242" y="488"/>
                  </a:lnTo>
                  <a:lnTo>
                    <a:pt x="1252" y="519"/>
                  </a:lnTo>
                  <a:lnTo>
                    <a:pt x="1262" y="548"/>
                  </a:lnTo>
                  <a:lnTo>
                    <a:pt x="1271" y="578"/>
                  </a:lnTo>
                  <a:lnTo>
                    <a:pt x="1277" y="603"/>
                  </a:lnTo>
                  <a:lnTo>
                    <a:pt x="1283" y="628"/>
                  </a:lnTo>
                  <a:lnTo>
                    <a:pt x="1289" y="653"/>
                  </a:lnTo>
                  <a:lnTo>
                    <a:pt x="1292" y="680"/>
                  </a:lnTo>
                  <a:lnTo>
                    <a:pt x="1294" y="705"/>
                  </a:lnTo>
                  <a:lnTo>
                    <a:pt x="1298" y="732"/>
                  </a:lnTo>
                  <a:lnTo>
                    <a:pt x="1298" y="757"/>
                  </a:lnTo>
                  <a:lnTo>
                    <a:pt x="1298" y="784"/>
                  </a:lnTo>
                  <a:lnTo>
                    <a:pt x="1298" y="809"/>
                  </a:lnTo>
                  <a:lnTo>
                    <a:pt x="1296" y="834"/>
                  </a:lnTo>
                  <a:lnTo>
                    <a:pt x="1294" y="859"/>
                  </a:lnTo>
                  <a:lnTo>
                    <a:pt x="1290" y="883"/>
                  </a:lnTo>
                  <a:lnTo>
                    <a:pt x="1285" y="908"/>
                  </a:lnTo>
                  <a:lnTo>
                    <a:pt x="1279" y="933"/>
                  </a:lnTo>
                  <a:lnTo>
                    <a:pt x="1271" y="956"/>
                  </a:lnTo>
                  <a:lnTo>
                    <a:pt x="1262" y="979"/>
                  </a:lnTo>
                  <a:lnTo>
                    <a:pt x="1254" y="995"/>
                  </a:lnTo>
                  <a:lnTo>
                    <a:pt x="1246" y="1010"/>
                  </a:lnTo>
                  <a:lnTo>
                    <a:pt x="1239" y="1026"/>
                  </a:lnTo>
                  <a:lnTo>
                    <a:pt x="1229" y="1041"/>
                  </a:lnTo>
                  <a:lnTo>
                    <a:pt x="1217" y="1056"/>
                  </a:lnTo>
                  <a:lnTo>
                    <a:pt x="1208" y="1070"/>
                  </a:lnTo>
                  <a:lnTo>
                    <a:pt x="1196" y="1083"/>
                  </a:lnTo>
                  <a:lnTo>
                    <a:pt x="1185" y="1095"/>
                  </a:lnTo>
                  <a:lnTo>
                    <a:pt x="1173" y="1106"/>
                  </a:lnTo>
                  <a:lnTo>
                    <a:pt x="1162" y="1118"/>
                  </a:lnTo>
                  <a:lnTo>
                    <a:pt x="1148" y="1127"/>
                  </a:lnTo>
                  <a:lnTo>
                    <a:pt x="1135" y="1137"/>
                  </a:lnTo>
                  <a:lnTo>
                    <a:pt x="1123" y="1147"/>
                  </a:lnTo>
                  <a:lnTo>
                    <a:pt x="1110" y="1154"/>
                  </a:lnTo>
                  <a:lnTo>
                    <a:pt x="1097" y="1160"/>
                  </a:lnTo>
                  <a:lnTo>
                    <a:pt x="1083" y="1166"/>
                  </a:lnTo>
                  <a:lnTo>
                    <a:pt x="1070" y="1170"/>
                  </a:lnTo>
                  <a:lnTo>
                    <a:pt x="1056" y="1173"/>
                  </a:lnTo>
                  <a:lnTo>
                    <a:pt x="1041" y="1175"/>
                  </a:lnTo>
                  <a:lnTo>
                    <a:pt x="1027" y="1177"/>
                  </a:lnTo>
                  <a:lnTo>
                    <a:pt x="1012" y="1177"/>
                  </a:lnTo>
                  <a:lnTo>
                    <a:pt x="997" y="1175"/>
                  </a:lnTo>
                  <a:lnTo>
                    <a:pt x="979" y="1171"/>
                  </a:lnTo>
                  <a:lnTo>
                    <a:pt x="964" y="1166"/>
                  </a:lnTo>
                  <a:lnTo>
                    <a:pt x="949" y="1160"/>
                  </a:lnTo>
                  <a:lnTo>
                    <a:pt x="933" y="1152"/>
                  </a:lnTo>
                  <a:lnTo>
                    <a:pt x="916" y="1145"/>
                  </a:lnTo>
                  <a:lnTo>
                    <a:pt x="901" y="1135"/>
                  </a:lnTo>
                  <a:lnTo>
                    <a:pt x="885" y="1123"/>
                  </a:lnTo>
                  <a:lnTo>
                    <a:pt x="870" y="1112"/>
                  </a:lnTo>
                  <a:lnTo>
                    <a:pt x="855" y="1100"/>
                  </a:lnTo>
                  <a:lnTo>
                    <a:pt x="839" y="1089"/>
                  </a:lnTo>
                  <a:lnTo>
                    <a:pt x="822" y="1075"/>
                  </a:lnTo>
                  <a:lnTo>
                    <a:pt x="807" y="1062"/>
                  </a:lnTo>
                  <a:lnTo>
                    <a:pt x="791" y="1049"/>
                  </a:lnTo>
                  <a:lnTo>
                    <a:pt x="774" y="1035"/>
                  </a:lnTo>
                  <a:lnTo>
                    <a:pt x="759" y="1022"/>
                  </a:lnTo>
                  <a:lnTo>
                    <a:pt x="741" y="1008"/>
                  </a:lnTo>
                  <a:lnTo>
                    <a:pt x="726" y="997"/>
                  </a:lnTo>
                  <a:lnTo>
                    <a:pt x="709" y="983"/>
                  </a:lnTo>
                  <a:lnTo>
                    <a:pt x="691" y="970"/>
                  </a:lnTo>
                  <a:lnTo>
                    <a:pt x="672" y="958"/>
                  </a:lnTo>
                  <a:lnTo>
                    <a:pt x="653" y="947"/>
                  </a:lnTo>
                  <a:lnTo>
                    <a:pt x="634" y="935"/>
                  </a:lnTo>
                  <a:lnTo>
                    <a:pt x="615" y="924"/>
                  </a:lnTo>
                  <a:lnTo>
                    <a:pt x="594" y="914"/>
                  </a:lnTo>
                  <a:lnTo>
                    <a:pt x="574" y="905"/>
                  </a:lnTo>
                  <a:lnTo>
                    <a:pt x="553" y="895"/>
                  </a:lnTo>
                  <a:lnTo>
                    <a:pt x="530" y="887"/>
                  </a:lnTo>
                  <a:lnTo>
                    <a:pt x="509" y="880"/>
                  </a:lnTo>
                  <a:lnTo>
                    <a:pt x="486" y="872"/>
                  </a:lnTo>
                  <a:lnTo>
                    <a:pt x="461" y="866"/>
                  </a:lnTo>
                  <a:lnTo>
                    <a:pt x="440" y="860"/>
                  </a:lnTo>
                  <a:lnTo>
                    <a:pt x="417" y="857"/>
                  </a:lnTo>
                  <a:lnTo>
                    <a:pt x="396" y="853"/>
                  </a:lnTo>
                  <a:lnTo>
                    <a:pt x="373" y="849"/>
                  </a:lnTo>
                  <a:lnTo>
                    <a:pt x="350" y="845"/>
                  </a:lnTo>
                  <a:lnTo>
                    <a:pt x="329" y="841"/>
                  </a:lnTo>
                  <a:lnTo>
                    <a:pt x="306" y="835"/>
                  </a:lnTo>
                  <a:lnTo>
                    <a:pt x="284" y="832"/>
                  </a:lnTo>
                  <a:lnTo>
                    <a:pt x="263" y="826"/>
                  </a:lnTo>
                  <a:lnTo>
                    <a:pt x="242" y="820"/>
                  </a:lnTo>
                  <a:lnTo>
                    <a:pt x="223" y="814"/>
                  </a:lnTo>
                  <a:lnTo>
                    <a:pt x="204" y="807"/>
                  </a:lnTo>
                  <a:lnTo>
                    <a:pt x="187" y="799"/>
                  </a:lnTo>
                  <a:lnTo>
                    <a:pt x="169" y="789"/>
                  </a:lnTo>
                  <a:lnTo>
                    <a:pt x="154" y="780"/>
                  </a:lnTo>
                  <a:lnTo>
                    <a:pt x="140" y="766"/>
                  </a:lnTo>
                  <a:lnTo>
                    <a:pt x="129" y="753"/>
                  </a:lnTo>
                  <a:lnTo>
                    <a:pt x="119" y="740"/>
                  </a:lnTo>
                  <a:lnTo>
                    <a:pt x="110" y="722"/>
                  </a:lnTo>
                  <a:lnTo>
                    <a:pt x="108" y="713"/>
                  </a:lnTo>
                  <a:lnTo>
                    <a:pt x="104" y="705"/>
                  </a:lnTo>
                  <a:lnTo>
                    <a:pt x="102" y="695"/>
                  </a:lnTo>
                  <a:lnTo>
                    <a:pt x="100" y="686"/>
                  </a:lnTo>
                  <a:lnTo>
                    <a:pt x="98" y="674"/>
                  </a:lnTo>
                  <a:lnTo>
                    <a:pt x="96" y="665"/>
                  </a:lnTo>
                  <a:lnTo>
                    <a:pt x="94" y="655"/>
                  </a:lnTo>
                  <a:lnTo>
                    <a:pt x="92" y="644"/>
                  </a:lnTo>
                  <a:lnTo>
                    <a:pt x="91" y="634"/>
                  </a:lnTo>
                  <a:lnTo>
                    <a:pt x="91" y="624"/>
                  </a:lnTo>
                  <a:lnTo>
                    <a:pt x="89" y="613"/>
                  </a:lnTo>
                  <a:lnTo>
                    <a:pt x="87" y="603"/>
                  </a:lnTo>
                  <a:lnTo>
                    <a:pt x="85" y="594"/>
                  </a:lnTo>
                  <a:lnTo>
                    <a:pt x="83" y="584"/>
                  </a:lnTo>
                  <a:lnTo>
                    <a:pt x="79" y="574"/>
                  </a:lnTo>
                  <a:lnTo>
                    <a:pt x="77" y="567"/>
                  </a:lnTo>
                  <a:lnTo>
                    <a:pt x="73" y="557"/>
                  </a:lnTo>
                  <a:lnTo>
                    <a:pt x="69" y="549"/>
                  </a:lnTo>
                  <a:lnTo>
                    <a:pt x="66" y="542"/>
                  </a:lnTo>
                  <a:lnTo>
                    <a:pt x="62" y="536"/>
                  </a:lnTo>
                  <a:lnTo>
                    <a:pt x="58" y="532"/>
                  </a:lnTo>
                  <a:lnTo>
                    <a:pt x="52" y="526"/>
                  </a:lnTo>
                  <a:lnTo>
                    <a:pt x="48" y="523"/>
                  </a:lnTo>
                  <a:lnTo>
                    <a:pt x="43" y="519"/>
                  </a:lnTo>
                  <a:lnTo>
                    <a:pt x="37" y="513"/>
                  </a:lnTo>
                  <a:lnTo>
                    <a:pt x="33" y="509"/>
                  </a:lnTo>
                  <a:lnTo>
                    <a:pt x="27" y="505"/>
                  </a:lnTo>
                  <a:lnTo>
                    <a:pt x="23" y="501"/>
                  </a:lnTo>
                  <a:lnTo>
                    <a:pt x="18" y="498"/>
                  </a:lnTo>
                  <a:lnTo>
                    <a:pt x="14" y="494"/>
                  </a:lnTo>
                  <a:lnTo>
                    <a:pt x="10" y="490"/>
                  </a:lnTo>
                  <a:lnTo>
                    <a:pt x="8" y="484"/>
                  </a:lnTo>
                  <a:lnTo>
                    <a:pt x="4" y="480"/>
                  </a:lnTo>
                  <a:lnTo>
                    <a:pt x="2" y="475"/>
                  </a:lnTo>
                  <a:lnTo>
                    <a:pt x="0" y="465"/>
                  </a:lnTo>
                  <a:lnTo>
                    <a:pt x="0" y="452"/>
                  </a:lnTo>
                  <a:lnTo>
                    <a:pt x="2" y="440"/>
                  </a:lnTo>
                  <a:lnTo>
                    <a:pt x="6" y="427"/>
                  </a:lnTo>
                  <a:lnTo>
                    <a:pt x="12" y="413"/>
                  </a:lnTo>
                  <a:lnTo>
                    <a:pt x="18" y="400"/>
                  </a:lnTo>
                  <a:lnTo>
                    <a:pt x="25" y="386"/>
                  </a:lnTo>
                  <a:lnTo>
                    <a:pt x="33" y="375"/>
                  </a:lnTo>
                  <a:lnTo>
                    <a:pt x="41" y="363"/>
                  </a:lnTo>
                  <a:lnTo>
                    <a:pt x="48" y="352"/>
                  </a:lnTo>
                  <a:lnTo>
                    <a:pt x="56" y="344"/>
                  </a:lnTo>
                  <a:lnTo>
                    <a:pt x="62" y="336"/>
                  </a:lnTo>
                  <a:lnTo>
                    <a:pt x="68" y="331"/>
                  </a:lnTo>
                  <a:lnTo>
                    <a:pt x="71" y="327"/>
                  </a:lnTo>
                  <a:lnTo>
                    <a:pt x="75" y="327"/>
                  </a:lnTo>
                </a:path>
              </a:pathLst>
            </a:custGeom>
            <a:noFill/>
            <a:ln w="952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51" name="Freeform 15"/>
            <p:cNvSpPr>
              <a:spLocks/>
            </p:cNvSpPr>
            <p:nvPr/>
          </p:nvSpPr>
          <p:spPr bwMode="auto">
            <a:xfrm>
              <a:off x="3393" y="3233"/>
              <a:ext cx="1558" cy="676"/>
            </a:xfrm>
            <a:custGeom>
              <a:avLst/>
              <a:gdLst/>
              <a:ahLst/>
              <a:cxnLst>
                <a:cxn ang="0">
                  <a:pos x="562" y="2"/>
                </a:cxn>
                <a:cxn ang="0">
                  <a:pos x="641" y="6"/>
                </a:cxn>
                <a:cxn ang="0">
                  <a:pos x="716" y="27"/>
                </a:cxn>
                <a:cxn ang="0">
                  <a:pos x="792" y="60"/>
                </a:cxn>
                <a:cxn ang="0">
                  <a:pos x="869" y="92"/>
                </a:cxn>
                <a:cxn ang="0">
                  <a:pos x="944" y="115"/>
                </a:cxn>
                <a:cxn ang="0">
                  <a:pos x="1006" y="125"/>
                </a:cxn>
                <a:cxn ang="0">
                  <a:pos x="1069" y="131"/>
                </a:cxn>
                <a:cxn ang="0">
                  <a:pos x="1132" y="136"/>
                </a:cxn>
                <a:cxn ang="0">
                  <a:pos x="1192" y="144"/>
                </a:cxn>
                <a:cxn ang="0">
                  <a:pos x="1247" y="158"/>
                </a:cxn>
                <a:cxn ang="0">
                  <a:pos x="1307" y="182"/>
                </a:cxn>
                <a:cxn ang="0">
                  <a:pos x="1363" y="223"/>
                </a:cxn>
                <a:cxn ang="0">
                  <a:pos x="1411" y="273"/>
                </a:cxn>
                <a:cxn ang="0">
                  <a:pos x="1453" y="330"/>
                </a:cxn>
                <a:cxn ang="0">
                  <a:pos x="1489" y="390"/>
                </a:cxn>
                <a:cxn ang="0">
                  <a:pos x="1522" y="451"/>
                </a:cxn>
                <a:cxn ang="0">
                  <a:pos x="1528" y="465"/>
                </a:cxn>
                <a:cxn ang="0">
                  <a:pos x="1533" y="476"/>
                </a:cxn>
                <a:cxn ang="0">
                  <a:pos x="1539" y="488"/>
                </a:cxn>
                <a:cxn ang="0">
                  <a:pos x="1545" y="499"/>
                </a:cxn>
                <a:cxn ang="0">
                  <a:pos x="1549" y="511"/>
                </a:cxn>
                <a:cxn ang="0">
                  <a:pos x="1553" y="522"/>
                </a:cxn>
                <a:cxn ang="0">
                  <a:pos x="1555" y="532"/>
                </a:cxn>
                <a:cxn ang="0">
                  <a:pos x="1557" y="543"/>
                </a:cxn>
                <a:cxn ang="0">
                  <a:pos x="1555" y="582"/>
                </a:cxn>
                <a:cxn ang="0">
                  <a:pos x="1520" y="622"/>
                </a:cxn>
                <a:cxn ang="0">
                  <a:pos x="1461" y="649"/>
                </a:cxn>
                <a:cxn ang="0">
                  <a:pos x="1378" y="666"/>
                </a:cxn>
                <a:cxn ang="0">
                  <a:pos x="1278" y="674"/>
                </a:cxn>
                <a:cxn ang="0">
                  <a:pos x="1169" y="676"/>
                </a:cxn>
                <a:cxn ang="0">
                  <a:pos x="1055" y="674"/>
                </a:cxn>
                <a:cxn ang="0">
                  <a:pos x="944" y="670"/>
                </a:cxn>
                <a:cxn ang="0">
                  <a:pos x="846" y="666"/>
                </a:cxn>
                <a:cxn ang="0">
                  <a:pos x="766" y="664"/>
                </a:cxn>
                <a:cxn ang="0">
                  <a:pos x="691" y="662"/>
                </a:cxn>
                <a:cxn ang="0">
                  <a:pos x="622" y="657"/>
                </a:cxn>
                <a:cxn ang="0">
                  <a:pos x="554" y="649"/>
                </a:cxn>
                <a:cxn ang="0">
                  <a:pos x="479" y="634"/>
                </a:cxn>
                <a:cxn ang="0">
                  <a:pos x="403" y="613"/>
                </a:cxn>
                <a:cxn ang="0">
                  <a:pos x="322" y="588"/>
                </a:cxn>
                <a:cxn ang="0">
                  <a:pos x="238" y="563"/>
                </a:cxn>
                <a:cxn ang="0">
                  <a:pos x="182" y="549"/>
                </a:cxn>
                <a:cxn ang="0">
                  <a:pos x="144" y="538"/>
                </a:cxn>
                <a:cxn ang="0">
                  <a:pos x="107" y="526"/>
                </a:cxn>
                <a:cxn ang="0">
                  <a:pos x="72" y="513"/>
                </a:cxn>
                <a:cxn ang="0">
                  <a:pos x="44" y="494"/>
                </a:cxn>
                <a:cxn ang="0">
                  <a:pos x="21" y="470"/>
                </a:cxn>
                <a:cxn ang="0">
                  <a:pos x="7" y="446"/>
                </a:cxn>
                <a:cxn ang="0">
                  <a:pos x="1" y="424"/>
                </a:cxn>
                <a:cxn ang="0">
                  <a:pos x="0" y="401"/>
                </a:cxn>
                <a:cxn ang="0">
                  <a:pos x="0" y="378"/>
                </a:cxn>
                <a:cxn ang="0">
                  <a:pos x="3" y="355"/>
                </a:cxn>
                <a:cxn ang="0">
                  <a:pos x="9" y="332"/>
                </a:cxn>
                <a:cxn ang="0">
                  <a:pos x="17" y="309"/>
                </a:cxn>
                <a:cxn ang="0">
                  <a:pos x="28" y="290"/>
                </a:cxn>
                <a:cxn ang="0">
                  <a:pos x="82" y="236"/>
                </a:cxn>
                <a:cxn ang="0">
                  <a:pos x="155" y="207"/>
                </a:cxn>
                <a:cxn ang="0">
                  <a:pos x="238" y="192"/>
                </a:cxn>
                <a:cxn ang="0">
                  <a:pos x="322" y="179"/>
                </a:cxn>
                <a:cxn ang="0">
                  <a:pos x="399" y="158"/>
                </a:cxn>
                <a:cxn ang="0">
                  <a:pos x="462" y="117"/>
                </a:cxn>
                <a:cxn ang="0">
                  <a:pos x="503" y="48"/>
                </a:cxn>
              </a:cxnLst>
              <a:rect l="0" t="0" r="r" b="b"/>
              <a:pathLst>
                <a:path w="1558" h="676">
                  <a:moveTo>
                    <a:pt x="510" y="15"/>
                  </a:moveTo>
                  <a:lnTo>
                    <a:pt x="537" y="8"/>
                  </a:lnTo>
                  <a:lnTo>
                    <a:pt x="562" y="2"/>
                  </a:lnTo>
                  <a:lnTo>
                    <a:pt x="589" y="0"/>
                  </a:lnTo>
                  <a:lnTo>
                    <a:pt x="616" y="2"/>
                  </a:lnTo>
                  <a:lnTo>
                    <a:pt x="641" y="6"/>
                  </a:lnTo>
                  <a:lnTo>
                    <a:pt x="666" y="12"/>
                  </a:lnTo>
                  <a:lnTo>
                    <a:pt x="691" y="19"/>
                  </a:lnTo>
                  <a:lnTo>
                    <a:pt x="716" y="27"/>
                  </a:lnTo>
                  <a:lnTo>
                    <a:pt x="741" y="39"/>
                  </a:lnTo>
                  <a:lnTo>
                    <a:pt x="767" y="48"/>
                  </a:lnTo>
                  <a:lnTo>
                    <a:pt x="792" y="60"/>
                  </a:lnTo>
                  <a:lnTo>
                    <a:pt x="817" y="71"/>
                  </a:lnTo>
                  <a:lnTo>
                    <a:pt x="844" y="83"/>
                  </a:lnTo>
                  <a:lnTo>
                    <a:pt x="869" y="92"/>
                  </a:lnTo>
                  <a:lnTo>
                    <a:pt x="896" y="102"/>
                  </a:lnTo>
                  <a:lnTo>
                    <a:pt x="923" y="110"/>
                  </a:lnTo>
                  <a:lnTo>
                    <a:pt x="944" y="115"/>
                  </a:lnTo>
                  <a:lnTo>
                    <a:pt x="965" y="119"/>
                  </a:lnTo>
                  <a:lnTo>
                    <a:pt x="984" y="123"/>
                  </a:lnTo>
                  <a:lnTo>
                    <a:pt x="1006" y="125"/>
                  </a:lnTo>
                  <a:lnTo>
                    <a:pt x="1027" y="127"/>
                  </a:lnTo>
                  <a:lnTo>
                    <a:pt x="1048" y="131"/>
                  </a:lnTo>
                  <a:lnTo>
                    <a:pt x="1069" y="131"/>
                  </a:lnTo>
                  <a:lnTo>
                    <a:pt x="1090" y="133"/>
                  </a:lnTo>
                  <a:lnTo>
                    <a:pt x="1111" y="135"/>
                  </a:lnTo>
                  <a:lnTo>
                    <a:pt x="1132" y="136"/>
                  </a:lnTo>
                  <a:lnTo>
                    <a:pt x="1151" y="138"/>
                  </a:lnTo>
                  <a:lnTo>
                    <a:pt x="1173" y="142"/>
                  </a:lnTo>
                  <a:lnTo>
                    <a:pt x="1192" y="144"/>
                  </a:lnTo>
                  <a:lnTo>
                    <a:pt x="1211" y="148"/>
                  </a:lnTo>
                  <a:lnTo>
                    <a:pt x="1230" y="152"/>
                  </a:lnTo>
                  <a:lnTo>
                    <a:pt x="1247" y="158"/>
                  </a:lnTo>
                  <a:lnTo>
                    <a:pt x="1265" y="163"/>
                  </a:lnTo>
                  <a:lnTo>
                    <a:pt x="1286" y="173"/>
                  </a:lnTo>
                  <a:lnTo>
                    <a:pt x="1307" y="182"/>
                  </a:lnTo>
                  <a:lnTo>
                    <a:pt x="1326" y="196"/>
                  </a:lnTo>
                  <a:lnTo>
                    <a:pt x="1343" y="209"/>
                  </a:lnTo>
                  <a:lnTo>
                    <a:pt x="1363" y="223"/>
                  </a:lnTo>
                  <a:lnTo>
                    <a:pt x="1378" y="238"/>
                  </a:lnTo>
                  <a:lnTo>
                    <a:pt x="1395" y="255"/>
                  </a:lnTo>
                  <a:lnTo>
                    <a:pt x="1411" y="273"/>
                  </a:lnTo>
                  <a:lnTo>
                    <a:pt x="1424" y="292"/>
                  </a:lnTo>
                  <a:lnTo>
                    <a:pt x="1439" y="309"/>
                  </a:lnTo>
                  <a:lnTo>
                    <a:pt x="1453" y="330"/>
                  </a:lnTo>
                  <a:lnTo>
                    <a:pt x="1464" y="350"/>
                  </a:lnTo>
                  <a:lnTo>
                    <a:pt x="1478" y="369"/>
                  </a:lnTo>
                  <a:lnTo>
                    <a:pt x="1489" y="390"/>
                  </a:lnTo>
                  <a:lnTo>
                    <a:pt x="1501" y="411"/>
                  </a:lnTo>
                  <a:lnTo>
                    <a:pt x="1510" y="432"/>
                  </a:lnTo>
                  <a:lnTo>
                    <a:pt x="1522" y="451"/>
                  </a:lnTo>
                  <a:lnTo>
                    <a:pt x="1524" y="455"/>
                  </a:lnTo>
                  <a:lnTo>
                    <a:pt x="1526" y="461"/>
                  </a:lnTo>
                  <a:lnTo>
                    <a:pt x="1528" y="465"/>
                  </a:lnTo>
                  <a:lnTo>
                    <a:pt x="1530" y="469"/>
                  </a:lnTo>
                  <a:lnTo>
                    <a:pt x="1532" y="472"/>
                  </a:lnTo>
                  <a:lnTo>
                    <a:pt x="1533" y="476"/>
                  </a:lnTo>
                  <a:lnTo>
                    <a:pt x="1535" y="480"/>
                  </a:lnTo>
                  <a:lnTo>
                    <a:pt x="1537" y="484"/>
                  </a:lnTo>
                  <a:lnTo>
                    <a:pt x="1539" y="488"/>
                  </a:lnTo>
                  <a:lnTo>
                    <a:pt x="1541" y="492"/>
                  </a:lnTo>
                  <a:lnTo>
                    <a:pt x="1543" y="495"/>
                  </a:lnTo>
                  <a:lnTo>
                    <a:pt x="1545" y="499"/>
                  </a:lnTo>
                  <a:lnTo>
                    <a:pt x="1545" y="503"/>
                  </a:lnTo>
                  <a:lnTo>
                    <a:pt x="1547" y="507"/>
                  </a:lnTo>
                  <a:lnTo>
                    <a:pt x="1549" y="511"/>
                  </a:lnTo>
                  <a:lnTo>
                    <a:pt x="1551" y="515"/>
                  </a:lnTo>
                  <a:lnTo>
                    <a:pt x="1551" y="518"/>
                  </a:lnTo>
                  <a:lnTo>
                    <a:pt x="1553" y="522"/>
                  </a:lnTo>
                  <a:lnTo>
                    <a:pt x="1553" y="526"/>
                  </a:lnTo>
                  <a:lnTo>
                    <a:pt x="1555" y="530"/>
                  </a:lnTo>
                  <a:lnTo>
                    <a:pt x="1555" y="532"/>
                  </a:lnTo>
                  <a:lnTo>
                    <a:pt x="1557" y="536"/>
                  </a:lnTo>
                  <a:lnTo>
                    <a:pt x="1557" y="540"/>
                  </a:lnTo>
                  <a:lnTo>
                    <a:pt x="1557" y="543"/>
                  </a:lnTo>
                  <a:lnTo>
                    <a:pt x="1558" y="545"/>
                  </a:lnTo>
                  <a:lnTo>
                    <a:pt x="1558" y="565"/>
                  </a:lnTo>
                  <a:lnTo>
                    <a:pt x="1555" y="582"/>
                  </a:lnTo>
                  <a:lnTo>
                    <a:pt x="1547" y="597"/>
                  </a:lnTo>
                  <a:lnTo>
                    <a:pt x="1535" y="611"/>
                  </a:lnTo>
                  <a:lnTo>
                    <a:pt x="1520" y="622"/>
                  </a:lnTo>
                  <a:lnTo>
                    <a:pt x="1503" y="632"/>
                  </a:lnTo>
                  <a:lnTo>
                    <a:pt x="1484" y="641"/>
                  </a:lnTo>
                  <a:lnTo>
                    <a:pt x="1461" y="649"/>
                  </a:lnTo>
                  <a:lnTo>
                    <a:pt x="1434" y="657"/>
                  </a:lnTo>
                  <a:lnTo>
                    <a:pt x="1407" y="661"/>
                  </a:lnTo>
                  <a:lnTo>
                    <a:pt x="1378" y="666"/>
                  </a:lnTo>
                  <a:lnTo>
                    <a:pt x="1345" y="670"/>
                  </a:lnTo>
                  <a:lnTo>
                    <a:pt x="1313" y="672"/>
                  </a:lnTo>
                  <a:lnTo>
                    <a:pt x="1278" y="674"/>
                  </a:lnTo>
                  <a:lnTo>
                    <a:pt x="1242" y="676"/>
                  </a:lnTo>
                  <a:lnTo>
                    <a:pt x="1207" y="676"/>
                  </a:lnTo>
                  <a:lnTo>
                    <a:pt x="1169" y="676"/>
                  </a:lnTo>
                  <a:lnTo>
                    <a:pt x="1132" y="676"/>
                  </a:lnTo>
                  <a:lnTo>
                    <a:pt x="1094" y="676"/>
                  </a:lnTo>
                  <a:lnTo>
                    <a:pt x="1055" y="674"/>
                  </a:lnTo>
                  <a:lnTo>
                    <a:pt x="1019" y="672"/>
                  </a:lnTo>
                  <a:lnTo>
                    <a:pt x="981" y="672"/>
                  </a:lnTo>
                  <a:lnTo>
                    <a:pt x="944" y="670"/>
                  </a:lnTo>
                  <a:lnTo>
                    <a:pt x="908" y="668"/>
                  </a:lnTo>
                  <a:lnTo>
                    <a:pt x="873" y="668"/>
                  </a:lnTo>
                  <a:lnTo>
                    <a:pt x="846" y="666"/>
                  </a:lnTo>
                  <a:lnTo>
                    <a:pt x="817" y="666"/>
                  </a:lnTo>
                  <a:lnTo>
                    <a:pt x="790" y="666"/>
                  </a:lnTo>
                  <a:lnTo>
                    <a:pt x="766" y="664"/>
                  </a:lnTo>
                  <a:lnTo>
                    <a:pt x="741" y="664"/>
                  </a:lnTo>
                  <a:lnTo>
                    <a:pt x="716" y="662"/>
                  </a:lnTo>
                  <a:lnTo>
                    <a:pt x="691" y="662"/>
                  </a:lnTo>
                  <a:lnTo>
                    <a:pt x="668" y="661"/>
                  </a:lnTo>
                  <a:lnTo>
                    <a:pt x="645" y="659"/>
                  </a:lnTo>
                  <a:lnTo>
                    <a:pt x="622" y="657"/>
                  </a:lnTo>
                  <a:lnTo>
                    <a:pt x="599" y="655"/>
                  </a:lnTo>
                  <a:lnTo>
                    <a:pt x="575" y="653"/>
                  </a:lnTo>
                  <a:lnTo>
                    <a:pt x="554" y="649"/>
                  </a:lnTo>
                  <a:lnTo>
                    <a:pt x="531" y="645"/>
                  </a:lnTo>
                  <a:lnTo>
                    <a:pt x="506" y="639"/>
                  </a:lnTo>
                  <a:lnTo>
                    <a:pt x="479" y="634"/>
                  </a:lnTo>
                  <a:lnTo>
                    <a:pt x="455" y="628"/>
                  </a:lnTo>
                  <a:lnTo>
                    <a:pt x="428" y="620"/>
                  </a:lnTo>
                  <a:lnTo>
                    <a:pt x="403" y="613"/>
                  </a:lnTo>
                  <a:lnTo>
                    <a:pt x="376" y="605"/>
                  </a:lnTo>
                  <a:lnTo>
                    <a:pt x="349" y="597"/>
                  </a:lnTo>
                  <a:lnTo>
                    <a:pt x="322" y="588"/>
                  </a:lnTo>
                  <a:lnTo>
                    <a:pt x="293" y="580"/>
                  </a:lnTo>
                  <a:lnTo>
                    <a:pt x="266" y="572"/>
                  </a:lnTo>
                  <a:lnTo>
                    <a:pt x="238" y="563"/>
                  </a:lnTo>
                  <a:lnTo>
                    <a:pt x="209" y="555"/>
                  </a:lnTo>
                  <a:lnTo>
                    <a:pt x="195" y="551"/>
                  </a:lnTo>
                  <a:lnTo>
                    <a:pt x="182" y="549"/>
                  </a:lnTo>
                  <a:lnTo>
                    <a:pt x="168" y="545"/>
                  </a:lnTo>
                  <a:lnTo>
                    <a:pt x="157" y="541"/>
                  </a:lnTo>
                  <a:lnTo>
                    <a:pt x="144" y="538"/>
                  </a:lnTo>
                  <a:lnTo>
                    <a:pt x="130" y="534"/>
                  </a:lnTo>
                  <a:lnTo>
                    <a:pt x="119" y="530"/>
                  </a:lnTo>
                  <a:lnTo>
                    <a:pt x="107" y="526"/>
                  </a:lnTo>
                  <a:lnTo>
                    <a:pt x="96" y="522"/>
                  </a:lnTo>
                  <a:lnTo>
                    <a:pt x="84" y="518"/>
                  </a:lnTo>
                  <a:lnTo>
                    <a:pt x="72" y="513"/>
                  </a:lnTo>
                  <a:lnTo>
                    <a:pt x="63" y="507"/>
                  </a:lnTo>
                  <a:lnTo>
                    <a:pt x="53" y="501"/>
                  </a:lnTo>
                  <a:lnTo>
                    <a:pt x="44" y="494"/>
                  </a:lnTo>
                  <a:lnTo>
                    <a:pt x="36" y="488"/>
                  </a:lnTo>
                  <a:lnTo>
                    <a:pt x="28" y="480"/>
                  </a:lnTo>
                  <a:lnTo>
                    <a:pt x="21" y="470"/>
                  </a:lnTo>
                  <a:lnTo>
                    <a:pt x="15" y="461"/>
                  </a:lnTo>
                  <a:lnTo>
                    <a:pt x="9" y="451"/>
                  </a:lnTo>
                  <a:lnTo>
                    <a:pt x="7" y="446"/>
                  </a:lnTo>
                  <a:lnTo>
                    <a:pt x="5" y="438"/>
                  </a:lnTo>
                  <a:lnTo>
                    <a:pt x="3" y="432"/>
                  </a:lnTo>
                  <a:lnTo>
                    <a:pt x="1" y="424"/>
                  </a:lnTo>
                  <a:lnTo>
                    <a:pt x="1" y="417"/>
                  </a:lnTo>
                  <a:lnTo>
                    <a:pt x="0" y="409"/>
                  </a:lnTo>
                  <a:lnTo>
                    <a:pt x="0" y="401"/>
                  </a:lnTo>
                  <a:lnTo>
                    <a:pt x="0" y="394"/>
                  </a:lnTo>
                  <a:lnTo>
                    <a:pt x="0" y="386"/>
                  </a:lnTo>
                  <a:lnTo>
                    <a:pt x="0" y="378"/>
                  </a:lnTo>
                  <a:lnTo>
                    <a:pt x="1" y="371"/>
                  </a:lnTo>
                  <a:lnTo>
                    <a:pt x="1" y="363"/>
                  </a:lnTo>
                  <a:lnTo>
                    <a:pt x="3" y="355"/>
                  </a:lnTo>
                  <a:lnTo>
                    <a:pt x="5" y="348"/>
                  </a:lnTo>
                  <a:lnTo>
                    <a:pt x="7" y="340"/>
                  </a:lnTo>
                  <a:lnTo>
                    <a:pt x="9" y="332"/>
                  </a:lnTo>
                  <a:lnTo>
                    <a:pt x="11" y="325"/>
                  </a:lnTo>
                  <a:lnTo>
                    <a:pt x="15" y="317"/>
                  </a:lnTo>
                  <a:lnTo>
                    <a:pt x="17" y="309"/>
                  </a:lnTo>
                  <a:lnTo>
                    <a:pt x="21" y="303"/>
                  </a:lnTo>
                  <a:lnTo>
                    <a:pt x="24" y="296"/>
                  </a:lnTo>
                  <a:lnTo>
                    <a:pt x="28" y="290"/>
                  </a:lnTo>
                  <a:lnTo>
                    <a:pt x="44" y="269"/>
                  </a:lnTo>
                  <a:lnTo>
                    <a:pt x="61" y="252"/>
                  </a:lnTo>
                  <a:lnTo>
                    <a:pt x="82" y="236"/>
                  </a:lnTo>
                  <a:lnTo>
                    <a:pt x="105" y="225"/>
                  </a:lnTo>
                  <a:lnTo>
                    <a:pt x="128" y="215"/>
                  </a:lnTo>
                  <a:lnTo>
                    <a:pt x="155" y="207"/>
                  </a:lnTo>
                  <a:lnTo>
                    <a:pt x="182" y="202"/>
                  </a:lnTo>
                  <a:lnTo>
                    <a:pt x="209" y="196"/>
                  </a:lnTo>
                  <a:lnTo>
                    <a:pt x="238" y="192"/>
                  </a:lnTo>
                  <a:lnTo>
                    <a:pt x="264" y="188"/>
                  </a:lnTo>
                  <a:lnTo>
                    <a:pt x="293" y="184"/>
                  </a:lnTo>
                  <a:lnTo>
                    <a:pt x="322" y="179"/>
                  </a:lnTo>
                  <a:lnTo>
                    <a:pt x="349" y="173"/>
                  </a:lnTo>
                  <a:lnTo>
                    <a:pt x="374" y="167"/>
                  </a:lnTo>
                  <a:lnTo>
                    <a:pt x="399" y="158"/>
                  </a:lnTo>
                  <a:lnTo>
                    <a:pt x="422" y="148"/>
                  </a:lnTo>
                  <a:lnTo>
                    <a:pt x="443" y="135"/>
                  </a:lnTo>
                  <a:lnTo>
                    <a:pt x="462" y="117"/>
                  </a:lnTo>
                  <a:lnTo>
                    <a:pt x="479" y="98"/>
                  </a:lnTo>
                  <a:lnTo>
                    <a:pt x="493" y="75"/>
                  </a:lnTo>
                  <a:lnTo>
                    <a:pt x="503" y="48"/>
                  </a:lnTo>
                  <a:lnTo>
                    <a:pt x="510" y="15"/>
                  </a:lnTo>
                </a:path>
              </a:pathLst>
            </a:custGeom>
            <a:noFill/>
            <a:ln w="952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52" name="Freeform 16"/>
            <p:cNvSpPr>
              <a:spLocks/>
            </p:cNvSpPr>
            <p:nvPr/>
          </p:nvSpPr>
          <p:spPr bwMode="auto">
            <a:xfrm>
              <a:off x="2592" y="2673"/>
              <a:ext cx="1482" cy="886"/>
            </a:xfrm>
            <a:custGeom>
              <a:avLst/>
              <a:gdLst/>
              <a:ahLst/>
              <a:cxnLst>
                <a:cxn ang="0">
                  <a:pos x="267" y="40"/>
                </a:cxn>
                <a:cxn ang="0">
                  <a:pos x="353" y="80"/>
                </a:cxn>
                <a:cxn ang="0">
                  <a:pos x="438" y="117"/>
                </a:cxn>
                <a:cxn ang="0">
                  <a:pos x="486" y="145"/>
                </a:cxn>
                <a:cxn ang="0">
                  <a:pos x="532" y="176"/>
                </a:cxn>
                <a:cxn ang="0">
                  <a:pos x="578" y="205"/>
                </a:cxn>
                <a:cxn ang="0">
                  <a:pos x="637" y="234"/>
                </a:cxn>
                <a:cxn ang="0">
                  <a:pos x="741" y="261"/>
                </a:cxn>
                <a:cxn ang="0">
                  <a:pos x="858" y="274"/>
                </a:cxn>
                <a:cxn ang="0">
                  <a:pos x="979" y="278"/>
                </a:cxn>
                <a:cxn ang="0">
                  <a:pos x="1098" y="280"/>
                </a:cxn>
                <a:cxn ang="0">
                  <a:pos x="1206" y="289"/>
                </a:cxn>
                <a:cxn ang="0">
                  <a:pos x="1304" y="312"/>
                </a:cxn>
                <a:cxn ang="0">
                  <a:pos x="1386" y="351"/>
                </a:cxn>
                <a:cxn ang="0">
                  <a:pos x="1446" y="414"/>
                </a:cxn>
                <a:cxn ang="0">
                  <a:pos x="1463" y="449"/>
                </a:cxn>
                <a:cxn ang="0">
                  <a:pos x="1476" y="489"/>
                </a:cxn>
                <a:cxn ang="0">
                  <a:pos x="1482" y="531"/>
                </a:cxn>
                <a:cxn ang="0">
                  <a:pos x="1480" y="574"/>
                </a:cxn>
                <a:cxn ang="0">
                  <a:pos x="1465" y="622"/>
                </a:cxn>
                <a:cxn ang="0">
                  <a:pos x="1417" y="687"/>
                </a:cxn>
                <a:cxn ang="0">
                  <a:pos x="1344" y="739"/>
                </a:cxn>
                <a:cxn ang="0">
                  <a:pos x="1257" y="777"/>
                </a:cxn>
                <a:cxn ang="0">
                  <a:pos x="1163" y="808"/>
                </a:cxn>
                <a:cxn ang="0">
                  <a:pos x="1062" y="829"/>
                </a:cxn>
                <a:cxn ang="0">
                  <a:pos x="952" y="846"/>
                </a:cxn>
                <a:cxn ang="0">
                  <a:pos x="841" y="860"/>
                </a:cxn>
                <a:cxn ang="0">
                  <a:pos x="760" y="871"/>
                </a:cxn>
                <a:cxn ang="0">
                  <a:pos x="689" y="881"/>
                </a:cxn>
                <a:cxn ang="0">
                  <a:pos x="620" y="886"/>
                </a:cxn>
                <a:cxn ang="0">
                  <a:pos x="555" y="883"/>
                </a:cxn>
                <a:cxn ang="0">
                  <a:pos x="499" y="869"/>
                </a:cxn>
                <a:cxn ang="0">
                  <a:pos x="455" y="840"/>
                </a:cxn>
                <a:cxn ang="0">
                  <a:pos x="422" y="796"/>
                </a:cxn>
                <a:cxn ang="0">
                  <a:pos x="401" y="739"/>
                </a:cxn>
                <a:cxn ang="0">
                  <a:pos x="388" y="673"/>
                </a:cxn>
                <a:cxn ang="0">
                  <a:pos x="378" y="606"/>
                </a:cxn>
                <a:cxn ang="0">
                  <a:pos x="369" y="541"/>
                </a:cxn>
                <a:cxn ang="0">
                  <a:pos x="351" y="464"/>
                </a:cxn>
                <a:cxn ang="0">
                  <a:pos x="319" y="393"/>
                </a:cxn>
                <a:cxn ang="0">
                  <a:pos x="265" y="334"/>
                </a:cxn>
                <a:cxn ang="0">
                  <a:pos x="186" y="278"/>
                </a:cxn>
                <a:cxn ang="0">
                  <a:pos x="142" y="255"/>
                </a:cxn>
                <a:cxn ang="0">
                  <a:pos x="98" y="232"/>
                </a:cxn>
                <a:cxn ang="0">
                  <a:pos x="56" y="209"/>
                </a:cxn>
                <a:cxn ang="0">
                  <a:pos x="23" y="186"/>
                </a:cxn>
                <a:cxn ang="0">
                  <a:pos x="4" y="165"/>
                </a:cxn>
                <a:cxn ang="0">
                  <a:pos x="4" y="142"/>
                </a:cxn>
                <a:cxn ang="0">
                  <a:pos x="29" y="117"/>
                </a:cxn>
                <a:cxn ang="0">
                  <a:pos x="73" y="92"/>
                </a:cxn>
                <a:cxn ang="0">
                  <a:pos x="125" y="67"/>
                </a:cxn>
                <a:cxn ang="0">
                  <a:pos x="173" y="42"/>
                </a:cxn>
                <a:cxn ang="0">
                  <a:pos x="205" y="15"/>
                </a:cxn>
              </a:cxnLst>
              <a:rect l="0" t="0" r="r" b="b"/>
              <a:pathLst>
                <a:path w="1482" h="886">
                  <a:moveTo>
                    <a:pt x="213" y="0"/>
                  </a:moveTo>
                  <a:lnTo>
                    <a:pt x="230" y="15"/>
                  </a:lnTo>
                  <a:lnTo>
                    <a:pt x="248" y="28"/>
                  </a:lnTo>
                  <a:lnTo>
                    <a:pt x="267" y="40"/>
                  </a:lnTo>
                  <a:lnTo>
                    <a:pt x="288" y="51"/>
                  </a:lnTo>
                  <a:lnTo>
                    <a:pt x="309" y="61"/>
                  </a:lnTo>
                  <a:lnTo>
                    <a:pt x="330" y="71"/>
                  </a:lnTo>
                  <a:lnTo>
                    <a:pt x="353" y="80"/>
                  </a:lnTo>
                  <a:lnTo>
                    <a:pt x="374" y="88"/>
                  </a:lnTo>
                  <a:lnTo>
                    <a:pt x="395" y="97"/>
                  </a:lnTo>
                  <a:lnTo>
                    <a:pt x="417" y="107"/>
                  </a:lnTo>
                  <a:lnTo>
                    <a:pt x="438" y="117"/>
                  </a:lnTo>
                  <a:lnTo>
                    <a:pt x="449" y="122"/>
                  </a:lnTo>
                  <a:lnTo>
                    <a:pt x="463" y="130"/>
                  </a:lnTo>
                  <a:lnTo>
                    <a:pt x="474" y="138"/>
                  </a:lnTo>
                  <a:lnTo>
                    <a:pt x="486" y="145"/>
                  </a:lnTo>
                  <a:lnTo>
                    <a:pt x="497" y="153"/>
                  </a:lnTo>
                  <a:lnTo>
                    <a:pt x="509" y="161"/>
                  </a:lnTo>
                  <a:lnTo>
                    <a:pt x="520" y="168"/>
                  </a:lnTo>
                  <a:lnTo>
                    <a:pt x="532" y="176"/>
                  </a:lnTo>
                  <a:lnTo>
                    <a:pt x="543" y="184"/>
                  </a:lnTo>
                  <a:lnTo>
                    <a:pt x="555" y="192"/>
                  </a:lnTo>
                  <a:lnTo>
                    <a:pt x="564" y="197"/>
                  </a:lnTo>
                  <a:lnTo>
                    <a:pt x="578" y="205"/>
                  </a:lnTo>
                  <a:lnTo>
                    <a:pt x="589" y="213"/>
                  </a:lnTo>
                  <a:lnTo>
                    <a:pt x="601" y="218"/>
                  </a:lnTo>
                  <a:lnTo>
                    <a:pt x="612" y="224"/>
                  </a:lnTo>
                  <a:lnTo>
                    <a:pt x="637" y="234"/>
                  </a:lnTo>
                  <a:lnTo>
                    <a:pt x="662" y="243"/>
                  </a:lnTo>
                  <a:lnTo>
                    <a:pt x="687" y="251"/>
                  </a:lnTo>
                  <a:lnTo>
                    <a:pt x="714" y="257"/>
                  </a:lnTo>
                  <a:lnTo>
                    <a:pt x="741" y="261"/>
                  </a:lnTo>
                  <a:lnTo>
                    <a:pt x="770" y="266"/>
                  </a:lnTo>
                  <a:lnTo>
                    <a:pt x="799" y="268"/>
                  </a:lnTo>
                  <a:lnTo>
                    <a:pt x="827" y="272"/>
                  </a:lnTo>
                  <a:lnTo>
                    <a:pt x="858" y="274"/>
                  </a:lnTo>
                  <a:lnTo>
                    <a:pt x="889" y="274"/>
                  </a:lnTo>
                  <a:lnTo>
                    <a:pt x="918" y="276"/>
                  </a:lnTo>
                  <a:lnTo>
                    <a:pt x="948" y="276"/>
                  </a:lnTo>
                  <a:lnTo>
                    <a:pt x="979" y="278"/>
                  </a:lnTo>
                  <a:lnTo>
                    <a:pt x="1010" y="278"/>
                  </a:lnTo>
                  <a:lnTo>
                    <a:pt x="1041" y="278"/>
                  </a:lnTo>
                  <a:lnTo>
                    <a:pt x="1069" y="280"/>
                  </a:lnTo>
                  <a:lnTo>
                    <a:pt x="1098" y="280"/>
                  </a:lnTo>
                  <a:lnTo>
                    <a:pt x="1125" y="282"/>
                  </a:lnTo>
                  <a:lnTo>
                    <a:pt x="1154" y="284"/>
                  </a:lnTo>
                  <a:lnTo>
                    <a:pt x="1181" y="288"/>
                  </a:lnTo>
                  <a:lnTo>
                    <a:pt x="1206" y="289"/>
                  </a:lnTo>
                  <a:lnTo>
                    <a:pt x="1232" y="295"/>
                  </a:lnTo>
                  <a:lnTo>
                    <a:pt x="1257" y="299"/>
                  </a:lnTo>
                  <a:lnTo>
                    <a:pt x="1280" y="305"/>
                  </a:lnTo>
                  <a:lnTo>
                    <a:pt x="1304" y="312"/>
                  </a:lnTo>
                  <a:lnTo>
                    <a:pt x="1327" y="320"/>
                  </a:lnTo>
                  <a:lnTo>
                    <a:pt x="1348" y="330"/>
                  </a:lnTo>
                  <a:lnTo>
                    <a:pt x="1367" y="339"/>
                  </a:lnTo>
                  <a:lnTo>
                    <a:pt x="1386" y="351"/>
                  </a:lnTo>
                  <a:lnTo>
                    <a:pt x="1403" y="364"/>
                  </a:lnTo>
                  <a:lnTo>
                    <a:pt x="1419" y="380"/>
                  </a:lnTo>
                  <a:lnTo>
                    <a:pt x="1432" y="395"/>
                  </a:lnTo>
                  <a:lnTo>
                    <a:pt x="1446" y="414"/>
                  </a:lnTo>
                  <a:lnTo>
                    <a:pt x="1451" y="422"/>
                  </a:lnTo>
                  <a:lnTo>
                    <a:pt x="1455" y="431"/>
                  </a:lnTo>
                  <a:lnTo>
                    <a:pt x="1459" y="439"/>
                  </a:lnTo>
                  <a:lnTo>
                    <a:pt x="1463" y="449"/>
                  </a:lnTo>
                  <a:lnTo>
                    <a:pt x="1467" y="460"/>
                  </a:lnTo>
                  <a:lnTo>
                    <a:pt x="1471" y="470"/>
                  </a:lnTo>
                  <a:lnTo>
                    <a:pt x="1474" y="479"/>
                  </a:lnTo>
                  <a:lnTo>
                    <a:pt x="1476" y="489"/>
                  </a:lnTo>
                  <a:lnTo>
                    <a:pt x="1478" y="501"/>
                  </a:lnTo>
                  <a:lnTo>
                    <a:pt x="1480" y="510"/>
                  </a:lnTo>
                  <a:lnTo>
                    <a:pt x="1480" y="522"/>
                  </a:lnTo>
                  <a:lnTo>
                    <a:pt x="1482" y="531"/>
                  </a:lnTo>
                  <a:lnTo>
                    <a:pt x="1482" y="541"/>
                  </a:lnTo>
                  <a:lnTo>
                    <a:pt x="1482" y="552"/>
                  </a:lnTo>
                  <a:lnTo>
                    <a:pt x="1480" y="562"/>
                  </a:lnTo>
                  <a:lnTo>
                    <a:pt x="1480" y="574"/>
                  </a:lnTo>
                  <a:lnTo>
                    <a:pt x="1478" y="583"/>
                  </a:lnTo>
                  <a:lnTo>
                    <a:pt x="1474" y="593"/>
                  </a:lnTo>
                  <a:lnTo>
                    <a:pt x="1472" y="602"/>
                  </a:lnTo>
                  <a:lnTo>
                    <a:pt x="1465" y="622"/>
                  </a:lnTo>
                  <a:lnTo>
                    <a:pt x="1455" y="639"/>
                  </a:lnTo>
                  <a:lnTo>
                    <a:pt x="1444" y="654"/>
                  </a:lnTo>
                  <a:lnTo>
                    <a:pt x="1432" y="671"/>
                  </a:lnTo>
                  <a:lnTo>
                    <a:pt x="1417" y="687"/>
                  </a:lnTo>
                  <a:lnTo>
                    <a:pt x="1400" y="700"/>
                  </a:lnTo>
                  <a:lnTo>
                    <a:pt x="1382" y="714"/>
                  </a:lnTo>
                  <a:lnTo>
                    <a:pt x="1365" y="725"/>
                  </a:lnTo>
                  <a:lnTo>
                    <a:pt x="1344" y="739"/>
                  </a:lnTo>
                  <a:lnTo>
                    <a:pt x="1323" y="748"/>
                  </a:lnTo>
                  <a:lnTo>
                    <a:pt x="1302" y="760"/>
                  </a:lnTo>
                  <a:lnTo>
                    <a:pt x="1280" y="769"/>
                  </a:lnTo>
                  <a:lnTo>
                    <a:pt x="1257" y="777"/>
                  </a:lnTo>
                  <a:lnTo>
                    <a:pt x="1234" y="787"/>
                  </a:lnTo>
                  <a:lnTo>
                    <a:pt x="1209" y="794"/>
                  </a:lnTo>
                  <a:lnTo>
                    <a:pt x="1186" y="800"/>
                  </a:lnTo>
                  <a:lnTo>
                    <a:pt x="1163" y="808"/>
                  </a:lnTo>
                  <a:lnTo>
                    <a:pt x="1140" y="814"/>
                  </a:lnTo>
                  <a:lnTo>
                    <a:pt x="1117" y="817"/>
                  </a:lnTo>
                  <a:lnTo>
                    <a:pt x="1089" y="825"/>
                  </a:lnTo>
                  <a:lnTo>
                    <a:pt x="1062" y="829"/>
                  </a:lnTo>
                  <a:lnTo>
                    <a:pt x="1035" y="835"/>
                  </a:lnTo>
                  <a:lnTo>
                    <a:pt x="1008" y="838"/>
                  </a:lnTo>
                  <a:lnTo>
                    <a:pt x="981" y="842"/>
                  </a:lnTo>
                  <a:lnTo>
                    <a:pt x="952" y="846"/>
                  </a:lnTo>
                  <a:lnTo>
                    <a:pt x="925" y="848"/>
                  </a:lnTo>
                  <a:lnTo>
                    <a:pt x="898" y="852"/>
                  </a:lnTo>
                  <a:lnTo>
                    <a:pt x="870" y="856"/>
                  </a:lnTo>
                  <a:lnTo>
                    <a:pt x="841" y="860"/>
                  </a:lnTo>
                  <a:lnTo>
                    <a:pt x="810" y="863"/>
                  </a:lnTo>
                  <a:lnTo>
                    <a:pt x="795" y="865"/>
                  </a:lnTo>
                  <a:lnTo>
                    <a:pt x="777" y="869"/>
                  </a:lnTo>
                  <a:lnTo>
                    <a:pt x="760" y="871"/>
                  </a:lnTo>
                  <a:lnTo>
                    <a:pt x="743" y="873"/>
                  </a:lnTo>
                  <a:lnTo>
                    <a:pt x="724" y="875"/>
                  </a:lnTo>
                  <a:lnTo>
                    <a:pt x="706" y="879"/>
                  </a:lnTo>
                  <a:lnTo>
                    <a:pt x="689" y="881"/>
                  </a:lnTo>
                  <a:lnTo>
                    <a:pt x="672" y="883"/>
                  </a:lnTo>
                  <a:lnTo>
                    <a:pt x="655" y="885"/>
                  </a:lnTo>
                  <a:lnTo>
                    <a:pt x="637" y="885"/>
                  </a:lnTo>
                  <a:lnTo>
                    <a:pt x="620" y="886"/>
                  </a:lnTo>
                  <a:lnTo>
                    <a:pt x="603" y="886"/>
                  </a:lnTo>
                  <a:lnTo>
                    <a:pt x="587" y="886"/>
                  </a:lnTo>
                  <a:lnTo>
                    <a:pt x="570" y="885"/>
                  </a:lnTo>
                  <a:lnTo>
                    <a:pt x="555" y="883"/>
                  </a:lnTo>
                  <a:lnTo>
                    <a:pt x="541" y="881"/>
                  </a:lnTo>
                  <a:lnTo>
                    <a:pt x="526" y="879"/>
                  </a:lnTo>
                  <a:lnTo>
                    <a:pt x="513" y="875"/>
                  </a:lnTo>
                  <a:lnTo>
                    <a:pt x="499" y="869"/>
                  </a:lnTo>
                  <a:lnTo>
                    <a:pt x="488" y="863"/>
                  </a:lnTo>
                  <a:lnTo>
                    <a:pt x="476" y="858"/>
                  </a:lnTo>
                  <a:lnTo>
                    <a:pt x="465" y="850"/>
                  </a:lnTo>
                  <a:lnTo>
                    <a:pt x="455" y="840"/>
                  </a:lnTo>
                  <a:lnTo>
                    <a:pt x="445" y="831"/>
                  </a:lnTo>
                  <a:lnTo>
                    <a:pt x="438" y="819"/>
                  </a:lnTo>
                  <a:lnTo>
                    <a:pt x="430" y="808"/>
                  </a:lnTo>
                  <a:lnTo>
                    <a:pt x="422" y="796"/>
                  </a:lnTo>
                  <a:lnTo>
                    <a:pt x="417" y="783"/>
                  </a:lnTo>
                  <a:lnTo>
                    <a:pt x="411" y="767"/>
                  </a:lnTo>
                  <a:lnTo>
                    <a:pt x="405" y="754"/>
                  </a:lnTo>
                  <a:lnTo>
                    <a:pt x="401" y="739"/>
                  </a:lnTo>
                  <a:lnTo>
                    <a:pt x="397" y="721"/>
                  </a:lnTo>
                  <a:lnTo>
                    <a:pt x="394" y="706"/>
                  </a:lnTo>
                  <a:lnTo>
                    <a:pt x="390" y="689"/>
                  </a:lnTo>
                  <a:lnTo>
                    <a:pt x="388" y="673"/>
                  </a:lnTo>
                  <a:lnTo>
                    <a:pt x="384" y="656"/>
                  </a:lnTo>
                  <a:lnTo>
                    <a:pt x="382" y="639"/>
                  </a:lnTo>
                  <a:lnTo>
                    <a:pt x="380" y="622"/>
                  </a:lnTo>
                  <a:lnTo>
                    <a:pt x="378" y="606"/>
                  </a:lnTo>
                  <a:lnTo>
                    <a:pt x="374" y="589"/>
                  </a:lnTo>
                  <a:lnTo>
                    <a:pt x="372" y="574"/>
                  </a:lnTo>
                  <a:lnTo>
                    <a:pt x="370" y="556"/>
                  </a:lnTo>
                  <a:lnTo>
                    <a:pt x="369" y="541"/>
                  </a:lnTo>
                  <a:lnTo>
                    <a:pt x="365" y="526"/>
                  </a:lnTo>
                  <a:lnTo>
                    <a:pt x="361" y="504"/>
                  </a:lnTo>
                  <a:lnTo>
                    <a:pt x="357" y="483"/>
                  </a:lnTo>
                  <a:lnTo>
                    <a:pt x="351" y="464"/>
                  </a:lnTo>
                  <a:lnTo>
                    <a:pt x="344" y="445"/>
                  </a:lnTo>
                  <a:lnTo>
                    <a:pt x="336" y="428"/>
                  </a:lnTo>
                  <a:lnTo>
                    <a:pt x="328" y="410"/>
                  </a:lnTo>
                  <a:lnTo>
                    <a:pt x="319" y="393"/>
                  </a:lnTo>
                  <a:lnTo>
                    <a:pt x="307" y="378"/>
                  </a:lnTo>
                  <a:lnTo>
                    <a:pt x="296" y="362"/>
                  </a:lnTo>
                  <a:lnTo>
                    <a:pt x="282" y="347"/>
                  </a:lnTo>
                  <a:lnTo>
                    <a:pt x="265" y="334"/>
                  </a:lnTo>
                  <a:lnTo>
                    <a:pt x="250" y="320"/>
                  </a:lnTo>
                  <a:lnTo>
                    <a:pt x="230" y="305"/>
                  </a:lnTo>
                  <a:lnTo>
                    <a:pt x="209" y="291"/>
                  </a:lnTo>
                  <a:lnTo>
                    <a:pt x="186" y="278"/>
                  </a:lnTo>
                  <a:lnTo>
                    <a:pt x="175" y="272"/>
                  </a:lnTo>
                  <a:lnTo>
                    <a:pt x="165" y="266"/>
                  </a:lnTo>
                  <a:lnTo>
                    <a:pt x="154" y="261"/>
                  </a:lnTo>
                  <a:lnTo>
                    <a:pt x="142" y="255"/>
                  </a:lnTo>
                  <a:lnTo>
                    <a:pt x="131" y="249"/>
                  </a:lnTo>
                  <a:lnTo>
                    <a:pt x="119" y="243"/>
                  </a:lnTo>
                  <a:lnTo>
                    <a:pt x="107" y="238"/>
                  </a:lnTo>
                  <a:lnTo>
                    <a:pt x="98" y="232"/>
                  </a:lnTo>
                  <a:lnTo>
                    <a:pt x="86" y="226"/>
                  </a:lnTo>
                  <a:lnTo>
                    <a:pt x="77" y="220"/>
                  </a:lnTo>
                  <a:lnTo>
                    <a:pt x="65" y="215"/>
                  </a:lnTo>
                  <a:lnTo>
                    <a:pt x="56" y="209"/>
                  </a:lnTo>
                  <a:lnTo>
                    <a:pt x="46" y="203"/>
                  </a:lnTo>
                  <a:lnTo>
                    <a:pt x="38" y="197"/>
                  </a:lnTo>
                  <a:lnTo>
                    <a:pt x="31" y="192"/>
                  </a:lnTo>
                  <a:lnTo>
                    <a:pt x="23" y="186"/>
                  </a:lnTo>
                  <a:lnTo>
                    <a:pt x="17" y="180"/>
                  </a:lnTo>
                  <a:lnTo>
                    <a:pt x="11" y="174"/>
                  </a:lnTo>
                  <a:lnTo>
                    <a:pt x="8" y="168"/>
                  </a:lnTo>
                  <a:lnTo>
                    <a:pt x="4" y="165"/>
                  </a:lnTo>
                  <a:lnTo>
                    <a:pt x="2" y="159"/>
                  </a:lnTo>
                  <a:lnTo>
                    <a:pt x="0" y="153"/>
                  </a:lnTo>
                  <a:lnTo>
                    <a:pt x="2" y="147"/>
                  </a:lnTo>
                  <a:lnTo>
                    <a:pt x="4" y="142"/>
                  </a:lnTo>
                  <a:lnTo>
                    <a:pt x="8" y="136"/>
                  </a:lnTo>
                  <a:lnTo>
                    <a:pt x="13" y="128"/>
                  </a:lnTo>
                  <a:lnTo>
                    <a:pt x="21" y="122"/>
                  </a:lnTo>
                  <a:lnTo>
                    <a:pt x="29" y="117"/>
                  </a:lnTo>
                  <a:lnTo>
                    <a:pt x="38" y="111"/>
                  </a:lnTo>
                  <a:lnTo>
                    <a:pt x="50" y="105"/>
                  </a:lnTo>
                  <a:lnTo>
                    <a:pt x="61" y="97"/>
                  </a:lnTo>
                  <a:lnTo>
                    <a:pt x="73" y="92"/>
                  </a:lnTo>
                  <a:lnTo>
                    <a:pt x="86" y="86"/>
                  </a:lnTo>
                  <a:lnTo>
                    <a:pt x="98" y="80"/>
                  </a:lnTo>
                  <a:lnTo>
                    <a:pt x="111" y="74"/>
                  </a:lnTo>
                  <a:lnTo>
                    <a:pt x="125" y="67"/>
                  </a:lnTo>
                  <a:lnTo>
                    <a:pt x="138" y="61"/>
                  </a:lnTo>
                  <a:lnTo>
                    <a:pt x="150" y="55"/>
                  </a:lnTo>
                  <a:lnTo>
                    <a:pt x="161" y="48"/>
                  </a:lnTo>
                  <a:lnTo>
                    <a:pt x="173" y="42"/>
                  </a:lnTo>
                  <a:lnTo>
                    <a:pt x="182" y="34"/>
                  </a:lnTo>
                  <a:lnTo>
                    <a:pt x="192" y="28"/>
                  </a:lnTo>
                  <a:lnTo>
                    <a:pt x="200" y="21"/>
                  </a:lnTo>
                  <a:lnTo>
                    <a:pt x="205" y="15"/>
                  </a:lnTo>
                  <a:lnTo>
                    <a:pt x="209" y="7"/>
                  </a:lnTo>
                  <a:lnTo>
                    <a:pt x="213" y="0"/>
                  </a:lnTo>
                </a:path>
              </a:pathLst>
            </a:custGeom>
            <a:noFill/>
            <a:ln w="952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80038" y="4995863"/>
            <a:ext cx="1660525" cy="1751012"/>
            <a:chOff x="3334" y="2670"/>
            <a:chExt cx="1046" cy="1103"/>
          </a:xfrm>
        </p:grpSpPr>
        <p:sp>
          <p:nvSpPr>
            <p:cNvPr id="219154" name="Freeform 18"/>
            <p:cNvSpPr>
              <a:spLocks/>
            </p:cNvSpPr>
            <p:nvPr/>
          </p:nvSpPr>
          <p:spPr bwMode="auto">
            <a:xfrm>
              <a:off x="3334" y="2872"/>
              <a:ext cx="416" cy="361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106" y="0"/>
                </a:cxn>
                <a:cxn ang="0">
                  <a:pos x="0" y="182"/>
                </a:cxn>
                <a:cxn ang="0">
                  <a:pos x="106" y="361"/>
                </a:cxn>
                <a:cxn ang="0">
                  <a:pos x="314" y="361"/>
                </a:cxn>
                <a:cxn ang="0">
                  <a:pos x="416" y="182"/>
                </a:cxn>
                <a:cxn ang="0">
                  <a:pos x="314" y="0"/>
                </a:cxn>
              </a:cxnLst>
              <a:rect l="0" t="0" r="r" b="b"/>
              <a:pathLst>
                <a:path w="416" h="361">
                  <a:moveTo>
                    <a:pt x="314" y="0"/>
                  </a:moveTo>
                  <a:lnTo>
                    <a:pt x="106" y="0"/>
                  </a:lnTo>
                  <a:lnTo>
                    <a:pt x="0" y="182"/>
                  </a:lnTo>
                  <a:lnTo>
                    <a:pt x="106" y="361"/>
                  </a:lnTo>
                  <a:lnTo>
                    <a:pt x="314" y="361"/>
                  </a:lnTo>
                  <a:lnTo>
                    <a:pt x="416" y="18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55" name="Freeform 19"/>
            <p:cNvSpPr>
              <a:spLocks/>
            </p:cNvSpPr>
            <p:nvPr/>
          </p:nvSpPr>
          <p:spPr bwMode="auto">
            <a:xfrm>
              <a:off x="3520" y="3031"/>
              <a:ext cx="45" cy="4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7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1" y="7"/>
                </a:cxn>
                <a:cxn ang="0">
                  <a:pos x="45" y="23"/>
                </a:cxn>
                <a:cxn ang="0">
                  <a:pos x="41" y="36"/>
                </a:cxn>
                <a:cxn ang="0">
                  <a:pos x="32" y="42"/>
                </a:cxn>
                <a:cxn ang="0">
                  <a:pos x="16" y="42"/>
                </a:cxn>
                <a:cxn ang="0">
                  <a:pos x="6" y="36"/>
                </a:cxn>
                <a:cxn ang="0">
                  <a:pos x="0" y="23"/>
                </a:cxn>
              </a:cxnLst>
              <a:rect l="0" t="0" r="r" b="b"/>
              <a:pathLst>
                <a:path w="45" h="42">
                  <a:moveTo>
                    <a:pt x="0" y="23"/>
                  </a:moveTo>
                  <a:lnTo>
                    <a:pt x="6" y="7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1" y="7"/>
                  </a:lnTo>
                  <a:lnTo>
                    <a:pt x="45" y="23"/>
                  </a:lnTo>
                  <a:lnTo>
                    <a:pt x="41" y="36"/>
                  </a:lnTo>
                  <a:lnTo>
                    <a:pt x="32" y="42"/>
                  </a:lnTo>
                  <a:lnTo>
                    <a:pt x="16" y="42"/>
                  </a:lnTo>
                  <a:lnTo>
                    <a:pt x="6" y="3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56" name="Freeform 20"/>
            <p:cNvSpPr>
              <a:spLocks/>
            </p:cNvSpPr>
            <p:nvPr/>
          </p:nvSpPr>
          <p:spPr bwMode="auto">
            <a:xfrm>
              <a:off x="3651" y="3054"/>
              <a:ext cx="416" cy="358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102" y="0"/>
                </a:cxn>
                <a:cxn ang="0">
                  <a:pos x="0" y="179"/>
                </a:cxn>
                <a:cxn ang="0">
                  <a:pos x="102" y="358"/>
                </a:cxn>
                <a:cxn ang="0">
                  <a:pos x="310" y="358"/>
                </a:cxn>
                <a:cxn ang="0">
                  <a:pos x="416" y="179"/>
                </a:cxn>
                <a:cxn ang="0">
                  <a:pos x="310" y="0"/>
                </a:cxn>
              </a:cxnLst>
              <a:rect l="0" t="0" r="r" b="b"/>
              <a:pathLst>
                <a:path w="416" h="358">
                  <a:moveTo>
                    <a:pt x="310" y="0"/>
                  </a:moveTo>
                  <a:lnTo>
                    <a:pt x="102" y="0"/>
                  </a:lnTo>
                  <a:lnTo>
                    <a:pt x="0" y="179"/>
                  </a:lnTo>
                  <a:lnTo>
                    <a:pt x="102" y="358"/>
                  </a:lnTo>
                  <a:lnTo>
                    <a:pt x="310" y="358"/>
                  </a:lnTo>
                  <a:lnTo>
                    <a:pt x="416" y="17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57" name="Freeform 21"/>
            <p:cNvSpPr>
              <a:spLocks/>
            </p:cNvSpPr>
            <p:nvPr/>
          </p:nvSpPr>
          <p:spPr bwMode="auto">
            <a:xfrm>
              <a:off x="3837" y="3210"/>
              <a:ext cx="44" cy="4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" y="10"/>
                </a:cxn>
                <a:cxn ang="0">
                  <a:pos x="16" y="0"/>
                </a:cxn>
                <a:cxn ang="0">
                  <a:pos x="28" y="0"/>
                </a:cxn>
                <a:cxn ang="0">
                  <a:pos x="38" y="10"/>
                </a:cxn>
                <a:cxn ang="0">
                  <a:pos x="44" y="23"/>
                </a:cxn>
                <a:cxn ang="0">
                  <a:pos x="38" y="36"/>
                </a:cxn>
                <a:cxn ang="0">
                  <a:pos x="28" y="42"/>
                </a:cxn>
                <a:cxn ang="0">
                  <a:pos x="16" y="42"/>
                </a:cxn>
                <a:cxn ang="0">
                  <a:pos x="3" y="36"/>
                </a:cxn>
                <a:cxn ang="0">
                  <a:pos x="0" y="23"/>
                </a:cxn>
              </a:cxnLst>
              <a:rect l="0" t="0" r="r" b="b"/>
              <a:pathLst>
                <a:path w="44" h="42">
                  <a:moveTo>
                    <a:pt x="0" y="23"/>
                  </a:moveTo>
                  <a:lnTo>
                    <a:pt x="3" y="10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38" y="10"/>
                  </a:lnTo>
                  <a:lnTo>
                    <a:pt x="44" y="23"/>
                  </a:lnTo>
                  <a:lnTo>
                    <a:pt x="38" y="36"/>
                  </a:lnTo>
                  <a:lnTo>
                    <a:pt x="28" y="42"/>
                  </a:lnTo>
                  <a:lnTo>
                    <a:pt x="16" y="42"/>
                  </a:lnTo>
                  <a:lnTo>
                    <a:pt x="3" y="3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58" name="Freeform 22"/>
            <p:cNvSpPr>
              <a:spLocks/>
            </p:cNvSpPr>
            <p:nvPr/>
          </p:nvSpPr>
          <p:spPr bwMode="auto">
            <a:xfrm>
              <a:off x="3651" y="2693"/>
              <a:ext cx="416" cy="361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102" y="0"/>
                </a:cxn>
                <a:cxn ang="0">
                  <a:pos x="0" y="179"/>
                </a:cxn>
                <a:cxn ang="0">
                  <a:pos x="102" y="361"/>
                </a:cxn>
                <a:cxn ang="0">
                  <a:pos x="310" y="361"/>
                </a:cxn>
                <a:cxn ang="0">
                  <a:pos x="416" y="179"/>
                </a:cxn>
                <a:cxn ang="0">
                  <a:pos x="310" y="0"/>
                </a:cxn>
              </a:cxnLst>
              <a:rect l="0" t="0" r="r" b="b"/>
              <a:pathLst>
                <a:path w="416" h="361">
                  <a:moveTo>
                    <a:pt x="310" y="0"/>
                  </a:moveTo>
                  <a:lnTo>
                    <a:pt x="102" y="0"/>
                  </a:lnTo>
                  <a:lnTo>
                    <a:pt x="0" y="179"/>
                  </a:lnTo>
                  <a:lnTo>
                    <a:pt x="102" y="361"/>
                  </a:lnTo>
                  <a:lnTo>
                    <a:pt x="310" y="361"/>
                  </a:lnTo>
                  <a:lnTo>
                    <a:pt x="416" y="17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59" name="Freeform 23"/>
            <p:cNvSpPr>
              <a:spLocks/>
            </p:cNvSpPr>
            <p:nvPr/>
          </p:nvSpPr>
          <p:spPr bwMode="auto">
            <a:xfrm>
              <a:off x="3837" y="2852"/>
              <a:ext cx="44" cy="4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" y="7"/>
                </a:cxn>
                <a:cxn ang="0">
                  <a:pos x="16" y="0"/>
                </a:cxn>
                <a:cxn ang="0">
                  <a:pos x="28" y="0"/>
                </a:cxn>
                <a:cxn ang="0">
                  <a:pos x="38" y="7"/>
                </a:cxn>
                <a:cxn ang="0">
                  <a:pos x="44" y="20"/>
                </a:cxn>
                <a:cxn ang="0">
                  <a:pos x="38" y="32"/>
                </a:cxn>
                <a:cxn ang="0">
                  <a:pos x="28" y="42"/>
                </a:cxn>
                <a:cxn ang="0">
                  <a:pos x="16" y="42"/>
                </a:cxn>
                <a:cxn ang="0">
                  <a:pos x="3" y="32"/>
                </a:cxn>
                <a:cxn ang="0">
                  <a:pos x="0" y="20"/>
                </a:cxn>
              </a:cxnLst>
              <a:rect l="0" t="0" r="r" b="b"/>
              <a:pathLst>
                <a:path w="44" h="42">
                  <a:moveTo>
                    <a:pt x="0" y="20"/>
                  </a:moveTo>
                  <a:lnTo>
                    <a:pt x="3" y="7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38" y="7"/>
                  </a:lnTo>
                  <a:lnTo>
                    <a:pt x="44" y="20"/>
                  </a:lnTo>
                  <a:lnTo>
                    <a:pt x="38" y="32"/>
                  </a:lnTo>
                  <a:lnTo>
                    <a:pt x="28" y="42"/>
                  </a:lnTo>
                  <a:lnTo>
                    <a:pt x="16" y="42"/>
                  </a:lnTo>
                  <a:lnTo>
                    <a:pt x="3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60" name="Freeform 24"/>
            <p:cNvSpPr>
              <a:spLocks/>
            </p:cNvSpPr>
            <p:nvPr/>
          </p:nvSpPr>
          <p:spPr bwMode="auto">
            <a:xfrm>
              <a:off x="3964" y="2872"/>
              <a:ext cx="416" cy="361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106" y="0"/>
                </a:cxn>
                <a:cxn ang="0">
                  <a:pos x="0" y="182"/>
                </a:cxn>
                <a:cxn ang="0">
                  <a:pos x="106" y="361"/>
                </a:cxn>
                <a:cxn ang="0">
                  <a:pos x="314" y="361"/>
                </a:cxn>
                <a:cxn ang="0">
                  <a:pos x="416" y="182"/>
                </a:cxn>
                <a:cxn ang="0">
                  <a:pos x="314" y="0"/>
                </a:cxn>
              </a:cxnLst>
              <a:rect l="0" t="0" r="r" b="b"/>
              <a:pathLst>
                <a:path w="416" h="361">
                  <a:moveTo>
                    <a:pt x="314" y="0"/>
                  </a:moveTo>
                  <a:lnTo>
                    <a:pt x="106" y="0"/>
                  </a:lnTo>
                  <a:lnTo>
                    <a:pt x="0" y="182"/>
                  </a:lnTo>
                  <a:lnTo>
                    <a:pt x="106" y="361"/>
                  </a:lnTo>
                  <a:lnTo>
                    <a:pt x="314" y="361"/>
                  </a:lnTo>
                  <a:lnTo>
                    <a:pt x="416" y="18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61" name="Freeform 25"/>
            <p:cNvSpPr>
              <a:spLocks/>
            </p:cNvSpPr>
            <p:nvPr/>
          </p:nvSpPr>
          <p:spPr bwMode="auto">
            <a:xfrm>
              <a:off x="4150" y="3031"/>
              <a:ext cx="45" cy="4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7"/>
                </a:cxn>
                <a:cxn ang="0">
                  <a:pos x="16" y="0"/>
                </a:cxn>
                <a:cxn ang="0">
                  <a:pos x="29" y="0"/>
                </a:cxn>
                <a:cxn ang="0">
                  <a:pos x="42" y="7"/>
                </a:cxn>
                <a:cxn ang="0">
                  <a:pos x="45" y="23"/>
                </a:cxn>
                <a:cxn ang="0">
                  <a:pos x="42" y="36"/>
                </a:cxn>
                <a:cxn ang="0">
                  <a:pos x="29" y="42"/>
                </a:cxn>
                <a:cxn ang="0">
                  <a:pos x="16" y="42"/>
                </a:cxn>
                <a:cxn ang="0">
                  <a:pos x="6" y="36"/>
                </a:cxn>
                <a:cxn ang="0">
                  <a:pos x="0" y="23"/>
                </a:cxn>
              </a:cxnLst>
              <a:rect l="0" t="0" r="r" b="b"/>
              <a:pathLst>
                <a:path w="45" h="42">
                  <a:moveTo>
                    <a:pt x="0" y="23"/>
                  </a:moveTo>
                  <a:lnTo>
                    <a:pt x="6" y="7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2" y="7"/>
                  </a:lnTo>
                  <a:lnTo>
                    <a:pt x="45" y="23"/>
                  </a:lnTo>
                  <a:lnTo>
                    <a:pt x="42" y="36"/>
                  </a:lnTo>
                  <a:lnTo>
                    <a:pt x="29" y="42"/>
                  </a:lnTo>
                  <a:lnTo>
                    <a:pt x="16" y="42"/>
                  </a:lnTo>
                  <a:lnTo>
                    <a:pt x="6" y="3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62" name="Freeform 26"/>
            <p:cNvSpPr>
              <a:spLocks/>
            </p:cNvSpPr>
            <p:nvPr/>
          </p:nvSpPr>
          <p:spPr bwMode="auto">
            <a:xfrm>
              <a:off x="3958" y="3233"/>
              <a:ext cx="416" cy="358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102" y="0"/>
                </a:cxn>
                <a:cxn ang="0">
                  <a:pos x="0" y="179"/>
                </a:cxn>
                <a:cxn ang="0">
                  <a:pos x="102" y="358"/>
                </a:cxn>
                <a:cxn ang="0">
                  <a:pos x="310" y="358"/>
                </a:cxn>
                <a:cxn ang="0">
                  <a:pos x="416" y="179"/>
                </a:cxn>
                <a:cxn ang="0">
                  <a:pos x="310" y="0"/>
                </a:cxn>
              </a:cxnLst>
              <a:rect l="0" t="0" r="r" b="b"/>
              <a:pathLst>
                <a:path w="416" h="358">
                  <a:moveTo>
                    <a:pt x="310" y="0"/>
                  </a:moveTo>
                  <a:lnTo>
                    <a:pt x="102" y="0"/>
                  </a:lnTo>
                  <a:lnTo>
                    <a:pt x="0" y="179"/>
                  </a:lnTo>
                  <a:lnTo>
                    <a:pt x="102" y="358"/>
                  </a:lnTo>
                  <a:lnTo>
                    <a:pt x="310" y="358"/>
                  </a:lnTo>
                  <a:lnTo>
                    <a:pt x="416" y="17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63" name="Freeform 27"/>
            <p:cNvSpPr>
              <a:spLocks/>
            </p:cNvSpPr>
            <p:nvPr/>
          </p:nvSpPr>
          <p:spPr bwMode="auto">
            <a:xfrm>
              <a:off x="4144" y="3389"/>
              <a:ext cx="44" cy="4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" y="10"/>
                </a:cxn>
                <a:cxn ang="0">
                  <a:pos x="16" y="0"/>
                </a:cxn>
                <a:cxn ang="0">
                  <a:pos x="28" y="0"/>
                </a:cxn>
                <a:cxn ang="0">
                  <a:pos x="41" y="10"/>
                </a:cxn>
                <a:cxn ang="0">
                  <a:pos x="44" y="23"/>
                </a:cxn>
                <a:cxn ang="0">
                  <a:pos x="41" y="36"/>
                </a:cxn>
                <a:cxn ang="0">
                  <a:pos x="28" y="45"/>
                </a:cxn>
                <a:cxn ang="0">
                  <a:pos x="16" y="45"/>
                </a:cxn>
                <a:cxn ang="0">
                  <a:pos x="3" y="36"/>
                </a:cxn>
                <a:cxn ang="0">
                  <a:pos x="0" y="23"/>
                </a:cxn>
              </a:cxnLst>
              <a:rect l="0" t="0" r="r" b="b"/>
              <a:pathLst>
                <a:path w="44" h="45">
                  <a:moveTo>
                    <a:pt x="0" y="23"/>
                  </a:moveTo>
                  <a:lnTo>
                    <a:pt x="3" y="10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41" y="10"/>
                  </a:lnTo>
                  <a:lnTo>
                    <a:pt x="44" y="23"/>
                  </a:lnTo>
                  <a:lnTo>
                    <a:pt x="41" y="36"/>
                  </a:lnTo>
                  <a:lnTo>
                    <a:pt x="28" y="45"/>
                  </a:lnTo>
                  <a:lnTo>
                    <a:pt x="16" y="45"/>
                  </a:lnTo>
                  <a:lnTo>
                    <a:pt x="3" y="3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64" name="Freeform 28"/>
            <p:cNvSpPr>
              <a:spLocks/>
            </p:cNvSpPr>
            <p:nvPr/>
          </p:nvSpPr>
          <p:spPr bwMode="auto">
            <a:xfrm>
              <a:off x="4150" y="2670"/>
              <a:ext cx="45" cy="4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0"/>
                </a:cxn>
                <a:cxn ang="0">
                  <a:pos x="16" y="0"/>
                </a:cxn>
                <a:cxn ang="0">
                  <a:pos x="29" y="0"/>
                </a:cxn>
                <a:cxn ang="0">
                  <a:pos x="42" y="10"/>
                </a:cxn>
                <a:cxn ang="0">
                  <a:pos x="45" y="23"/>
                </a:cxn>
                <a:cxn ang="0">
                  <a:pos x="42" y="35"/>
                </a:cxn>
                <a:cxn ang="0">
                  <a:pos x="29" y="45"/>
                </a:cxn>
                <a:cxn ang="0">
                  <a:pos x="16" y="45"/>
                </a:cxn>
                <a:cxn ang="0">
                  <a:pos x="6" y="35"/>
                </a:cxn>
                <a:cxn ang="0">
                  <a:pos x="0" y="23"/>
                </a:cxn>
              </a:cxnLst>
              <a:rect l="0" t="0" r="r" b="b"/>
              <a:pathLst>
                <a:path w="45" h="45">
                  <a:moveTo>
                    <a:pt x="0" y="23"/>
                  </a:moveTo>
                  <a:lnTo>
                    <a:pt x="6" y="10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2" y="10"/>
                  </a:lnTo>
                  <a:lnTo>
                    <a:pt x="45" y="23"/>
                  </a:lnTo>
                  <a:lnTo>
                    <a:pt x="42" y="35"/>
                  </a:lnTo>
                  <a:lnTo>
                    <a:pt x="29" y="45"/>
                  </a:lnTo>
                  <a:lnTo>
                    <a:pt x="16" y="45"/>
                  </a:lnTo>
                  <a:lnTo>
                    <a:pt x="6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65" name="Rectangle 29"/>
            <p:cNvSpPr>
              <a:spLocks noChangeArrowheads="1"/>
            </p:cNvSpPr>
            <p:nvPr/>
          </p:nvSpPr>
          <p:spPr bwMode="auto">
            <a:xfrm>
              <a:off x="3776" y="2878"/>
              <a:ext cx="214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BS</a:t>
              </a:r>
              <a:endParaRPr lang="en-US" b="1"/>
            </a:p>
          </p:txBody>
        </p:sp>
        <p:sp>
          <p:nvSpPr>
            <p:cNvPr id="219166" name="Freeform 30"/>
            <p:cNvSpPr>
              <a:spLocks/>
            </p:cNvSpPr>
            <p:nvPr/>
          </p:nvSpPr>
          <p:spPr bwMode="auto">
            <a:xfrm>
              <a:off x="3344" y="3233"/>
              <a:ext cx="416" cy="358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102" y="0"/>
                </a:cxn>
                <a:cxn ang="0">
                  <a:pos x="0" y="179"/>
                </a:cxn>
                <a:cxn ang="0">
                  <a:pos x="102" y="358"/>
                </a:cxn>
                <a:cxn ang="0">
                  <a:pos x="310" y="358"/>
                </a:cxn>
                <a:cxn ang="0">
                  <a:pos x="416" y="179"/>
                </a:cxn>
                <a:cxn ang="0">
                  <a:pos x="310" y="0"/>
                </a:cxn>
              </a:cxnLst>
              <a:rect l="0" t="0" r="r" b="b"/>
              <a:pathLst>
                <a:path w="416" h="358">
                  <a:moveTo>
                    <a:pt x="310" y="0"/>
                  </a:moveTo>
                  <a:lnTo>
                    <a:pt x="102" y="0"/>
                  </a:lnTo>
                  <a:lnTo>
                    <a:pt x="0" y="179"/>
                  </a:lnTo>
                  <a:lnTo>
                    <a:pt x="102" y="358"/>
                  </a:lnTo>
                  <a:lnTo>
                    <a:pt x="310" y="358"/>
                  </a:lnTo>
                  <a:lnTo>
                    <a:pt x="416" y="17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67" name="Freeform 31"/>
            <p:cNvSpPr>
              <a:spLocks/>
            </p:cNvSpPr>
            <p:nvPr/>
          </p:nvSpPr>
          <p:spPr bwMode="auto">
            <a:xfrm>
              <a:off x="3344" y="3233"/>
              <a:ext cx="416" cy="358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102" y="0"/>
                </a:cxn>
                <a:cxn ang="0">
                  <a:pos x="0" y="179"/>
                </a:cxn>
                <a:cxn ang="0">
                  <a:pos x="102" y="358"/>
                </a:cxn>
                <a:cxn ang="0">
                  <a:pos x="310" y="358"/>
                </a:cxn>
                <a:cxn ang="0">
                  <a:pos x="416" y="179"/>
                </a:cxn>
                <a:cxn ang="0">
                  <a:pos x="310" y="0"/>
                </a:cxn>
              </a:cxnLst>
              <a:rect l="0" t="0" r="r" b="b"/>
              <a:pathLst>
                <a:path w="416" h="358">
                  <a:moveTo>
                    <a:pt x="310" y="0"/>
                  </a:moveTo>
                  <a:lnTo>
                    <a:pt x="102" y="0"/>
                  </a:lnTo>
                  <a:lnTo>
                    <a:pt x="0" y="179"/>
                  </a:lnTo>
                  <a:lnTo>
                    <a:pt x="102" y="358"/>
                  </a:lnTo>
                  <a:lnTo>
                    <a:pt x="310" y="358"/>
                  </a:lnTo>
                  <a:lnTo>
                    <a:pt x="416" y="179"/>
                  </a:lnTo>
                  <a:lnTo>
                    <a:pt x="310" y="0"/>
                  </a:lnTo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68" name="Freeform 32"/>
            <p:cNvSpPr>
              <a:spLocks/>
            </p:cNvSpPr>
            <p:nvPr/>
          </p:nvSpPr>
          <p:spPr bwMode="auto">
            <a:xfrm>
              <a:off x="3529" y="3389"/>
              <a:ext cx="45" cy="4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10"/>
                </a:cxn>
                <a:cxn ang="0">
                  <a:pos x="16" y="0"/>
                </a:cxn>
                <a:cxn ang="0">
                  <a:pos x="29" y="0"/>
                </a:cxn>
                <a:cxn ang="0">
                  <a:pos x="39" y="10"/>
                </a:cxn>
                <a:cxn ang="0">
                  <a:pos x="45" y="23"/>
                </a:cxn>
                <a:cxn ang="0">
                  <a:pos x="39" y="36"/>
                </a:cxn>
                <a:cxn ang="0">
                  <a:pos x="29" y="45"/>
                </a:cxn>
                <a:cxn ang="0">
                  <a:pos x="16" y="45"/>
                </a:cxn>
                <a:cxn ang="0">
                  <a:pos x="4" y="36"/>
                </a:cxn>
                <a:cxn ang="0">
                  <a:pos x="0" y="23"/>
                </a:cxn>
              </a:cxnLst>
              <a:rect l="0" t="0" r="r" b="b"/>
              <a:pathLst>
                <a:path w="45" h="45">
                  <a:moveTo>
                    <a:pt x="0" y="23"/>
                  </a:moveTo>
                  <a:lnTo>
                    <a:pt x="4" y="10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39" y="10"/>
                  </a:lnTo>
                  <a:lnTo>
                    <a:pt x="45" y="23"/>
                  </a:lnTo>
                  <a:lnTo>
                    <a:pt x="39" y="36"/>
                  </a:lnTo>
                  <a:lnTo>
                    <a:pt x="29" y="45"/>
                  </a:lnTo>
                  <a:lnTo>
                    <a:pt x="16" y="45"/>
                  </a:lnTo>
                  <a:lnTo>
                    <a:pt x="4" y="3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69" name="Freeform 33"/>
            <p:cNvSpPr>
              <a:spLocks/>
            </p:cNvSpPr>
            <p:nvPr/>
          </p:nvSpPr>
          <p:spPr bwMode="auto">
            <a:xfrm>
              <a:off x="3529" y="3389"/>
              <a:ext cx="45" cy="4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10"/>
                </a:cxn>
                <a:cxn ang="0">
                  <a:pos x="16" y="0"/>
                </a:cxn>
                <a:cxn ang="0">
                  <a:pos x="29" y="0"/>
                </a:cxn>
                <a:cxn ang="0">
                  <a:pos x="39" y="10"/>
                </a:cxn>
                <a:cxn ang="0">
                  <a:pos x="45" y="23"/>
                </a:cxn>
                <a:cxn ang="0">
                  <a:pos x="39" y="36"/>
                </a:cxn>
                <a:cxn ang="0">
                  <a:pos x="29" y="45"/>
                </a:cxn>
                <a:cxn ang="0">
                  <a:pos x="16" y="45"/>
                </a:cxn>
                <a:cxn ang="0">
                  <a:pos x="4" y="36"/>
                </a:cxn>
                <a:cxn ang="0">
                  <a:pos x="0" y="23"/>
                </a:cxn>
              </a:cxnLst>
              <a:rect l="0" t="0" r="r" b="b"/>
              <a:pathLst>
                <a:path w="45" h="45">
                  <a:moveTo>
                    <a:pt x="0" y="23"/>
                  </a:moveTo>
                  <a:lnTo>
                    <a:pt x="4" y="10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39" y="10"/>
                  </a:lnTo>
                  <a:lnTo>
                    <a:pt x="45" y="23"/>
                  </a:lnTo>
                  <a:lnTo>
                    <a:pt x="39" y="36"/>
                  </a:lnTo>
                  <a:lnTo>
                    <a:pt x="29" y="45"/>
                  </a:lnTo>
                  <a:lnTo>
                    <a:pt x="16" y="45"/>
                  </a:lnTo>
                  <a:lnTo>
                    <a:pt x="4" y="36"/>
                  </a:lnTo>
                  <a:lnTo>
                    <a:pt x="0" y="23"/>
                  </a:lnTo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70" name="Freeform 34"/>
            <p:cNvSpPr>
              <a:spLocks/>
            </p:cNvSpPr>
            <p:nvPr/>
          </p:nvSpPr>
          <p:spPr bwMode="auto">
            <a:xfrm>
              <a:off x="3657" y="3412"/>
              <a:ext cx="416" cy="361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106" y="0"/>
                </a:cxn>
                <a:cxn ang="0">
                  <a:pos x="0" y="179"/>
                </a:cxn>
                <a:cxn ang="0">
                  <a:pos x="106" y="361"/>
                </a:cxn>
                <a:cxn ang="0">
                  <a:pos x="314" y="361"/>
                </a:cxn>
                <a:cxn ang="0">
                  <a:pos x="416" y="179"/>
                </a:cxn>
                <a:cxn ang="0">
                  <a:pos x="314" y="0"/>
                </a:cxn>
              </a:cxnLst>
              <a:rect l="0" t="0" r="r" b="b"/>
              <a:pathLst>
                <a:path w="416" h="361">
                  <a:moveTo>
                    <a:pt x="314" y="0"/>
                  </a:moveTo>
                  <a:lnTo>
                    <a:pt x="106" y="0"/>
                  </a:lnTo>
                  <a:lnTo>
                    <a:pt x="0" y="179"/>
                  </a:lnTo>
                  <a:lnTo>
                    <a:pt x="106" y="361"/>
                  </a:lnTo>
                  <a:lnTo>
                    <a:pt x="314" y="361"/>
                  </a:lnTo>
                  <a:lnTo>
                    <a:pt x="416" y="17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71" name="Freeform 35"/>
            <p:cNvSpPr>
              <a:spLocks/>
            </p:cNvSpPr>
            <p:nvPr/>
          </p:nvSpPr>
          <p:spPr bwMode="auto">
            <a:xfrm>
              <a:off x="3657" y="3412"/>
              <a:ext cx="416" cy="361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106" y="0"/>
                </a:cxn>
                <a:cxn ang="0">
                  <a:pos x="0" y="179"/>
                </a:cxn>
                <a:cxn ang="0">
                  <a:pos x="106" y="361"/>
                </a:cxn>
                <a:cxn ang="0">
                  <a:pos x="314" y="361"/>
                </a:cxn>
                <a:cxn ang="0">
                  <a:pos x="416" y="179"/>
                </a:cxn>
                <a:cxn ang="0">
                  <a:pos x="314" y="0"/>
                </a:cxn>
              </a:cxnLst>
              <a:rect l="0" t="0" r="r" b="b"/>
              <a:pathLst>
                <a:path w="416" h="361">
                  <a:moveTo>
                    <a:pt x="314" y="0"/>
                  </a:moveTo>
                  <a:lnTo>
                    <a:pt x="106" y="0"/>
                  </a:lnTo>
                  <a:lnTo>
                    <a:pt x="0" y="179"/>
                  </a:lnTo>
                  <a:lnTo>
                    <a:pt x="106" y="361"/>
                  </a:lnTo>
                  <a:lnTo>
                    <a:pt x="314" y="361"/>
                  </a:lnTo>
                  <a:lnTo>
                    <a:pt x="416" y="179"/>
                  </a:lnTo>
                  <a:lnTo>
                    <a:pt x="314" y="0"/>
                  </a:lnTo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72" name="Freeform 36"/>
            <p:cNvSpPr>
              <a:spLocks/>
            </p:cNvSpPr>
            <p:nvPr/>
          </p:nvSpPr>
          <p:spPr bwMode="auto">
            <a:xfrm>
              <a:off x="3843" y="3572"/>
              <a:ext cx="45" cy="4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6"/>
                </a:cxn>
                <a:cxn ang="0">
                  <a:pos x="16" y="0"/>
                </a:cxn>
                <a:cxn ang="0">
                  <a:pos x="29" y="0"/>
                </a:cxn>
                <a:cxn ang="0">
                  <a:pos x="41" y="6"/>
                </a:cxn>
                <a:cxn ang="0">
                  <a:pos x="45" y="19"/>
                </a:cxn>
                <a:cxn ang="0">
                  <a:pos x="41" y="31"/>
                </a:cxn>
                <a:cxn ang="0">
                  <a:pos x="29" y="41"/>
                </a:cxn>
                <a:cxn ang="0">
                  <a:pos x="16" y="41"/>
                </a:cxn>
                <a:cxn ang="0">
                  <a:pos x="3" y="31"/>
                </a:cxn>
                <a:cxn ang="0">
                  <a:pos x="0" y="19"/>
                </a:cxn>
              </a:cxnLst>
              <a:rect l="0" t="0" r="r" b="b"/>
              <a:pathLst>
                <a:path w="45" h="41">
                  <a:moveTo>
                    <a:pt x="0" y="19"/>
                  </a:moveTo>
                  <a:lnTo>
                    <a:pt x="3" y="6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1" y="6"/>
                  </a:lnTo>
                  <a:lnTo>
                    <a:pt x="45" y="19"/>
                  </a:lnTo>
                  <a:lnTo>
                    <a:pt x="41" y="31"/>
                  </a:lnTo>
                  <a:lnTo>
                    <a:pt x="29" y="41"/>
                  </a:lnTo>
                  <a:lnTo>
                    <a:pt x="16" y="41"/>
                  </a:lnTo>
                  <a:lnTo>
                    <a:pt x="3" y="3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9173" name="Freeform 37"/>
            <p:cNvSpPr>
              <a:spLocks/>
            </p:cNvSpPr>
            <p:nvPr/>
          </p:nvSpPr>
          <p:spPr bwMode="auto">
            <a:xfrm>
              <a:off x="3843" y="3572"/>
              <a:ext cx="45" cy="4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6"/>
                </a:cxn>
                <a:cxn ang="0">
                  <a:pos x="16" y="0"/>
                </a:cxn>
                <a:cxn ang="0">
                  <a:pos x="29" y="0"/>
                </a:cxn>
                <a:cxn ang="0">
                  <a:pos x="41" y="6"/>
                </a:cxn>
                <a:cxn ang="0">
                  <a:pos x="45" y="19"/>
                </a:cxn>
                <a:cxn ang="0">
                  <a:pos x="41" y="31"/>
                </a:cxn>
                <a:cxn ang="0">
                  <a:pos x="29" y="41"/>
                </a:cxn>
                <a:cxn ang="0">
                  <a:pos x="16" y="41"/>
                </a:cxn>
                <a:cxn ang="0">
                  <a:pos x="3" y="31"/>
                </a:cxn>
                <a:cxn ang="0">
                  <a:pos x="0" y="19"/>
                </a:cxn>
              </a:cxnLst>
              <a:rect l="0" t="0" r="r" b="b"/>
              <a:pathLst>
                <a:path w="45" h="41">
                  <a:moveTo>
                    <a:pt x="0" y="19"/>
                  </a:moveTo>
                  <a:lnTo>
                    <a:pt x="3" y="6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1" y="6"/>
                  </a:lnTo>
                  <a:lnTo>
                    <a:pt x="45" y="19"/>
                  </a:lnTo>
                  <a:lnTo>
                    <a:pt x="41" y="31"/>
                  </a:lnTo>
                  <a:lnTo>
                    <a:pt x="29" y="41"/>
                  </a:lnTo>
                  <a:lnTo>
                    <a:pt x="16" y="41"/>
                  </a:lnTo>
                  <a:lnTo>
                    <a:pt x="3" y="31"/>
                  </a:lnTo>
                  <a:lnTo>
                    <a:pt x="0" y="19"/>
                  </a:lnTo>
                </a:path>
              </a:pathLst>
            </a:custGeom>
            <a:solidFill>
              <a:schemeClr val="accent2"/>
            </a:solidFill>
            <a:ln w="476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Keterbatasan Piranti Mobile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Pengguna Aplikasi Mobile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Worker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Mobile Worker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Melakukan pengecekan email, jadwal, dan kondisi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Memperbarui email, jadwal, dan kondisi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Pertemuan atau rapat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Mengatur pegawai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Membaca atau menulis bisnis dokumen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Sales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Mempersiapkan pertemuan dengan pelanggan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Pertemuan dengan pelanggan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Mengunjungi ke tempat pelanggan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Membaca dan menulis catatan bisnis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Melakukan tugas administrasi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Melakukan follow-up tugas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Pengguna Aplikasi Mobile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Perbaikan / Jasa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Menerima panggilan perbaikan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Mengetahui informasi tugas pesanan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Mengunjungi ke tempat perbaikan untuk pelanggan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Mengetahui perkerjaan selanjutnya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Melakukan perbaikan atau follow-up pekerjaan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Pembayaran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Penjadwalan follow-up tugas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Melakukan tugas administrasi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Konsultan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Bekerja di tempat pelanggan atau kantor sendiri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Mengetahui apa yang akan dilakukan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Melakukan pelayanan atau follow-up tugas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Pembayaran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Penjadwalan follow-up tugas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Melakukan tugas administrasi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633412"/>
          </a:xfrm>
        </p:spPr>
        <p:txBody>
          <a:bodyPr/>
          <a:lstStyle/>
          <a:p>
            <a:r>
              <a:rPr lang="id-ID" smtClean="0"/>
              <a:t>Mobile technology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0525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341438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997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2565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5445125"/>
            <a:ext cx="1219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5013325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75" y="10525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3573463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CEBA-CCF7-4689-982C-D52511486699}" type="slidenum">
              <a:rPr lang="en-US"/>
              <a:pPr/>
              <a:t>7</a:t>
            </a:fld>
            <a:endParaRPr lang="en-US"/>
          </a:p>
        </p:txBody>
      </p:sp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609600" y="1198563"/>
            <a:ext cx="8001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defTabSz="450850" eaLnBrk="0" hangingPunct="0">
              <a:lnSpc>
                <a:spcPct val="120000"/>
              </a:lnSpc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609600" y="1198563"/>
            <a:ext cx="8001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r>
              <a:rPr lang="en-US" sz="2200">
                <a:solidFill>
                  <a:srgbClr val="000000"/>
                </a:solidFill>
              </a:rPr>
              <a:t> 	</a:t>
            </a:r>
            <a:r>
              <a:rPr lang="en-US" sz="2200" b="1">
                <a:solidFill>
                  <a:srgbClr val="000000"/>
                </a:solidFill>
              </a:rPr>
              <a:t>Personal Communications Services (PCS)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Merupakan visi negara UK terhadap telepon bergerak masa depan pada 	tahun 1989 (nama sebelumnya : Personal Communication Networks PCN)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Secara formal PCS dipakai oleh FCC sebagai telepon bergerak di frekuensi 	1900 MHz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PCS menggunakan konsep GSM</a:t>
            </a:r>
            <a:endParaRPr lang="en-US" sz="2200">
              <a:solidFill>
                <a:srgbClr val="000000"/>
              </a:solidFill>
            </a:endParaRPr>
          </a:p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r>
              <a:rPr lang="en-US" sz="2200">
                <a:solidFill>
                  <a:srgbClr val="000000"/>
                </a:solidFill>
              </a:rPr>
              <a:t> 	</a:t>
            </a:r>
            <a:r>
              <a:rPr lang="en-US" sz="2200" b="1">
                <a:solidFill>
                  <a:srgbClr val="000000"/>
                </a:solidFill>
              </a:rPr>
              <a:t>Wireless Local Loop : Low Tier PCS (Definisi 1)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Overlap antara selular dan cordless (sel kecil, low mobility)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Teknologi : DECT, PACS, dan PHS</a:t>
            </a:r>
            <a:endParaRPr lang="en-US" sz="2200">
              <a:solidFill>
                <a:srgbClr val="000000"/>
              </a:solidFill>
            </a:endParaRPr>
          </a:p>
          <a:p>
            <a:pPr defTabSz="450850" eaLnBrk="0" hangingPunct="0">
              <a:lnSpc>
                <a:spcPct val="120000"/>
              </a:lnSpc>
              <a:buFont typeface="Monotype Sorts" pitchFamily="2" charset="2"/>
              <a:buChar char="*"/>
            </a:pPr>
            <a:r>
              <a:rPr lang="en-US" sz="2200">
                <a:solidFill>
                  <a:srgbClr val="000000"/>
                </a:solidFill>
              </a:rPr>
              <a:t> 	</a:t>
            </a:r>
            <a:r>
              <a:rPr lang="en-US" sz="2200" b="1">
                <a:solidFill>
                  <a:srgbClr val="000000"/>
                </a:solidFill>
              </a:rPr>
              <a:t>Wireless Local Loop : Fixed Wireless (Definisi 2)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Lokal akses sebagai pengganti kabel, digunakan pada daerah tersebar dan 	mahal jika diimplementasikan dengan kabel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Teknologi : LMDS, MMDS</a:t>
            </a:r>
          </a:p>
          <a:p>
            <a:pPr lvl="1" defTabSz="450850"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 	Aplikasi broadband</a:t>
            </a:r>
            <a:endParaRPr lang="en-US" sz="2200" b="1" noProof="1">
              <a:solidFill>
                <a:srgbClr val="000000"/>
              </a:solidFill>
            </a:endParaRP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4400">
                <a:solidFill>
                  <a:srgbClr val="080808"/>
                </a:solidFill>
              </a:rPr>
              <a:t>DEFINISI DAN TERMINOLOGI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D27A-51B1-41F7-A2D6-BA724834C9A2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8763" y="1174750"/>
            <a:ext cx="8559800" cy="5235575"/>
            <a:chOff x="187" y="464"/>
            <a:chExt cx="5392" cy="3298"/>
          </a:xfrm>
        </p:grpSpPr>
        <p:graphicFrame>
          <p:nvGraphicFramePr>
            <p:cNvPr id="221187" name="Object 3"/>
            <p:cNvGraphicFramePr>
              <a:graphicFrameLocks noChangeAspect="1"/>
            </p:cNvGraphicFramePr>
            <p:nvPr/>
          </p:nvGraphicFramePr>
          <p:xfrm>
            <a:off x="286" y="464"/>
            <a:ext cx="5293" cy="3298"/>
          </p:xfrm>
          <a:graphic>
            <a:graphicData uri="http://schemas.openxmlformats.org/presentationml/2006/ole">
              <p:oleObj spid="_x0000_s106498" name="Bitmap Image" r:id="rId3" imgW="4695238" imgH="2685714" progId="Paint.Picture">
                <p:embed/>
              </p:oleObj>
            </a:graphicData>
          </a:graphic>
        </p:graphicFrame>
        <p:sp>
          <p:nvSpPr>
            <p:cNvPr id="221188" name="Text Box 4"/>
            <p:cNvSpPr txBox="1">
              <a:spLocks noChangeArrowheads="1"/>
            </p:cNvSpPr>
            <p:nvPr/>
          </p:nvSpPr>
          <p:spPr bwMode="auto">
            <a:xfrm>
              <a:off x="187" y="860"/>
              <a:ext cx="874" cy="8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/>
                <a:t>Data Rate</a:t>
              </a:r>
            </a:p>
            <a:p>
              <a:r>
                <a:rPr lang="en-US" sz="2000" b="1"/>
                <a:t>Kualitas</a:t>
              </a:r>
            </a:p>
            <a:p>
              <a:r>
                <a:rPr lang="en-US" sz="2000" b="1"/>
                <a:t>Kapasitas</a:t>
              </a:r>
            </a:p>
            <a:p>
              <a:r>
                <a:rPr lang="en-US" sz="2000" b="1"/>
                <a:t>Layanan</a:t>
              </a:r>
            </a:p>
          </p:txBody>
        </p:sp>
      </p:grp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609600" y="609600"/>
            <a:ext cx="8001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4400">
                <a:solidFill>
                  <a:srgbClr val="080808"/>
                </a:solidFill>
              </a:rPr>
              <a:t>GENERASI SISTEM SELULAR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2DE-834D-4BF9-9750-684AEA3A69F2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8" y="1352550"/>
            <a:ext cx="8550275" cy="4741863"/>
            <a:chOff x="374" y="852"/>
            <a:chExt cx="5386" cy="298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" y="852"/>
              <a:ext cx="5386" cy="2987"/>
              <a:chOff x="374" y="852"/>
              <a:chExt cx="5386" cy="2987"/>
            </a:xfrm>
          </p:grpSpPr>
          <p:sp>
            <p:nvSpPr>
              <p:cNvPr id="269318" name="Text Box 6"/>
              <p:cNvSpPr txBox="1">
                <a:spLocks noChangeArrowheads="1"/>
              </p:cNvSpPr>
              <p:nvPr/>
            </p:nvSpPr>
            <p:spPr bwMode="auto">
              <a:xfrm>
                <a:off x="2702" y="967"/>
                <a:ext cx="3058" cy="2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4G</a:t>
                </a: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Beyond 3G</a:t>
                </a:r>
              </a:p>
              <a:p>
                <a:pPr eaLnBrk="0" hangingPunct="0"/>
                <a:endParaRPr lang="en-US" sz="1400" b="1">
                  <a:solidFill>
                    <a:schemeClr val="tx2"/>
                  </a:solidFill>
                </a:endParaRP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UMTS (Universal Mobile Telecommunication Syst)</a:t>
                </a: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FPLMTS (Future Public Land Mobile Telecom Syst)</a:t>
                </a: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IMT2000 (International Mobile Telecom 2000)</a:t>
                </a: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CDMA 2000</a:t>
                </a:r>
              </a:p>
              <a:p>
                <a:pPr eaLnBrk="0" hangingPunct="0"/>
                <a:endParaRPr lang="en-US" sz="1400" b="1">
                  <a:solidFill>
                    <a:schemeClr val="tx2"/>
                  </a:solidFill>
                </a:endParaRPr>
              </a:p>
              <a:p>
                <a:pPr eaLnBrk="0" hangingPunct="0"/>
                <a:endParaRPr lang="en-US" sz="1400" b="1">
                  <a:solidFill>
                    <a:schemeClr val="tx2"/>
                  </a:solidFill>
                </a:endParaRP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GSM (Globile System for Mobile Comm) – Europe</a:t>
                </a: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PHS (Personal Handyphone Sistem) – Japan</a:t>
                </a: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PDC (Personal Digital Celluler) – Japan</a:t>
                </a: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IS-95 (Interim Standard 95) – USA</a:t>
                </a:r>
              </a:p>
              <a:p>
                <a:pPr eaLnBrk="0" hangingPunct="0"/>
                <a:endParaRPr lang="en-US" sz="1400" b="1">
                  <a:solidFill>
                    <a:schemeClr val="tx2"/>
                  </a:solidFill>
                </a:endParaRPr>
              </a:p>
              <a:p>
                <a:pPr eaLnBrk="0" hangingPunct="0"/>
                <a:endParaRPr lang="en-US" sz="1400" b="1">
                  <a:solidFill>
                    <a:schemeClr val="tx2"/>
                  </a:solidFill>
                </a:endParaRP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AMPS (Advanced Mobile Phone System) – USA</a:t>
                </a: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NMT (Nordic Mobile Telephone) – Scandinavia</a:t>
                </a: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TACS (Total Access Communication System) – UK</a:t>
                </a: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NTT (Nippon Tel &amp; Telegraph) – Japan</a:t>
                </a:r>
              </a:p>
              <a:p>
                <a:pPr eaLnBrk="0" hangingPunct="0"/>
                <a:r>
                  <a:rPr lang="en-US" sz="1400" b="1">
                    <a:solidFill>
                      <a:schemeClr val="tx2"/>
                    </a:solidFill>
                  </a:rPr>
                  <a:t>C450 (Germany)</a:t>
                </a:r>
              </a:p>
              <a:p>
                <a:pPr eaLnBrk="0" hangingPunct="0"/>
                <a:endParaRPr lang="en-US" sz="14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69319" name="Text Box 7"/>
              <p:cNvSpPr txBox="1">
                <a:spLocks noChangeArrowheads="1"/>
              </p:cNvSpPr>
              <p:nvPr/>
            </p:nvSpPr>
            <p:spPr bwMode="auto">
              <a:xfrm>
                <a:off x="1406" y="878"/>
                <a:ext cx="734" cy="26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NextG</a:t>
                </a:r>
              </a:p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MC-CDMA</a:t>
                </a:r>
              </a:p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OFDM</a:t>
                </a:r>
              </a:p>
              <a:p>
                <a:pPr eaLnBrk="0" hangingPunct="0"/>
                <a:endParaRPr lang="en-US" sz="1600">
                  <a:solidFill>
                    <a:schemeClr val="tx2"/>
                  </a:solidFill>
                </a:endParaRPr>
              </a:p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3G</a:t>
                </a:r>
              </a:p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TDMA</a:t>
                </a:r>
              </a:p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WCDMA</a:t>
                </a:r>
              </a:p>
              <a:p>
                <a:pPr eaLnBrk="0" hangingPunct="0"/>
                <a:endParaRPr lang="en-US" sz="1600">
                  <a:solidFill>
                    <a:schemeClr val="tx2"/>
                  </a:solidFill>
                </a:endParaRPr>
              </a:p>
              <a:p>
                <a:pPr eaLnBrk="0" hangingPunct="0"/>
                <a:endParaRPr lang="en-US" sz="1600">
                  <a:solidFill>
                    <a:schemeClr val="tx2"/>
                  </a:solidFill>
                </a:endParaRPr>
              </a:p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2G</a:t>
                </a:r>
              </a:p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TDMA</a:t>
                </a:r>
              </a:p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CDMA</a:t>
                </a:r>
              </a:p>
              <a:p>
                <a:pPr eaLnBrk="0" hangingPunct="0"/>
                <a:endParaRPr lang="en-US" sz="1600">
                  <a:solidFill>
                    <a:schemeClr val="tx2"/>
                  </a:solidFill>
                </a:endParaRPr>
              </a:p>
              <a:p>
                <a:pPr eaLnBrk="0" hangingPunct="0"/>
                <a:endParaRPr lang="en-US" sz="1600">
                  <a:solidFill>
                    <a:schemeClr val="tx2"/>
                  </a:solidFill>
                </a:endParaRPr>
              </a:p>
              <a:p>
                <a:pPr eaLnBrk="0" hangingPunct="0"/>
                <a:endParaRPr lang="en-US" sz="1600">
                  <a:solidFill>
                    <a:schemeClr val="tx2"/>
                  </a:solidFill>
                </a:endParaRPr>
              </a:p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1G</a:t>
                </a:r>
              </a:p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</a:rPr>
                  <a:t>FDMA</a:t>
                </a:r>
              </a:p>
            </p:txBody>
          </p:sp>
          <p:sp>
            <p:nvSpPr>
              <p:cNvPr id="269320" name="Freeform 8"/>
              <p:cNvSpPr>
                <a:spLocks/>
              </p:cNvSpPr>
              <p:nvPr/>
            </p:nvSpPr>
            <p:spPr bwMode="auto">
              <a:xfrm>
                <a:off x="1284" y="852"/>
                <a:ext cx="4260" cy="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68"/>
                  </a:cxn>
                  <a:cxn ang="0">
                    <a:pos x="4260" y="2868"/>
                  </a:cxn>
                </a:cxnLst>
                <a:rect l="0" t="0" r="r" b="b"/>
                <a:pathLst>
                  <a:path w="4260" h="2868">
                    <a:moveTo>
                      <a:pt x="0" y="0"/>
                    </a:moveTo>
                    <a:lnTo>
                      <a:pt x="0" y="2868"/>
                    </a:lnTo>
                    <a:lnTo>
                      <a:pt x="4260" y="2868"/>
                    </a:lnTo>
                  </a:path>
                </a:pathLst>
              </a:custGeom>
              <a:noFill/>
              <a:ln w="127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69321" name="Line 9"/>
              <p:cNvSpPr>
                <a:spLocks noChangeShapeType="1"/>
              </p:cNvSpPr>
              <p:nvPr/>
            </p:nvSpPr>
            <p:spPr bwMode="auto">
              <a:xfrm>
                <a:off x="1272" y="2868"/>
                <a:ext cx="4260" cy="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69322" name="Line 10"/>
              <p:cNvSpPr>
                <a:spLocks noChangeShapeType="1"/>
              </p:cNvSpPr>
              <p:nvPr/>
            </p:nvSpPr>
            <p:spPr bwMode="auto">
              <a:xfrm>
                <a:off x="1308" y="2076"/>
                <a:ext cx="4260" cy="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69323" name="Line 11"/>
              <p:cNvSpPr>
                <a:spLocks noChangeShapeType="1"/>
              </p:cNvSpPr>
              <p:nvPr/>
            </p:nvSpPr>
            <p:spPr bwMode="auto">
              <a:xfrm>
                <a:off x="1284" y="1392"/>
                <a:ext cx="4260" cy="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69324" name="Text Box 12"/>
              <p:cNvSpPr txBox="1">
                <a:spLocks noChangeArrowheads="1"/>
              </p:cNvSpPr>
              <p:nvPr/>
            </p:nvSpPr>
            <p:spPr bwMode="auto">
              <a:xfrm>
                <a:off x="374" y="1010"/>
                <a:ext cx="511" cy="26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US" sz="1600" b="1">
                    <a:solidFill>
                      <a:schemeClr val="tx2"/>
                    </a:solidFill>
                  </a:rPr>
                  <a:t>&gt; 2010</a:t>
                </a: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r>
                  <a:rPr lang="en-US" sz="1600" b="1">
                    <a:solidFill>
                      <a:schemeClr val="tx2"/>
                    </a:solidFill>
                  </a:rPr>
                  <a:t>2002</a:t>
                </a: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r>
                  <a:rPr lang="en-US" sz="1600" b="1">
                    <a:solidFill>
                      <a:schemeClr val="tx2"/>
                    </a:solidFill>
                  </a:rPr>
                  <a:t>1995</a:t>
                </a: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r>
                  <a:rPr lang="en-US" sz="1600" b="1">
                    <a:solidFill>
                      <a:schemeClr val="tx2"/>
                    </a:solidFill>
                  </a:rPr>
                  <a:t>1990s</a:t>
                </a: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endParaRPr lang="en-US" sz="1600" b="1">
                  <a:solidFill>
                    <a:schemeClr val="tx2"/>
                  </a:solidFill>
                </a:endParaRPr>
              </a:p>
              <a:p>
                <a:pPr eaLnBrk="0" hangingPunct="0">
                  <a:buFont typeface="Wingdings" pitchFamily="2" charset="2"/>
                  <a:buNone/>
                </a:pPr>
                <a:r>
                  <a:rPr lang="en-US" sz="1600" b="1">
                    <a:solidFill>
                      <a:schemeClr val="tx2"/>
                    </a:solidFill>
                  </a:rPr>
                  <a:t>1980s</a:t>
                </a:r>
              </a:p>
            </p:txBody>
          </p:sp>
        </p:grpSp>
        <p:sp>
          <p:nvSpPr>
            <p:cNvPr id="269325" name="Line 13"/>
            <p:cNvSpPr>
              <a:spLocks noChangeShapeType="1"/>
            </p:cNvSpPr>
            <p:nvPr/>
          </p:nvSpPr>
          <p:spPr bwMode="auto">
            <a:xfrm>
              <a:off x="2328" y="912"/>
              <a:ext cx="1" cy="27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2635</Words>
  <Application>Microsoft Office PowerPoint</Application>
  <PresentationFormat>On-screen Show (4:3)</PresentationFormat>
  <Paragraphs>642</Paragraphs>
  <Slides>63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DejaVu Sans</vt:lpstr>
      <vt:lpstr>Times New Roman</vt:lpstr>
      <vt:lpstr>Symbol</vt:lpstr>
      <vt:lpstr>Office Theme</vt:lpstr>
      <vt:lpstr>Bitmap Image</vt:lpstr>
      <vt:lpstr>Pengantar Teknologi Mobile</vt:lpstr>
      <vt:lpstr>Deskripsi Matakuliah</vt:lpstr>
      <vt:lpstr>Kompentensi Matakuliah</vt:lpstr>
      <vt:lpstr>Silabus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Mobile Computing</vt:lpstr>
      <vt:lpstr>Wearable Computer</vt:lpstr>
      <vt:lpstr>Keuntungan mobile technology</vt:lpstr>
      <vt:lpstr>Kekurangan</vt:lpstr>
      <vt:lpstr>Mobile Phone</vt:lpstr>
      <vt:lpstr>Perubahan Telekomunikasi</vt:lpstr>
      <vt:lpstr>Generation Mobile Phones</vt:lpstr>
      <vt:lpstr>Perbedaan</vt:lpstr>
      <vt:lpstr>Standard Mobile Phone</vt:lpstr>
      <vt:lpstr>Standard Mobile Phone</vt:lpstr>
      <vt:lpstr>Standard Mobile Phone</vt:lpstr>
      <vt:lpstr>Perbedaan</vt:lpstr>
      <vt:lpstr>3G</vt:lpstr>
      <vt:lpstr>3G (2)</vt:lpstr>
      <vt:lpstr>Slide 47</vt:lpstr>
      <vt:lpstr>Operator Selular Indonesia</vt:lpstr>
      <vt:lpstr>GSM Operator Code</vt:lpstr>
      <vt:lpstr>Pengguna CDMA2000 Indonesia</vt:lpstr>
      <vt:lpstr>GSM Coverage</vt:lpstr>
      <vt:lpstr>Area Aplikasi Mobile</vt:lpstr>
      <vt:lpstr>Aplikasi Mobile Phone</vt:lpstr>
      <vt:lpstr>Mobile Killer Applications</vt:lpstr>
      <vt:lpstr>Mobile Killer Application</vt:lpstr>
      <vt:lpstr>Karakteristik Piranti Mobile</vt:lpstr>
      <vt:lpstr>Karakteristik Piranti Mobile</vt:lpstr>
      <vt:lpstr>Karakteristik Piranti Mobile</vt:lpstr>
      <vt:lpstr>Keterbatasan Piranti Mobile</vt:lpstr>
      <vt:lpstr>Keterbatasan Piranti Mobile</vt:lpstr>
      <vt:lpstr>Pengguna Aplikasi Mobile</vt:lpstr>
      <vt:lpstr>Pengguna Aplikasi Mobile</vt:lpstr>
      <vt:lpstr>Mobile technology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Teknologi Mobile</dc:title>
  <dc:creator>Antonius Rachmat C</dc:creator>
  <cp:lastModifiedBy>HP Mini</cp:lastModifiedBy>
  <cp:revision>154</cp:revision>
  <cp:lastPrinted>1601-01-01T00:00:00Z</cp:lastPrinted>
  <dcterms:created xsi:type="dcterms:W3CDTF">2008-01-16T10:42:04Z</dcterms:created>
  <dcterms:modified xsi:type="dcterms:W3CDTF">2011-05-06T17:03:45Z</dcterms:modified>
</cp:coreProperties>
</file>