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8" r:id="rId9"/>
    <p:sldId id="262" r:id="rId10"/>
    <p:sldId id="263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D4DB-790E-4E40-A891-C2761A174B06}" type="datetimeFigureOut">
              <a:rPr lang="en-US" smtClean="0"/>
              <a:t>5/15/2011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C62B-D0EE-439B-A49F-024D82FC6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D4DB-790E-4E40-A891-C2761A174B06}" type="datetimeFigureOut">
              <a:rPr lang="en-US" smtClean="0"/>
              <a:t>5/15/2011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C62B-D0EE-439B-A49F-024D82FC6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D4DB-790E-4E40-A891-C2761A174B06}" type="datetimeFigureOut">
              <a:rPr lang="en-US" smtClean="0"/>
              <a:t>5/15/2011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C62B-D0EE-439B-A49F-024D82FC6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D4DB-790E-4E40-A891-C2761A174B06}" type="datetimeFigureOut">
              <a:rPr lang="en-US" smtClean="0"/>
              <a:t>5/15/2011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C62B-D0EE-439B-A49F-024D82FC6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D4DB-790E-4E40-A891-C2761A174B06}" type="datetimeFigureOut">
              <a:rPr lang="en-US" smtClean="0"/>
              <a:t>5/15/2011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C62B-D0EE-439B-A49F-024D82FC6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D4DB-790E-4E40-A891-C2761A174B06}" type="datetimeFigureOut">
              <a:rPr lang="en-US" smtClean="0"/>
              <a:t>5/15/2011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C62B-D0EE-439B-A49F-024D82FC6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D4DB-790E-4E40-A891-C2761A174B06}" type="datetimeFigureOut">
              <a:rPr lang="en-US" smtClean="0"/>
              <a:t>5/15/2011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C62B-D0EE-439B-A49F-024D82FC6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D4DB-790E-4E40-A891-C2761A174B06}" type="datetimeFigureOut">
              <a:rPr lang="en-US" smtClean="0"/>
              <a:t>5/15/2011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C62B-D0EE-439B-A49F-024D82FC6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D4DB-790E-4E40-A891-C2761A174B06}" type="datetimeFigureOut">
              <a:rPr lang="en-US" smtClean="0"/>
              <a:t>5/15/2011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C62B-D0EE-439B-A49F-024D82FC6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D4DB-790E-4E40-A891-C2761A174B06}" type="datetimeFigureOut">
              <a:rPr lang="en-US" smtClean="0"/>
              <a:t>5/15/2011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C62B-D0EE-439B-A49F-024D82FC628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D4DB-790E-4E40-A891-C2761A174B06}" type="datetimeFigureOut">
              <a:rPr lang="en-US" smtClean="0"/>
              <a:t>5/15/2011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F7C62B-D0EE-439B-A49F-024D82FC628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4F7C62B-D0EE-439B-A49F-024D82FC628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16FD4DB-790E-4E40-A891-C2761A174B06}" type="datetimeFigureOut">
              <a:rPr lang="en-US" smtClean="0"/>
              <a:t>5/15/2011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novertaeffendist.wordpress.com/2009/01/05/adc-0804/" TargetMode="External"/><Relationship Id="rId2" Type="http://schemas.openxmlformats.org/officeDocument/2006/relationships/hyperlink" Target="http://tutorial-elektronika.blogspot.com/2009/02/cara-kerja-analog-to-digital-converter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905001"/>
            <a:ext cx="8229600" cy="1828800"/>
          </a:xfrm>
        </p:spPr>
        <p:txBody>
          <a:bodyPr/>
          <a:lstStyle/>
          <a:p>
            <a:pPr algn="ctr"/>
            <a:r>
              <a:rPr lang="en-US" sz="4000" dirty="0" smtClean="0"/>
              <a:t>ADC</a:t>
            </a:r>
            <a:br>
              <a:rPr lang="en-US" sz="4000" dirty="0" smtClean="0"/>
            </a:br>
            <a:r>
              <a:rPr lang="en-US" sz="4000" dirty="0" smtClean="0"/>
              <a:t>(</a:t>
            </a:r>
            <a:r>
              <a:rPr lang="en-US" sz="4000" dirty="0" smtClean="0"/>
              <a:t>ANALOG TO DIGITAL CONVERTER)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91000"/>
            <a:ext cx="6461760" cy="1066800"/>
          </a:xfrm>
        </p:spPr>
        <p:txBody>
          <a:bodyPr/>
          <a:lstStyle/>
          <a:p>
            <a:r>
              <a:rPr lang="en-US" dirty="0" smtClean="0"/>
              <a:t>OLEH :</a:t>
            </a:r>
          </a:p>
          <a:p>
            <a:r>
              <a:rPr lang="en-US" dirty="0" smtClean="0"/>
              <a:t>SRI SUPATMI,S.KOM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651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229600" cy="6248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b="1" u="sng" dirty="0" err="1" smtClean="0"/>
              <a:t>Tipe</a:t>
            </a:r>
            <a:r>
              <a:rPr lang="en-US" b="1" u="sng" dirty="0" smtClean="0"/>
              <a:t> successive approximation </a:t>
            </a:r>
          </a:p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jangkauan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analog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0 Volt </a:t>
            </a:r>
            <a:r>
              <a:rPr lang="en-US" dirty="0" err="1" smtClean="0"/>
              <a:t>sampai</a:t>
            </a:r>
            <a:r>
              <a:rPr lang="en-US" dirty="0" smtClean="0"/>
              <a:t> 5 Volt (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), </a:t>
            </a:r>
            <a:r>
              <a:rPr lang="en-US" dirty="0" err="1" smtClean="0"/>
              <a:t>karena</a:t>
            </a:r>
            <a:r>
              <a:rPr lang="en-US" dirty="0" smtClean="0"/>
              <a:t> IC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SAC 8-bit, </a:t>
            </a:r>
            <a:r>
              <a:rPr lang="en-US" dirty="0" err="1" smtClean="0"/>
              <a:t>resolusinya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(n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bit </a:t>
            </a:r>
            <a:r>
              <a:rPr lang="en-US" dirty="0" err="1" smtClean="0"/>
              <a:t>keluaran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 IC analog to digital converter) IC ADC </a:t>
            </a:r>
            <a:r>
              <a:rPr lang="en-US" dirty="0" smtClean="0"/>
              <a:t>0804/0809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smtClean="0"/>
              <a:t>generator clock </a:t>
            </a:r>
            <a:r>
              <a:rPr lang="en-US" dirty="0" err="1" smtClean="0"/>
              <a:t>intenal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diaktifkan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resistor </a:t>
            </a:r>
            <a:r>
              <a:rPr lang="en-US" dirty="0" err="1" smtClean="0"/>
              <a:t>eksternal</a:t>
            </a:r>
            <a:r>
              <a:rPr lang="en-US" dirty="0" smtClean="0"/>
              <a:t> (R) </a:t>
            </a:r>
            <a:r>
              <a:rPr lang="en-US" dirty="0" err="1" smtClean="0"/>
              <a:t>antara</a:t>
            </a:r>
            <a:r>
              <a:rPr lang="en-US" dirty="0" smtClean="0"/>
              <a:t> pin CLK OUT </a:t>
            </a:r>
            <a:r>
              <a:rPr lang="en-US" dirty="0" err="1" smtClean="0"/>
              <a:t>dan</a:t>
            </a:r>
            <a:r>
              <a:rPr lang="en-US" dirty="0" smtClean="0"/>
              <a:t> CLK IN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kapasitor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(C) </a:t>
            </a:r>
            <a:r>
              <a:rPr lang="en-US" dirty="0" err="1" smtClean="0"/>
              <a:t>antara</a:t>
            </a:r>
            <a:r>
              <a:rPr lang="en-US" dirty="0" smtClean="0"/>
              <a:t> CLK IN </a:t>
            </a:r>
            <a:r>
              <a:rPr lang="en-US" dirty="0" err="1" smtClean="0"/>
              <a:t>dan</a:t>
            </a:r>
            <a:r>
              <a:rPr lang="en-US" dirty="0" smtClean="0"/>
              <a:t> ground digital. </a:t>
            </a:r>
            <a:r>
              <a:rPr lang="en-US" dirty="0" err="1" smtClean="0"/>
              <a:t>Frekuensi</a:t>
            </a:r>
            <a:r>
              <a:rPr lang="en-US" dirty="0" smtClean="0"/>
              <a:t> clock yang </a:t>
            </a:r>
            <a:r>
              <a:rPr lang="en-US" dirty="0" err="1" smtClean="0"/>
              <a:t>diperoleh</a:t>
            </a:r>
            <a:r>
              <a:rPr lang="en-US" dirty="0" smtClean="0"/>
              <a:t> di pin CLK OUT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: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clock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yang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pin CLK IN. ADC </a:t>
            </a:r>
            <a:r>
              <a:rPr lang="en-US" dirty="0" smtClean="0"/>
              <a:t>0804/0809 </a:t>
            </a:r>
            <a:r>
              <a:rPr lang="en-US" dirty="0" err="1" smtClean="0"/>
              <a:t>memilik</a:t>
            </a:r>
            <a:r>
              <a:rPr lang="en-US" dirty="0" smtClean="0"/>
              <a:t> 8 </a:t>
            </a:r>
            <a:r>
              <a:rPr lang="en-US" dirty="0" err="1" smtClean="0"/>
              <a:t>keluaran</a:t>
            </a:r>
            <a:r>
              <a:rPr lang="en-US" dirty="0" smtClean="0"/>
              <a:t> digital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data </a:t>
            </a:r>
            <a:r>
              <a:rPr lang="en-US" dirty="0" err="1" smtClean="0"/>
              <a:t>mikrokomputer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Masukan</a:t>
            </a:r>
            <a:r>
              <a:rPr lang="en-US" dirty="0" smtClean="0"/>
              <a:t> (chip select,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)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mengaktifkan</a:t>
            </a:r>
            <a:r>
              <a:rPr lang="en-US" dirty="0" smtClean="0"/>
              <a:t> ADC </a:t>
            </a:r>
            <a:r>
              <a:rPr lang="en-US" dirty="0" smtClean="0"/>
              <a:t>0804/0809.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berlogika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ADC </a:t>
            </a:r>
            <a:r>
              <a:rPr lang="en-US" dirty="0" smtClean="0"/>
              <a:t>0804/0809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(disable)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impedansi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smtClean="0"/>
              <a:t>(write </a:t>
            </a:r>
            <a:r>
              <a:rPr lang="en-US" dirty="0" err="1" smtClean="0"/>
              <a:t>atau</a:t>
            </a:r>
            <a:r>
              <a:rPr lang="en-US" dirty="0" smtClean="0"/>
              <a:t> start </a:t>
            </a:r>
            <a:r>
              <a:rPr lang="en-US" dirty="0" err="1" smtClean="0"/>
              <a:t>convertion</a:t>
            </a:r>
            <a:r>
              <a:rPr lang="en-US" dirty="0" smtClean="0"/>
              <a:t>)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memulai</a:t>
            </a:r>
            <a:r>
              <a:rPr lang="en-US" dirty="0" smtClean="0"/>
              <a:t> proses </a:t>
            </a:r>
            <a:r>
              <a:rPr lang="en-US" dirty="0" err="1" smtClean="0"/>
              <a:t>konversi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pulsa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0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 (interrupt </a:t>
            </a:r>
            <a:r>
              <a:rPr lang="en-US" dirty="0" err="1" smtClean="0"/>
              <a:t>atau</a:t>
            </a:r>
            <a:r>
              <a:rPr lang="en-US" dirty="0" smtClean="0"/>
              <a:t> end </a:t>
            </a:r>
            <a:r>
              <a:rPr lang="en-US" dirty="0" smtClean="0"/>
              <a:t>of </a:t>
            </a:r>
            <a:r>
              <a:rPr lang="en-US" dirty="0" err="1" smtClean="0"/>
              <a:t>convertion</a:t>
            </a:r>
            <a:r>
              <a:rPr lang="en-US" dirty="0" smtClean="0"/>
              <a:t>)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konversi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konversi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1. </a:t>
            </a:r>
            <a:endParaRPr lang="en-US" dirty="0" smtClean="0"/>
          </a:p>
          <a:p>
            <a:pPr algn="just"/>
            <a:r>
              <a:rPr lang="en-US" dirty="0" smtClean="0"/>
              <a:t>Di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0.</a:t>
            </a:r>
          </a:p>
          <a:p>
            <a:pPr algn="just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19200"/>
            <a:ext cx="3657600" cy="551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880" y="2819400"/>
            <a:ext cx="838200" cy="599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931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87362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327138"/>
              </p:ext>
            </p:extLst>
          </p:nvPr>
        </p:nvGraphicFramePr>
        <p:xfrm>
          <a:off x="448310" y="2743200"/>
          <a:ext cx="7384028" cy="36817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97124"/>
                <a:gridCol w="3631091"/>
                <a:gridCol w="1355813"/>
              </a:tblGrid>
              <a:tr h="13144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50" dirty="0">
                          <a:effectLst/>
                        </a:rPr>
                        <a:t>Vin (volt)</a:t>
                      </a:r>
                      <a:endParaRPr lang="en-US" sz="2400" b="1" kern="5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17780" marR="17780" marT="17780" marB="17780" anchor="ctr">
                    <a:gradFill>
                      <a:gsLst>
                        <a:gs pos="0">
                          <a:schemeClr val="bg1"/>
                        </a:gs>
                        <a:gs pos="100000">
                          <a:schemeClr val="accent6">
                            <a:lumMod val="75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50" dirty="0">
                          <a:effectLst/>
                        </a:rPr>
                        <a:t>Data Digital (</a:t>
                      </a:r>
                      <a:r>
                        <a:rPr lang="en-US" sz="2400" b="1" kern="50" dirty="0" err="1">
                          <a:effectLst/>
                        </a:rPr>
                        <a:t>biner</a:t>
                      </a:r>
                      <a:r>
                        <a:rPr lang="en-US" sz="2400" b="1" kern="50" dirty="0">
                          <a:effectLst/>
                        </a:rPr>
                        <a:t>)</a:t>
                      </a:r>
                      <a:endParaRPr lang="en-US" sz="2400" b="1" kern="5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17780" marR="17780" marT="17780" marB="17780" anchor="ctr">
                    <a:gradFill>
                      <a:gsLst>
                        <a:gs pos="0">
                          <a:schemeClr val="bg1"/>
                        </a:gs>
                        <a:gs pos="100000">
                          <a:schemeClr val="accent6">
                            <a:lumMod val="75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50">
                          <a:effectLst/>
                        </a:rPr>
                        <a:t>Data Digital (desimal)</a:t>
                      </a:r>
                      <a:endParaRPr lang="en-US" sz="2400" b="1" kern="5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17780" marR="17780" marT="17780" marB="17780" anchor="ctr">
                    <a:gradFill>
                      <a:gsLst>
                        <a:gs pos="0">
                          <a:schemeClr val="bg1"/>
                        </a:gs>
                        <a:gs pos="100000">
                          <a:schemeClr val="accent6">
                            <a:lumMod val="75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914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50" dirty="0">
                          <a:effectLst/>
                        </a:rPr>
                        <a:t>0,000</a:t>
                      </a:r>
                      <a:endParaRPr lang="en-US" sz="2400" b="1" kern="5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17780" marR="17780" marT="17780" marB="17780" anchor="ctr">
                    <a:gradFill>
                      <a:gsLst>
                        <a:gs pos="0">
                          <a:schemeClr val="bg1"/>
                        </a:gs>
                        <a:gs pos="100000">
                          <a:schemeClr val="accent6">
                            <a:lumMod val="75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50" dirty="0">
                          <a:effectLst/>
                        </a:rPr>
                        <a:t>0000 0000</a:t>
                      </a:r>
                      <a:endParaRPr lang="en-US" sz="2400" b="1" kern="5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17780" marR="17780" marT="17780" marB="17780" anchor="ctr">
                    <a:gradFill>
                      <a:gsLst>
                        <a:gs pos="0">
                          <a:schemeClr val="bg1"/>
                        </a:gs>
                        <a:gs pos="100000">
                          <a:schemeClr val="accent6">
                            <a:lumMod val="75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50" dirty="0">
                          <a:effectLst/>
                        </a:rPr>
                        <a:t> </a:t>
                      </a:r>
                      <a:r>
                        <a:rPr lang="en-US" sz="2400" b="1" kern="50" dirty="0" smtClean="0">
                          <a:effectLst/>
                        </a:rPr>
                        <a:t>0</a:t>
                      </a:r>
                      <a:endParaRPr lang="en-US" sz="2400" b="1" kern="5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17780" marR="17780" marT="17780" marB="17780" anchor="ctr">
                    <a:gradFill>
                      <a:gsLst>
                        <a:gs pos="0">
                          <a:schemeClr val="bg1"/>
                        </a:gs>
                        <a:gs pos="100000">
                          <a:schemeClr val="accent6">
                            <a:lumMod val="75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914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50" dirty="0" smtClean="0">
                          <a:effectLst/>
                        </a:rPr>
                        <a:t>0,0196</a:t>
                      </a:r>
                      <a:endParaRPr lang="en-US" sz="2400" b="1" kern="5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17780" marR="17780" marT="17780" marB="17780" anchor="ctr">
                    <a:gradFill>
                      <a:gsLst>
                        <a:gs pos="0">
                          <a:schemeClr val="bg1"/>
                        </a:gs>
                        <a:gs pos="100000">
                          <a:schemeClr val="accent6">
                            <a:lumMod val="75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50" dirty="0">
                          <a:effectLst/>
                        </a:rPr>
                        <a:t>0000 0001</a:t>
                      </a:r>
                      <a:endParaRPr lang="en-US" sz="2400" b="1" kern="5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17780" marR="17780" marT="17780" marB="17780" anchor="ctr">
                    <a:gradFill>
                      <a:gsLst>
                        <a:gs pos="0">
                          <a:schemeClr val="bg1"/>
                        </a:gs>
                        <a:gs pos="100000">
                          <a:schemeClr val="accent6">
                            <a:lumMod val="75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50" dirty="0">
                          <a:effectLst/>
                        </a:rPr>
                        <a:t> </a:t>
                      </a:r>
                      <a:r>
                        <a:rPr lang="en-US" sz="2400" b="1" kern="50" dirty="0" smtClean="0">
                          <a:effectLst/>
                        </a:rPr>
                        <a:t>1</a:t>
                      </a:r>
                      <a:endParaRPr lang="en-US" sz="2400" b="1" kern="5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17780" marR="17780" marT="17780" marB="17780" anchor="ctr">
                    <a:gradFill>
                      <a:gsLst>
                        <a:gs pos="0">
                          <a:schemeClr val="bg1"/>
                        </a:gs>
                        <a:gs pos="100000">
                          <a:schemeClr val="accent6">
                            <a:lumMod val="75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914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50" dirty="0" smtClean="0">
                          <a:effectLst/>
                        </a:rPr>
                        <a:t>0,0392</a:t>
                      </a:r>
                      <a:endParaRPr lang="en-US" sz="2400" b="1" kern="5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17780" marR="17780" marT="17780" marB="17780" anchor="ctr">
                    <a:gradFill>
                      <a:gsLst>
                        <a:gs pos="0">
                          <a:schemeClr val="bg1"/>
                        </a:gs>
                        <a:gs pos="100000">
                          <a:schemeClr val="accent6">
                            <a:lumMod val="75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50" dirty="0">
                          <a:effectLst/>
                        </a:rPr>
                        <a:t>0000 0010</a:t>
                      </a:r>
                      <a:endParaRPr lang="en-US" sz="2400" b="1" kern="5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17780" marR="17780" marT="17780" marB="17780" anchor="ctr">
                    <a:gradFill>
                      <a:gsLst>
                        <a:gs pos="0">
                          <a:schemeClr val="bg1"/>
                        </a:gs>
                        <a:gs pos="100000">
                          <a:schemeClr val="accent6">
                            <a:lumMod val="75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50" dirty="0">
                          <a:effectLst/>
                        </a:rPr>
                        <a:t> </a:t>
                      </a:r>
                      <a:r>
                        <a:rPr lang="en-US" sz="2400" b="1" kern="50" dirty="0" smtClean="0">
                          <a:effectLst/>
                        </a:rPr>
                        <a:t>2</a:t>
                      </a:r>
                      <a:endParaRPr lang="en-US" sz="2400" b="1" kern="5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17780" marR="17780" marT="17780" marB="17780" anchor="ctr">
                    <a:gradFill>
                      <a:gsLst>
                        <a:gs pos="0">
                          <a:schemeClr val="bg1"/>
                        </a:gs>
                        <a:gs pos="100000">
                          <a:schemeClr val="accent6">
                            <a:lumMod val="75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50" dirty="0">
                          <a:effectLst/>
                        </a:rPr>
                        <a:t> </a:t>
                      </a:r>
                      <a:r>
                        <a:rPr lang="en-US" sz="2400" b="1" kern="50" dirty="0" smtClean="0">
                          <a:effectLst/>
                        </a:rPr>
                        <a:t>…</a:t>
                      </a:r>
                      <a:endParaRPr lang="en-US" sz="2400" b="1" kern="5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17780" marR="17780" marT="17780" marB="17780" anchor="ctr">
                    <a:gradFill>
                      <a:gsLst>
                        <a:gs pos="0">
                          <a:schemeClr val="bg1"/>
                        </a:gs>
                        <a:gs pos="100000">
                          <a:schemeClr val="accent6">
                            <a:lumMod val="75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50" dirty="0">
                          <a:effectLst/>
                        </a:rPr>
                        <a:t> </a:t>
                      </a:r>
                      <a:r>
                        <a:rPr lang="en-US" sz="2400" b="1" kern="50" dirty="0" smtClean="0">
                          <a:effectLst/>
                        </a:rPr>
                        <a:t>…</a:t>
                      </a:r>
                      <a:endParaRPr lang="en-US" sz="2400" b="1" kern="5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17780" marR="17780" marT="17780" marB="17780" anchor="ctr">
                    <a:gradFill>
                      <a:gsLst>
                        <a:gs pos="0">
                          <a:schemeClr val="bg1"/>
                        </a:gs>
                        <a:gs pos="100000">
                          <a:schemeClr val="accent6">
                            <a:lumMod val="75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50" dirty="0">
                          <a:effectLst/>
                        </a:rPr>
                        <a:t> </a:t>
                      </a:r>
                      <a:r>
                        <a:rPr lang="en-US" sz="2400" b="1" kern="50" dirty="0" smtClean="0">
                          <a:effectLst/>
                        </a:rPr>
                        <a:t>…</a:t>
                      </a:r>
                      <a:endParaRPr lang="en-US" sz="2400" b="1" kern="5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17780" marR="17780" marT="17780" marB="17780" anchor="ctr">
                    <a:gradFill>
                      <a:gsLst>
                        <a:gs pos="0">
                          <a:schemeClr val="bg1"/>
                        </a:gs>
                        <a:gs pos="100000">
                          <a:schemeClr val="accent6">
                            <a:lumMod val="75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914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50" dirty="0" smtClean="0">
                          <a:effectLst/>
                        </a:rPr>
                        <a:t>5</a:t>
                      </a:r>
                      <a:endParaRPr lang="en-US" sz="2400" b="1" kern="5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17780" marR="17780" marT="17780" marB="17780" anchor="ctr">
                    <a:gradFill>
                      <a:gsLst>
                        <a:gs pos="0">
                          <a:schemeClr val="bg1"/>
                        </a:gs>
                        <a:gs pos="100000">
                          <a:schemeClr val="accent6">
                            <a:lumMod val="75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50" dirty="0">
                          <a:effectLst/>
                        </a:rPr>
                        <a:t>1111 1111</a:t>
                      </a:r>
                      <a:endParaRPr lang="en-US" sz="2400" b="1" kern="5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17780" marR="17780" marT="17780" marB="17780" anchor="ctr">
                    <a:gradFill>
                      <a:gsLst>
                        <a:gs pos="0">
                          <a:schemeClr val="bg1"/>
                        </a:gs>
                        <a:gs pos="100000">
                          <a:schemeClr val="accent6">
                            <a:lumMod val="75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50" dirty="0">
                          <a:effectLst/>
                        </a:rPr>
                        <a:t>255</a:t>
                      </a:r>
                      <a:endParaRPr lang="en-US" sz="2400" b="1" kern="50" dirty="0">
                        <a:effectLst/>
                        <a:latin typeface="Times New Roman"/>
                        <a:ea typeface="Arial Unicode MS"/>
                      </a:endParaRPr>
                    </a:p>
                  </a:txBody>
                  <a:tcPr marL="17780" marR="17780" marT="17780" marB="17780" anchor="ctr">
                    <a:gradFill>
                      <a:gsLst>
                        <a:gs pos="0">
                          <a:schemeClr val="bg1"/>
                        </a:gs>
                        <a:gs pos="100000">
                          <a:schemeClr val="accent6">
                            <a:lumMod val="75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8200"/>
            <a:ext cx="5173653" cy="780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1618316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1 bit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dirty="0" err="1" smtClean="0"/>
              <a:t>diwakili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19,6 </a:t>
            </a:r>
            <a:r>
              <a:rPr lang="en-US" dirty="0" err="1" smtClean="0"/>
              <a:t>mVolt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b="1" kern="50" dirty="0"/>
              <a:t>0000 </a:t>
            </a:r>
            <a:r>
              <a:rPr lang="en-US" b="1" kern="50" dirty="0" smtClean="0"/>
              <a:t>0010</a:t>
            </a:r>
            <a:r>
              <a:rPr lang="en-US" dirty="0" smtClean="0"/>
              <a:t> (2</a:t>
            </a:r>
            <a:r>
              <a:rPr lang="en-US" sz="1100" dirty="0" smtClean="0"/>
              <a:t>10</a:t>
            </a:r>
            <a:r>
              <a:rPr lang="en-US" dirty="0" smtClean="0"/>
              <a:t>) </a:t>
            </a:r>
          </a:p>
          <a:p>
            <a:pPr algn="just"/>
            <a:r>
              <a:rPr lang="en-US" dirty="0" err="1" smtClean="0"/>
              <a:t>maka</a:t>
            </a:r>
            <a:r>
              <a:rPr lang="en-US" dirty="0" smtClean="0"/>
              <a:t> Vin = 19,6 </a:t>
            </a:r>
            <a:r>
              <a:rPr lang="en-US" dirty="0" err="1" smtClean="0"/>
              <a:t>mVolt</a:t>
            </a:r>
            <a:r>
              <a:rPr lang="en-US" dirty="0" smtClean="0"/>
              <a:t> x 2 = 39,2 </a:t>
            </a:r>
            <a:r>
              <a:rPr lang="en-US" dirty="0" err="1" smtClean="0"/>
              <a:t>mVolt</a:t>
            </a:r>
            <a:r>
              <a:rPr lang="en-US" dirty="0" smtClean="0"/>
              <a:t> = 0,0392 V</a:t>
            </a:r>
            <a:endParaRPr lang="en-US" b="1" kern="50" dirty="0">
              <a:latin typeface="Times New Roman"/>
              <a:ea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175734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tutorial-elektronika.blogspot.com/2009/02/cara-kerja-analog-to-digital-converter.html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praktikum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endParaRPr lang="en-US" dirty="0" smtClean="0"/>
          </a:p>
          <a:p>
            <a:r>
              <a:rPr lang="en-US" dirty="0">
                <a:hlinkClick r:id="rId3"/>
              </a:rPr>
              <a:t>http://novertaeffendist.wordpress.com/2009/01/05/adc-0804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675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PENGERTIAN ADC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ADC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kepanjangan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Analog To Digital Converter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input analog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– </a:t>
            </a:r>
            <a:r>
              <a:rPr lang="en-US" dirty="0" err="1" smtClean="0"/>
              <a:t>kode</a:t>
            </a:r>
            <a:r>
              <a:rPr lang="en-US" dirty="0" smtClean="0"/>
              <a:t> digital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ADC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 input analog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 digital (bit-bit </a:t>
            </a:r>
            <a:r>
              <a:rPr lang="en-US" dirty="0" err="1" smtClean="0"/>
              <a:t>biner</a:t>
            </a:r>
            <a:r>
              <a:rPr lang="en-US" dirty="0" smtClean="0"/>
              <a:t>)</a:t>
            </a:r>
            <a:endParaRPr lang="en-US" dirty="0" smtClean="0"/>
          </a:p>
          <a:p>
            <a:pPr algn="just"/>
            <a:r>
              <a:rPr lang="en-US" dirty="0" smtClean="0"/>
              <a:t> ADC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Pengatur</a:t>
            </a:r>
            <a:r>
              <a:rPr lang="en-US" dirty="0" smtClean="0"/>
              <a:t> proses </a:t>
            </a:r>
            <a:r>
              <a:rPr lang="en-US" dirty="0" err="1" smtClean="0"/>
              <a:t>industri</a:t>
            </a:r>
            <a:r>
              <a:rPr lang="en-US" dirty="0" smtClean="0"/>
              <a:t>, </a:t>
            </a:r>
            <a:r>
              <a:rPr lang="en-US" dirty="0" err="1" smtClean="0"/>
              <a:t>komunikasi</a:t>
            </a:r>
            <a:r>
              <a:rPr lang="en-US" dirty="0" smtClean="0"/>
              <a:t> digital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Umumnya</a:t>
            </a:r>
            <a:r>
              <a:rPr lang="en-US" dirty="0" smtClean="0"/>
              <a:t> ADC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perantara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sensor yang </a:t>
            </a:r>
            <a:r>
              <a:rPr lang="en-US" dirty="0" err="1" smtClean="0"/>
              <a:t>kebanyakan</a:t>
            </a:r>
            <a:r>
              <a:rPr lang="en-US" dirty="0" smtClean="0"/>
              <a:t> analog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sistim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sensor </a:t>
            </a:r>
            <a:r>
              <a:rPr lang="en-US" dirty="0" err="1" smtClean="0"/>
              <a:t>suhu</a:t>
            </a:r>
            <a:r>
              <a:rPr lang="en-US" dirty="0" smtClean="0"/>
              <a:t>, </a:t>
            </a:r>
            <a:r>
              <a:rPr lang="en-US" dirty="0" err="1" smtClean="0"/>
              <a:t>cahaya</a:t>
            </a:r>
            <a:r>
              <a:rPr lang="en-US" dirty="0" smtClean="0"/>
              <a:t>,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,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sistim</a:t>
            </a:r>
            <a:r>
              <a:rPr lang="en-US" dirty="0" smtClean="0"/>
              <a:t> digital (</a:t>
            </a:r>
            <a:r>
              <a:rPr lang="en-US" dirty="0" err="1" smtClean="0"/>
              <a:t>komputer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902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err="1"/>
              <a:t>Jenis-jenis</a:t>
            </a:r>
            <a:r>
              <a:rPr lang="en-US" sz="3600" b="1" dirty="0"/>
              <a:t> </a:t>
            </a:r>
            <a:r>
              <a:rPr lang="en-US" sz="3600" b="1" dirty="0" err="1"/>
              <a:t>dari</a:t>
            </a:r>
            <a:r>
              <a:rPr lang="en-US" sz="3600" b="1" dirty="0"/>
              <a:t> ADC </a:t>
            </a:r>
            <a:r>
              <a:rPr lang="en-US" sz="3600" b="1" dirty="0" err="1"/>
              <a:t>dan</a:t>
            </a:r>
            <a:r>
              <a:rPr lang="en-US" sz="3600" b="1" dirty="0"/>
              <a:t> </a:t>
            </a:r>
            <a:r>
              <a:rPr lang="en-US" sz="3600" b="1" dirty="0" err="1"/>
              <a:t>fungsi</a:t>
            </a:r>
            <a:r>
              <a:rPr lang="en-US" sz="3600" b="1" dirty="0"/>
              <a:t> </a:t>
            </a:r>
            <a:r>
              <a:rPr lang="en-US" sz="3600" b="1" dirty="0" err="1"/>
              <a:t>dari</a:t>
            </a:r>
            <a:r>
              <a:rPr lang="en-US" sz="3600" b="1" dirty="0"/>
              <a:t> </a:t>
            </a:r>
            <a:r>
              <a:rPr lang="en-US" sz="3600" b="1" dirty="0" err="1"/>
              <a:t>masing-masing</a:t>
            </a:r>
            <a:r>
              <a:rPr lang="en-US" sz="3600" b="1" dirty="0"/>
              <a:t> </a:t>
            </a:r>
            <a:r>
              <a:rPr lang="en-US" sz="3600" b="1" dirty="0" err="1" smtClean="0"/>
              <a:t>jenisnya</a:t>
            </a:r>
            <a:r>
              <a:rPr lang="en-US" sz="3600" b="1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b="1" dirty="0" err="1"/>
              <a:t>Tipe</a:t>
            </a:r>
            <a:r>
              <a:rPr lang="en-US" b="1" dirty="0"/>
              <a:t> Tracking</a:t>
            </a:r>
            <a:r>
              <a:rPr lang="en-US" dirty="0"/>
              <a:t> </a:t>
            </a:r>
          </a:p>
          <a:p>
            <a:pPr marL="280988" indent="0" algn="just">
              <a:buNone/>
            </a:pP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/>
              <a:t>tracking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up down counter (</a:t>
            </a:r>
            <a:r>
              <a:rPr lang="en-US" dirty="0" err="1"/>
              <a:t>pencacah</a:t>
            </a:r>
            <a:r>
              <a:rPr lang="en-US" dirty="0"/>
              <a:t> </a:t>
            </a:r>
            <a:r>
              <a:rPr lang="en-US" dirty="0" err="1"/>
              <a:t>naik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turun</a:t>
            </a:r>
            <a:r>
              <a:rPr lang="en-US" dirty="0"/>
              <a:t>). </a:t>
            </a:r>
            <a:r>
              <a:rPr lang="en-US" dirty="0" err="1"/>
              <a:t>Fungsinya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 Binary counter (</a:t>
            </a:r>
            <a:r>
              <a:rPr lang="en-US" dirty="0" err="1"/>
              <a:t>pencacah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)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clock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kontinyu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hitungan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bertambah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berkurang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pencacah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naik</a:t>
            </a:r>
            <a:r>
              <a:rPr lang="en-US" dirty="0"/>
              <a:t> (up counter)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turun</a:t>
            </a:r>
            <a:r>
              <a:rPr lang="en-US" dirty="0"/>
              <a:t> (down counter).</a:t>
            </a:r>
          </a:p>
          <a:p>
            <a:pPr lvl="0"/>
            <a:r>
              <a:rPr lang="en-US" b="1" dirty="0" err="1"/>
              <a:t>Tipe</a:t>
            </a:r>
            <a:r>
              <a:rPr lang="en-US" b="1" dirty="0"/>
              <a:t> flash / </a:t>
            </a:r>
            <a:r>
              <a:rPr lang="en-US" b="1" dirty="0" err="1"/>
              <a:t>paralel</a:t>
            </a:r>
            <a:r>
              <a:rPr lang="en-US" dirty="0"/>
              <a:t> </a:t>
            </a:r>
          </a:p>
          <a:p>
            <a:pPr marL="280988" indent="0" algn="just">
              <a:buNone/>
            </a:pP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konversi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100 MHz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sederhana</a:t>
            </a:r>
            <a:r>
              <a:rPr lang="en-US" dirty="0"/>
              <a:t>.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inverting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tiap-tiap</a:t>
            </a:r>
            <a:r>
              <a:rPr lang="en-US" dirty="0"/>
              <a:t> </a:t>
            </a:r>
            <a:r>
              <a:rPr lang="en-US" dirty="0" err="1"/>
              <a:t>konverter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tegangan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konverter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,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tegangan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Vin, </a:t>
            </a:r>
            <a:r>
              <a:rPr lang="en-US" dirty="0" err="1"/>
              <a:t>dengan</a:t>
            </a:r>
            <a:r>
              <a:rPr lang="en-US" dirty="0"/>
              <a:t> full scale range, </a:t>
            </a:r>
            <a:r>
              <a:rPr lang="en-US" dirty="0" err="1"/>
              <a:t>komparator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bias </a:t>
            </a:r>
            <a:r>
              <a:rPr lang="en-US" dirty="0" err="1"/>
              <a:t>dibawah</a:t>
            </a:r>
            <a:r>
              <a:rPr lang="en-US" dirty="0"/>
              <a:t> Vin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keluaran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529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err="1"/>
              <a:t>Jenis-jenis</a:t>
            </a:r>
            <a:r>
              <a:rPr lang="en-US" sz="3600" b="1" dirty="0"/>
              <a:t> </a:t>
            </a:r>
            <a:r>
              <a:rPr lang="en-US" sz="3600" b="1" dirty="0" err="1"/>
              <a:t>dari</a:t>
            </a:r>
            <a:r>
              <a:rPr lang="en-US" sz="3600" b="1" dirty="0"/>
              <a:t> ADC </a:t>
            </a:r>
            <a:r>
              <a:rPr lang="en-US" sz="3600" b="1" dirty="0" err="1"/>
              <a:t>dan</a:t>
            </a:r>
            <a:r>
              <a:rPr lang="en-US" sz="3600" b="1" dirty="0"/>
              <a:t> </a:t>
            </a:r>
            <a:r>
              <a:rPr lang="en-US" sz="3600" b="1" dirty="0" err="1"/>
              <a:t>fungsi</a:t>
            </a:r>
            <a:r>
              <a:rPr lang="en-US" sz="3600" b="1" dirty="0"/>
              <a:t> </a:t>
            </a:r>
            <a:r>
              <a:rPr lang="en-US" sz="3600" b="1" dirty="0" err="1"/>
              <a:t>dari</a:t>
            </a:r>
            <a:r>
              <a:rPr lang="en-US" sz="3600" b="1" dirty="0"/>
              <a:t> </a:t>
            </a:r>
            <a:r>
              <a:rPr lang="en-US" sz="3600" b="1" dirty="0" err="1"/>
              <a:t>masing-masing</a:t>
            </a:r>
            <a:r>
              <a:rPr lang="en-US" sz="3600" b="1" dirty="0"/>
              <a:t> </a:t>
            </a:r>
            <a:r>
              <a:rPr lang="en-US" sz="3600" b="1" dirty="0" err="1" smtClean="0"/>
              <a:t>jenisnya</a:t>
            </a:r>
            <a:r>
              <a:rPr lang="en-US" sz="3600" b="1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b="1" dirty="0" err="1"/>
              <a:t>Tipe</a:t>
            </a:r>
            <a:r>
              <a:rPr lang="en-US" b="1" dirty="0"/>
              <a:t> successive approximation</a:t>
            </a:r>
            <a:r>
              <a:rPr lang="en-US" dirty="0"/>
              <a:t> </a:t>
            </a:r>
          </a:p>
          <a:p>
            <a:pPr marL="339725" indent="0" algn="just">
              <a:buNone/>
            </a:pPr>
            <a:r>
              <a:rPr lang="en-US" dirty="0" err="1"/>
              <a:t>Tipe</a:t>
            </a:r>
            <a:r>
              <a:rPr lang="en-US" dirty="0"/>
              <a:t> successive approximation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konverter</a:t>
            </a:r>
            <a:r>
              <a:rPr lang="en-US" dirty="0"/>
              <a:t> yang paling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ditemui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ADC.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konversi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segi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mahal</a:t>
            </a:r>
            <a:r>
              <a:rPr lang="en-US" dirty="0"/>
              <a:t>.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konverter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membangkitkan</a:t>
            </a:r>
            <a:r>
              <a:rPr lang="en-US" dirty="0"/>
              <a:t> </a:t>
            </a:r>
            <a:r>
              <a:rPr lang="en-US" dirty="0" err="1"/>
              <a:t>pertanyaan-pertanyaan</a:t>
            </a:r>
            <a:r>
              <a:rPr lang="en-US" dirty="0"/>
              <a:t> yang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intinya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tebakan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digital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tegangan</a:t>
            </a:r>
            <a:r>
              <a:rPr lang="en-US" dirty="0"/>
              <a:t> analog yang </a:t>
            </a:r>
            <a:r>
              <a:rPr lang="en-US" dirty="0" err="1"/>
              <a:t>dikonversikan</a:t>
            </a:r>
            <a:r>
              <a:rPr lang="en-US" dirty="0"/>
              <a:t>.</a:t>
            </a:r>
          </a:p>
          <a:p>
            <a:pPr lvl="0" algn="just"/>
            <a:r>
              <a:rPr lang="en-US" b="1" dirty="0" err="1"/>
              <a:t>Tipe</a:t>
            </a:r>
            <a:r>
              <a:rPr lang="en-US" b="1" dirty="0"/>
              <a:t> Integrating</a:t>
            </a:r>
            <a:r>
              <a:rPr lang="en-US" dirty="0"/>
              <a:t>, </a:t>
            </a:r>
            <a:endParaRPr lang="en-US" dirty="0" smtClean="0"/>
          </a:p>
          <a:p>
            <a:pPr marL="339725" lvl="0" indent="0" algn="just">
              <a:buNone/>
            </a:pPr>
            <a:r>
              <a:rPr lang="en-US" dirty="0" err="1" smtClean="0"/>
              <a:t>menawarkan</a:t>
            </a:r>
            <a:r>
              <a:rPr lang="en-US" dirty="0" smtClean="0"/>
              <a:t> </a:t>
            </a:r>
            <a:r>
              <a:rPr lang="en-US" dirty="0" err="1"/>
              <a:t>resolusi</a:t>
            </a:r>
            <a:r>
              <a:rPr lang="en-US" dirty="0"/>
              <a:t> </a:t>
            </a:r>
            <a:r>
              <a:rPr lang="en-US" dirty="0" err="1"/>
              <a:t>tertinggi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terendah</a:t>
            </a:r>
            <a:r>
              <a:rPr lang="en-US" dirty="0"/>
              <a:t>. ADC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sample hold.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kelemahan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konversi</a:t>
            </a:r>
            <a:r>
              <a:rPr lang="en-US" dirty="0"/>
              <a:t> yang </a:t>
            </a:r>
            <a:r>
              <a:rPr lang="en-US" dirty="0" err="1"/>
              <a:t>agak</a:t>
            </a:r>
            <a:r>
              <a:rPr lang="en-US" dirty="0"/>
              <a:t> lama,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milidetik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8460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ADC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229600" cy="4906963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singkat</a:t>
            </a:r>
            <a:r>
              <a:rPr lang="en-US" sz="2400" dirty="0" smtClean="0"/>
              <a:t> </a:t>
            </a:r>
            <a:r>
              <a:rPr lang="en-US" sz="2400" dirty="0" err="1" smtClean="0"/>
              <a:t>prinsip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konverter</a:t>
            </a:r>
            <a:r>
              <a:rPr lang="en-US" sz="2400" dirty="0" smtClean="0"/>
              <a:t> A/D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bit-bit </a:t>
            </a:r>
            <a:r>
              <a:rPr lang="en-US" sz="2400" dirty="0" err="1" smtClean="0"/>
              <a:t>diset</a:t>
            </a:r>
            <a:r>
              <a:rPr lang="en-US" sz="2400" dirty="0" smtClean="0"/>
              <a:t>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diuji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bilamana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ditentukan</a:t>
            </a:r>
            <a:r>
              <a:rPr lang="en-US" sz="2400" dirty="0" smtClean="0"/>
              <a:t>.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yang paling </a:t>
            </a:r>
            <a:r>
              <a:rPr lang="en-US" sz="2400" dirty="0" err="1" smtClean="0"/>
              <a:t>cepat</a:t>
            </a:r>
            <a:r>
              <a:rPr lang="en-US" sz="2400" dirty="0" smtClean="0"/>
              <a:t>, </a:t>
            </a:r>
            <a:r>
              <a:rPr lang="en-US" sz="2400" dirty="0" err="1" smtClean="0"/>
              <a:t>konversi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diselesaikan</a:t>
            </a:r>
            <a:r>
              <a:rPr lang="en-US" sz="2400" dirty="0" smtClean="0"/>
              <a:t> </a:t>
            </a:r>
            <a:r>
              <a:rPr lang="en-US" sz="2400" dirty="0" err="1" smtClean="0"/>
              <a:t>sesudah</a:t>
            </a:r>
            <a:r>
              <a:rPr lang="en-US" sz="2400" dirty="0" smtClean="0"/>
              <a:t> 8 clock,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keluaran</a:t>
            </a:r>
            <a:r>
              <a:rPr lang="en-US" sz="2400" dirty="0" smtClean="0"/>
              <a:t> D/A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analog yang </a:t>
            </a:r>
            <a:r>
              <a:rPr lang="en-US" sz="2400" dirty="0" err="1" smtClean="0"/>
              <a:t>ekivalen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register SAR.</a:t>
            </a:r>
          </a:p>
          <a:p>
            <a:pPr algn="just"/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konversi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dilaksanakan</a:t>
            </a:r>
            <a:r>
              <a:rPr lang="en-US" sz="2400" dirty="0" smtClean="0"/>
              <a:t>,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</a:t>
            </a:r>
            <a:r>
              <a:rPr lang="en-US" sz="2400" dirty="0" err="1" smtClean="0"/>
              <a:t>mengirim</a:t>
            </a:r>
            <a:r>
              <a:rPr lang="en-US" sz="2400" dirty="0" smtClean="0"/>
              <a:t> </a:t>
            </a:r>
            <a:r>
              <a:rPr lang="en-US" sz="2400" dirty="0" err="1" smtClean="0"/>
              <a:t>sinyal</a:t>
            </a:r>
            <a:r>
              <a:rPr lang="en-US" sz="2400" dirty="0" smtClean="0"/>
              <a:t> </a:t>
            </a:r>
            <a:r>
              <a:rPr lang="en-US" sz="2400" dirty="0" err="1" smtClean="0"/>
              <a:t>selesai</a:t>
            </a:r>
            <a:r>
              <a:rPr lang="en-US" sz="2400" dirty="0" smtClean="0"/>
              <a:t> </a:t>
            </a:r>
            <a:r>
              <a:rPr lang="en-US" sz="2400" dirty="0" err="1" smtClean="0"/>
              <a:t>konversi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berlogika</a:t>
            </a:r>
            <a:r>
              <a:rPr lang="en-US" sz="2400" dirty="0" smtClean="0"/>
              <a:t> </a:t>
            </a:r>
            <a:r>
              <a:rPr lang="en-US" sz="2400" dirty="0" err="1" smtClean="0"/>
              <a:t>rendah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Sisi</a:t>
            </a:r>
            <a:r>
              <a:rPr lang="en-US" sz="2400" dirty="0" smtClean="0"/>
              <a:t> </a:t>
            </a:r>
            <a:r>
              <a:rPr lang="en-US" sz="2400" dirty="0" err="1" smtClean="0"/>
              <a:t>turun</a:t>
            </a:r>
            <a:r>
              <a:rPr lang="en-US" sz="2400" dirty="0" smtClean="0"/>
              <a:t> </a:t>
            </a:r>
            <a:r>
              <a:rPr lang="en-US" sz="2400" dirty="0" err="1" smtClean="0"/>
              <a:t>sinyal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data digital yang </a:t>
            </a:r>
            <a:r>
              <a:rPr lang="en-US" sz="2400" dirty="0" err="1" smtClean="0"/>
              <a:t>ekivalen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register buffer.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, </a:t>
            </a:r>
            <a:r>
              <a:rPr lang="en-US" sz="2400" dirty="0" err="1" smtClean="0"/>
              <a:t>keluaran</a:t>
            </a:r>
            <a:r>
              <a:rPr lang="en-US" sz="2400" dirty="0" smtClean="0"/>
              <a:t> digital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tetap</a:t>
            </a:r>
            <a:r>
              <a:rPr lang="en-US" sz="2400" dirty="0" smtClean="0"/>
              <a:t> </a:t>
            </a:r>
            <a:r>
              <a:rPr lang="en-US" sz="2400" dirty="0" err="1" smtClean="0"/>
              <a:t>tersimpan</a:t>
            </a:r>
            <a:r>
              <a:rPr lang="en-US" sz="2400" dirty="0" smtClean="0"/>
              <a:t> </a:t>
            </a:r>
            <a:r>
              <a:rPr lang="en-US" sz="2400" dirty="0" err="1" smtClean="0"/>
              <a:t>sekalipun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di </a:t>
            </a:r>
            <a:r>
              <a:rPr lang="en-US" sz="2400" dirty="0" err="1" smtClean="0"/>
              <a:t>mulai</a:t>
            </a:r>
            <a:r>
              <a:rPr lang="en-US" sz="2400" dirty="0" smtClean="0"/>
              <a:t> </a:t>
            </a:r>
            <a:r>
              <a:rPr lang="en-US" sz="2400" dirty="0" err="1" smtClean="0"/>
              <a:t>siklus</a:t>
            </a:r>
            <a:r>
              <a:rPr lang="en-US" sz="2400" dirty="0" smtClean="0"/>
              <a:t> </a:t>
            </a:r>
            <a:r>
              <a:rPr lang="en-US" sz="2400" dirty="0" err="1" smtClean="0"/>
              <a:t>konversi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baru</a:t>
            </a:r>
            <a:r>
              <a:rPr lang="en-US" sz="2400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13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ADC 0804/0809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378973"/>
            <a:ext cx="3648075" cy="4495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5" y="1480979"/>
            <a:ext cx="4538665" cy="4691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699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9762"/>
          </a:xfrm>
        </p:spPr>
        <p:txBody>
          <a:bodyPr/>
          <a:lstStyle/>
          <a:p>
            <a:r>
              <a:rPr lang="en-US" dirty="0" smtClean="0"/>
              <a:t>ADC 0809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381000"/>
            <a:ext cx="4200525" cy="3657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dasarnya</a:t>
            </a:r>
            <a:r>
              <a:rPr lang="en-US" sz="2000" dirty="0"/>
              <a:t> Analog To Digital Converter (ADC) </a:t>
            </a:r>
            <a:r>
              <a:rPr lang="en-US" sz="2000" dirty="0" err="1"/>
              <a:t>memiliki</a:t>
            </a:r>
            <a:r>
              <a:rPr lang="en-US" sz="2000" dirty="0"/>
              <a:t> 2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yaitu</a:t>
            </a:r>
            <a:r>
              <a:rPr lang="en-US" sz="2000" dirty="0"/>
              <a:t>, </a:t>
            </a:r>
            <a:r>
              <a:rPr lang="en-US" sz="2000" dirty="0" err="1"/>
              <a:t>bagian</a:t>
            </a:r>
            <a:r>
              <a:rPr lang="en-US" sz="2000" dirty="0"/>
              <a:t> multiplexer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converter. </a:t>
            </a:r>
            <a:endParaRPr lang="en-US" sz="2000" dirty="0" smtClean="0"/>
          </a:p>
          <a:p>
            <a:pPr algn="just"/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/>
              <a:t>multiplexer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mempunyai</a:t>
            </a:r>
            <a:r>
              <a:rPr lang="en-US" sz="2000" dirty="0"/>
              <a:t> 8 </a:t>
            </a:r>
            <a:r>
              <a:rPr lang="en-US" sz="2000" dirty="0" err="1"/>
              <a:t>buah</a:t>
            </a:r>
            <a:r>
              <a:rPr lang="en-US" sz="2000" dirty="0"/>
              <a:t> </a:t>
            </a:r>
            <a:r>
              <a:rPr lang="en-US" sz="2000" dirty="0" err="1"/>
              <a:t>masukan</a:t>
            </a:r>
            <a:r>
              <a:rPr lang="en-US" sz="2000" dirty="0"/>
              <a:t>. </a:t>
            </a:r>
            <a:endParaRPr lang="en-US" sz="2000" dirty="0" smtClean="0"/>
          </a:p>
          <a:p>
            <a:pPr algn="just"/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/>
              <a:t>masukan</a:t>
            </a:r>
            <a:r>
              <a:rPr lang="en-US" sz="2000" dirty="0"/>
              <a:t> </a:t>
            </a:r>
            <a:r>
              <a:rPr lang="en-US" sz="2000" dirty="0" err="1"/>
              <a:t>memilki</a:t>
            </a:r>
            <a:r>
              <a:rPr lang="en-US" sz="2000" dirty="0"/>
              <a:t> </a:t>
            </a:r>
            <a:r>
              <a:rPr lang="en-US" sz="2000" dirty="0" err="1"/>
              <a:t>alamat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r>
              <a:rPr lang="en-US" sz="2000" dirty="0"/>
              <a:t>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dipilih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terpisah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address A0, A1 </a:t>
            </a:r>
            <a:r>
              <a:rPr lang="en-US" sz="2000" dirty="0" err="1"/>
              <a:t>dan</a:t>
            </a:r>
            <a:r>
              <a:rPr lang="en-US" sz="2000" dirty="0"/>
              <a:t> A2. </a:t>
            </a:r>
            <a:endParaRPr lang="en-US" sz="2000" dirty="0" smtClean="0"/>
          </a:p>
          <a:p>
            <a:pPr algn="just"/>
            <a:r>
              <a:rPr lang="en-US" sz="2000" dirty="0" smtClean="0"/>
              <a:t>table </a:t>
            </a:r>
            <a:r>
              <a:rPr lang="en-US" sz="2000" dirty="0" err="1"/>
              <a:t>dibawah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menunjukkan</a:t>
            </a:r>
            <a:r>
              <a:rPr lang="en-US" sz="2000" dirty="0"/>
              <a:t> </a:t>
            </a:r>
            <a:r>
              <a:rPr lang="en-US" sz="2000" dirty="0" err="1"/>
              <a:t>alamat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masing-masing</a:t>
            </a:r>
            <a:r>
              <a:rPr lang="en-US" sz="2000" dirty="0"/>
              <a:t> </a:t>
            </a:r>
            <a:r>
              <a:rPr lang="en-US" sz="2000" dirty="0" err="1"/>
              <a:t>masukan</a:t>
            </a:r>
            <a:r>
              <a:rPr lang="en-US" sz="2000" dirty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357187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826" y="3962400"/>
            <a:ext cx="3552825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9475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Jenis</a:t>
            </a:r>
            <a:r>
              <a:rPr lang="en-US" sz="4000" dirty="0" smtClean="0"/>
              <a:t> mode </a:t>
            </a:r>
            <a:r>
              <a:rPr lang="en-US" sz="4000" dirty="0" err="1" smtClean="0"/>
              <a:t>konversi</a:t>
            </a:r>
            <a:r>
              <a:rPr lang="en-US" sz="4000" dirty="0" smtClean="0"/>
              <a:t> ADC </a:t>
            </a:r>
            <a:r>
              <a:rPr lang="en-US" sz="4000" dirty="0" err="1" smtClean="0"/>
              <a:t>ada</a:t>
            </a:r>
            <a:r>
              <a:rPr lang="en-US" sz="4000" dirty="0" smtClean="0"/>
              <a:t> 2: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953000"/>
          </a:xfrm>
        </p:spPr>
        <p:txBody>
          <a:bodyPr/>
          <a:lstStyle/>
          <a:p>
            <a:pPr marL="571500" indent="-457200" algn="just">
              <a:buAutoNum type="arabicPeriod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/>
              <a:t>mode free running, ADC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mengeluarkan</a:t>
            </a:r>
            <a:r>
              <a:rPr lang="en-US" dirty="0"/>
              <a:t> data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pembacaan</a:t>
            </a:r>
            <a:r>
              <a:rPr lang="en-US" dirty="0"/>
              <a:t> input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otomatis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berkelanjutan</a:t>
            </a:r>
            <a:r>
              <a:rPr lang="en-US" dirty="0"/>
              <a:t> (continue). </a:t>
            </a:r>
            <a:r>
              <a:rPr lang="en-US" dirty="0" err="1"/>
              <a:t>Pada</a:t>
            </a:r>
            <a:r>
              <a:rPr lang="en-US" dirty="0"/>
              <a:t> mode </a:t>
            </a:r>
            <a:r>
              <a:rPr lang="en-US" dirty="0" err="1"/>
              <a:t>ini</a:t>
            </a:r>
            <a:r>
              <a:rPr lang="en-US" dirty="0"/>
              <a:t> pin INTR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berlogika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ADC 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konversi</a:t>
            </a:r>
            <a:r>
              <a:rPr lang="en-US" dirty="0"/>
              <a:t>,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dihubungkan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WR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memerintahkan</a:t>
            </a:r>
            <a:r>
              <a:rPr lang="en-US" dirty="0"/>
              <a:t> ADC </a:t>
            </a:r>
            <a:r>
              <a:rPr lang="en-US" dirty="0" err="1"/>
              <a:t>memulai</a:t>
            </a:r>
            <a:r>
              <a:rPr lang="en-US" dirty="0"/>
              <a:t> </a:t>
            </a:r>
            <a:r>
              <a:rPr lang="en-US" dirty="0" err="1"/>
              <a:t>konversi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. </a:t>
            </a:r>
            <a:endParaRPr lang="en-US" dirty="0" smtClean="0"/>
          </a:p>
          <a:p>
            <a:pPr marL="571500" indent="-457200" algn="just">
              <a:buAutoNum type="arabicPeriod"/>
            </a:pP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mode control, </a:t>
            </a:r>
            <a:r>
              <a:rPr lang="en-US" dirty="0" err="1"/>
              <a:t>pada</a:t>
            </a:r>
            <a:r>
              <a:rPr lang="en-US" dirty="0"/>
              <a:t> mode </a:t>
            </a:r>
            <a:r>
              <a:rPr lang="en-US" dirty="0" err="1"/>
              <a:t>ini</a:t>
            </a:r>
            <a:r>
              <a:rPr lang="en-US" dirty="0"/>
              <a:t> ADC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memulai</a:t>
            </a:r>
            <a:r>
              <a:rPr lang="en-US" dirty="0"/>
              <a:t> </a:t>
            </a:r>
            <a:r>
              <a:rPr lang="en-US" dirty="0" err="1"/>
              <a:t>konversi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mikrokontroler</a:t>
            </a:r>
            <a:r>
              <a:rPr lang="en-US" dirty="0"/>
              <a:t>.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pulsa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WR </a:t>
            </a:r>
            <a:r>
              <a:rPr lang="en-US" dirty="0" err="1"/>
              <a:t>sesaat</a:t>
            </a:r>
            <a:r>
              <a:rPr lang="en-US" dirty="0"/>
              <a:t> + 1ms,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keluaran</a:t>
            </a:r>
            <a:r>
              <a:rPr lang="en-US" dirty="0"/>
              <a:t> data ADC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keluaran</a:t>
            </a:r>
            <a:r>
              <a:rPr lang="en-US" dirty="0"/>
              <a:t> INTR </a:t>
            </a:r>
            <a:r>
              <a:rPr lang="en-US" dirty="0" err="1"/>
              <a:t>berlogika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8357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15058"/>
            <a:ext cx="8229600" cy="538574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IC ADC 0804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analog, Vin (+) </a:t>
            </a:r>
            <a:r>
              <a:rPr lang="en-US" dirty="0" err="1" smtClean="0"/>
              <a:t>dan</a:t>
            </a:r>
            <a:r>
              <a:rPr lang="en-US" dirty="0" smtClean="0"/>
              <a:t> Vin (-),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diferensial</a:t>
            </a:r>
            <a:r>
              <a:rPr lang="en-US" dirty="0" smtClean="0"/>
              <a:t>. </a:t>
            </a:r>
            <a:r>
              <a:rPr lang="en-US" dirty="0" err="1" smtClean="0"/>
              <a:t>Masukan</a:t>
            </a:r>
            <a:r>
              <a:rPr lang="en-US" dirty="0" smtClean="0"/>
              <a:t> analog </a:t>
            </a:r>
            <a:r>
              <a:rPr lang="en-US" dirty="0" err="1" smtClean="0"/>
              <a:t>sebenarnya</a:t>
            </a:r>
            <a:r>
              <a:rPr lang="en-US" dirty="0" smtClean="0"/>
              <a:t> (Vin)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selisih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tegangan-tegangan</a:t>
            </a:r>
            <a:r>
              <a:rPr lang="en-US" dirty="0" smtClean="0"/>
              <a:t> yang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pin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Vin= Vin (+) – Vin (-).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analog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,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Vin (+), </a:t>
            </a:r>
            <a:r>
              <a:rPr lang="en-US" dirty="0" err="1" smtClean="0"/>
              <a:t>sedangkan</a:t>
            </a:r>
            <a:r>
              <a:rPr lang="en-US" dirty="0" smtClean="0"/>
              <a:t> Vin (-) </a:t>
            </a:r>
            <a:r>
              <a:rPr lang="en-US" dirty="0" err="1" smtClean="0"/>
              <a:t>digroundkan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normal, ADC 0804/0809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Vcc</a:t>
            </a:r>
            <a:r>
              <a:rPr lang="en-US" dirty="0" smtClean="0"/>
              <a:t> = +5 Volt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LANJUTAN KE HALAMAN BERIKUTNYA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55523" y="430283"/>
            <a:ext cx="50449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err="1" smtClean="0"/>
              <a:t>Prinsip</a:t>
            </a:r>
            <a:r>
              <a:rPr lang="en-US" sz="3200" b="1" u="sng" dirty="0" smtClean="0"/>
              <a:t> </a:t>
            </a:r>
            <a:r>
              <a:rPr lang="en-US" sz="3200" b="1" u="sng" dirty="0" err="1" smtClean="0"/>
              <a:t>kerja</a:t>
            </a:r>
            <a:r>
              <a:rPr lang="en-US" sz="3200" b="1" u="sng" dirty="0" smtClean="0"/>
              <a:t> ADC 0804/0809</a:t>
            </a:r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350267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181</TotalTime>
  <Words>964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ADC (ANALOG TO DIGITAL CONVERTER)</vt:lpstr>
      <vt:lpstr>PENGERTIAN ADC</vt:lpstr>
      <vt:lpstr>Jenis-jenis dari ADC dan fungsi dari masing-masing jenisnya (1)</vt:lpstr>
      <vt:lpstr>Jenis-jenis dari ADC dan fungsi dari masing-masing jenisnya (2)</vt:lpstr>
      <vt:lpstr>Prinsip kerja ADC secara umum</vt:lpstr>
      <vt:lpstr>ADC 0804/0809</vt:lpstr>
      <vt:lpstr>ADC 0809</vt:lpstr>
      <vt:lpstr>Jenis mode konversi ADC ada 2:</vt:lpstr>
      <vt:lpstr>PowerPoint Presentation</vt:lpstr>
      <vt:lpstr>PowerPoint Presentation</vt:lpstr>
      <vt:lpstr>Contoh:</vt:lpstr>
      <vt:lpstr>Referensi </vt:lpstr>
    </vt:vector>
  </TitlesOfParts>
  <Company>tekkom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ADC (ANALOG TO DIGITAL CONVERTER)</dc:title>
  <dc:creator>pancie</dc:creator>
  <cp:lastModifiedBy>pancie</cp:lastModifiedBy>
  <cp:revision>52</cp:revision>
  <dcterms:created xsi:type="dcterms:W3CDTF">2011-05-13T12:35:39Z</dcterms:created>
  <dcterms:modified xsi:type="dcterms:W3CDTF">2011-05-15T11:13:52Z</dcterms:modified>
</cp:coreProperties>
</file>