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56" r:id="rId2"/>
    <p:sldId id="264" r:id="rId3"/>
    <p:sldId id="265" r:id="rId4"/>
    <p:sldId id="257" r:id="rId5"/>
    <p:sldId id="258" r:id="rId6"/>
    <p:sldId id="259" r:id="rId7"/>
    <p:sldId id="268" r:id="rId8"/>
    <p:sldId id="269" r:id="rId9"/>
    <p:sldId id="260" r:id="rId10"/>
    <p:sldId id="261" r:id="rId11"/>
    <p:sldId id="266" r:id="rId12"/>
    <p:sldId id="267" r:id="rId13"/>
    <p:sldId id="263" r:id="rId14"/>
    <p:sldId id="270" r:id="rId15"/>
    <p:sldId id="271" r:id="rId16"/>
    <p:sldId id="273" r:id="rId17"/>
    <p:sldId id="274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52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BE92-0CA5-47CE-9020-63300259FD91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AE266-B442-4E6B-8FED-FF56AA9893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AE266-B442-4E6B-8FED-FF56AA98939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E17F19F-0D4B-4717-BD2A-29B7AF74CECD}" type="datetimeFigureOut">
              <a:rPr lang="en-US" smtClean="0"/>
              <a:pPr/>
              <a:t>5/20/2011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36E052-02CF-472C-A6C8-8BB8A0F7C7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SISTEM KOMUNIKASI KELOMPOK</a:t>
            </a:r>
            <a:endParaRPr lang="en-US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yang </a:t>
            </a:r>
            <a:r>
              <a:rPr lang="en-US" dirty="0" err="1" smtClean="0"/>
              <a:t>meningkat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disaksikan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Fasilitasi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kelancaran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ditonton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1924, Floyd </a:t>
            </a:r>
            <a:r>
              <a:rPr lang="en-US" dirty="0" err="1" smtClean="0"/>
              <a:t>Allport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. </a:t>
            </a:r>
            <a:r>
              <a:rPr lang="en-US" dirty="0" err="1" smtClean="0"/>
              <a:t>Kehadiran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fasilitatif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keterampilan</a:t>
            </a:r>
            <a:r>
              <a:rPr lang="en-US" dirty="0" smtClean="0"/>
              <a:t> yang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mempersukar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berkenaan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nalar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b="1" dirty="0" err="1" smtClean="0"/>
              <a:t>Polarisasi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75603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disebabkan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porsi</a:t>
            </a:r>
            <a:r>
              <a:rPr lang="en-US" dirty="0" smtClean="0"/>
              <a:t> </a:t>
            </a:r>
            <a:r>
              <a:rPr lang="en-US" dirty="0" err="1" smtClean="0"/>
              <a:t>argumentasi</a:t>
            </a:r>
            <a:r>
              <a:rPr lang="en-US" dirty="0" smtClean="0"/>
              <a:t> yang </a:t>
            </a:r>
            <a:r>
              <a:rPr lang="en-US" dirty="0" err="1" smtClean="0"/>
              <a:t>menyokong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proporsi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,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kelompokpun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konservatif</a:t>
            </a:r>
            <a:r>
              <a:rPr lang="en-US" dirty="0" smtClean="0"/>
              <a:t>. Dan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(</a:t>
            </a:r>
            <a:r>
              <a:rPr lang="en-US" dirty="0" err="1" smtClean="0"/>
              <a:t>Ebbesen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Bowers, 1974) .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yang </a:t>
            </a:r>
            <a:r>
              <a:rPr lang="en-US" dirty="0" err="1" smtClean="0"/>
              <a:t>negatif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(</a:t>
            </a:r>
            <a:r>
              <a:rPr lang="en-US" dirty="0" err="1" smtClean="0"/>
              <a:t>Pertama</a:t>
            </a:r>
            <a:r>
              <a:rPr lang="en-US" dirty="0" smtClean="0"/>
              <a:t>) </a:t>
            </a:r>
            <a:r>
              <a:rPr lang="en-US" dirty="0" err="1" smtClean="0"/>
              <a:t>kecendrungan</a:t>
            </a:r>
            <a:r>
              <a:rPr lang="en-US" dirty="0" smtClean="0"/>
              <a:t> </a:t>
            </a:r>
            <a:r>
              <a:rPr lang="en-US" dirty="0" err="1" smtClean="0"/>
              <a:t>kearah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berbuat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Produktifitas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Irving Janis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Groupthink</a:t>
            </a:r>
            <a:r>
              <a:rPr lang="en-US" dirty="0" smtClean="0"/>
              <a:t>. Groupthink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kohesif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konsesus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kritisnya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POLARISASI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(</a:t>
            </a:r>
            <a:r>
              <a:rPr lang="en-US" dirty="0" err="1" smtClean="0"/>
              <a:t>Kedua</a:t>
            </a:r>
            <a:r>
              <a:rPr lang="en-US" dirty="0" smtClean="0"/>
              <a:t>) </a:t>
            </a:r>
            <a:r>
              <a:rPr lang="en-US" dirty="0" err="1" smtClean="0"/>
              <a:t>polarisasi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ekstrimisme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berdiskusi</a:t>
            </a:r>
            <a:r>
              <a:rPr lang="en-US" dirty="0" smtClean="0"/>
              <a:t>, </a:t>
            </a:r>
            <a:r>
              <a:rPr lang="en-US" dirty="0" err="1" smtClean="0"/>
              <a:t>pandangan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dipertegas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yakin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. </a:t>
            </a:r>
            <a:r>
              <a:rPr lang="en-US" dirty="0" err="1" smtClean="0"/>
              <a:t>Keyakinan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</a:t>
            </a:r>
            <a:r>
              <a:rPr lang="en-US" i="1" dirty="0" smtClean="0"/>
              <a:t>self-righteousness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menyalahkan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lain.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saingannya</a:t>
            </a:r>
            <a:r>
              <a:rPr lang="en-US" dirty="0" smtClean="0"/>
              <a:t>. </a:t>
            </a:r>
            <a:r>
              <a:rPr lang="en-US" dirty="0" err="1" smtClean="0"/>
              <a:t>Terjadilah</a:t>
            </a:r>
            <a:r>
              <a:rPr lang="en-US" dirty="0" smtClean="0"/>
              <a:t> </a:t>
            </a:r>
            <a:r>
              <a:rPr lang="en-US" dirty="0" err="1" smtClean="0"/>
              <a:t>polarisasi</a:t>
            </a:r>
            <a:r>
              <a:rPr lang="en-US" dirty="0" smtClean="0"/>
              <a:t> yang </a:t>
            </a:r>
            <a:r>
              <a:rPr lang="en-US" dirty="0" err="1" smtClean="0"/>
              <a:t>menakutkan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(Myers </a:t>
            </a:r>
            <a:r>
              <a:rPr lang="en-US" dirty="0" err="1" smtClean="0"/>
              <a:t>dan</a:t>
            </a:r>
            <a:r>
              <a:rPr lang="en-US" dirty="0" smtClean="0"/>
              <a:t> Bishop,1970).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500042"/>
            <a:ext cx="7498080" cy="5605482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berfungsi</a:t>
            </a:r>
            <a:r>
              <a:rPr lang="en-US" dirty="0" smtClean="0"/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rasa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kekohesifan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TAHAPAN PERKEMBANGAN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1.Orientasi,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mengenal</a:t>
            </a:r>
            <a:r>
              <a:rPr lang="en-US" dirty="0" smtClean="0"/>
              <a:t>,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menangkap</a:t>
            </a:r>
            <a:r>
              <a:rPr lang="en-US" dirty="0" smtClean="0"/>
              <a:t>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status.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2.Konflik,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inginkan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3.Pemunculan,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  <a:r>
              <a:rPr lang="en-US" dirty="0" err="1" smtClean="0"/>
              <a:t>Tujuannya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konflik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kejelasan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menentukkan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4.Peneguhan,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memperteguh</a:t>
            </a:r>
            <a:r>
              <a:rPr lang="en-US" dirty="0" smtClean="0"/>
              <a:t> </a:t>
            </a:r>
            <a:r>
              <a:rPr lang="en-US" dirty="0" err="1" smtClean="0"/>
              <a:t>konsensus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saran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penyelesaian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EFEKTIVITAS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faktor-faktor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dilacak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.</a:t>
            </a:r>
          </a:p>
          <a:p>
            <a:pPr lvl="0" algn="just"/>
            <a:r>
              <a:rPr lang="en-US" dirty="0" err="1" smtClean="0"/>
              <a:t>kepemimpinan</a:t>
            </a:r>
            <a:r>
              <a:rPr lang="en-US" dirty="0" smtClean="0"/>
              <a:t> (</a:t>
            </a:r>
            <a:r>
              <a:rPr lang="en-US" dirty="0" err="1" smtClean="0"/>
              <a:t>Jalaluddin</a:t>
            </a:r>
            <a:r>
              <a:rPr lang="en-US" dirty="0" smtClean="0"/>
              <a:t> </a:t>
            </a:r>
            <a:r>
              <a:rPr lang="en-US" dirty="0" err="1" smtClean="0"/>
              <a:t>Rakhmat</a:t>
            </a:r>
            <a:r>
              <a:rPr lang="en-US" dirty="0" smtClean="0"/>
              <a:t>, 1994).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PERANAN DALAM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Pemelihara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Peranan</a:t>
            </a:r>
            <a:r>
              <a:rPr lang="en-US" dirty="0" smtClean="0"/>
              <a:t> Individual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PROSES INTERAKSI DALAM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Hubungan</a:t>
            </a:r>
            <a:r>
              <a:rPr lang="en-US" dirty="0" smtClean="0"/>
              <a:t>  </a:t>
            </a:r>
            <a:r>
              <a:rPr lang="en-US" dirty="0" err="1" smtClean="0"/>
              <a:t>sosial</a:t>
            </a:r>
            <a:r>
              <a:rPr lang="en-US" dirty="0" smtClean="0"/>
              <a:t> – </a:t>
            </a:r>
            <a:r>
              <a:rPr lang="en-US" dirty="0" err="1" smtClean="0"/>
              <a:t>emosional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  <p:pic>
        <p:nvPicPr>
          <p:cNvPr id="1026" name="Picture 2" descr="C:\Program Files\Microsoft Office\MEDIA\CAGCAT10\j0149481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500174"/>
            <a:ext cx="4143404" cy="3180180"/>
          </a:xfrm>
          <a:prstGeom prst="flowChartAlternateProcess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PENGERTIAN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yang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(</a:t>
            </a:r>
            <a:r>
              <a:rPr lang="en-US" dirty="0" err="1" smtClean="0"/>
              <a:t>Deddy</a:t>
            </a:r>
            <a:r>
              <a:rPr lang="en-US" dirty="0" smtClean="0"/>
              <a:t> </a:t>
            </a:r>
            <a:r>
              <a:rPr lang="en-US" dirty="0" err="1" smtClean="0"/>
              <a:t>Mulyana</a:t>
            </a:r>
            <a:r>
              <a:rPr lang="en-US" dirty="0" smtClean="0"/>
              <a:t>, 2005).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PENGERTIAN KOMUNIKASI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“</a:t>
            </a:r>
            <a:r>
              <a:rPr lang="en-US" dirty="0" err="1" smtClean="0"/>
              <a:t>kecil</a:t>
            </a:r>
            <a:r>
              <a:rPr lang="en-US" dirty="0" smtClean="0"/>
              <a:t>”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, </a:t>
            </a:r>
            <a:r>
              <a:rPr lang="en-US" dirty="0" err="1" smtClean="0"/>
              <a:t>pertemuan</a:t>
            </a:r>
            <a:r>
              <a:rPr lang="en-US" dirty="0" smtClean="0"/>
              <a:t>, </a:t>
            </a:r>
            <a:r>
              <a:rPr lang="en-US" dirty="0" err="1" smtClean="0"/>
              <a:t>konperensi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 (Anwar </a:t>
            </a:r>
            <a:r>
              <a:rPr lang="en-US" dirty="0" err="1" smtClean="0"/>
              <a:t>Arifin</a:t>
            </a:r>
            <a:r>
              <a:rPr lang="en-US" dirty="0" smtClean="0"/>
              <a:t>, 1984). </a:t>
            </a:r>
          </a:p>
          <a:p>
            <a:pPr algn="just"/>
            <a:r>
              <a:rPr lang="en-US" dirty="0" smtClean="0"/>
              <a:t>Michael </a:t>
            </a:r>
            <a:r>
              <a:rPr lang="en-US" dirty="0" err="1" smtClean="0"/>
              <a:t>Burgoon</a:t>
            </a:r>
            <a:r>
              <a:rPr lang="en-US" dirty="0" smtClean="0"/>
              <a:t> (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Wiryanto</a:t>
            </a:r>
            <a:r>
              <a:rPr lang="en-US" dirty="0" smtClean="0"/>
              <a:t>, 2005) </a:t>
            </a:r>
            <a:r>
              <a:rPr lang="en-US" dirty="0" err="1" smtClean="0"/>
              <a:t>mendefinisikan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, 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anggota-anggotanya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mengingat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anggota-anggota</a:t>
            </a:r>
            <a:r>
              <a:rPr lang="en-US" dirty="0" smtClean="0"/>
              <a:t> yang lain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Sebab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individu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masuk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dalam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suatu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Gerald S. Wilson </a:t>
            </a:r>
            <a:r>
              <a:rPr lang="en-US" dirty="0" err="1" smtClean="0"/>
              <a:t>dan</a:t>
            </a:r>
            <a:r>
              <a:rPr lang="en-US" dirty="0" smtClean="0"/>
              <a:t> Michael S. Hanna, 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sebab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928670"/>
            <a:ext cx="7498080" cy="52482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Klasifikasi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sekumpulan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orang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disebut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</a:rPr>
              <a:t>jika</a:t>
            </a:r>
            <a:r>
              <a:rPr lang="en-US" sz="2400" dirty="0" smtClean="0">
                <a:solidFill>
                  <a:srgbClr val="C00000"/>
                </a:solidFill>
              </a:rPr>
              <a:t> :</a:t>
            </a:r>
          </a:p>
          <a:p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anggota-anggota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ikatan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mempersatukan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mereka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rasa </a:t>
            </a:r>
            <a:r>
              <a:rPr lang="en-US" sz="2400" dirty="0" err="1" smtClean="0"/>
              <a:t>saling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(</a:t>
            </a:r>
            <a:r>
              <a:rPr lang="en-US" sz="2400" i="1" dirty="0" smtClean="0"/>
              <a:t>sense of belonging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</a:t>
            </a:r>
            <a:r>
              <a:rPr lang="en-US" sz="2400" dirty="0" smtClean="0"/>
              <a:t> </a:t>
            </a:r>
            <a:r>
              <a:rPr lang="en-US" sz="2400" dirty="0" err="1" smtClean="0"/>
              <a:t>anggotanya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</a:t>
            </a:r>
            <a:r>
              <a:rPr lang="en-US" sz="2400" dirty="0" err="1" smtClean="0">
                <a:solidFill>
                  <a:srgbClr val="C00000"/>
                </a:solidFill>
              </a:rPr>
              <a:t>Pada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umumnya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kelompok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terbentuk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tujuan</a:t>
            </a:r>
            <a:r>
              <a:rPr lang="en-US" sz="2400" dirty="0" smtClean="0">
                <a:solidFill>
                  <a:srgbClr val="C00000"/>
                </a:solidFill>
              </a:rPr>
              <a:t> :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2400" dirty="0" err="1" smtClean="0"/>
              <a:t>Produktivitas</a:t>
            </a:r>
            <a:r>
              <a:rPr lang="en-US" sz="2400" dirty="0" smtClean="0"/>
              <a:t> :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endParaRPr lang="en-US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2400" dirty="0" smtClean="0"/>
              <a:t>Morale :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pribadi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Klasifikasi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kelompok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642918"/>
            <a:ext cx="7498080" cy="457203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Charles Horton Cooley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Primer : </a:t>
            </a:r>
            <a:r>
              <a:rPr lang="en-US" dirty="0" err="1" smtClean="0"/>
              <a:t>akrab</a:t>
            </a:r>
            <a:r>
              <a:rPr lang="en-US" dirty="0" smtClean="0"/>
              <a:t>, </a:t>
            </a:r>
            <a:r>
              <a:rPr lang="en-US" dirty="0" err="1" smtClean="0"/>
              <a:t>pribadi</a:t>
            </a:r>
            <a:r>
              <a:rPr lang="en-US" dirty="0" smtClean="0"/>
              <a:t>,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akrab</a:t>
            </a:r>
            <a:r>
              <a:rPr lang="en-US" dirty="0" smtClean="0"/>
              <a:t>, impersonal,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menyentuh</a:t>
            </a:r>
            <a:r>
              <a:rPr lang="en-US" dirty="0" smtClean="0"/>
              <a:t> </a:t>
            </a:r>
            <a:r>
              <a:rPr lang="en-US" dirty="0" err="1" smtClean="0"/>
              <a:t>hati</a:t>
            </a:r>
            <a:endParaRPr lang="en-US" dirty="0" smtClean="0"/>
          </a:p>
          <a:p>
            <a:r>
              <a:rPr lang="en-US" dirty="0" err="1" smtClean="0"/>
              <a:t>Menurut</a:t>
            </a:r>
            <a:r>
              <a:rPr lang="en-US" dirty="0" smtClean="0"/>
              <a:t> Theodore Newcomb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Keanggotaan</a:t>
            </a:r>
            <a:endParaRPr lang="en-US" dirty="0" smtClean="0"/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/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meilai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.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kompratif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JF </a:t>
            </a:r>
            <a:r>
              <a:rPr lang="en-US" dirty="0" err="1" smtClean="0"/>
              <a:t>Cragan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David Wright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Deskriptif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pembentukan</a:t>
            </a:r>
            <a:r>
              <a:rPr lang="en-US" dirty="0" smtClean="0"/>
              <a:t> yang </a:t>
            </a:r>
            <a:r>
              <a:rPr lang="en-US" dirty="0" err="1" smtClean="0"/>
              <a:t>alamiah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, </a:t>
            </a:r>
            <a:r>
              <a:rPr lang="en-US" dirty="0" err="1" smtClean="0"/>
              <a:t>katarsis</a:t>
            </a:r>
            <a:r>
              <a:rPr lang="en-US" dirty="0" smtClean="0"/>
              <a:t>, </a:t>
            </a:r>
            <a:r>
              <a:rPr lang="en-US" dirty="0" err="1" smtClean="0"/>
              <a:t>sepintas</a:t>
            </a:r>
            <a:r>
              <a:rPr lang="en-US" dirty="0" smtClean="0"/>
              <a:t>, </a:t>
            </a:r>
            <a:r>
              <a:rPr lang="en-US" dirty="0" err="1" smtClean="0"/>
              <a:t>aksi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Prespektif</a:t>
            </a:r>
            <a:r>
              <a:rPr lang="en-US" dirty="0" smtClean="0"/>
              <a:t> : </a:t>
            </a:r>
            <a:r>
              <a:rPr lang="en-US" dirty="0" err="1" smtClean="0"/>
              <a:t>proses</a:t>
            </a:r>
            <a:r>
              <a:rPr lang="en-US" dirty="0" smtClean="0"/>
              <a:t>/</a:t>
            </a:r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rasional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dilewati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tujuannya</a:t>
            </a:r>
            <a:r>
              <a:rPr lang="en-US" dirty="0" smtClean="0"/>
              <a:t>,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</a:t>
            </a:r>
            <a:r>
              <a:rPr lang="en-US" dirty="0" err="1" smtClean="0"/>
              <a:t>meja</a:t>
            </a:r>
            <a:r>
              <a:rPr lang="en-US" dirty="0" smtClean="0"/>
              <a:t> </a:t>
            </a:r>
            <a:r>
              <a:rPr lang="en-US" dirty="0" err="1" smtClean="0"/>
              <a:t>bundar</a:t>
            </a:r>
            <a:r>
              <a:rPr lang="en-US" dirty="0" smtClean="0"/>
              <a:t>, </a:t>
            </a:r>
            <a:r>
              <a:rPr lang="en-US" dirty="0" err="1" smtClean="0"/>
              <a:t>simposium</a:t>
            </a:r>
            <a:r>
              <a:rPr lang="en-US" dirty="0" smtClean="0"/>
              <a:t>, </a:t>
            </a:r>
            <a:r>
              <a:rPr lang="en-US" dirty="0" err="1" smtClean="0"/>
              <a:t>diskusi</a:t>
            </a:r>
            <a:r>
              <a:rPr lang="en-US" dirty="0" smtClean="0"/>
              <a:t> panel, forum, </a:t>
            </a:r>
            <a:r>
              <a:rPr lang="en-US" dirty="0" err="1" smtClean="0"/>
              <a:t>kolokium,prosedur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.</a:t>
            </a:r>
          </a:p>
          <a:p>
            <a:pPr marL="596646" indent="-514350" algn="just"/>
            <a:r>
              <a:rPr lang="en-US" dirty="0" err="1" smtClean="0"/>
              <a:t>Ingroup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Outgroup</a:t>
            </a:r>
            <a:endParaRPr lang="en-US" dirty="0" smtClean="0"/>
          </a:p>
          <a:p>
            <a:pPr marL="596646" indent="-514350" algn="just">
              <a:buFont typeface="+mj-lt"/>
              <a:buAutoNum type="arabicPeriod"/>
            </a:pPr>
            <a:r>
              <a:rPr lang="en-US" dirty="0" err="1" smtClean="0"/>
              <a:t>Ingroup</a:t>
            </a:r>
            <a:r>
              <a:rPr lang="en-US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diungkapkan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solidaritas</a:t>
            </a:r>
            <a:r>
              <a:rPr lang="en-US" dirty="0" smtClean="0"/>
              <a:t>, </a:t>
            </a:r>
            <a:r>
              <a:rPr lang="en-US" dirty="0" err="1" smtClean="0"/>
              <a:t>kesetiaan</a:t>
            </a:r>
            <a:r>
              <a:rPr lang="en-US" dirty="0" smtClean="0"/>
              <a:t>, </a:t>
            </a:r>
            <a:r>
              <a:rPr lang="en-US" dirty="0" err="1" smtClean="0"/>
              <a:t>kesenangan</a:t>
            </a:r>
            <a:r>
              <a:rPr lang="en-US" dirty="0" smtClean="0"/>
              <a:t>,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kekitaan</a:t>
            </a:r>
            <a:r>
              <a:rPr lang="en-US" dirty="0" smtClean="0"/>
              <a:t> (</a:t>
            </a:r>
            <a:r>
              <a:rPr lang="en-US" i="1" dirty="0" smtClean="0"/>
              <a:t>we-</a:t>
            </a:r>
            <a:r>
              <a:rPr lang="en-US" i="1" dirty="0" err="1" smtClean="0"/>
              <a:t>ness</a:t>
            </a:r>
            <a:r>
              <a:rPr lang="en-US" i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kohesi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(</a:t>
            </a:r>
            <a:r>
              <a:rPr lang="en-US" i="1" dirty="0" smtClean="0"/>
              <a:t>cohesiveness)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en-US" i="1" dirty="0" err="1" smtClean="0"/>
              <a:t>Outgroup</a:t>
            </a:r>
            <a:r>
              <a:rPr lang="en-US" i="1" dirty="0" smtClean="0"/>
              <a:t> :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41854"/>
          </a:xfrm>
        </p:spPr>
        <p:txBody>
          <a:bodyPr>
            <a:normAutofit fontScale="62500" lnSpcReduction="20000"/>
          </a:bodyPr>
          <a:lstStyle/>
          <a:p>
            <a:pPr marL="514350" indent="-514350" algn="just"/>
            <a:r>
              <a:rPr lang="en-US" b="1" dirty="0" err="1" smtClean="0"/>
              <a:t>Diskusi</a:t>
            </a:r>
            <a:r>
              <a:rPr lang="en-US" b="1" dirty="0" smtClean="0"/>
              <a:t> </a:t>
            </a:r>
            <a:r>
              <a:rPr lang="en-US" b="1" dirty="0" err="1" smtClean="0"/>
              <a:t>meja</a:t>
            </a:r>
            <a:r>
              <a:rPr lang="en-US" b="1" dirty="0" smtClean="0"/>
              <a:t> </a:t>
            </a:r>
            <a:r>
              <a:rPr lang="en-US" b="1" dirty="0" err="1" smtClean="0"/>
              <a:t>bundar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berdiskusi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melingkar</a:t>
            </a:r>
            <a:r>
              <a:rPr lang="en-US" dirty="0" smtClean="0"/>
              <a:t>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moderator yang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Diskusi</a:t>
            </a:r>
            <a:r>
              <a:rPr lang="en-US" b="1" dirty="0" smtClean="0"/>
              <a:t> panel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khusus</a:t>
            </a:r>
            <a:r>
              <a:rPr lang="en-US" dirty="0" smtClean="0"/>
              <a:t> yang </a:t>
            </a:r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kelompoknya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berhadap-hadapan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mediator,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hadirin</a:t>
            </a:r>
            <a:r>
              <a:rPr lang="en-US" dirty="0" smtClean="0"/>
              <a:t>,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i="1" dirty="0" smtClean="0"/>
              <a:t>controversial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Simposium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pidato</a:t>
            </a:r>
            <a:r>
              <a:rPr lang="en-US" dirty="0" smtClean="0"/>
              <a:t> </a:t>
            </a:r>
            <a:r>
              <a:rPr lang="en-US" dirty="0" err="1" smtClean="0"/>
              <a:t>pendek</a:t>
            </a:r>
            <a:r>
              <a:rPr lang="en-US" dirty="0" smtClean="0"/>
              <a:t> 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pro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i="1" dirty="0" smtClean="0"/>
              <a:t>controversial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direncanakan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smtClean="0"/>
              <a:t>Forum </a:t>
            </a:r>
            <a:r>
              <a:rPr lang="en-US" b="1" dirty="0" err="1" smtClean="0"/>
              <a:t>ceramah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sekali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berbagi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Kolokium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sejenis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khalayak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dipersiapkan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(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) </a:t>
            </a:r>
            <a:r>
              <a:rPr lang="en-US" dirty="0" err="1" smtClean="0"/>
              <a:t>ahli</a:t>
            </a:r>
            <a:r>
              <a:rPr lang="en-US" dirty="0" smtClean="0"/>
              <a:t>. </a:t>
            </a:r>
          </a:p>
          <a:p>
            <a:pPr marL="514350" indent="-514350" algn="just"/>
            <a:r>
              <a:rPr lang="en-US" b="1" dirty="0" err="1" smtClean="0"/>
              <a:t>Prosedur</a:t>
            </a:r>
            <a:r>
              <a:rPr lang="en-US" b="1" dirty="0" smtClean="0"/>
              <a:t> </a:t>
            </a:r>
            <a:r>
              <a:rPr lang="en-US" b="1" dirty="0" err="1" smtClean="0"/>
              <a:t>parlementer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format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ketat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diskusi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err="1" smtClean="0">
                <a:solidFill>
                  <a:srgbClr val="C00000"/>
                </a:solidFill>
              </a:rPr>
              <a:t>Pengaruh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Kelompok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Pada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Perilaku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</a:rPr>
              <a:t>Komunikasi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KONFORMITAS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Menurut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Kiesler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(1969),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perilaku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menuju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norma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real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dibayangkan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kejelasan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konteks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menyampaikan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penilaian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karakteristik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sumber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pengaruh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ukuran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kesepakan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Di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samping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faktor-faktor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situasional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faktor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personal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meliputi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usia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kelamin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emosional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motivasi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Wanita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cenderung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melakukan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mengikuti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emosinya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stabil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kecerdasan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kecendrungan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afiliasi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mendorong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motif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aktualiasi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positif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menghambat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konformitas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Makin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hasrat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berprestasi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seseorang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kepercayaan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dirinya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dipengaruhi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tekanan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kelompok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197</TotalTime>
  <Words>909</Words>
  <Application>Microsoft Office PowerPoint</Application>
  <PresentationFormat>On-screen Show (4:3)</PresentationFormat>
  <Paragraphs>77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Aspect</vt:lpstr>
      <vt:lpstr>Slide 1</vt:lpstr>
      <vt:lpstr>PENGERTIAN KELOMPOK</vt:lpstr>
      <vt:lpstr>PENGERTIAN KOMUNIKASI KELOMPOK</vt:lpstr>
      <vt:lpstr>Sebab individu masuk dalam suatu kelompok</vt:lpstr>
      <vt:lpstr>Slide 5</vt:lpstr>
      <vt:lpstr>Klasifikasi kelompok</vt:lpstr>
      <vt:lpstr>Slide 7</vt:lpstr>
      <vt:lpstr>Slide 8</vt:lpstr>
      <vt:lpstr>Pengaruh Kelompok Pada Perilaku Komunikasi</vt:lpstr>
      <vt:lpstr>Fasilitas Sosial</vt:lpstr>
      <vt:lpstr>Polarisasi</vt:lpstr>
      <vt:lpstr>POLARISASI</vt:lpstr>
      <vt:lpstr>Slide 13</vt:lpstr>
      <vt:lpstr>TAHAPAN PERKEMBANGAN KELOMPOK</vt:lpstr>
      <vt:lpstr>EFEKTIVITAS KELOMPOK</vt:lpstr>
      <vt:lpstr>PERANAN DALAM KELOMPOK</vt:lpstr>
      <vt:lpstr>PROSES INTERAKSI DALAM KELOMPOK</vt:lpstr>
      <vt:lpstr>TERIMA KASIH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Valued Acer Customer</cp:lastModifiedBy>
  <cp:revision>16</cp:revision>
  <dcterms:created xsi:type="dcterms:W3CDTF">2010-05-12T19:55:06Z</dcterms:created>
  <dcterms:modified xsi:type="dcterms:W3CDTF">2011-05-20T01:51:17Z</dcterms:modified>
</cp:coreProperties>
</file>