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9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C9BDB-AC85-45D0-AF5B-CB1B17FA3384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0787A-73AF-45E9-BB92-C023E2105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5FD3-F56D-4E7D-B014-15908E47AD7D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1238-1858-4C4D-993D-967D8E1B017C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F747-4469-45BD-B36F-D511F4D52948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5C9B-8414-4211-A74F-C8F710F981DB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F6F7-C37C-4BE1-9644-5BA42ED7A5A8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C8A9-593B-4A5E-AC17-36FF0B6CD23E}" type="datetime1">
              <a:rPr lang="en-US" smtClean="0"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0CC5-E2DF-432B-A8E9-43CAB2615337}" type="datetime1">
              <a:rPr lang="en-US" smtClean="0"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202E-9B7F-417C-81BE-9D9D395E7577}" type="datetime1">
              <a:rPr lang="en-US" smtClean="0"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9D98-31ED-4F93-B170-1DB8EE6E9D48}" type="datetime1">
              <a:rPr lang="en-US" smtClean="0"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1B23-B1EB-436B-AD60-8CA6782DDE1D}" type="datetime1">
              <a:rPr lang="en-US" smtClean="0"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F96D-5852-4FD7-BA2D-FBF3807CBDA2}" type="datetime1">
              <a:rPr lang="en-US" smtClean="0"/>
              <a:t>5/18/2011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85E379-F81B-4A77-B8CF-903F5A4D7A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73A18D-C36B-4312-B16D-8E66C74972BD}" type="datetime1">
              <a:rPr lang="en-US" smtClean="0"/>
              <a:t>5/18/2011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(Error Detection)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Dosen</a:t>
            </a:r>
            <a:r>
              <a:rPr lang="en-US" dirty="0" smtClean="0"/>
              <a:t>:</a:t>
            </a:r>
          </a:p>
          <a:p>
            <a:pPr algn="r"/>
            <a:r>
              <a:rPr lang="en-US" dirty="0" smtClean="0"/>
              <a:t>Sri </a:t>
            </a:r>
            <a:r>
              <a:rPr lang="en-US" dirty="0" err="1" smtClean="0"/>
              <a:t>Supatmi,S.Kom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3E17-5B34-4F45-906B-09899E71CB70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3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086600" cy="411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A63D-21CB-41AE-811A-BF3CC80E34BC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5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11953"/>
            <a:ext cx="7315200" cy="424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1A10-187D-406B-BAF9-8263E90F57AD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6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76743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A479-4EA1-4002-B660-E32584752003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19200"/>
            <a:ext cx="784561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2BD5-2E43-482B-A9A6-381C38AB1ED0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0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0988" y="1066800"/>
            <a:ext cx="3505194" cy="462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dirty="0" smtClean="0">
                <a:solidFill>
                  <a:srgbClr val="000000"/>
                </a:solidFill>
                <a:cs typeface="HY얕은샘물M"/>
              </a:rPr>
              <a:t>Calculating the r values</a:t>
            </a:r>
          </a:p>
          <a:p>
            <a:pPr algn="just"/>
            <a:r>
              <a:rPr lang="en-US" altLang="ko-KR" dirty="0" smtClean="0">
                <a:solidFill>
                  <a:srgbClr val="000000"/>
                </a:solidFill>
                <a:cs typeface="HY얕은샘물M"/>
              </a:rPr>
              <a:t>Data</a:t>
            </a:r>
            <a:r>
              <a:rPr lang="en-US" altLang="ko-KR" dirty="0" smtClean="0">
                <a:solidFill>
                  <a:srgbClr val="000000"/>
                </a:solidFill>
                <a:cs typeface="HY얕은샘물M"/>
                <a:sym typeface="Wingdings" pitchFamily="2" charset="2"/>
              </a:rPr>
              <a:t> 1001101</a:t>
            </a:r>
            <a:endParaRPr lang="en-US" altLang="ko-KR" dirty="0" smtClean="0">
              <a:cs typeface="HY얕은샘물M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762000"/>
            <a:ext cx="488369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BE50-598A-4777-A33C-6B4B9DBF0D55}" type="datetime1">
              <a:rPr lang="en-US" smtClean="0"/>
              <a:t>5/18/2011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51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81000" y="762000"/>
            <a:ext cx="3276600" cy="5334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cs typeface="HY얕은샘물M"/>
              </a:rPr>
              <a:t>Error detection using Hamming Code</a:t>
            </a:r>
            <a:endParaRPr lang="en-US" altLang="ko-KR" dirty="0" smtClean="0">
              <a:cs typeface="HY얕은샘물M"/>
            </a:endParaRPr>
          </a:p>
        </p:txBody>
      </p:sp>
      <p:pic>
        <p:nvPicPr>
          <p:cNvPr id="5" name="Picture 1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838200"/>
            <a:ext cx="4419600" cy="524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B8D-EE3D-40D1-A1C7-B6C08EE1F472}" type="datetime1">
              <a:rPr lang="en-US" smtClean="0"/>
              <a:t>5/18/2011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04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7924800" cy="2895600"/>
          </a:xfrm>
        </p:spPr>
        <p:txBody>
          <a:bodyPr/>
          <a:lstStyle/>
          <a:p>
            <a:r>
              <a:rPr lang="en-US" b="1" dirty="0" smtClean="0"/>
              <a:t>The End</a:t>
            </a:r>
            <a:br>
              <a:rPr lang="en-US" b="1" dirty="0" smtClean="0"/>
            </a:br>
            <a:r>
              <a:rPr lang="en-US" b="1" dirty="0" smtClean="0"/>
              <a:t>see you in Final Examination (UAS)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BA42-1E8D-45A1-9962-AA95ACB22ED5}" type="datetime1">
              <a:rPr lang="en-US" smtClean="0"/>
              <a:t>5/18/2011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3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8001000" cy="1143008"/>
          </a:xfrm>
        </p:spPr>
        <p:txBody>
          <a:bodyPr/>
          <a:lstStyle/>
          <a:p>
            <a:r>
              <a:rPr lang="en-US" dirty="0" smtClean="0"/>
              <a:t>Error Correction</a:t>
            </a:r>
            <a:endParaRPr lang="en-S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9804" y="1500174"/>
            <a:ext cx="8082196" cy="4829196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pesawat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menangani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2 </a:t>
            </a:r>
            <a:r>
              <a:rPr lang="en-US" sz="2800" dirty="0" err="1" smtClean="0"/>
              <a:t>cara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</a:p>
          <a:p>
            <a:pPr lvl="1" algn="just"/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i="1" dirty="0" smtClean="0">
                <a:sym typeface="Wingdings" pitchFamily="2" charset="2"/>
              </a:rPr>
              <a:t>Forward Error Correction</a:t>
            </a:r>
            <a:r>
              <a:rPr lang="en-US" sz="2400" b="1" dirty="0" smtClean="0">
                <a:sym typeface="Wingdings" pitchFamily="2" charset="2"/>
              </a:rPr>
              <a:t> (FEC)</a:t>
            </a:r>
          </a:p>
          <a:p>
            <a:pPr lvl="1" algn="just"/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mendeteksi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kesalahan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meminta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pengirim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mengirim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kembali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blok</a:t>
            </a:r>
            <a:r>
              <a:rPr lang="en-US" sz="2400" dirty="0" smtClean="0">
                <a:sym typeface="Wingdings" pitchFamily="2" charset="2"/>
              </a:rPr>
              <a:t> data yang </a:t>
            </a:r>
            <a:r>
              <a:rPr lang="en-US" sz="2400" dirty="0" err="1" smtClean="0">
                <a:sym typeface="Wingdings" pitchFamily="2" charset="2"/>
              </a:rPr>
              <a:t>salah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b="1" dirty="0" smtClean="0">
                <a:sym typeface="Wingdings" pitchFamily="2" charset="2"/>
              </a:rPr>
              <a:t>Automatic Repeat Request (ARQ)</a:t>
            </a:r>
          </a:p>
          <a:p>
            <a:pPr lvl="1" algn="just"/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keduanya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sehingga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eror</a:t>
            </a:r>
            <a:r>
              <a:rPr lang="en-US" sz="2400" dirty="0" smtClean="0">
                <a:sym typeface="Wingdings" pitchFamily="2" charset="2"/>
              </a:rPr>
              <a:t> minor </a:t>
            </a:r>
            <a:r>
              <a:rPr lang="en-US" sz="2400" dirty="0" err="1" smtClean="0">
                <a:sym typeface="Wingdings" pitchFamily="2" charset="2"/>
              </a:rPr>
              <a:t>dikerjakan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menggunakan</a:t>
            </a:r>
            <a:r>
              <a:rPr lang="en-US" sz="2400" dirty="0" smtClean="0">
                <a:sym typeface="Wingdings" pitchFamily="2" charset="2"/>
              </a:rPr>
              <a:t> FEC </a:t>
            </a:r>
            <a:r>
              <a:rPr lang="en-US" sz="2400" dirty="0" err="1" smtClean="0">
                <a:sym typeface="Wingdings" pitchFamily="2" charset="2"/>
              </a:rPr>
              <a:t>sedangkan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eror</a:t>
            </a:r>
            <a:r>
              <a:rPr lang="en-US" sz="2400" dirty="0" smtClean="0">
                <a:sym typeface="Wingdings" pitchFamily="2" charset="2"/>
              </a:rPr>
              <a:t> major </a:t>
            </a:r>
            <a:r>
              <a:rPr lang="en-US" sz="2400" dirty="0" err="1" smtClean="0">
                <a:sym typeface="Wingdings" pitchFamily="2" charset="2"/>
              </a:rPr>
              <a:t>menggunakan</a:t>
            </a:r>
            <a:r>
              <a:rPr lang="en-US" sz="2400" dirty="0" smtClean="0">
                <a:sym typeface="Wingdings" pitchFamily="2" charset="2"/>
              </a:rPr>
              <a:t> ARQ, </a:t>
            </a:r>
            <a:r>
              <a:rPr lang="en-US" sz="2400" dirty="0" err="1" smtClean="0">
                <a:sym typeface="Wingdings" pitchFamily="2" charset="2"/>
              </a:rPr>
              <a:t>teknik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i="1" dirty="0" smtClean="0">
                <a:sym typeface="Wingdings" pitchFamily="2" charset="2"/>
              </a:rPr>
              <a:t>Hybrid Automatic Repeat Request</a:t>
            </a:r>
            <a:endParaRPr lang="en-SG" sz="2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D8F-E65B-4844-BBCC-3F98368C1F3D}" type="datetime1">
              <a:rPr lang="en-US" smtClean="0"/>
              <a:t>5/18/2011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7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r>
              <a:rPr lang="en-US" dirty="0" smtClean="0"/>
              <a:t>Forward Error </a:t>
            </a:r>
            <a:r>
              <a:rPr lang="en-US" dirty="0" err="1" smtClean="0"/>
              <a:t>Corection</a:t>
            </a:r>
            <a:r>
              <a:rPr lang="en-US" dirty="0" smtClean="0"/>
              <a:t> (FEC)</a:t>
            </a:r>
            <a:endParaRPr lang="en-SG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7948642" cy="45259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400" b="1" i="1" dirty="0" smtClean="0"/>
              <a:t>Forward Error </a:t>
            </a:r>
            <a:r>
              <a:rPr lang="en-US" sz="2400" b="1" i="1" dirty="0" err="1" smtClean="0"/>
              <a:t>Corection</a:t>
            </a:r>
            <a:r>
              <a:rPr lang="en-US" sz="2400" dirty="0" smtClean="0"/>
              <a:t> (FEC)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i="1" dirty="0" smtClean="0"/>
              <a:t>Error </a:t>
            </a:r>
            <a:r>
              <a:rPr lang="en-US" sz="2400" b="1" i="1" dirty="0" err="1" smtClean="0"/>
              <a:t>Corecting</a:t>
            </a:r>
            <a:r>
              <a:rPr lang="en-US" sz="2400" b="1" i="1" dirty="0" smtClean="0"/>
              <a:t> Code</a:t>
            </a:r>
            <a:r>
              <a:rPr lang="en-US" sz="2400" dirty="0" smtClean="0"/>
              <a:t> (ECC)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penerusan</a:t>
            </a:r>
            <a:r>
              <a:rPr lang="en-US" sz="2400" dirty="0" smtClean="0"/>
              <a:t> </a:t>
            </a:r>
            <a:r>
              <a:rPr lang="en-US" sz="2400" dirty="0" err="1" smtClean="0"/>
              <a:t>koreksi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mengindikasikan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pesawat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mengoreksi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sv-SE" sz="2400" dirty="0" smtClean="0"/>
              <a:t>1 bit pariti dapat mendeteksi satu bit salah</a:t>
            </a:r>
          </a:p>
          <a:p>
            <a:pPr algn="just">
              <a:lnSpc>
                <a:spcPct val="110000"/>
              </a:lnSpc>
            </a:pPr>
            <a:r>
              <a:rPr lang="sv-SE" sz="2400" dirty="0" smtClean="0"/>
              <a:t>Agar diperoleh info posisi bit yang salah diperlukan info tambahan (beberapa bit pariti)</a:t>
            </a:r>
          </a:p>
          <a:p>
            <a:pPr algn="just">
              <a:lnSpc>
                <a:spcPct val="110000"/>
              </a:lnSpc>
            </a:pPr>
            <a:r>
              <a:rPr lang="sv-SE" sz="2400" dirty="0" smtClean="0"/>
              <a:t>Kode Hamming mampu mendeteksi dan mengetahui posisi 1 bit  yang salah di penerima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8BB7-9900-44EF-97D7-C13E27F09405}" type="datetime1">
              <a:rPr lang="en-US" smtClean="0"/>
              <a:t>5/18/2011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1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14290"/>
            <a:ext cx="8153400" cy="1143008"/>
          </a:xfrm>
        </p:spPr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Hamming</a:t>
            </a:r>
            <a:endParaRPr lang="en-S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024842" cy="45259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dirty="0" err="1" smtClean="0"/>
              <a:t>Kode</a:t>
            </a:r>
            <a:r>
              <a:rPr lang="en-US" dirty="0" smtClean="0"/>
              <a:t> Hamming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non-trivial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diperkenalkan</a:t>
            </a:r>
            <a:r>
              <a:rPr lang="en-US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en-SG" dirty="0" err="1" smtClean="0"/>
              <a:t>Kode</a:t>
            </a:r>
            <a:r>
              <a:rPr lang="en-SG" dirty="0" smtClean="0"/>
              <a:t> </a:t>
            </a:r>
            <a:r>
              <a:rPr lang="en-SG" dirty="0" err="1" smtClean="0"/>
              <a:t>ini</a:t>
            </a:r>
            <a:r>
              <a:rPr lang="en-SG" dirty="0" smtClean="0"/>
              <a:t> </a:t>
            </a:r>
            <a:r>
              <a:rPr lang="en-SG" dirty="0" err="1" smtClean="0"/>
              <a:t>dikenalkan</a:t>
            </a:r>
            <a:r>
              <a:rPr lang="en-SG" dirty="0" smtClean="0"/>
              <a:t> </a:t>
            </a:r>
            <a:r>
              <a:rPr lang="en-SG" dirty="0" err="1" smtClean="0"/>
              <a:t>oleh</a:t>
            </a:r>
            <a:r>
              <a:rPr lang="en-SG" dirty="0" smtClean="0"/>
              <a:t> Richard Hamming (1950) </a:t>
            </a:r>
            <a:r>
              <a:rPr lang="en-SG" dirty="0" err="1" smtClean="0"/>
              <a:t>sebagai</a:t>
            </a:r>
            <a:r>
              <a:rPr lang="en-SG" dirty="0" smtClean="0"/>
              <a:t> </a:t>
            </a:r>
            <a:r>
              <a:rPr lang="en-SG" dirty="0" err="1" smtClean="0"/>
              <a:t>kode</a:t>
            </a:r>
            <a:r>
              <a:rPr lang="en-SG" dirty="0" smtClean="0"/>
              <a:t> </a:t>
            </a:r>
            <a:r>
              <a:rPr lang="en-SG" dirty="0" err="1" smtClean="0"/>
              <a:t>tunggal</a:t>
            </a:r>
            <a:r>
              <a:rPr lang="en-SG" dirty="0" smtClean="0"/>
              <a:t> </a:t>
            </a:r>
            <a:r>
              <a:rPr lang="en-SG" dirty="0" err="1" smtClean="0"/>
              <a:t>pengoreksi</a:t>
            </a:r>
            <a:r>
              <a:rPr lang="en-SG" dirty="0" smtClean="0"/>
              <a:t> </a:t>
            </a:r>
            <a:r>
              <a:rPr lang="en-SG" dirty="0" err="1" smtClean="0"/>
              <a:t>kesalahan</a:t>
            </a:r>
            <a:r>
              <a:rPr lang="en-SG" dirty="0" smtClean="0"/>
              <a:t> (</a:t>
            </a:r>
            <a:r>
              <a:rPr lang="en-SG" i="1" dirty="0" smtClean="0"/>
              <a:t>single error-correcting code).</a:t>
            </a:r>
            <a:endParaRPr lang="en-US" dirty="0" smtClean="0"/>
          </a:p>
          <a:p>
            <a:pPr algn="just">
              <a:lnSpc>
                <a:spcPct val="110000"/>
              </a:lnSpc>
            </a:pP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variansinya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lama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digital.</a:t>
            </a:r>
          </a:p>
          <a:p>
            <a:pPr algn="just">
              <a:lnSpc>
                <a:spcPct val="110000"/>
              </a:lnSpc>
            </a:pPr>
            <a:r>
              <a:rPr lang="en-US" dirty="0" err="1" smtClean="0"/>
              <a:t>Kode</a:t>
            </a:r>
            <a:r>
              <a:rPr lang="en-US" dirty="0" smtClean="0"/>
              <a:t> Hamming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:</a:t>
            </a:r>
          </a:p>
          <a:p>
            <a:pPr algn="just">
              <a:lnSpc>
                <a:spcPct val="110000"/>
              </a:lnSpc>
              <a:buFont typeface="Arial" pitchFamily="34" charset="0"/>
              <a:buNone/>
            </a:pPr>
            <a:r>
              <a:rPr lang="en-US" dirty="0" smtClean="0"/>
              <a:t>	(</a:t>
            </a:r>
            <a:r>
              <a:rPr lang="en-US" dirty="0" err="1" smtClean="0"/>
              <a:t>n,k</a:t>
            </a:r>
            <a:r>
              <a:rPr lang="en-US" dirty="0" smtClean="0"/>
              <a:t>) = (2</a:t>
            </a:r>
            <a:r>
              <a:rPr lang="en-US" baseline="30000" dirty="0" smtClean="0"/>
              <a:t>m</a:t>
            </a:r>
            <a:r>
              <a:rPr lang="en-US" dirty="0" smtClean="0"/>
              <a:t>-1, 2</a:t>
            </a:r>
            <a:r>
              <a:rPr lang="en-US" baseline="30000" dirty="0" smtClean="0"/>
              <a:t>m</a:t>
            </a:r>
            <a:r>
              <a:rPr lang="en-US" dirty="0" smtClean="0"/>
              <a:t>-1-m)</a:t>
            </a:r>
          </a:p>
          <a:p>
            <a:pPr algn="just">
              <a:lnSpc>
                <a:spcPct val="110000"/>
              </a:lnSpc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A71F-80F0-4407-B11B-C7F2DDF73BB9}" type="datetime1">
              <a:rPr lang="en-US" smtClean="0"/>
              <a:t>5/18/2011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6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153400" cy="4525963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Contoh</a:t>
            </a:r>
            <a:r>
              <a:rPr lang="en-US" sz="2600" dirty="0" smtClean="0"/>
              <a:t>:</a:t>
            </a:r>
          </a:p>
          <a:p>
            <a:pPr>
              <a:buFont typeface="Arial" pitchFamily="34" charset="0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jika</a:t>
            </a:r>
            <a:r>
              <a:rPr lang="en-US" sz="2600" dirty="0" smtClean="0"/>
              <a:t> m = </a:t>
            </a:r>
            <a:r>
              <a:rPr lang="en-US" sz="2600" dirty="0" err="1" smtClean="0"/>
              <a:t>jumlah</a:t>
            </a:r>
            <a:r>
              <a:rPr lang="en-US" sz="2600" dirty="0" smtClean="0"/>
              <a:t> </a:t>
            </a:r>
            <a:r>
              <a:rPr lang="en-US" sz="2600" dirty="0" err="1" smtClean="0"/>
              <a:t>paritas</a:t>
            </a:r>
            <a:r>
              <a:rPr lang="en-US" sz="2600" dirty="0" smtClean="0"/>
              <a:t> = 3</a:t>
            </a:r>
          </a:p>
          <a:p>
            <a:pPr>
              <a:buFont typeface="Arial" pitchFamily="34" charset="0"/>
              <a:buNone/>
            </a:pPr>
            <a:r>
              <a:rPr lang="en-US" sz="2600" dirty="0" smtClean="0"/>
              <a:t>	k = </a:t>
            </a:r>
            <a:r>
              <a:rPr lang="en-US" sz="2600" dirty="0" err="1" smtClean="0"/>
              <a:t>jumlah</a:t>
            </a:r>
            <a:r>
              <a:rPr lang="en-US" sz="2600" dirty="0" smtClean="0"/>
              <a:t> data = 4</a:t>
            </a:r>
          </a:p>
          <a:p>
            <a:pPr>
              <a:buFont typeface="Arial" pitchFamily="34" charset="0"/>
              <a:buNone/>
            </a:pPr>
            <a:r>
              <a:rPr lang="en-US" sz="2600" dirty="0" smtClean="0"/>
              <a:t>	n = </a:t>
            </a:r>
            <a:r>
              <a:rPr lang="en-US" sz="2600" dirty="0" err="1" smtClean="0"/>
              <a:t>jumlah</a:t>
            </a:r>
            <a:r>
              <a:rPr lang="en-US" sz="2600" dirty="0" smtClean="0"/>
              <a:t> bit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membentuk</a:t>
            </a:r>
            <a:r>
              <a:rPr lang="en-US" sz="2600" dirty="0" smtClean="0"/>
              <a:t> n </a:t>
            </a:r>
            <a:r>
              <a:rPr lang="en-US" sz="2600" dirty="0" err="1" smtClean="0"/>
              <a:t>sandi</a:t>
            </a:r>
            <a:r>
              <a:rPr lang="en-US" sz="2600" dirty="0" smtClean="0"/>
              <a:t> = 7</a:t>
            </a:r>
          </a:p>
          <a:p>
            <a:pPr>
              <a:buFont typeface="Arial" pitchFamily="34" charset="0"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kode</a:t>
            </a:r>
            <a:r>
              <a:rPr lang="en-US" sz="2600" dirty="0" smtClean="0"/>
              <a:t> Hamming </a:t>
            </a:r>
            <a:r>
              <a:rPr lang="en-US" sz="2600" dirty="0" err="1" smtClean="0"/>
              <a:t>nya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C (7,4)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58B4-0AF9-4967-B623-3D0BA8BFA6B4}" type="datetime1">
              <a:rPr lang="en-US" smtClean="0"/>
              <a:t>5/18/2011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290"/>
            <a:ext cx="7805729" cy="77631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err="1" smtClean="0"/>
              <a:t>Kode</a:t>
            </a:r>
            <a:r>
              <a:rPr lang="en-US" altLang="ko-KR" dirty="0" smtClean="0"/>
              <a:t> Hamming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066800"/>
            <a:ext cx="8101042" cy="50593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Posisi</a:t>
            </a:r>
            <a:r>
              <a:rPr lang="en-US" sz="2800" dirty="0" smtClean="0"/>
              <a:t> bit-bit Hamming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n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bit-bit Hamming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1, 2, 4, 8, 16, </a:t>
            </a:r>
            <a:r>
              <a:rPr lang="en-US" sz="2800" dirty="0" err="1" smtClean="0"/>
              <a:t>dst</a:t>
            </a:r>
            <a:r>
              <a:rPr lang="en-US" sz="2800" dirty="0" smtClean="0"/>
              <a:t>..</a:t>
            </a:r>
          </a:p>
          <a:p>
            <a:pPr algn="just"/>
            <a:r>
              <a:rPr lang="en-US" altLang="ko-KR" sz="2800" dirty="0" smtClean="0">
                <a:solidFill>
                  <a:srgbClr val="000000"/>
                </a:solidFill>
                <a:cs typeface="Malgun Gothic" pitchFamily="34" charset="-127"/>
              </a:rPr>
              <a:t>Positions of redundancy bits in Hamming code: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194" y="3124200"/>
            <a:ext cx="58722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3124200" cy="203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BD25-D210-4D77-BF7F-898F49540B34}" type="datetime1">
              <a:rPr lang="en-US" smtClean="0"/>
              <a:t>5/18/2011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66348"/>
            <a:ext cx="7360828" cy="876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/>
              <a:t>Tabel</a:t>
            </a:r>
            <a:r>
              <a:rPr lang="en-US" sz="3200" b="1" dirty="0" smtClean="0"/>
              <a:t> Hamming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informasi</a:t>
            </a:r>
            <a:r>
              <a:rPr lang="en-US" sz="3200" b="1" dirty="0" smtClean="0"/>
              <a:t> 4 bit</a:t>
            </a:r>
            <a:endParaRPr lang="en-SG" sz="3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7086600" cy="506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95FB-1806-45DC-A39C-A3344D7DA2BF}" type="datetime1">
              <a:rPr lang="en-US" smtClean="0"/>
              <a:t>5/18/2011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22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77200" cy="633434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en-US" sz="2800" b="1" dirty="0" smtClean="0"/>
              <a:t> n-bit, </a:t>
            </a:r>
            <a:r>
              <a:rPr lang="en-US" sz="2800" b="1" dirty="0" err="1" smtClean="0"/>
              <a:t>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pengecekannya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:</a:t>
            </a:r>
            <a:endParaRPr lang="en-SG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1" y="914400"/>
            <a:ext cx="8153400" cy="5638800"/>
          </a:xfrm>
        </p:spPr>
        <p:txBody>
          <a:bodyPr>
            <a:noAutofit/>
          </a:bodyPr>
          <a:lstStyle/>
          <a:p>
            <a:r>
              <a:rPr lang="en-US" sz="1700" dirty="0" err="1" smtClean="0"/>
              <a:t>Tandai</a:t>
            </a:r>
            <a:r>
              <a:rPr lang="en-US" sz="1700" dirty="0" smtClean="0"/>
              <a:t>  </a:t>
            </a:r>
            <a:r>
              <a:rPr lang="en-US" sz="1700" dirty="0" err="1" smtClean="0"/>
              <a:t>semua</a:t>
            </a:r>
            <a:r>
              <a:rPr lang="en-US" sz="1700" dirty="0" smtClean="0"/>
              <a:t> </a:t>
            </a:r>
            <a:r>
              <a:rPr lang="en-US" sz="1700" dirty="0" err="1" smtClean="0"/>
              <a:t>posisi</a:t>
            </a:r>
            <a:r>
              <a:rPr lang="en-US" sz="1700" dirty="0" smtClean="0"/>
              <a:t> bit yang </a:t>
            </a:r>
            <a:r>
              <a:rPr lang="en-US" sz="1700" dirty="0" err="1" smtClean="0"/>
              <a:t>merupakan</a:t>
            </a:r>
            <a:r>
              <a:rPr lang="en-US" sz="1700" dirty="0" smtClean="0"/>
              <a:t> </a:t>
            </a:r>
            <a:r>
              <a:rPr lang="en-US" sz="1700" dirty="0" err="1" smtClean="0"/>
              <a:t>pangkat</a:t>
            </a:r>
            <a:r>
              <a:rPr lang="en-US" sz="1700" dirty="0" smtClean="0"/>
              <a:t> </a:t>
            </a:r>
            <a:r>
              <a:rPr lang="en-US" sz="1700" dirty="0" err="1" smtClean="0"/>
              <a:t>dua</a:t>
            </a:r>
            <a:r>
              <a:rPr lang="en-US" sz="1700" dirty="0" smtClean="0"/>
              <a:t>  </a:t>
            </a:r>
            <a:r>
              <a:rPr lang="en-US" sz="1700" dirty="0" err="1" smtClean="0"/>
              <a:t>sebagai</a:t>
            </a:r>
            <a:r>
              <a:rPr lang="en-US" sz="1700" dirty="0" smtClean="0"/>
              <a:t> bit parity. (</a:t>
            </a:r>
            <a:r>
              <a:rPr lang="en-US" sz="1700" dirty="0" err="1" smtClean="0"/>
              <a:t>posisi</a:t>
            </a:r>
            <a:r>
              <a:rPr lang="en-US" sz="1700" dirty="0" smtClean="0"/>
              <a:t>  </a:t>
            </a:r>
            <a:r>
              <a:rPr lang="en-US" sz="1700" dirty="0" smtClean="0"/>
              <a:t>1, 2, 4, 8, 16, 32, 64, etc.) </a:t>
            </a:r>
          </a:p>
          <a:p>
            <a:r>
              <a:rPr lang="en-US" sz="1700" dirty="0" err="1" smtClean="0"/>
              <a:t>Posisi</a:t>
            </a:r>
            <a:r>
              <a:rPr lang="en-US" sz="1700" dirty="0" smtClean="0"/>
              <a:t> yang lain </a:t>
            </a:r>
            <a:r>
              <a:rPr lang="en-US" sz="1700" dirty="0" err="1" smtClean="0"/>
              <a:t>digunakan</a:t>
            </a:r>
            <a:r>
              <a:rPr lang="en-US" sz="1700" dirty="0" smtClean="0"/>
              <a:t> </a:t>
            </a:r>
            <a:r>
              <a:rPr lang="en-US" sz="1700" dirty="0" err="1" smtClean="0"/>
              <a:t>sebagai</a:t>
            </a:r>
            <a:r>
              <a:rPr lang="en-US" sz="1700" dirty="0" smtClean="0"/>
              <a:t> bit data yang </a:t>
            </a:r>
            <a:r>
              <a:rPr lang="en-US" sz="1700" dirty="0" err="1" smtClean="0"/>
              <a:t>akan</a:t>
            </a:r>
            <a:r>
              <a:rPr lang="en-US" sz="1700" dirty="0" smtClean="0"/>
              <a:t> </a:t>
            </a:r>
            <a:r>
              <a:rPr lang="en-US" sz="1700" dirty="0" err="1" smtClean="0"/>
              <a:t>dikodekan</a:t>
            </a:r>
            <a:r>
              <a:rPr lang="en-US" sz="1700" dirty="0" smtClean="0"/>
              <a:t>. (</a:t>
            </a:r>
            <a:r>
              <a:rPr lang="en-US" sz="1700" dirty="0" err="1" smtClean="0"/>
              <a:t>posisi</a:t>
            </a:r>
            <a:r>
              <a:rPr lang="en-US" sz="1700" dirty="0" smtClean="0"/>
              <a:t> </a:t>
            </a:r>
            <a:r>
              <a:rPr lang="en-US" sz="1700" dirty="0" smtClean="0"/>
              <a:t> </a:t>
            </a:r>
            <a:r>
              <a:rPr lang="en-US" sz="1700" dirty="0" smtClean="0"/>
              <a:t>3, 5, 6, 7, 9, 10, 11, 12, 13, 14, 15, 17, etc.) </a:t>
            </a:r>
          </a:p>
          <a:p>
            <a:r>
              <a:rPr lang="en-US" sz="1700" dirty="0" err="1" smtClean="0"/>
              <a:t>Masing-masing</a:t>
            </a:r>
            <a:r>
              <a:rPr lang="en-US" sz="1700" dirty="0" smtClean="0"/>
              <a:t> bit </a:t>
            </a:r>
            <a:r>
              <a:rPr lang="en-US" sz="1700" dirty="0" err="1" smtClean="0"/>
              <a:t>pengecek</a:t>
            </a:r>
            <a:r>
              <a:rPr lang="en-US" sz="1700" dirty="0" smtClean="0"/>
              <a:t> </a:t>
            </a:r>
            <a:r>
              <a:rPr lang="en-US" sz="1700" dirty="0" err="1" smtClean="0"/>
              <a:t>menghitung</a:t>
            </a:r>
            <a:r>
              <a:rPr lang="en-US" sz="1700" dirty="0" smtClean="0"/>
              <a:t> </a:t>
            </a:r>
            <a:r>
              <a:rPr lang="en-US" sz="1700" dirty="0" err="1" smtClean="0"/>
              <a:t>setiap</a:t>
            </a:r>
            <a:r>
              <a:rPr lang="en-US" sz="1700" dirty="0" smtClean="0"/>
              <a:t> </a:t>
            </a:r>
            <a:r>
              <a:rPr lang="en-US" sz="1700" dirty="0" err="1" smtClean="0"/>
              <a:t>posisi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cara</a:t>
            </a:r>
            <a:r>
              <a:rPr lang="en-US" sz="1700" dirty="0" smtClean="0"/>
              <a:t> </a:t>
            </a:r>
            <a:r>
              <a:rPr lang="en-US" sz="1700" dirty="0" err="1" smtClean="0"/>
              <a:t>menge-cek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melewati</a:t>
            </a:r>
            <a:r>
              <a:rPr lang="en-US" sz="1700" dirty="0" smtClean="0"/>
              <a:t>, </a:t>
            </a:r>
            <a:r>
              <a:rPr lang="en-US" sz="1700" dirty="0" err="1" smtClean="0"/>
              <a:t>sebagai</a:t>
            </a:r>
            <a:r>
              <a:rPr lang="en-US" sz="1700" dirty="0" smtClean="0"/>
              <a:t> </a:t>
            </a:r>
            <a:r>
              <a:rPr lang="en-US" sz="1700" dirty="0" err="1" smtClean="0"/>
              <a:t>berikut</a:t>
            </a:r>
            <a:r>
              <a:rPr lang="en-US" sz="1700" dirty="0" smtClean="0"/>
              <a:t>: </a:t>
            </a:r>
            <a:endParaRPr lang="en-US" sz="1700" dirty="0" smtClean="0"/>
          </a:p>
          <a:p>
            <a:pPr>
              <a:buFont typeface="Arial" pitchFamily="34" charset="0"/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Position 1: check 1 bit, skip 1 bit, check 1 bit, skip 1 bit, etc. (1,3,5,7,9,11,13,15,...)</a:t>
            </a:r>
            <a:br>
              <a:rPr lang="en-US" sz="1700" b="1" dirty="0" smtClean="0">
                <a:solidFill>
                  <a:srgbClr val="FF0000"/>
                </a:solidFill>
              </a:rPr>
            </a:br>
            <a:r>
              <a:rPr lang="en-US" sz="1700" b="1" dirty="0" smtClean="0">
                <a:solidFill>
                  <a:srgbClr val="FF0000"/>
                </a:solidFill>
              </a:rPr>
              <a:t>Position 2: check 2 bits, skip 2 bits, check 2 bits, skip 2 bits, etc. (2,3,6,7,10,11,14,15,...)</a:t>
            </a:r>
            <a:br>
              <a:rPr lang="en-US" sz="1700" b="1" dirty="0" smtClean="0">
                <a:solidFill>
                  <a:srgbClr val="FF0000"/>
                </a:solidFill>
              </a:rPr>
            </a:br>
            <a:r>
              <a:rPr lang="en-US" sz="1700" b="1" dirty="0" smtClean="0">
                <a:solidFill>
                  <a:srgbClr val="FF0000"/>
                </a:solidFill>
              </a:rPr>
              <a:t>Position 4: check 4 bits, skip 4 bits, check 4 bits, skip 4 bits, etc. (4,5,6,7,12,13,14,15,20,21,22,23,...)</a:t>
            </a:r>
            <a:br>
              <a:rPr lang="en-US" sz="1700" b="1" dirty="0" smtClean="0">
                <a:solidFill>
                  <a:srgbClr val="FF0000"/>
                </a:solidFill>
              </a:rPr>
            </a:br>
            <a:r>
              <a:rPr lang="en-US" sz="1700" b="1" dirty="0" smtClean="0">
                <a:solidFill>
                  <a:srgbClr val="FF0000"/>
                </a:solidFill>
              </a:rPr>
              <a:t>Position 8: check 8 bits, skip 8 bits, check 8 bits, skip 8 bits, etc. (8-15,24-31,40-47,...)</a:t>
            </a:r>
            <a:br>
              <a:rPr lang="en-US" sz="1700" b="1" dirty="0" smtClean="0">
                <a:solidFill>
                  <a:srgbClr val="FF0000"/>
                </a:solidFill>
              </a:rPr>
            </a:br>
            <a:r>
              <a:rPr lang="en-US" sz="1700" b="1" dirty="0" smtClean="0">
                <a:solidFill>
                  <a:srgbClr val="FF0000"/>
                </a:solidFill>
              </a:rPr>
              <a:t>Position 16: check 16 bits, skip 16 bits, check 16 bits, skip 16 bits, etc. (16-31,48-63,80-95,...)</a:t>
            </a:r>
            <a:br>
              <a:rPr lang="en-US" sz="1700" b="1" dirty="0" smtClean="0">
                <a:solidFill>
                  <a:srgbClr val="FF0000"/>
                </a:solidFill>
              </a:rPr>
            </a:br>
            <a:r>
              <a:rPr lang="en-US" sz="1700" b="1" dirty="0" smtClean="0">
                <a:solidFill>
                  <a:srgbClr val="FF0000"/>
                </a:solidFill>
              </a:rPr>
              <a:t>Position 32: check 32 bits, skip 32 bits, check 32 bits, skip 32 bits, etc. (32-63,96-127,160-191,...) etc. </a:t>
            </a:r>
            <a:endParaRPr lang="en-US" sz="1700" b="1" dirty="0" smtClean="0">
              <a:solidFill>
                <a:srgbClr val="FF0000"/>
              </a:solidFill>
            </a:endParaRPr>
          </a:p>
          <a:p>
            <a:r>
              <a:rPr lang="en-US" sz="1700" b="1" dirty="0" smtClean="0"/>
              <a:t>Bit parity </a:t>
            </a:r>
            <a:r>
              <a:rPr lang="en-US" sz="1700" b="1" dirty="0" err="1" smtClean="0"/>
              <a:t>bernilai</a:t>
            </a:r>
            <a:r>
              <a:rPr lang="en-US" sz="1700" b="1" dirty="0" smtClean="0"/>
              <a:t> = 1 </a:t>
            </a:r>
            <a:r>
              <a:rPr lang="en-US" sz="1700" b="1" dirty="0" err="1" smtClean="0"/>
              <a:t>jika</a:t>
            </a:r>
            <a:r>
              <a:rPr lang="en-US" sz="1700" b="1" dirty="0" smtClean="0"/>
              <a:t> total bit ‘1’ </a:t>
            </a:r>
            <a:r>
              <a:rPr lang="en-US" sz="1700" b="1" dirty="0" err="1" smtClean="0"/>
              <a:t>diposisi</a:t>
            </a:r>
            <a:r>
              <a:rPr lang="en-US" sz="1700" b="1" dirty="0" smtClean="0"/>
              <a:t> yang </a:t>
            </a:r>
            <a:r>
              <a:rPr lang="en-US" sz="1700" b="1" dirty="0" err="1" smtClean="0"/>
              <a:t>dicek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adalah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ganjil</a:t>
            </a:r>
            <a:r>
              <a:rPr lang="en-US" sz="1700" b="1" dirty="0" smtClean="0"/>
              <a:t> (odd) </a:t>
            </a:r>
            <a:r>
              <a:rPr lang="en-US" sz="1700" b="1" dirty="0" err="1" smtClean="0"/>
              <a:t>dan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bernilai</a:t>
            </a:r>
            <a:r>
              <a:rPr lang="en-US" sz="1700" b="1" dirty="0" smtClean="0"/>
              <a:t> 0 </a:t>
            </a:r>
            <a:r>
              <a:rPr lang="en-US" sz="1700" b="1" dirty="0" err="1" smtClean="0"/>
              <a:t>jika</a:t>
            </a:r>
            <a:r>
              <a:rPr lang="en-US" sz="1700" b="1" dirty="0" smtClean="0"/>
              <a:t> total bit ‘1’adalah </a:t>
            </a:r>
            <a:r>
              <a:rPr lang="en-US" sz="1700" b="1" dirty="0" err="1" smtClean="0"/>
              <a:t>genap</a:t>
            </a:r>
            <a:r>
              <a:rPr lang="en-US" sz="1700" b="1" dirty="0" smtClean="0"/>
              <a:t> (Even)</a:t>
            </a:r>
            <a:endParaRPr lang="en-US" sz="1700" b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A148-1C07-4296-B4F0-2A399EE55F2B}" type="datetime1">
              <a:rPr lang="en-US" smtClean="0"/>
              <a:t>5/18/2011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1143000"/>
            <a:ext cx="8046720" cy="5029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0020-2C6C-49D9-9CA7-781EFCBA29CC}" type="datetime1">
              <a:rPr lang="en-US" smtClean="0"/>
              <a:t>5/18/2011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E379-F81B-4A77-B8CF-903F5A4D7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85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398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Komunikasi Data  Koreksi Kesalahan (Error Detection)</vt:lpstr>
      <vt:lpstr>Error Correction</vt:lpstr>
      <vt:lpstr>Forward Error Corection (FEC)</vt:lpstr>
      <vt:lpstr>Kode Hamming</vt:lpstr>
      <vt:lpstr>PowerPoint Presentation</vt:lpstr>
      <vt:lpstr>Kode Hamming</vt:lpstr>
      <vt:lpstr>PowerPoint Presentation</vt:lpstr>
      <vt:lpstr>Untuk Informasi n-bit, cara pengecekannya adalah: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see you in Final Examination (UAS)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  Koreksi Kesalahan (Error Detection)</dc:title>
  <dc:creator>pancie</dc:creator>
  <cp:lastModifiedBy>pancie</cp:lastModifiedBy>
  <cp:revision>20</cp:revision>
  <dcterms:created xsi:type="dcterms:W3CDTF">2011-05-18T11:55:39Z</dcterms:created>
  <dcterms:modified xsi:type="dcterms:W3CDTF">2011-05-18T12:56:24Z</dcterms:modified>
</cp:coreProperties>
</file>