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8" r:id="rId2"/>
    <p:sldId id="328" r:id="rId3"/>
    <p:sldId id="329" r:id="rId4"/>
    <p:sldId id="259" r:id="rId5"/>
    <p:sldId id="260" r:id="rId6"/>
    <p:sldId id="339" r:id="rId7"/>
    <p:sldId id="340" r:id="rId8"/>
    <p:sldId id="341" r:id="rId9"/>
    <p:sldId id="342" r:id="rId10"/>
    <p:sldId id="261" r:id="rId11"/>
    <p:sldId id="343" r:id="rId12"/>
    <p:sldId id="297" r:id="rId13"/>
    <p:sldId id="299" r:id="rId14"/>
    <p:sldId id="298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66" r:id="rId23"/>
    <p:sldId id="307" r:id="rId24"/>
    <p:sldId id="344" r:id="rId25"/>
    <p:sldId id="345" r:id="rId26"/>
    <p:sldId id="346" r:id="rId27"/>
    <p:sldId id="347" r:id="rId28"/>
    <p:sldId id="348" r:id="rId29"/>
    <p:sldId id="291" r:id="rId30"/>
    <p:sldId id="310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30" r:id="rId41"/>
    <p:sldId id="349" r:id="rId42"/>
    <p:sldId id="350" r:id="rId43"/>
    <p:sldId id="313" r:id="rId44"/>
    <p:sldId id="314" r:id="rId45"/>
    <p:sldId id="315" r:id="rId46"/>
    <p:sldId id="316" r:id="rId47"/>
    <p:sldId id="351" r:id="rId48"/>
    <p:sldId id="352" r:id="rId49"/>
    <p:sldId id="353" r:id="rId50"/>
    <p:sldId id="318" r:id="rId51"/>
    <p:sldId id="332" r:id="rId52"/>
    <p:sldId id="354" r:id="rId53"/>
    <p:sldId id="355" r:id="rId54"/>
    <p:sldId id="333" r:id="rId55"/>
    <p:sldId id="334" r:id="rId56"/>
    <p:sldId id="335" r:id="rId57"/>
    <p:sldId id="336" r:id="rId58"/>
    <p:sldId id="337" r:id="rId59"/>
    <p:sldId id="33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E2D6-FDA7-402B-9069-BE3C21BC7FB2}" type="datetimeFigureOut">
              <a:rPr lang="en-US" smtClean="0"/>
              <a:pPr/>
              <a:t>5/23/2011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8A20-5588-4D80-94CC-185EA392D102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4915F-5977-4E1B-A4A6-6E15B3E4B78E}" type="slidenum">
              <a:rPr lang="en-US"/>
              <a:pPr/>
              <a:t>58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16B02-6FDE-4ACE-A043-4433EF0C72B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96A18-A18B-42C6-8598-FB5A130BD61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857628"/>
            <a:ext cx="9144000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 userDrawn="1"/>
        </p:nvSpPr>
        <p:spPr>
          <a:xfrm>
            <a:off x="0" y="2143116"/>
            <a:ext cx="914400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SG" dirty="0"/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357166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C709-381F-4B9F-ABBD-6C6EC61A8758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7F8-CB8B-4CA9-AB74-D8F51B419568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8C7743-90B7-4A38-B7AC-C0B653233DCF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Komunikasi Data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3B6102-F1F9-4298-9A69-C540EC9F7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4B2972-6781-435D-8BFA-A05A71A05C0B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Komunikasi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F956E4-3B91-4F65-B7B0-08DC973C2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79EFC1-853B-4305-B320-CFA949E4AE0A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Komunikasi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A68BEA-E4DB-4F7F-96F8-7736BD149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115196" cy="11430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8720103-21DB-49AF-BE62-C17A3596809D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33FE6DC0-3D3F-452A-B58D-D3787DC8F01A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600" b="0" spc="3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428-EB11-453B-9C3E-3784207A1F10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AA47-B62E-42EE-85B4-A1CFAD5885D7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35B0-1AF2-4241-80BE-A8A563829863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F258-5717-4401-BFE4-E0686E86E8E2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76EE-3873-4C24-BB3A-C1E93A8DD842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7369-AA33-4F8A-8584-947A5613A244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AA5-61C8-4307-987C-E43EFD76F91A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82C0-7DCE-4648-82EE-D539F3DBCD85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 smtClean="0"/>
              <a:t>Komunikasi Data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KOMUNIKASI DATA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tx2"/>
                </a:solidFill>
              </a:rPr>
              <a:t>S. </a:t>
            </a:r>
            <a:r>
              <a:rPr lang="en-US" sz="3200" dirty="0" err="1" smtClean="0">
                <a:solidFill>
                  <a:schemeClr val="tx2"/>
                </a:solidFill>
              </a:rPr>
              <a:t>Indriani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Lestariningati</a:t>
            </a:r>
            <a:r>
              <a:rPr lang="en-US" sz="3200" dirty="0" smtClean="0">
                <a:solidFill>
                  <a:schemeClr val="tx2"/>
                </a:solidFill>
              </a:rPr>
              <a:t>, M.T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spc="300" dirty="0" smtClean="0">
                <a:latin typeface="Franklin Gothic Book" pitchFamily="34" charset="0"/>
              </a:rPr>
              <a:t>Switching</a:t>
            </a:r>
            <a:endParaRPr lang="en-US" sz="5400" b="1" spc="3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&amp; Link</a:t>
            </a:r>
          </a:p>
        </p:txBody>
      </p:sp>
      <p:sp>
        <p:nvSpPr>
          <p:cNvPr id="5123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biasa</a:t>
            </a:r>
            <a:r>
              <a:rPr lang="en-US" sz="2400" dirty="0" smtClean="0"/>
              <a:t> </a:t>
            </a:r>
            <a:r>
              <a:rPr lang="en-US" sz="2400" dirty="0" err="1" smtClean="0"/>
              <a:t>digambarkan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b="1" i="1" dirty="0" smtClean="0"/>
              <a:t>node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i="1" dirty="0" smtClean="0"/>
              <a:t>link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Node: </a:t>
            </a:r>
          </a:p>
          <a:p>
            <a:pPr marL="914400" lvl="2" indent="0">
              <a:buFontTx/>
              <a:buNone/>
            </a:pPr>
            <a:r>
              <a:rPr lang="en-US" dirty="0" err="1" smtClean="0"/>
              <a:t>merepresentasikan</a:t>
            </a:r>
            <a:r>
              <a:rPr lang="en-US" dirty="0" smtClean="0"/>
              <a:t> terminal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lvl="1"/>
            <a:r>
              <a:rPr lang="en-US" sz="2400" dirty="0" smtClean="0"/>
              <a:t>Link</a:t>
            </a:r>
          </a:p>
          <a:p>
            <a:pPr marL="914400" lvl="2" indent="0">
              <a:buFontTx/>
              <a:buNone/>
            </a:pP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/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nodes</a:t>
            </a:r>
          </a:p>
          <a:p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, node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Routing</a:t>
            </a:r>
          </a:p>
          <a:p>
            <a:pPr lvl="1"/>
            <a:r>
              <a:rPr lang="en-US" sz="2400" dirty="0" smtClean="0"/>
              <a:t>Switching </a:t>
            </a:r>
          </a:p>
          <a:p>
            <a:pPr lvl="1"/>
            <a:r>
              <a:rPr lang="en-US" sz="2400" dirty="0" smtClean="0"/>
              <a:t>Multiplexing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33B-9DC1-4290-B402-74515BF31B78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E2C6E9-BF89-4F48-9D2C-608C012273E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5786" y="1725590"/>
            <a:ext cx="7775575" cy="4319588"/>
            <a:chOff x="521" y="1117"/>
            <a:chExt cx="4309" cy="2246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2" y="1117"/>
              <a:ext cx="4218" cy="224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2562" y="3158"/>
              <a:ext cx="499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521" y="3203"/>
              <a:ext cx="862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43020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4000" dirty="0" err="1"/>
              <a:t>Klasifikasi</a:t>
            </a:r>
            <a:r>
              <a:rPr lang="en-US" sz="4000" dirty="0"/>
              <a:t> </a:t>
            </a:r>
            <a:r>
              <a:rPr lang="en-US" sz="4000" dirty="0" err="1"/>
              <a:t>Jaringan</a:t>
            </a:r>
            <a:endParaRPr lang="en-US" sz="4000" dirty="0"/>
          </a:p>
        </p:txBody>
      </p:sp>
      <p:sp>
        <p:nvSpPr>
          <p:cNvPr id="43019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diklasifikasikan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0000"/>
                </a:solidFill>
              </a:rPr>
              <a:t>node exchange Information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0FC-1C58-432E-9964-F8AAE6B6131E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11</a:t>
            </a:fld>
            <a:endParaRPr lang="en-S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latin typeface="Arial" pitchFamily="34" charset="0"/>
              </a:rPr>
              <a:t>Switching</a:t>
            </a:r>
            <a:endParaRPr lang="en-SG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8B125-2D63-48A2-A868-0624E6281C6C}" type="slidenum">
              <a:rPr lang="en-US"/>
              <a:pPr/>
              <a:t>12</a:t>
            </a:fld>
            <a:endParaRPr lang="en-US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556895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AFE-83F5-4F2B-BB36-43ABB0F0AF2D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B31-83BD-4258-9586-E06CD5EEE1E6}" type="slidenum">
              <a:rPr lang="en-US"/>
              <a:pPr/>
              <a:t>13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Karakteristik informasi</a:t>
            </a: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indent="-914400"/>
            <a:r>
              <a:rPr lang="id-ID" sz="4800" dirty="0"/>
              <a:t>Informasi</a:t>
            </a:r>
          </a:p>
          <a:p>
            <a:pPr marL="1200150" lvl="1" indent="-742950"/>
            <a:r>
              <a:rPr lang="id-ID" sz="4400" dirty="0"/>
              <a:t>Voice</a:t>
            </a:r>
          </a:p>
          <a:p>
            <a:pPr marL="1200150" lvl="1" indent="-742950"/>
            <a:r>
              <a:rPr lang="id-ID" sz="4400" dirty="0"/>
              <a:t>Data</a:t>
            </a:r>
          </a:p>
          <a:p>
            <a:pPr marL="1200150" lvl="1" indent="-742950"/>
            <a:r>
              <a:rPr lang="id-ID" sz="4400" dirty="0"/>
              <a:t>Video</a:t>
            </a:r>
            <a:endParaRPr lang="en-US" sz="4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38A-19CD-42CE-8538-09EBF92950EF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Karakteristik </a:t>
            </a:r>
            <a:r>
              <a:rPr lang="en-US" dirty="0" smtClean="0"/>
              <a:t>V</a:t>
            </a:r>
            <a:r>
              <a:rPr lang="id-ID" dirty="0" smtClean="0"/>
              <a:t>oice</a:t>
            </a:r>
            <a:endParaRPr lang="en-SG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00174"/>
            <a:ext cx="8329642" cy="4525963"/>
          </a:xfrm>
        </p:spPr>
        <p:txBody>
          <a:bodyPr>
            <a:normAutofit/>
          </a:bodyPr>
          <a:lstStyle/>
          <a:p>
            <a:r>
              <a:rPr lang="id-ID" sz="2400" dirty="0" smtClean="0"/>
              <a:t>Delay </a:t>
            </a:r>
            <a:r>
              <a:rPr lang="id-ID" sz="2400" dirty="0"/>
              <a:t>sensitive</a:t>
            </a:r>
          </a:p>
          <a:p>
            <a:pPr lvl="1"/>
            <a:r>
              <a:rPr lang="id-ID" sz="2000" dirty="0"/>
              <a:t>Pengiriman voice harus secepat mungkin (real time)</a:t>
            </a:r>
          </a:p>
          <a:p>
            <a:pPr lvl="1"/>
            <a:r>
              <a:rPr lang="id-ID" sz="2000" dirty="0"/>
              <a:t>Delay requirement untuk satu arah (one way) (ITU-T Rec. G.114)</a:t>
            </a:r>
          </a:p>
          <a:p>
            <a:pPr lvl="2"/>
            <a:r>
              <a:rPr lang="en-US" sz="1800" dirty="0"/>
              <a:t>0-150</a:t>
            </a:r>
            <a:r>
              <a:rPr lang="id-ID" sz="1800" dirty="0"/>
              <a:t> ms: </a:t>
            </a:r>
            <a:r>
              <a:rPr lang="en-US" sz="1800" dirty="0"/>
              <a:t>Acceptable for most user applications</a:t>
            </a:r>
            <a:endParaRPr lang="id-ID" sz="1800" dirty="0"/>
          </a:p>
          <a:p>
            <a:pPr lvl="2"/>
            <a:r>
              <a:rPr lang="id-ID" sz="1800" dirty="0"/>
              <a:t>Persyaratan di atas dengan asumsi adanya suatu </a:t>
            </a:r>
            <a:r>
              <a:rPr lang="id-ID" sz="1800" i="1" dirty="0"/>
              <a:t>echo canceller</a:t>
            </a:r>
            <a:endParaRPr lang="id-ID" sz="1800" dirty="0"/>
          </a:p>
          <a:p>
            <a:pPr lvl="1"/>
            <a:r>
              <a:rPr lang="id-ID" sz="2000" dirty="0"/>
              <a:t>Latency : end-to-end delay</a:t>
            </a:r>
          </a:p>
          <a:p>
            <a:pPr lvl="1"/>
            <a:r>
              <a:rPr lang="id-ID" sz="2000" dirty="0"/>
              <a:t>Variasi delay (jitter) one-way : </a:t>
            </a:r>
            <a:r>
              <a:rPr lang="en-US" sz="2000" dirty="0"/>
              <a:t>≤ 30 ms</a:t>
            </a:r>
            <a:endParaRPr lang="id-ID" sz="2000" dirty="0"/>
          </a:p>
          <a:p>
            <a:r>
              <a:rPr lang="id-ID" sz="2400" dirty="0"/>
              <a:t>Tidak sensitif terhadap error</a:t>
            </a:r>
          </a:p>
          <a:p>
            <a:pPr lvl="1"/>
            <a:r>
              <a:rPr lang="id-ID" sz="2000" dirty="0"/>
              <a:t>Bit error rate (BER) transmisi data voice maksimum 10</a:t>
            </a:r>
            <a:r>
              <a:rPr lang="id-ID" sz="2000" baseline="30000" dirty="0"/>
              <a:t>-3</a:t>
            </a:r>
          </a:p>
          <a:p>
            <a:pPr lvl="1"/>
            <a:r>
              <a:rPr lang="id-ID" sz="2000" dirty="0"/>
              <a:t>Packet loss (untuk </a:t>
            </a:r>
            <a:r>
              <a:rPr lang="id-ID" sz="2000" i="1" dirty="0"/>
              <a:t>digital voice</a:t>
            </a:r>
            <a:r>
              <a:rPr lang="id-ID" sz="2000" dirty="0"/>
              <a:t>) : ≤ 1 %</a:t>
            </a:r>
          </a:p>
          <a:p>
            <a:pPr lvl="1">
              <a:buFontTx/>
              <a:buNone/>
            </a:pPr>
            <a:endParaRPr lang="id-ID" sz="2000" dirty="0"/>
          </a:p>
          <a:p>
            <a:pPr lvl="1"/>
            <a:endParaRPr lang="id-ID" sz="2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400269-E259-414A-81DE-1920D173E290}" type="slidenum">
              <a:rPr lang="en-US"/>
              <a:pPr/>
              <a:t>14</a:t>
            </a:fld>
            <a:endParaRPr lang="en-US"/>
          </a:p>
        </p:txBody>
      </p:sp>
      <p:sp>
        <p:nvSpPr>
          <p:cNvPr id="135172" name="AutoShape 4">
            <a:hlinkClick r:id="rId2" action="ppaction://hlinksldjump" highlightClick="1">
              <a:snd r:embed="rId3" name="voice-normal (2).wav"/>
            </a:hlinkClick>
          </p:cNvPr>
          <p:cNvSpPr>
            <a:spLocks noChangeArrowheads="1"/>
          </p:cNvSpPr>
          <p:nvPr/>
        </p:nvSpPr>
        <p:spPr bwMode="auto">
          <a:xfrm>
            <a:off x="1736749" y="5230832"/>
            <a:ext cx="863600" cy="5746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35173" name="AutoShape 5">
            <a:hlinkClick r:id="rId2" action="ppaction://hlinksldjump" highlightClick="1">
              <a:snd r:embed="rId4" name="voice-over-phoneline.wav"/>
            </a:hlinkClick>
          </p:cNvPr>
          <p:cNvSpPr>
            <a:spLocks noChangeArrowheads="1"/>
          </p:cNvSpPr>
          <p:nvPr/>
        </p:nvSpPr>
        <p:spPr bwMode="auto">
          <a:xfrm>
            <a:off x="3968774" y="5230832"/>
            <a:ext cx="863600" cy="5746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449412" y="5778519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>
                <a:latin typeface="Arial" pitchFamily="34" charset="0"/>
              </a:rPr>
              <a:t>Voice normal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3392512" y="5805507"/>
            <a:ext cx="2486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>
                <a:latin typeface="Arial" pitchFamily="34" charset="0"/>
              </a:rPr>
              <a:t>Voice over the phone-line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5176" name="AutoShape 8">
            <a:hlinkClick r:id="rId2" action="ppaction://hlinksldjump" highlightClick="1">
              <a:snd r:embed="rId5" name="Robotic.wav"/>
            </a:hlinkClick>
          </p:cNvPr>
          <p:cNvSpPr>
            <a:spLocks noChangeArrowheads="1"/>
          </p:cNvSpPr>
          <p:nvPr/>
        </p:nvSpPr>
        <p:spPr bwMode="auto">
          <a:xfrm>
            <a:off x="6777062" y="5230832"/>
            <a:ext cx="1008062" cy="5762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584974" y="5878532"/>
            <a:ext cx="141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>
                <a:latin typeface="Arial" pitchFamily="34" charset="0"/>
              </a:rPr>
              <a:t>Jitter problem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2807-821B-488C-B7EE-57B7AE2B40E3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Karakteristik data</a:t>
            </a:r>
            <a:endParaRPr lang="en-SG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d-ID" sz="3200" dirty="0" smtClean="0"/>
              <a:t>Tidak </a:t>
            </a:r>
            <a:r>
              <a:rPr lang="id-ID" sz="3200" dirty="0"/>
              <a:t>sensitif terhadap delay</a:t>
            </a:r>
          </a:p>
          <a:p>
            <a:pPr lvl="1"/>
            <a:r>
              <a:rPr lang="id-ID" sz="3200" dirty="0"/>
              <a:t>Sensitif terhadap error</a:t>
            </a:r>
          </a:p>
          <a:p>
            <a:pPr lvl="2"/>
            <a:r>
              <a:rPr lang="id-ID" sz="2800" dirty="0"/>
              <a:t>Pengiriman data harus error free</a:t>
            </a:r>
          </a:p>
          <a:p>
            <a:pPr lvl="2"/>
            <a:r>
              <a:rPr lang="id-ID" sz="2800" dirty="0"/>
              <a:t>BER transmission maksimum 10</a:t>
            </a:r>
            <a:r>
              <a:rPr lang="id-ID" sz="2800" baseline="30000" dirty="0"/>
              <a:t>-9</a:t>
            </a:r>
          </a:p>
          <a:p>
            <a:pPr lvl="1"/>
            <a:r>
              <a:rPr lang="id-ID" sz="3200" dirty="0"/>
              <a:t>Contoh informasi data: e-mail, file transfer, web dsb.</a:t>
            </a:r>
          </a:p>
          <a:p>
            <a:pPr lvl="2"/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99CA1-DC7D-4CC5-9E63-9CBA3F2A3FF6}" type="slidenum">
              <a:rPr lang="en-US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0661-CDA7-4FCB-B661-E049A50F660B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Karakteristik video</a:t>
            </a:r>
            <a:endParaRPr lang="en-SG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d-ID" sz="3600" dirty="0" smtClean="0"/>
              <a:t>Serupa </a:t>
            </a:r>
            <a:r>
              <a:rPr lang="id-ID" sz="3600" dirty="0"/>
              <a:t>dengan karakteristik voice</a:t>
            </a:r>
          </a:p>
          <a:p>
            <a:pPr lvl="2"/>
            <a:r>
              <a:rPr lang="id-ID" sz="3200" dirty="0"/>
              <a:t>Delay sensitif</a:t>
            </a:r>
          </a:p>
          <a:p>
            <a:pPr lvl="3"/>
            <a:r>
              <a:rPr lang="id-ID" sz="2800" dirty="0"/>
              <a:t>One-way delay: m</a:t>
            </a:r>
            <a:r>
              <a:rPr lang="en-US" sz="2800" dirty="0"/>
              <a:t>a</a:t>
            </a:r>
            <a:r>
              <a:rPr lang="id-ID" sz="2800" dirty="0"/>
              <a:t>ks</a:t>
            </a:r>
            <a:r>
              <a:rPr lang="en-US" sz="2800" dirty="0" err="1"/>
              <a:t>imum</a:t>
            </a:r>
            <a:r>
              <a:rPr lang="en-US" sz="2800" dirty="0"/>
              <a:t> 150 milliseconds (ms) </a:t>
            </a:r>
            <a:endParaRPr lang="id-ID" sz="2800" dirty="0"/>
          </a:p>
          <a:p>
            <a:pPr lvl="3"/>
            <a:r>
              <a:rPr lang="id-ID" sz="2800" dirty="0"/>
              <a:t>O</a:t>
            </a:r>
            <a:r>
              <a:rPr lang="en-US" sz="2800" dirty="0"/>
              <a:t>ne-way packet jitter </a:t>
            </a:r>
            <a:r>
              <a:rPr lang="id-ID" sz="2800" dirty="0"/>
              <a:t>: maksimum </a:t>
            </a:r>
            <a:r>
              <a:rPr lang="en-US" sz="2800" dirty="0"/>
              <a:t>30 ms</a:t>
            </a:r>
            <a:endParaRPr lang="id-ID" sz="2800" dirty="0"/>
          </a:p>
          <a:p>
            <a:pPr lvl="2"/>
            <a:r>
              <a:rPr lang="id-ID" sz="3200" dirty="0"/>
              <a:t>Tidak sensitif terhadap error</a:t>
            </a:r>
          </a:p>
          <a:p>
            <a:pPr lvl="3"/>
            <a:r>
              <a:rPr lang="id-ID" sz="2800" dirty="0"/>
              <a:t>Packet loss: maksimum 1%</a:t>
            </a:r>
          </a:p>
          <a:p>
            <a:pPr lvl="1"/>
            <a:endParaRPr lang="en-US" sz="3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2BB2D-A34B-4B32-80AF-3E8F4FA1FA90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AA8-DD84-4DE1-83EC-E0899F26A452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Techniques</a:t>
            </a:r>
            <a:endParaRPr lang="en-SG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951C2-7A8A-47EF-815F-6F96919CB318}" type="slidenum">
              <a:rPr lang="en-US"/>
              <a:pPr/>
              <a:t>17</a:t>
            </a:fld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2916238" y="2114566"/>
            <a:ext cx="1873250" cy="6492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solidFill>
                  <a:srgbClr val="003300"/>
                </a:solidFill>
                <a:latin typeface="Arial" pitchFamily="34" charset="0"/>
              </a:rPr>
              <a:t>Switching Techniques</a:t>
            </a:r>
            <a:endParaRPr lang="en-US" sz="140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755650" y="3482991"/>
            <a:ext cx="1657350" cy="7207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Message Switching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3057525" y="3482991"/>
            <a:ext cx="1657350" cy="72072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Circuit Switching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5364163" y="3482991"/>
            <a:ext cx="1657350" cy="7207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Packet Switching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067175" y="4922853"/>
            <a:ext cx="1943100" cy="7921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Datagram</a:t>
            </a:r>
          </a:p>
          <a:p>
            <a:pPr algn="ctr"/>
            <a:r>
              <a:rPr lang="id-ID" sz="1400">
                <a:latin typeface="Arial" pitchFamily="34" charset="0"/>
              </a:rPr>
              <a:t>Packet Switching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6443663" y="4922853"/>
            <a:ext cx="1943100" cy="792163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Virtual Circuit</a:t>
            </a:r>
          </a:p>
          <a:p>
            <a:pPr algn="ctr"/>
            <a:r>
              <a:rPr lang="id-ID" sz="1400">
                <a:latin typeface="Arial" pitchFamily="34" charset="0"/>
              </a:rPr>
              <a:t>Packet Switching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 flipH="1">
            <a:off x="2195513" y="2619391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3851275" y="276226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4643438" y="2633665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 flipH="1">
            <a:off x="5364163" y="4203716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>
            <a:off x="6443663" y="4203716"/>
            <a:ext cx="7921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7B10-DBEA-4E27-B2AC-D075740CF053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Message Switching</a:t>
            </a: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d-ID" sz="2400"/>
              <a:t>Digunakan pada jaringan telegraph</a:t>
            </a:r>
          </a:p>
          <a:p>
            <a:pPr>
              <a:lnSpc>
                <a:spcPct val="90000"/>
              </a:lnSpc>
            </a:pPr>
            <a:r>
              <a:rPr lang="id-ID" sz="2400"/>
              <a:t>Sinyal-sinyal morse dari suatu stasiun telegraph ditransfer ke stasiun yang lain (bisa jadi melalui beberapa perantara)</a:t>
            </a:r>
          </a:p>
          <a:p>
            <a:pPr>
              <a:lnSpc>
                <a:spcPct val="90000"/>
              </a:lnSpc>
            </a:pPr>
            <a:r>
              <a:rPr lang="id-ID" sz="2400"/>
              <a:t>Stasiun perantara akan menerima keseluruhan message lalu memeriksa stasiun berikutnya yang harus dituju (this is routing process), kemudian mem-forward message ke stasiun berikutnya tersebut</a:t>
            </a:r>
          </a:p>
          <a:p>
            <a:pPr lvl="1">
              <a:lnSpc>
                <a:spcPct val="90000"/>
              </a:lnSpc>
            </a:pPr>
            <a:r>
              <a:rPr lang="id-ID" sz="2000"/>
              <a:t>Ini merupakan prses store-and-forward</a:t>
            </a:r>
          </a:p>
          <a:p>
            <a:pPr>
              <a:lnSpc>
                <a:spcPct val="90000"/>
              </a:lnSpc>
            </a:pPr>
            <a:r>
              <a:rPr lang="id-ID" sz="2400"/>
              <a:t>Proses store-and-forward ini diulangi sampai message tiba di tujuan</a:t>
            </a:r>
          </a:p>
          <a:p>
            <a:pPr>
              <a:lnSpc>
                <a:spcPct val="90000"/>
              </a:lnSpc>
            </a:pPr>
            <a:r>
              <a:rPr lang="id-ID" sz="2400"/>
              <a:t>Tidak ada proses pembentukan dan pemutusan koneksi</a:t>
            </a:r>
            <a:endParaRPr lang="en-US" sz="2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64EE-6922-4520-8500-46F5723CCB87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18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869F-6842-4A67-B708-F3295A245764}" type="slidenum">
              <a:rPr lang="en-US"/>
              <a:pPr/>
              <a:t>19</a:t>
            </a:fld>
            <a:endParaRPr lang="en-US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76250"/>
            <a:ext cx="29051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4211638" y="191611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3995738" y="1987550"/>
            <a:ext cx="576262" cy="288925"/>
          </a:xfrm>
          <a:prstGeom prst="ellips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 flipV="1">
            <a:off x="4572000" y="1412875"/>
            <a:ext cx="2016125" cy="576263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640513" y="121602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>
                <a:latin typeface="Arial" pitchFamily="34" charset="0"/>
              </a:rPr>
              <a:t>Store and forward</a:t>
            </a:r>
            <a:endParaRPr lang="en-US">
              <a:latin typeface="Arial" pitchFamily="34" charset="0"/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303213" y="784225"/>
            <a:ext cx="2673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>
                <a:latin typeface="Arial" pitchFamily="34" charset="0"/>
              </a:rPr>
              <a:t>Timing diagram</a:t>
            </a:r>
          </a:p>
          <a:p>
            <a:r>
              <a:rPr lang="id-ID">
                <a:latin typeface="Arial" pitchFamily="34" charset="0"/>
              </a:rPr>
              <a:t>transfer message</a:t>
            </a:r>
          </a:p>
          <a:p>
            <a:r>
              <a:rPr lang="id-ID">
                <a:latin typeface="Arial" pitchFamily="34" charset="0"/>
              </a:rPr>
              <a:t>dari node A ke D melalui</a:t>
            </a:r>
          </a:p>
          <a:p>
            <a:r>
              <a:rPr lang="id-ID">
                <a:latin typeface="Arial" pitchFamily="34" charset="0"/>
              </a:rPr>
              <a:t>node B dan C</a:t>
            </a:r>
          </a:p>
          <a:p>
            <a:r>
              <a:rPr lang="id-ID">
                <a:latin typeface="Arial" pitchFamily="34" charset="0"/>
              </a:rPr>
              <a:t>pada sistem</a:t>
            </a:r>
          </a:p>
          <a:p>
            <a:r>
              <a:rPr lang="id-ID">
                <a:latin typeface="Arial" pitchFamily="34" charset="0"/>
              </a:rPr>
              <a:t>message switching</a:t>
            </a:r>
            <a:endParaRPr lang="en-US">
              <a:latin typeface="Arial" pitchFamily="34" charset="0"/>
            </a:endParaRPr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6372225" y="342900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6227763" y="53006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>
                <a:latin typeface="Arial" pitchFamily="34" charset="0"/>
              </a:rPr>
              <a:t>Waktu</a:t>
            </a:r>
            <a:endParaRPr lang="en-US">
              <a:latin typeface="Arial" pitchFamily="34" charset="0"/>
            </a:endParaRPr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 flipH="1">
            <a:off x="2195513" y="3213100"/>
            <a:ext cx="201612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 flipH="1">
            <a:off x="2195513" y="3429000"/>
            <a:ext cx="28813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 flipV="1">
            <a:off x="2268538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>
            <a:off x="2268538" y="29241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803275" y="3195638"/>
            <a:ext cx="146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400">
                <a:latin typeface="Arial" pitchFamily="34" charset="0"/>
              </a:rPr>
              <a:t>Delay propagasi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973-FDD1-4C56-816B-B43238ED7118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SATUAN ACARA PERKULIAHAN</a:t>
            </a:r>
            <a:endParaRPr lang="en-S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15406" cy="47297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5818"/>
                <a:gridCol w="1571636"/>
                <a:gridCol w="3357586"/>
                <a:gridCol w="785818"/>
                <a:gridCol w="785818"/>
                <a:gridCol w="785818"/>
                <a:gridCol w="642912"/>
              </a:tblGrid>
              <a:tr h="596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Franklin Gothic Book" pitchFamily="34" charset="0"/>
                          <a:ea typeface="Times New Roman"/>
                        </a:rPr>
                        <a:t>Minggu Ke</a:t>
                      </a:r>
                      <a:endParaRPr lang="en-SG" sz="1400" b="1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Franklin Gothic Book" pitchFamily="34" charset="0"/>
                          <a:ea typeface="Times New Roman"/>
                        </a:rPr>
                        <a:t>Pokok Bahasan dan TIU</a:t>
                      </a:r>
                      <a:endParaRPr lang="en-SG" sz="1400" b="1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Franklin Gothic Book" pitchFamily="34" charset="0"/>
                          <a:ea typeface="Times New Roman"/>
                        </a:rPr>
                        <a:t>Sub Pokok Bahasan dan Sasaran Belajar</a:t>
                      </a:r>
                      <a:endParaRPr lang="en-SG" sz="1400" b="1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Franklin Gothic Book" pitchFamily="34" charset="0"/>
                          <a:ea typeface="Times New Roman"/>
                        </a:rPr>
                        <a:t>Cara Pengajaran</a:t>
                      </a:r>
                      <a:endParaRPr lang="en-SG" sz="1400" b="1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Franklin Gothic Book" pitchFamily="34" charset="0"/>
                          <a:ea typeface="Times New Roman"/>
                        </a:rPr>
                        <a:t>Media</a:t>
                      </a:r>
                      <a:endParaRPr lang="en-SG" sz="1400" b="1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Franklin Gothic Book" pitchFamily="34" charset="0"/>
                          <a:ea typeface="Times New Roman"/>
                        </a:rPr>
                        <a:t>Tugas</a:t>
                      </a:r>
                      <a:endParaRPr lang="en-SG" sz="1400" b="1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Franklin Gothic Book" pitchFamily="34" charset="0"/>
                          <a:ea typeface="Times New Roman"/>
                        </a:rPr>
                        <a:t>Referensi </a:t>
                      </a:r>
                      <a:endParaRPr lang="en-SG" sz="1400" b="1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</a:tr>
              <a:tr h="4089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IX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Switching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TIU :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dapat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memahami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fungsi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switching 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pada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Circuit Switching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Packet 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Switching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Franklin Gothic Book" pitchFamily="34" charset="0"/>
                          <a:ea typeface="Times New Roman"/>
                        </a:rPr>
                        <a:t>Pendahuluan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dapat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lebih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mengenal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tujuan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fungsi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switching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dengan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baik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Franklin Gothic Book" pitchFamily="34" charset="0"/>
                          <a:ea typeface="Times New Roman"/>
                        </a:rPr>
                        <a:t>Jaringan</a:t>
                      </a: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Switching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harus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memahami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prinsip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dasar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jaringan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switching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fungsinya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Circuit 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Switching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dapat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menjelaskan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tujuan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fungsi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adanya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circuit switching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berdasarkan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prinsip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dasar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dari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circuit switching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tersebut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Single 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Node Networks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paham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akan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maksud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dari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single node network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memberikan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contoh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aplikasi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dari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single node </a:t>
                      </a: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network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Franklin Gothic Book" pitchFamily="34" charset="0"/>
                          <a:ea typeface="Times New Roman"/>
                        </a:rPr>
                        <a:t>Kuliah Mimbar</a:t>
                      </a:r>
                      <a:endParaRPr lang="en-SG" sz="140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Papan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Tulis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, OHP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1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6637" marR="66637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B1D7-ABE3-49A4-9791-9F517A912DE6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/>
              <a:t>Circuit switching</a:t>
            </a:r>
            <a:endParaRPr lang="en-US" sz="40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00200"/>
            <a:ext cx="8358246" cy="4829196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</a:pPr>
            <a:r>
              <a:rPr lang="id-ID" sz="2400" dirty="0"/>
              <a:t>Digunakan pada jaringan telepon</a:t>
            </a:r>
          </a:p>
          <a:p>
            <a:pPr marL="533400" indent="-533400">
              <a:lnSpc>
                <a:spcPct val="80000"/>
              </a:lnSpc>
            </a:pPr>
            <a:r>
              <a:rPr lang="id-ID" sz="2400" dirty="0"/>
              <a:t>Komunikasi berlangsung di dalam tiga tahap:</a:t>
            </a:r>
          </a:p>
          <a:p>
            <a:pPr marL="914400" lvl="1" indent="-457200">
              <a:lnSpc>
                <a:spcPct val="80000"/>
              </a:lnSpc>
            </a:pPr>
            <a:r>
              <a:rPr lang="id-ID" sz="2000" dirty="0">
                <a:solidFill>
                  <a:srgbClr val="FF0000"/>
                </a:solidFill>
              </a:rPr>
              <a:t>Pembentukan koneksi </a:t>
            </a:r>
            <a:r>
              <a:rPr lang="id-ID" sz="2000" dirty="0"/>
              <a:t>antara dua pihak yang berkomunikasi</a:t>
            </a:r>
          </a:p>
          <a:p>
            <a:pPr marL="1295400" lvl="2" indent="-381000">
              <a:lnSpc>
                <a:spcPct val="80000"/>
              </a:lnSpc>
            </a:pPr>
            <a:r>
              <a:rPr lang="id-ID" sz="1800" dirty="0"/>
              <a:t>Proses ini ditujukan untuk mendefinisikan jalur yang harus ditempuh oleh informasi yang akan dikirimkan</a:t>
            </a:r>
          </a:p>
          <a:p>
            <a:pPr marL="1295400" lvl="2" indent="-381000">
              <a:lnSpc>
                <a:spcPct val="80000"/>
              </a:lnSpc>
            </a:pPr>
            <a:r>
              <a:rPr lang="id-ID" sz="1800" dirty="0"/>
              <a:t>Koneksi yang dibentuk (resource jaringan yang sudah dialokasikan bagi suatu panggilan) bersifat dedicated (tidak di-share bersama panggilan lain)</a:t>
            </a:r>
          </a:p>
          <a:p>
            <a:pPr marL="1714500" lvl="3" indent="-342900">
              <a:lnSpc>
                <a:spcPct val="80000"/>
              </a:lnSpc>
            </a:pPr>
            <a:r>
              <a:rPr lang="id-ID" sz="1600" dirty="0"/>
              <a:t>Baik ada maupun tidak ada informasi yang ditransfer, koneksi terhubung terus</a:t>
            </a:r>
          </a:p>
          <a:p>
            <a:pPr marL="914400" lvl="1" indent="-457200">
              <a:lnSpc>
                <a:spcPct val="80000"/>
              </a:lnSpc>
            </a:pPr>
            <a:r>
              <a:rPr lang="id-ID" sz="2000" dirty="0">
                <a:solidFill>
                  <a:srgbClr val="FF0000"/>
                </a:solidFill>
              </a:rPr>
              <a:t>Transfer informasi</a:t>
            </a:r>
          </a:p>
          <a:p>
            <a:pPr marL="914400" lvl="1" indent="-457200">
              <a:lnSpc>
                <a:spcPct val="80000"/>
              </a:lnSpc>
            </a:pPr>
            <a:r>
              <a:rPr lang="id-ID" sz="2000" dirty="0">
                <a:solidFill>
                  <a:srgbClr val="FF0000"/>
                </a:solidFill>
              </a:rPr>
              <a:t>Pemutusan koneksi</a:t>
            </a:r>
          </a:p>
          <a:p>
            <a:pPr marL="533400" indent="-533400">
              <a:lnSpc>
                <a:spcPct val="80000"/>
              </a:lnSpc>
              <a:buSzPct val="50000"/>
            </a:pPr>
            <a:r>
              <a:rPr lang="id-ID" sz="2400" dirty="0"/>
              <a:t>Berdasarkan adanya keharusan pembentukan koneksi sebelum transfer informasi berlangsung maka teknik circuit switching disebut bersifat </a:t>
            </a:r>
            <a:r>
              <a:rPr lang="id-ID" sz="2400" b="1" i="1" dirty="0"/>
              <a:t>connection orriented</a:t>
            </a:r>
            <a:endParaRPr lang="id-ID" sz="2400" b="1" dirty="0"/>
          </a:p>
          <a:p>
            <a:pPr marL="533400" indent="-533400">
              <a:lnSpc>
                <a:spcPct val="80000"/>
              </a:lnSpc>
              <a:buSzPct val="50000"/>
            </a:pPr>
            <a:r>
              <a:rPr lang="id-ID" sz="2400" dirty="0"/>
              <a:t>Teknik circuit switching cocok untuk mentransfer voice</a:t>
            </a:r>
          </a:p>
          <a:p>
            <a:pPr marL="914400" lvl="1" indent="-457200">
              <a:lnSpc>
                <a:spcPct val="80000"/>
              </a:lnSpc>
            </a:pPr>
            <a:r>
              <a:rPr lang="id-ID" sz="2000" dirty="0"/>
              <a:t>Sifat koneksi yang dedicated dapat menjamin delay dan jitter yang disyaratkan untuk transfer voice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6179-7FB1-40B5-8B05-20F357AFF0BC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20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030-A7E5-4AC5-A28B-08DB8ECDC5A2}" type="slidenum">
              <a:rPr lang="en-US"/>
              <a:pPr/>
              <a:t>21</a:t>
            </a:fld>
            <a:endParaRPr lang="en-US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692150"/>
            <a:ext cx="28781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31775" y="784225"/>
            <a:ext cx="2444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>
                <a:latin typeface="Arial" pitchFamily="34" charset="0"/>
              </a:rPr>
              <a:t>Timing diagram</a:t>
            </a:r>
          </a:p>
          <a:p>
            <a:r>
              <a:rPr lang="id-ID">
                <a:latin typeface="Arial" pitchFamily="34" charset="0"/>
              </a:rPr>
              <a:t>Circuit switching</a:t>
            </a:r>
          </a:p>
          <a:p>
            <a:r>
              <a:rPr lang="id-ID">
                <a:latin typeface="Arial" pitchFamily="34" charset="0"/>
              </a:rPr>
              <a:t>antara node A dengan</a:t>
            </a:r>
          </a:p>
          <a:p>
            <a:r>
              <a:rPr lang="id-ID">
                <a:latin typeface="Arial" pitchFamily="34" charset="0"/>
              </a:rPr>
              <a:t>node D yang melalui</a:t>
            </a:r>
          </a:p>
          <a:p>
            <a:r>
              <a:rPr lang="id-ID">
                <a:latin typeface="Arial" pitchFamily="34" charset="0"/>
              </a:rPr>
              <a:t>node B dan C</a:t>
            </a:r>
            <a:endParaRPr lang="en-US">
              <a:latin typeface="Arial" pitchFamily="34" charset="0"/>
            </a:endParaRPr>
          </a:p>
        </p:txBody>
      </p:sp>
      <p:sp>
        <p:nvSpPr>
          <p:cNvPr id="145414" name="Oval 6"/>
          <p:cNvSpPr>
            <a:spLocks noChangeArrowheads="1"/>
          </p:cNvSpPr>
          <p:nvPr/>
        </p:nvSpPr>
        <p:spPr bwMode="auto">
          <a:xfrm>
            <a:off x="2771775" y="836613"/>
            <a:ext cx="2952750" cy="18716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5653088" y="148431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6661150" y="1285875"/>
            <a:ext cx="218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>
                <a:latin typeface="Arial" pitchFamily="34" charset="0"/>
              </a:rPr>
              <a:t>Pembentukan koneksi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2411413" y="2781300"/>
            <a:ext cx="3889375" cy="15843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6300788" y="35734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6804025" y="3379788"/>
            <a:ext cx="182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>
                <a:latin typeface="Arial" pitchFamily="34" charset="0"/>
              </a:rPr>
              <a:t>Transfer informasi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auto">
          <a:xfrm>
            <a:off x="2987675" y="4437063"/>
            <a:ext cx="2952750" cy="504825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5940425" y="46529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6443663" y="4437063"/>
            <a:ext cx="195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>
                <a:latin typeface="Arial" pitchFamily="34" charset="0"/>
              </a:rPr>
              <a:t>Pemutusan koneksi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4C9A-4266-4338-823E-3B15E134CED9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Circuit Switching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BDB773-6521-4C01-B8CB-CC28E9BD9FE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2362200" y="2743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2743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3505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0" y="3505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49825" y="2286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4425" y="2286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>
            <a:endCxn id="7" idx="1"/>
          </p:cNvCxnSpPr>
          <p:nvPr/>
        </p:nvCxnSpPr>
        <p:spPr>
          <a:xfrm flipV="1">
            <a:off x="1046163" y="2971800"/>
            <a:ext cx="1316037" cy="6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  <a:endCxn id="12" idx="1"/>
          </p:cNvCxnSpPr>
          <p:nvPr/>
        </p:nvCxnSpPr>
        <p:spPr>
          <a:xfrm flipV="1">
            <a:off x="2819400" y="2514600"/>
            <a:ext cx="835025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3"/>
            <a:endCxn id="11" idx="1"/>
          </p:cNvCxnSpPr>
          <p:nvPr/>
        </p:nvCxnSpPr>
        <p:spPr>
          <a:xfrm>
            <a:off x="4111625" y="2514600"/>
            <a:ext cx="83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3"/>
            <a:endCxn id="8" idx="1"/>
          </p:cNvCxnSpPr>
          <p:nvPr/>
        </p:nvCxnSpPr>
        <p:spPr>
          <a:xfrm>
            <a:off x="5407025" y="2514600"/>
            <a:ext cx="841375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  <a:endCxn id="10" idx="1"/>
          </p:cNvCxnSpPr>
          <p:nvPr/>
        </p:nvCxnSpPr>
        <p:spPr>
          <a:xfrm>
            <a:off x="2819400" y="29718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3"/>
            <a:endCxn id="9" idx="1"/>
          </p:cNvCxnSpPr>
          <p:nvPr/>
        </p:nvCxnSpPr>
        <p:spPr>
          <a:xfrm>
            <a:off x="4114800" y="3733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8" idx="1"/>
          </p:cNvCxnSpPr>
          <p:nvPr/>
        </p:nvCxnSpPr>
        <p:spPr>
          <a:xfrm flipV="1">
            <a:off x="5410200" y="2971800"/>
            <a:ext cx="83820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</p:cNvCxnSpPr>
          <p:nvPr/>
        </p:nvCxnSpPr>
        <p:spPr>
          <a:xfrm flipV="1">
            <a:off x="6705600" y="2965450"/>
            <a:ext cx="1392238" cy="63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2"/>
            <a:endCxn id="10" idx="0"/>
          </p:cNvCxnSpPr>
          <p:nvPr/>
        </p:nvCxnSpPr>
        <p:spPr>
          <a:xfrm rot="16200000" flipH="1">
            <a:off x="3503613" y="3122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  <a:endCxn id="9" idx="0"/>
          </p:cNvCxnSpPr>
          <p:nvPr/>
        </p:nvCxnSpPr>
        <p:spPr>
          <a:xfrm rot="16200000" flipH="1">
            <a:off x="4799013" y="3122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14800" y="2743200"/>
            <a:ext cx="83820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4114800" y="27432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3" name="Picture 6" descr="G:\wallpaper\6000 Prefect Cliparts\COMMUNIC\PHONE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28913"/>
            <a:ext cx="71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6" descr="G:\wallpaper\6000 Prefect Cliparts\COMMUNIC\PHONE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2743200"/>
            <a:ext cx="71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TextBox 29"/>
          <p:cNvSpPr txBox="1">
            <a:spLocks noChangeArrowheads="1"/>
          </p:cNvSpPr>
          <p:nvPr/>
        </p:nvSpPr>
        <p:spPr bwMode="auto">
          <a:xfrm>
            <a:off x="639763" y="34290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0266" name="TextBox 30"/>
          <p:cNvSpPr txBox="1">
            <a:spLocks noChangeArrowheads="1"/>
          </p:cNvSpPr>
          <p:nvPr/>
        </p:nvSpPr>
        <p:spPr bwMode="auto">
          <a:xfrm>
            <a:off x="8412163" y="34290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8596" y="4429132"/>
            <a:ext cx="8429684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 err="1">
                <a:latin typeface="Franklin Gothic Book" pitchFamily="34" charset="0"/>
              </a:rPr>
              <a:t>Jalur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komunikasi</a:t>
            </a:r>
            <a:r>
              <a:rPr lang="en-US" sz="2400" dirty="0">
                <a:latin typeface="Franklin Gothic Book" pitchFamily="34" charset="0"/>
              </a:rPr>
              <a:t> (</a:t>
            </a:r>
            <a:r>
              <a:rPr lang="en-US" sz="2400" dirty="0" err="1">
                <a:latin typeface="Franklin Gothic Book" pitchFamily="34" charset="0"/>
              </a:rPr>
              <a:t>sirkit</a:t>
            </a:r>
            <a:r>
              <a:rPr lang="en-US" sz="2400" dirty="0">
                <a:latin typeface="Franklin Gothic Book" pitchFamily="34" charset="0"/>
              </a:rPr>
              <a:t>) A – B </a:t>
            </a:r>
            <a:r>
              <a:rPr lang="en-US" sz="2400" dirty="0" err="1">
                <a:latin typeface="Franklin Gothic Book" pitchFamily="34" charset="0"/>
              </a:rPr>
              <a:t>terbentuk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melalui</a:t>
            </a:r>
            <a:r>
              <a:rPr lang="en-US" sz="2400" dirty="0">
                <a:latin typeface="Franklin Gothic Book" pitchFamily="34" charset="0"/>
              </a:rPr>
              <a:t> routing yang </a:t>
            </a:r>
            <a:r>
              <a:rPr lang="en-US" sz="2400" dirty="0" err="1">
                <a:latin typeface="Franklin Gothic Book" pitchFamily="34" charset="0"/>
              </a:rPr>
              <a:t>terbaik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dan</a:t>
            </a:r>
            <a:r>
              <a:rPr lang="id-ID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akan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tetap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terhubung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selama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komunikasi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berlangsung</a:t>
            </a:r>
            <a:r>
              <a:rPr lang="en-US" sz="2400" dirty="0">
                <a:latin typeface="Franklin Gothic Book" pitchFamily="34" charset="0"/>
              </a:rPr>
              <a:t> (</a:t>
            </a:r>
            <a:r>
              <a:rPr lang="en-US" sz="2400" dirty="0" err="1">
                <a:latin typeface="Franklin Gothic Book" pitchFamily="34" charset="0"/>
              </a:rPr>
              <a:t>belum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diputus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oleh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salah</a:t>
            </a:r>
            <a:r>
              <a:rPr lang="id-ID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satu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pihak</a:t>
            </a:r>
            <a:r>
              <a:rPr lang="en-US" sz="2400" dirty="0">
                <a:latin typeface="Franklin Gothic Book" pitchFamily="34" charset="0"/>
              </a:rPr>
              <a:t>)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E56D-9C11-4596-9549-EC0D90CC92DF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3173-54C1-42F8-AACA-30395D664F96}" type="slidenum">
              <a:rPr lang="en-US"/>
              <a:pPr/>
              <a:t>23</a:t>
            </a:fld>
            <a:endParaRPr lang="en-US"/>
          </a:p>
        </p:txBody>
      </p:sp>
      <p:pic>
        <p:nvPicPr>
          <p:cNvPr id="146440" name="Picture 8" descr="img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353425" cy="3619500"/>
          </a:xfrm>
          <a:prstGeom prst="rect">
            <a:avLst/>
          </a:prstGeom>
          <a:noFill/>
        </p:spPr>
      </p:pic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255963" y="4437063"/>
            <a:ext cx="263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>
                <a:latin typeface="Arial" pitchFamily="34" charset="0"/>
              </a:rPr>
              <a:t>Ilustrasi circuit switching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4C1B-4B5B-40DD-A118-03A5C7186327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Implementasi</a:t>
            </a:r>
            <a:r>
              <a:rPr lang="en-US" sz="3200" b="1" dirty="0"/>
              <a:t> Circuit Switched</a:t>
            </a:r>
          </a:p>
        </p:txBody>
      </p:sp>
      <p:pic>
        <p:nvPicPr>
          <p:cNvPr id="5428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143248"/>
            <a:ext cx="6200000" cy="2866667"/>
          </a:xfrm>
          <a:noFill/>
          <a:ln/>
        </p:spPr>
      </p:pic>
      <p:sp>
        <p:nvSpPr>
          <p:cNvPr id="5428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1643050"/>
            <a:ext cx="8358246" cy="1000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66FF"/>
                </a:solidFill>
              </a:rPr>
              <a:t>Pendekatan</a:t>
            </a:r>
            <a:r>
              <a:rPr lang="en-US" sz="2000" dirty="0"/>
              <a:t> : </a:t>
            </a:r>
            <a:r>
              <a:rPr lang="en-US" sz="2000" dirty="0" err="1"/>
              <a:t>Membagi</a:t>
            </a:r>
            <a:r>
              <a:rPr lang="en-US" sz="2000" dirty="0"/>
              <a:t> </a:t>
            </a:r>
            <a:r>
              <a:rPr lang="en-US" sz="2000" dirty="0" err="1"/>
              <a:t>spektrum</a:t>
            </a:r>
            <a:r>
              <a:rPr lang="en-US" sz="2000" dirty="0"/>
              <a:t> </a:t>
            </a:r>
            <a:r>
              <a:rPr lang="en-US" sz="2000" dirty="0" err="1"/>
              <a:t>frkuensi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kanal-kanal</a:t>
            </a:r>
            <a:r>
              <a:rPr lang="en-US" sz="2000" dirty="0"/>
              <a:t> logic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menempatkan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alirkan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logic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4784-E6FD-4C28-8FF1-1B3BB2E1A306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24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Implementasi</a:t>
            </a:r>
            <a:r>
              <a:rPr lang="en-US" sz="3200" b="1" dirty="0"/>
              <a:t> Circuit Switched</a:t>
            </a:r>
          </a:p>
        </p:txBody>
      </p:sp>
      <p:pic>
        <p:nvPicPr>
          <p:cNvPr id="5735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286124"/>
            <a:ext cx="6114286" cy="2438095"/>
          </a:xfrm>
          <a:noFill/>
          <a:ln/>
        </p:spPr>
      </p:pic>
      <p:sp>
        <p:nvSpPr>
          <p:cNvPr id="573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1785926"/>
            <a:ext cx="8501122" cy="2071702"/>
          </a:xfrm>
        </p:spPr>
        <p:txBody>
          <a:bodyPr>
            <a:normAutofit/>
          </a:bodyPr>
          <a:lstStyle/>
          <a:p>
            <a:r>
              <a:rPr lang="en-US" sz="1800" dirty="0" err="1"/>
              <a:t>Pada</a:t>
            </a:r>
            <a:r>
              <a:rPr lang="en-US" sz="1800" dirty="0"/>
              <a:t> circuit switch, </a:t>
            </a:r>
            <a:r>
              <a:rPr lang="en-US" sz="1800" dirty="0" err="1"/>
              <a:t>sirkit</a:t>
            </a:r>
            <a:r>
              <a:rPr lang="en-US" sz="1800" dirty="0"/>
              <a:t> </a:t>
            </a:r>
            <a:r>
              <a:rPr lang="en-US" sz="1800" dirty="0" err="1"/>
              <a:t>panggilan</a:t>
            </a:r>
            <a:r>
              <a:rPr lang="en-US" sz="1800" dirty="0"/>
              <a:t> </a:t>
            </a:r>
            <a:r>
              <a:rPr lang="en-US" sz="1800" dirty="0" err="1"/>
              <a:t>suara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multipleks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bandwidth yang </a:t>
            </a:r>
            <a:r>
              <a:rPr lang="en-US" sz="1800" dirty="0" err="1"/>
              <a:t>besar</a:t>
            </a:r>
            <a:endParaRPr lang="en-US" sz="1800" dirty="0"/>
          </a:p>
          <a:p>
            <a:r>
              <a:rPr lang="en-US" sz="1800" dirty="0">
                <a:solidFill>
                  <a:srgbClr val="FF3300"/>
                </a:solidFill>
              </a:rPr>
              <a:t>FDM</a:t>
            </a:r>
            <a:r>
              <a:rPr lang="en-US" sz="1800" dirty="0"/>
              <a:t> : </a:t>
            </a:r>
            <a:r>
              <a:rPr lang="en-US" sz="1800" dirty="0" err="1"/>
              <a:t>tiap</a:t>
            </a:r>
            <a:r>
              <a:rPr lang="en-US" sz="1800" dirty="0"/>
              <a:t> </a:t>
            </a:r>
            <a:r>
              <a:rPr lang="en-US" sz="1800" dirty="0" err="1"/>
              <a:t>sirkit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bandwidth yang </a:t>
            </a:r>
            <a:r>
              <a:rPr lang="en-US" sz="1800" dirty="0" err="1"/>
              <a:t>tetap</a:t>
            </a:r>
            <a:r>
              <a:rPr lang="en-US" sz="1800" dirty="0"/>
              <a:t>. </a:t>
            </a:r>
            <a:r>
              <a:rPr lang="en-US" sz="1800" dirty="0" err="1"/>
              <a:t>Frekuensi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panggilan</a:t>
            </a:r>
            <a:r>
              <a:rPr lang="en-US" sz="1800" dirty="0"/>
              <a:t> </a:t>
            </a:r>
            <a:r>
              <a:rPr lang="en-US" sz="1800" dirty="0" err="1"/>
              <a:t>digeser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sejumlah</a:t>
            </a:r>
            <a:r>
              <a:rPr lang="en-US" sz="1800" dirty="0"/>
              <a:t> </a:t>
            </a:r>
            <a:r>
              <a:rPr lang="en-US" sz="1800" dirty="0" err="1"/>
              <a:t>panggilan</a:t>
            </a:r>
            <a:r>
              <a:rPr lang="en-US" sz="1800" dirty="0"/>
              <a:t> yang </a:t>
            </a:r>
            <a:r>
              <a:rPr lang="en-US" sz="1800" dirty="0" err="1"/>
              <a:t>dimultiples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menginterferensi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8AD8-1F57-4487-9786-C5412C3A5FC4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25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Time Division Multiplexing (TDM)</a:t>
            </a:r>
          </a:p>
        </p:txBody>
      </p:sp>
      <p:pic>
        <p:nvPicPr>
          <p:cNvPr id="6144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286124"/>
            <a:ext cx="5420482" cy="2610214"/>
          </a:xfrm>
          <a:noFill/>
          <a:ln/>
        </p:spPr>
      </p:pic>
      <p:sp>
        <p:nvSpPr>
          <p:cNvPr id="6144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1785926"/>
            <a:ext cx="7439025" cy="8001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3300"/>
                </a:solidFill>
              </a:rPr>
              <a:t>Pendekatan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/>
              <a:t>:  </a:t>
            </a:r>
            <a:r>
              <a:rPr lang="en-US" sz="1800" dirty="0" err="1"/>
              <a:t>Sejumlah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bawa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medium </a:t>
            </a:r>
            <a:r>
              <a:rPr lang="en-US" sz="1800" dirty="0" err="1"/>
              <a:t>transmisi</a:t>
            </a:r>
            <a:r>
              <a:rPr lang="en-US" sz="1800" dirty="0"/>
              <a:t> </a:t>
            </a:r>
            <a:r>
              <a:rPr lang="en-US" sz="1800" dirty="0" err="1"/>
              <a:t>tunggal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mengirimkan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urutan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D193-FFCE-4D77-BE3F-AE76D5DD70FA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26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Time Division Multiplexing (TDM)</a:t>
            </a:r>
          </a:p>
        </p:txBody>
      </p:sp>
      <p:pic>
        <p:nvPicPr>
          <p:cNvPr id="6554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071810"/>
            <a:ext cx="7445828" cy="2928006"/>
          </a:xfrm>
          <a:noFill/>
          <a:ln/>
        </p:spPr>
      </p:pic>
      <p:sp>
        <p:nvSpPr>
          <p:cNvPr id="6554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773238"/>
            <a:ext cx="8858280" cy="94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frame-frame yang </a:t>
            </a:r>
            <a:r>
              <a:rPr lang="en-US" sz="1600" dirty="0" err="1"/>
              <a:t>panjangnya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err="1"/>
              <a:t>Setiap</a:t>
            </a:r>
            <a:r>
              <a:rPr lang="en-US" sz="1600" dirty="0"/>
              <a:t> frame </a:t>
            </a:r>
            <a:r>
              <a:rPr lang="en-US" sz="1600" dirty="0" err="1"/>
              <a:t>mempunyai</a:t>
            </a:r>
            <a:r>
              <a:rPr lang="en-US" sz="1600" dirty="0"/>
              <a:t> </a:t>
            </a:r>
            <a:r>
              <a:rPr lang="en-US" sz="1600" dirty="0" err="1"/>
              <a:t>sejumlah</a:t>
            </a:r>
            <a:r>
              <a:rPr lang="en-US" sz="1600" dirty="0"/>
              <a:t> slot </a:t>
            </a:r>
            <a:r>
              <a:rPr lang="en-US" sz="1600" dirty="0" err="1"/>
              <a:t>waktu</a:t>
            </a:r>
            <a:r>
              <a:rPr lang="en-US" sz="1600" dirty="0"/>
              <a:t> yang </a:t>
            </a:r>
            <a:r>
              <a:rPr lang="en-US" sz="1600" dirty="0" err="1"/>
              <a:t>tetap</a:t>
            </a:r>
            <a:r>
              <a:rPr lang="en-US" sz="1600" dirty="0"/>
              <a:t> </a:t>
            </a:r>
            <a:r>
              <a:rPr lang="en-US" sz="1600" dirty="0" err="1"/>
              <a:t>ukurannya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sirkit</a:t>
            </a:r>
            <a:r>
              <a:rPr lang="en-US" sz="1600" dirty="0"/>
              <a:t> </a:t>
            </a:r>
            <a:r>
              <a:rPr lang="en-US" sz="1600" dirty="0" err="1"/>
              <a:t>berisi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slot per frame-</a:t>
            </a:r>
            <a:r>
              <a:rPr lang="en-US" sz="1600" dirty="0" err="1"/>
              <a:t>nya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F99C-74B4-472B-B959-1067223420F5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27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6600"/>
                </a:solidFill>
              </a:rPr>
              <a:t>Circuit Switch</a:t>
            </a:r>
          </a:p>
        </p:txBody>
      </p:sp>
      <p:pic>
        <p:nvPicPr>
          <p:cNvPr id="6964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143248"/>
            <a:ext cx="6676191" cy="2866667"/>
          </a:xfrm>
          <a:noFill/>
          <a:ln/>
        </p:spPr>
      </p:pic>
      <p:sp>
        <p:nvSpPr>
          <p:cNvPr id="6964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714488"/>
            <a:ext cx="8858280" cy="1008063"/>
          </a:xfrm>
        </p:spPr>
        <p:txBody>
          <a:bodyPr>
            <a:noAutofit/>
          </a:bodyPr>
          <a:lstStyle/>
          <a:p>
            <a:r>
              <a:rPr lang="en-US" sz="2000" dirty="0" err="1"/>
              <a:t>Suatu</a:t>
            </a:r>
            <a:r>
              <a:rPr lang="en-US" sz="2000" dirty="0"/>
              <a:t> circuit switch </a:t>
            </a:r>
            <a:r>
              <a:rPr lang="en-US" sz="2000" dirty="0" smtClean="0"/>
              <a:t>me-relay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sirkit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link input </a:t>
            </a:r>
            <a:r>
              <a:rPr lang="en-US" sz="2000" dirty="0" err="1"/>
              <a:t>ke</a:t>
            </a:r>
            <a:r>
              <a:rPr lang="en-US" sz="2000" dirty="0"/>
              <a:t> output</a:t>
            </a:r>
          </a:p>
          <a:p>
            <a:r>
              <a:rPr lang="en-US" sz="2000" dirty="0"/>
              <a:t>Switch </a:t>
            </a:r>
            <a:r>
              <a:rPr lang="en-US" sz="2000" dirty="0" err="1"/>
              <a:t>menetapkan</a:t>
            </a:r>
            <a:r>
              <a:rPr lang="en-US" sz="2000" dirty="0"/>
              <a:t> </a:t>
            </a:r>
            <a:r>
              <a:rPr lang="en-US" sz="2000" dirty="0" err="1"/>
              <a:t>ulang</a:t>
            </a:r>
            <a:r>
              <a:rPr lang="en-US" sz="2000" dirty="0"/>
              <a:t>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  <a:r>
              <a:rPr lang="en-US" sz="2000" dirty="0" err="1"/>
              <a:t>pembawa</a:t>
            </a:r>
            <a:r>
              <a:rPr lang="en-US" sz="2000" dirty="0"/>
              <a:t> (FDM)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alokasi</a:t>
            </a:r>
            <a:r>
              <a:rPr lang="en-US" sz="2000" dirty="0"/>
              <a:t> slot </a:t>
            </a:r>
            <a:r>
              <a:rPr lang="en-US" sz="2000" dirty="0" err="1"/>
              <a:t>waktu</a:t>
            </a:r>
            <a:r>
              <a:rPr lang="en-US" sz="2000" dirty="0"/>
              <a:t> (TDM)</a:t>
            </a:r>
          </a:p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antrian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delay yang </a:t>
            </a:r>
            <a:r>
              <a:rPr lang="en-US" sz="2000" dirty="0" err="1"/>
              <a:t>dialami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F9E6-1893-425F-BC70-794357853DFA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28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43438" y="1571612"/>
            <a:ext cx="4214842" cy="4714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/>
          <p:cNvSpPr/>
          <p:nvPr/>
        </p:nvSpPr>
        <p:spPr>
          <a:xfrm>
            <a:off x="357158" y="1571612"/>
            <a:ext cx="4214842" cy="4714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Circuit Switching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2FC0-34B0-446B-9D14-EB98B609F263}" type="datetime1">
              <a:rPr lang="en-US" smtClean="0">
                <a:latin typeface="Franklin Gothic Book" pitchFamily="34" charset="0"/>
              </a:rPr>
              <a:pPr/>
              <a:t>5/23/2011</a:t>
            </a:fld>
            <a:endParaRPr lang="en-SG" dirty="0">
              <a:latin typeface="Franklin Gothic Boo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29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Keuntungan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4643438" y="1571612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Kelemahan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BC7C7-0916-4B9A-AD8D-978A016118FD}" type="slidenum">
              <a:rPr kumimoji="0" lang="en-US" sz="1600" b="0" i="0" u="none" strike="noStrike" kern="1200" cap="none" spc="3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0" i="0" u="none" strike="noStrike" kern="1200" cap="none" spc="30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457200" y="2000240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>
                <a:latin typeface="Franklin Gothic Book" pitchFamily="34" charset="0"/>
              </a:rPr>
              <a:t>Sekali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koneksi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terjadi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jaringan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transparan</a:t>
            </a:r>
            <a:r>
              <a:rPr lang="en-US" sz="2200" dirty="0" smtClean="0">
                <a:latin typeface="Franklin Gothic Book" pitchFamily="34" charset="0"/>
              </a:rPr>
              <a:t> (</a:t>
            </a:r>
            <a:r>
              <a:rPr lang="en-US" sz="2200" dirty="0" err="1" smtClean="0">
                <a:latin typeface="Franklin Gothic Book" pitchFamily="34" charset="0"/>
              </a:rPr>
              <a:t>seolah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hanya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koneksi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langsung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antar</a:t>
            </a:r>
            <a:r>
              <a:rPr lang="en-US" sz="2200" dirty="0" smtClean="0">
                <a:latin typeface="Franklin Gothic Book" pitchFamily="34" charset="0"/>
              </a:rPr>
              <a:t> stations)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Franklin Gothic Book" pitchFamily="34" charset="0"/>
              </a:rPr>
              <a:t>Fixed data rate </a:t>
            </a:r>
            <a:r>
              <a:rPr lang="en-US" sz="2200" dirty="0" err="1" smtClean="0">
                <a:latin typeface="Franklin Gothic Book" pitchFamily="34" charset="0"/>
              </a:rPr>
              <a:t>tanpa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adanya</a:t>
            </a:r>
            <a:r>
              <a:rPr lang="en-US" sz="2200" dirty="0" smtClean="0">
                <a:latin typeface="Franklin Gothic Book" pitchFamily="34" charset="0"/>
              </a:rPr>
              <a:t> delay</a:t>
            </a:r>
          </a:p>
          <a:p>
            <a:pPr>
              <a:lnSpc>
                <a:spcPct val="150000"/>
              </a:lnSpc>
            </a:pPr>
            <a:r>
              <a:rPr lang="en-US" sz="2200" dirty="0" err="1" smtClean="0">
                <a:latin typeface="Franklin Gothic Book" pitchFamily="34" charset="0"/>
              </a:rPr>
              <a:t>Sangat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baik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untuk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komunikasi</a:t>
            </a:r>
            <a:r>
              <a:rPr lang="en-US" sz="2200" dirty="0" smtClean="0">
                <a:latin typeface="Franklin Gothic Book" pitchFamily="34" charset="0"/>
              </a:rPr>
              <a:t> real time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half" idx="4294967295"/>
          </p:nvPr>
        </p:nvSpPr>
        <p:spPr>
          <a:xfrm>
            <a:off x="4645025" y="1978042"/>
            <a:ext cx="4041775" cy="3951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Franklin Gothic Book" pitchFamily="34" charset="0"/>
              </a:rPr>
              <a:t>Selama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koneksi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berlangsung</a:t>
            </a:r>
            <a:r>
              <a:rPr lang="en-US" sz="2400" dirty="0" smtClean="0">
                <a:latin typeface="Franklin Gothic Book" pitchFamily="34" charset="0"/>
              </a:rPr>
              <a:t>, </a:t>
            </a:r>
            <a:r>
              <a:rPr lang="en-US" sz="2400" dirty="0" err="1" smtClean="0">
                <a:latin typeface="Franklin Gothic Book" pitchFamily="34" charset="0"/>
              </a:rPr>
              <a:t>sirkit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selalu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diduduki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walaupun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tidak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ada</a:t>
            </a:r>
            <a:r>
              <a:rPr lang="en-US" sz="2400" dirty="0" smtClean="0">
                <a:latin typeface="Franklin Gothic Book" pitchFamily="34" charset="0"/>
              </a:rPr>
              <a:t> data yang </a:t>
            </a:r>
            <a:r>
              <a:rPr lang="en-US" sz="2400" dirty="0" err="1" smtClean="0">
                <a:latin typeface="Franklin Gothic Book" pitchFamily="34" charset="0"/>
              </a:rPr>
              <a:t>dikirim</a:t>
            </a:r>
            <a:endParaRPr lang="en-US" sz="2400" dirty="0" smtClean="0">
              <a:latin typeface="Franklin Gothic Boo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Franklin Gothic Book" pitchFamily="34" charset="0"/>
              </a:rPr>
              <a:t>Delay </a:t>
            </a:r>
            <a:r>
              <a:rPr lang="en-US" sz="2400" dirty="0" err="1" smtClean="0">
                <a:latin typeface="Franklin Gothic Book" pitchFamily="34" charset="0"/>
              </a:rPr>
              <a:t>sebelum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terbentuknya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hubungan</a:t>
            </a:r>
            <a:r>
              <a:rPr lang="en-US" sz="2400" dirty="0" smtClean="0">
                <a:latin typeface="Franklin Gothic Book" pitchFamily="34" charset="0"/>
              </a:rPr>
              <a:t> (call set up delay)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SATUAN ACARA PERKULIAHAN</a:t>
            </a:r>
            <a:endParaRPr lang="en-S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47360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34688"/>
                <a:gridCol w="1479890"/>
                <a:gridCol w="3500462"/>
                <a:gridCol w="785818"/>
                <a:gridCol w="857256"/>
                <a:gridCol w="796928"/>
                <a:gridCol w="631832"/>
              </a:tblGrid>
              <a:tr h="590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  <a:ea typeface="Times New Roman"/>
                        </a:rPr>
                        <a:t>Minggu Ke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  <a:ea typeface="Times New Roman"/>
                        </a:rPr>
                        <a:t>Pokok Bahasan dan TIU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  <a:ea typeface="Times New Roman"/>
                        </a:rPr>
                        <a:t>Sub Pokok Bahasan dan Sasaran Belajar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  <a:ea typeface="Times New Roman"/>
                        </a:rPr>
                        <a:t>Cara Pengajaran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  <a:ea typeface="Times New Roman"/>
                        </a:rPr>
                        <a:t>Media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  <a:ea typeface="Times New Roman"/>
                        </a:rPr>
                        <a:t>Tugas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  <a:ea typeface="Times New Roman"/>
                        </a:rPr>
                        <a:t>Referensi 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</a:tr>
              <a:tr h="409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IX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Switching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TIU :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dapat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memahami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fungsi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switching 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pada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Circuit Switching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Packet 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Switching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Digital 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Switching Concept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memahami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konsep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digital </a:t>
                      </a: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switching</a:t>
                      </a:r>
                      <a:endParaRPr lang="en-SG" sz="1400" dirty="0" smtClean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Packet 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Switching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800100" lvl="1" indent="-342900" algn="just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Prinsip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Dasar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685800" lvl="1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mengetahui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akan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prinsip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dasar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fungsi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dari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Package Switching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800100" lvl="1" indent="-342900" algn="just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Contoh-contoh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sistem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685800" lvl="1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dapat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menyebutkan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contoh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sistem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yang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digunakan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pada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Franklin Gothic Book" pitchFamily="34" charset="0"/>
                          <a:ea typeface="Times New Roman"/>
                        </a:rPr>
                        <a:t>Packet 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Switching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800100" lvl="1" indent="-342900" algn="just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Virtual Circuit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DATAGRAM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685800" lvl="1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memahami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maksud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dari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Virtual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Datagram,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berikut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perbedaannya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  <a:p>
                      <a:pPr marL="685800" lvl="1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Mahasiswa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dapat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mengetahui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keunggulan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masing-masing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media,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Kuliah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Mimbar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Papan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Franklin Gothic Book" pitchFamily="34" charset="0"/>
                          <a:ea typeface="Times New Roman"/>
                        </a:rPr>
                        <a:t>Tulis</a:t>
                      </a: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, OHP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Book" pitchFamily="34" charset="0"/>
                          <a:ea typeface="Times New Roman"/>
                        </a:rPr>
                        <a:t>1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652" marR="65652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8EC4-FA07-4A9B-BEC1-776FB38719F7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3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Packet Switching</a:t>
            </a: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d-ID" sz="2400" dirty="0"/>
              <a:t>Digunakan pada jaringan untuk mentransfer informasi data</a:t>
            </a:r>
          </a:p>
          <a:p>
            <a:r>
              <a:rPr lang="id-ID" sz="2400" dirty="0"/>
              <a:t>Sebelum dikirimkan ke jaringan,message dipecah ke dalam beberapa message yang ukurannya lebih pendek</a:t>
            </a:r>
          </a:p>
          <a:p>
            <a:pPr lvl="1"/>
            <a:r>
              <a:rPr lang="id-ID" sz="2000" dirty="0"/>
              <a:t>Message-message yang ukurannya pendek ini disebut paket</a:t>
            </a:r>
          </a:p>
          <a:p>
            <a:pPr lvl="1"/>
            <a:r>
              <a:rPr lang="id-ID" sz="2000" dirty="0"/>
              <a:t>Di penerima, paket-paket itu akan disusun kembali membentuk message semula</a:t>
            </a:r>
          </a:p>
          <a:p>
            <a:r>
              <a:rPr lang="id-ID" sz="2400" dirty="0"/>
              <a:t>Resource jaringan di-share oleh user-user yang ada pada jaringan (tidak dedicated)</a:t>
            </a:r>
          </a:p>
          <a:p>
            <a:pPr lvl="1"/>
            <a:r>
              <a:rPr lang="id-ID" sz="2000" dirty="0"/>
              <a:t>Bila suatu user tidak mentransfer informasi maka user tsb tidak akan menggunakan resource </a:t>
            </a:r>
            <a:r>
              <a:rPr lang="id-ID" sz="2000" dirty="0" smtClean="0"/>
              <a:t>jaringan</a:t>
            </a:r>
            <a:endParaRPr lang="id-ID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1BA1-632B-4CC0-AACB-5E76EE15780F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30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Packet Switching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paket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dikirimkan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independen</a:t>
            </a:r>
            <a:r>
              <a:rPr lang="en-US" sz="2400" dirty="0" smtClean="0"/>
              <a:t>.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paket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dikirim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rute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endParaRPr lang="en-US" sz="2400" b="1" i="1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idle (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paket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dikirim</a:t>
            </a:r>
            <a:r>
              <a:rPr lang="en-US" sz="2400" dirty="0" smtClean="0"/>
              <a:t>), link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mengirim</a:t>
            </a:r>
            <a:r>
              <a:rPr lang="en-US" sz="2400" dirty="0" smtClean="0"/>
              <a:t> </a:t>
            </a:r>
            <a:r>
              <a:rPr lang="en-US" sz="2400" dirty="0" err="1" smtClean="0"/>
              <a:t>paket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data yang lain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5E0-CAF2-4670-B18C-674383A82FCC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31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357158" y="4500570"/>
            <a:ext cx="8329642" cy="162559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400" dirty="0" err="1" smtClean="0"/>
              <a:t>Contoh</a:t>
            </a:r>
            <a:r>
              <a:rPr lang="en-US" sz="2400" dirty="0" smtClean="0"/>
              <a:t> :</a:t>
            </a:r>
          </a:p>
          <a:p>
            <a:pPr marL="633413" indent="-279400">
              <a:defRPr/>
            </a:pPr>
            <a:r>
              <a:rPr lang="en-US" sz="2400" dirty="0" smtClean="0"/>
              <a:t>A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mengirim</a:t>
            </a:r>
            <a:r>
              <a:rPr lang="en-US" sz="2400" dirty="0" smtClean="0"/>
              <a:t> data </a:t>
            </a:r>
            <a:r>
              <a:rPr lang="en-US" sz="2400" dirty="0" err="1" smtClean="0"/>
              <a:t>ke</a:t>
            </a:r>
            <a:r>
              <a:rPr lang="en-US" sz="2400" dirty="0" smtClean="0"/>
              <a:t> B</a:t>
            </a:r>
          </a:p>
          <a:p>
            <a:pPr marL="633413" indent="-279400">
              <a:defRPr/>
            </a:pPr>
            <a:r>
              <a:rPr lang="en-US" sz="2400" dirty="0" smtClean="0"/>
              <a:t>Data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3 </a:t>
            </a:r>
            <a:r>
              <a:rPr lang="en-US" sz="2400" dirty="0" err="1" smtClean="0"/>
              <a:t>paket</a:t>
            </a:r>
            <a:endParaRPr lang="en-US" sz="2400" dirty="0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EDA14F-AD40-47AD-ABCD-E68183C94A93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13318" name="Picture 5" descr="G:\wallpaper\6000 Prefect Cliparts\COMPUTER\KMC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06744"/>
            <a:ext cx="81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3138494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138494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900494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900494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49825" y="2681294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4425" y="2681294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endCxn id="8" idx="1"/>
          </p:cNvCxnSpPr>
          <p:nvPr/>
        </p:nvCxnSpPr>
        <p:spPr>
          <a:xfrm flipV="1">
            <a:off x="1046163" y="3367094"/>
            <a:ext cx="1316037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3" idx="1"/>
          </p:cNvCxnSpPr>
          <p:nvPr/>
        </p:nvCxnSpPr>
        <p:spPr>
          <a:xfrm flipV="1">
            <a:off x="2819400" y="2909894"/>
            <a:ext cx="835025" cy="457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  <a:endCxn id="12" idx="1"/>
          </p:cNvCxnSpPr>
          <p:nvPr/>
        </p:nvCxnSpPr>
        <p:spPr>
          <a:xfrm>
            <a:off x="4111625" y="2909894"/>
            <a:ext cx="83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9" idx="1"/>
          </p:cNvCxnSpPr>
          <p:nvPr/>
        </p:nvCxnSpPr>
        <p:spPr>
          <a:xfrm>
            <a:off x="5407025" y="2909894"/>
            <a:ext cx="841375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11" idx="1"/>
          </p:cNvCxnSpPr>
          <p:nvPr/>
        </p:nvCxnSpPr>
        <p:spPr>
          <a:xfrm>
            <a:off x="2819400" y="3367094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0" idx="1"/>
          </p:cNvCxnSpPr>
          <p:nvPr/>
        </p:nvCxnSpPr>
        <p:spPr>
          <a:xfrm>
            <a:off x="4114800" y="4129094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9" idx="1"/>
          </p:cNvCxnSpPr>
          <p:nvPr/>
        </p:nvCxnSpPr>
        <p:spPr>
          <a:xfrm flipV="1">
            <a:off x="5410200" y="3367094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2" name="Picture 26" descr="G:\wallpaper\6000 Prefect Cliparts\COMPUTER\KMC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7838" y="3094044"/>
            <a:ext cx="7747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6705600" y="3360744"/>
            <a:ext cx="1392238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1" idx="0"/>
          </p:cNvCxnSpPr>
          <p:nvPr/>
        </p:nvCxnSpPr>
        <p:spPr>
          <a:xfrm rot="16200000" flipH="1">
            <a:off x="3503613" y="3517906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0" idx="0"/>
          </p:cNvCxnSpPr>
          <p:nvPr/>
        </p:nvCxnSpPr>
        <p:spPr>
          <a:xfrm rot="16200000" flipH="1">
            <a:off x="4799013" y="3517906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3138494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4114800" y="3138494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371600" y="2970219"/>
          <a:ext cx="762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48" name="TextBox 29"/>
          <p:cNvSpPr txBox="1">
            <a:spLocks noChangeArrowheads="1"/>
          </p:cNvSpPr>
          <p:nvPr/>
        </p:nvSpPr>
        <p:spPr bwMode="auto">
          <a:xfrm>
            <a:off x="563563" y="3976694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3349" name="TextBox 30"/>
          <p:cNvSpPr txBox="1">
            <a:spLocks noChangeArrowheads="1"/>
          </p:cNvSpPr>
          <p:nvPr/>
        </p:nvSpPr>
        <p:spPr bwMode="auto">
          <a:xfrm>
            <a:off x="8335963" y="3976694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F8D-94FC-4618-B4E0-4F4B1ED20A21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934E83-9DA8-4FA2-BD8F-35692F06F6A3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14341" name="Picture 5" descr="G:\wallpaper\6000 Prefect Cliparts\COMPUTER\KMC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92450"/>
            <a:ext cx="81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498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44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endCxn id="8" idx="1"/>
          </p:cNvCxnSpPr>
          <p:nvPr/>
        </p:nvCxnSpPr>
        <p:spPr>
          <a:xfrm flipV="1">
            <a:off x="1046163" y="3352800"/>
            <a:ext cx="1316037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3" idx="1"/>
          </p:cNvCxnSpPr>
          <p:nvPr/>
        </p:nvCxnSpPr>
        <p:spPr>
          <a:xfrm flipV="1">
            <a:off x="2819400" y="2895600"/>
            <a:ext cx="835025" cy="4572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  <a:endCxn id="12" idx="1"/>
          </p:cNvCxnSpPr>
          <p:nvPr/>
        </p:nvCxnSpPr>
        <p:spPr>
          <a:xfrm>
            <a:off x="4111625" y="2895600"/>
            <a:ext cx="83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9" idx="1"/>
          </p:cNvCxnSpPr>
          <p:nvPr/>
        </p:nvCxnSpPr>
        <p:spPr>
          <a:xfrm>
            <a:off x="5407025" y="2895600"/>
            <a:ext cx="841375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11" idx="1"/>
          </p:cNvCxnSpPr>
          <p:nvPr/>
        </p:nvCxnSpPr>
        <p:spPr>
          <a:xfrm>
            <a:off x="2819400" y="3352800"/>
            <a:ext cx="838200" cy="7620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0" idx="1"/>
          </p:cNvCxnSpPr>
          <p:nvPr/>
        </p:nvCxnSpPr>
        <p:spPr>
          <a:xfrm>
            <a:off x="4114800" y="4114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9" idx="1"/>
          </p:cNvCxnSpPr>
          <p:nvPr/>
        </p:nvCxnSpPr>
        <p:spPr>
          <a:xfrm flipV="1">
            <a:off x="5410200" y="33528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5" name="Picture 26" descr="G:\wallpaper\6000 Prefect Cliparts\COMPUTER\KMC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7838" y="3079750"/>
            <a:ext cx="7747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6705600" y="3346450"/>
            <a:ext cx="1392238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1" idx="0"/>
          </p:cNvCxnSpPr>
          <p:nvPr/>
        </p:nvCxnSpPr>
        <p:spPr>
          <a:xfrm rot="16200000" flipH="1">
            <a:off x="35036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0" idx="0"/>
          </p:cNvCxnSpPr>
          <p:nvPr/>
        </p:nvCxnSpPr>
        <p:spPr>
          <a:xfrm rot="16200000" flipH="1">
            <a:off x="47990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31242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4114800" y="31242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22600" y="2803525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48000" y="3810000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676400" y="3048000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379" name="TextBox 29"/>
          <p:cNvSpPr txBox="1">
            <a:spLocks noChangeArrowheads="1"/>
          </p:cNvSpPr>
          <p:nvPr/>
        </p:nvSpPr>
        <p:spPr bwMode="auto">
          <a:xfrm>
            <a:off x="5635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4380" name="TextBox 30"/>
          <p:cNvSpPr txBox="1">
            <a:spLocks noChangeArrowheads="1"/>
          </p:cNvSpPr>
          <p:nvPr/>
        </p:nvSpPr>
        <p:spPr bwMode="auto">
          <a:xfrm>
            <a:off x="83359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33" name="Content Placeholder 30"/>
          <p:cNvSpPr txBox="1">
            <a:spLocks/>
          </p:cNvSpPr>
          <p:nvPr/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err="1">
                <a:latin typeface="+mn-lt"/>
              </a:rPr>
              <a:t>Tiap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paket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dikirim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pada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waktu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dan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melalui</a:t>
            </a:r>
            <a:r>
              <a:rPr lang="en-US" sz="2800" kern="0" dirty="0">
                <a:latin typeface="+mn-lt"/>
              </a:rPr>
              <a:t> route yang </a:t>
            </a:r>
            <a:r>
              <a:rPr lang="en-US" sz="2800" kern="0" dirty="0" err="1">
                <a:latin typeface="+mn-lt"/>
              </a:rPr>
              <a:t>berbeda</a:t>
            </a:r>
            <a:r>
              <a:rPr lang="en-US" sz="2800" kern="0" dirty="0">
                <a:latin typeface="+mn-lt"/>
              </a:rPr>
              <a:t> 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9A28-3524-4CEF-B9D2-D1DFC4DB56DE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DDEC1D-2EC3-4B00-80F4-3675112357E1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15365" name="Picture 5" descr="G:\wallpaper\6000 Prefect Cliparts\COMPUTER\KMC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92450"/>
            <a:ext cx="81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498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44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endCxn id="8" idx="1"/>
          </p:cNvCxnSpPr>
          <p:nvPr/>
        </p:nvCxnSpPr>
        <p:spPr>
          <a:xfrm flipV="1">
            <a:off x="1046163" y="3352800"/>
            <a:ext cx="1316037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3" idx="1"/>
          </p:cNvCxnSpPr>
          <p:nvPr/>
        </p:nvCxnSpPr>
        <p:spPr>
          <a:xfrm flipV="1">
            <a:off x="2819400" y="2895600"/>
            <a:ext cx="835025" cy="457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  <a:endCxn id="12" idx="1"/>
          </p:cNvCxnSpPr>
          <p:nvPr/>
        </p:nvCxnSpPr>
        <p:spPr>
          <a:xfrm>
            <a:off x="4111625" y="2895600"/>
            <a:ext cx="838200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9" idx="1"/>
          </p:cNvCxnSpPr>
          <p:nvPr/>
        </p:nvCxnSpPr>
        <p:spPr>
          <a:xfrm>
            <a:off x="5407025" y="2895600"/>
            <a:ext cx="841375" cy="457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11" idx="1"/>
          </p:cNvCxnSpPr>
          <p:nvPr/>
        </p:nvCxnSpPr>
        <p:spPr>
          <a:xfrm>
            <a:off x="2819400" y="3352800"/>
            <a:ext cx="838200" cy="7620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0" idx="1"/>
          </p:cNvCxnSpPr>
          <p:nvPr/>
        </p:nvCxnSpPr>
        <p:spPr>
          <a:xfrm>
            <a:off x="4114800" y="4114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9" idx="1"/>
          </p:cNvCxnSpPr>
          <p:nvPr/>
        </p:nvCxnSpPr>
        <p:spPr>
          <a:xfrm flipV="1">
            <a:off x="5410200" y="33528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9" name="Picture 26" descr="G:\wallpaper\6000 Prefect Cliparts\COMPUTER\KMC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7838" y="3079750"/>
            <a:ext cx="7747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6705600" y="3346450"/>
            <a:ext cx="1392238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1" idx="0"/>
          </p:cNvCxnSpPr>
          <p:nvPr/>
        </p:nvCxnSpPr>
        <p:spPr>
          <a:xfrm rot="16200000" flipH="1">
            <a:off x="35036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0" idx="0"/>
          </p:cNvCxnSpPr>
          <p:nvPr/>
        </p:nvCxnSpPr>
        <p:spPr>
          <a:xfrm rot="16200000" flipH="1">
            <a:off x="47990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31242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4114800" y="3124200"/>
            <a:ext cx="838200" cy="76200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394200" y="2590800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013200" y="3489325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175000" y="3489325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403" name="TextBox 29"/>
          <p:cNvSpPr txBox="1">
            <a:spLocks noChangeArrowheads="1"/>
          </p:cNvSpPr>
          <p:nvPr/>
        </p:nvSpPr>
        <p:spPr bwMode="auto">
          <a:xfrm>
            <a:off x="5635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5404" name="TextBox 30"/>
          <p:cNvSpPr txBox="1">
            <a:spLocks noChangeArrowheads="1"/>
          </p:cNvSpPr>
          <p:nvPr/>
        </p:nvSpPr>
        <p:spPr bwMode="auto">
          <a:xfrm>
            <a:off x="83359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32" name="Content Placeholder 30"/>
          <p:cNvSpPr txBox="1">
            <a:spLocks/>
          </p:cNvSpPr>
          <p:nvPr/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err="1">
                <a:latin typeface="+mn-lt"/>
              </a:rPr>
              <a:t>Tiap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paket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dikirim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pada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waktu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dan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melalui</a:t>
            </a:r>
            <a:r>
              <a:rPr lang="en-US" sz="2800" kern="0" dirty="0">
                <a:latin typeface="+mn-lt"/>
              </a:rPr>
              <a:t> route yang </a:t>
            </a:r>
            <a:r>
              <a:rPr lang="en-US" sz="2800" kern="0" dirty="0" err="1">
                <a:latin typeface="+mn-lt"/>
              </a:rPr>
              <a:t>berbeda</a:t>
            </a:r>
            <a:r>
              <a:rPr lang="en-US" sz="2800" kern="0" dirty="0">
                <a:latin typeface="+mn-lt"/>
              </a:rPr>
              <a:t> </a:t>
            </a: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308-09E3-4E7F-8A96-0B454141F8C3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Switching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E6A4B3A-2712-42E7-B3C6-515B5DDBE159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16389" name="Picture 5" descr="G:\wallpaper\6000 Prefect Cliparts\COMPUTER\KMC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92450"/>
            <a:ext cx="81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498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44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endCxn id="8" idx="1"/>
          </p:cNvCxnSpPr>
          <p:nvPr/>
        </p:nvCxnSpPr>
        <p:spPr>
          <a:xfrm flipV="1">
            <a:off x="1046163" y="3352800"/>
            <a:ext cx="1316037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3" idx="1"/>
          </p:cNvCxnSpPr>
          <p:nvPr/>
        </p:nvCxnSpPr>
        <p:spPr>
          <a:xfrm flipV="1">
            <a:off x="2819400" y="2895600"/>
            <a:ext cx="835025" cy="457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  <a:endCxn id="12" idx="1"/>
          </p:cNvCxnSpPr>
          <p:nvPr/>
        </p:nvCxnSpPr>
        <p:spPr>
          <a:xfrm>
            <a:off x="4111625" y="2895600"/>
            <a:ext cx="838200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9" idx="1"/>
          </p:cNvCxnSpPr>
          <p:nvPr/>
        </p:nvCxnSpPr>
        <p:spPr>
          <a:xfrm>
            <a:off x="5407025" y="2895600"/>
            <a:ext cx="841375" cy="4572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11" idx="1"/>
          </p:cNvCxnSpPr>
          <p:nvPr/>
        </p:nvCxnSpPr>
        <p:spPr>
          <a:xfrm>
            <a:off x="2819400" y="33528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0" idx="1"/>
          </p:cNvCxnSpPr>
          <p:nvPr/>
        </p:nvCxnSpPr>
        <p:spPr>
          <a:xfrm>
            <a:off x="4114800" y="4114800"/>
            <a:ext cx="838200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9" idx="1"/>
          </p:cNvCxnSpPr>
          <p:nvPr/>
        </p:nvCxnSpPr>
        <p:spPr>
          <a:xfrm flipV="1">
            <a:off x="5410200" y="33528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3" name="Picture 26" descr="G:\wallpaper\6000 Prefect Cliparts\COMPUTER\KMC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7838" y="3079750"/>
            <a:ext cx="7747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6705600" y="3346450"/>
            <a:ext cx="1392238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1" idx="0"/>
          </p:cNvCxnSpPr>
          <p:nvPr/>
        </p:nvCxnSpPr>
        <p:spPr>
          <a:xfrm rot="16200000" flipH="1">
            <a:off x="35036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0" idx="0"/>
          </p:cNvCxnSpPr>
          <p:nvPr/>
        </p:nvCxnSpPr>
        <p:spPr>
          <a:xfrm rot="16200000" flipH="1">
            <a:off x="47990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31242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4114800" y="31242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394200" y="2590800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689600" y="2743200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394200" y="3794125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427" name="TextBox 29"/>
          <p:cNvSpPr txBox="1">
            <a:spLocks noChangeArrowheads="1"/>
          </p:cNvSpPr>
          <p:nvPr/>
        </p:nvSpPr>
        <p:spPr bwMode="auto">
          <a:xfrm>
            <a:off x="5635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6428" name="TextBox 30"/>
          <p:cNvSpPr txBox="1">
            <a:spLocks noChangeArrowheads="1"/>
          </p:cNvSpPr>
          <p:nvPr/>
        </p:nvSpPr>
        <p:spPr bwMode="auto">
          <a:xfrm>
            <a:off x="83359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32" name="Content Placeholder 30"/>
          <p:cNvSpPr txBox="1">
            <a:spLocks/>
          </p:cNvSpPr>
          <p:nvPr/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err="1">
                <a:latin typeface="+mn-lt"/>
              </a:rPr>
              <a:t>Tiap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paket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dikirim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pada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waktu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dan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melalui</a:t>
            </a:r>
            <a:r>
              <a:rPr lang="en-US" sz="2800" kern="0" dirty="0">
                <a:latin typeface="+mn-lt"/>
              </a:rPr>
              <a:t> route yang </a:t>
            </a:r>
            <a:r>
              <a:rPr lang="en-US" sz="2800" kern="0" dirty="0" err="1">
                <a:latin typeface="+mn-lt"/>
              </a:rPr>
              <a:t>berbeda</a:t>
            </a:r>
            <a:r>
              <a:rPr lang="en-US" sz="2800" kern="0" dirty="0">
                <a:latin typeface="+mn-lt"/>
              </a:rPr>
              <a:t> </a:t>
            </a: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9FE9-5BCA-4590-BD4B-4339D002C068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E86A23-EF99-4A3E-A0C4-7173AA04D6F8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17413" name="Picture 5" descr="G:\wallpaper\6000 Prefect Cliparts\COMPUTER\KMC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92450"/>
            <a:ext cx="81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498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44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endCxn id="8" idx="1"/>
          </p:cNvCxnSpPr>
          <p:nvPr/>
        </p:nvCxnSpPr>
        <p:spPr>
          <a:xfrm flipV="1">
            <a:off x="1046163" y="3352800"/>
            <a:ext cx="1316037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3" idx="1"/>
          </p:cNvCxnSpPr>
          <p:nvPr/>
        </p:nvCxnSpPr>
        <p:spPr>
          <a:xfrm flipV="1">
            <a:off x="2819400" y="2895600"/>
            <a:ext cx="835025" cy="457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  <a:endCxn id="12" idx="1"/>
          </p:cNvCxnSpPr>
          <p:nvPr/>
        </p:nvCxnSpPr>
        <p:spPr>
          <a:xfrm>
            <a:off x="4111625" y="2895600"/>
            <a:ext cx="83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9" idx="1"/>
          </p:cNvCxnSpPr>
          <p:nvPr/>
        </p:nvCxnSpPr>
        <p:spPr>
          <a:xfrm>
            <a:off x="5407025" y="2895600"/>
            <a:ext cx="841375" cy="4572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11" idx="1"/>
          </p:cNvCxnSpPr>
          <p:nvPr/>
        </p:nvCxnSpPr>
        <p:spPr>
          <a:xfrm>
            <a:off x="2819400" y="33528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0" idx="1"/>
          </p:cNvCxnSpPr>
          <p:nvPr/>
        </p:nvCxnSpPr>
        <p:spPr>
          <a:xfrm>
            <a:off x="4114800" y="4114800"/>
            <a:ext cx="83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9" idx="1"/>
          </p:cNvCxnSpPr>
          <p:nvPr/>
        </p:nvCxnSpPr>
        <p:spPr>
          <a:xfrm flipV="1">
            <a:off x="5410200" y="3352800"/>
            <a:ext cx="838200" cy="7620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7" name="Picture 26" descr="G:\wallpaper\6000 Prefect Cliparts\COMPUTER\KMC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7838" y="3079750"/>
            <a:ext cx="7747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6705600" y="3346450"/>
            <a:ext cx="1392238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1" idx="0"/>
          </p:cNvCxnSpPr>
          <p:nvPr/>
        </p:nvCxnSpPr>
        <p:spPr>
          <a:xfrm rot="16200000" flipH="1">
            <a:off x="35036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0" idx="0"/>
          </p:cNvCxnSpPr>
          <p:nvPr/>
        </p:nvCxnSpPr>
        <p:spPr>
          <a:xfrm rot="16200000" flipH="1">
            <a:off x="47990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31242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4114800" y="31242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765800" y="2819400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486400" y="3505200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086600" y="3032125"/>
          <a:ext cx="762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453" name="TextBox 29"/>
          <p:cNvSpPr txBox="1">
            <a:spLocks noChangeArrowheads="1"/>
          </p:cNvSpPr>
          <p:nvPr/>
        </p:nvSpPr>
        <p:spPr bwMode="auto">
          <a:xfrm>
            <a:off x="5635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7454" name="TextBox 30"/>
          <p:cNvSpPr txBox="1">
            <a:spLocks noChangeArrowheads="1"/>
          </p:cNvSpPr>
          <p:nvPr/>
        </p:nvSpPr>
        <p:spPr bwMode="auto">
          <a:xfrm>
            <a:off x="83359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32" name="Content Placeholder 30"/>
          <p:cNvSpPr txBox="1">
            <a:spLocks/>
          </p:cNvSpPr>
          <p:nvPr/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err="1">
                <a:latin typeface="+mn-lt"/>
              </a:rPr>
              <a:t>Tiap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paket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dikirim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pada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waktu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dan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melalui</a:t>
            </a:r>
            <a:r>
              <a:rPr lang="en-US" sz="2800" kern="0" dirty="0">
                <a:latin typeface="+mn-lt"/>
              </a:rPr>
              <a:t> route yang </a:t>
            </a:r>
            <a:r>
              <a:rPr lang="en-US" sz="2800" kern="0" dirty="0" err="1">
                <a:latin typeface="+mn-lt"/>
              </a:rPr>
              <a:t>berbeda</a:t>
            </a:r>
            <a:r>
              <a:rPr lang="en-US" sz="2800" kern="0" dirty="0">
                <a:latin typeface="+mn-lt"/>
              </a:rPr>
              <a:t> </a:t>
            </a: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7A9D-D0E9-4F0C-88E6-001B43927BA2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AB2F65-A59B-4CC7-8DD4-8CF5C58767CE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18437" name="Picture 5" descr="G:\wallpaper\6000 Prefect Cliparts\COMPUTER\KMC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92450"/>
            <a:ext cx="81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498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44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endCxn id="8" idx="1"/>
          </p:cNvCxnSpPr>
          <p:nvPr/>
        </p:nvCxnSpPr>
        <p:spPr>
          <a:xfrm flipV="1">
            <a:off x="1046163" y="3352800"/>
            <a:ext cx="1316037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3" idx="1"/>
          </p:cNvCxnSpPr>
          <p:nvPr/>
        </p:nvCxnSpPr>
        <p:spPr>
          <a:xfrm flipV="1">
            <a:off x="2819400" y="2895600"/>
            <a:ext cx="835025" cy="457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  <a:endCxn id="12" idx="1"/>
          </p:cNvCxnSpPr>
          <p:nvPr/>
        </p:nvCxnSpPr>
        <p:spPr>
          <a:xfrm>
            <a:off x="4111625" y="2895600"/>
            <a:ext cx="83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9" idx="1"/>
          </p:cNvCxnSpPr>
          <p:nvPr/>
        </p:nvCxnSpPr>
        <p:spPr>
          <a:xfrm>
            <a:off x="5407025" y="2895600"/>
            <a:ext cx="841375" cy="4572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11" idx="1"/>
          </p:cNvCxnSpPr>
          <p:nvPr/>
        </p:nvCxnSpPr>
        <p:spPr>
          <a:xfrm>
            <a:off x="2819400" y="33528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0" idx="1"/>
          </p:cNvCxnSpPr>
          <p:nvPr/>
        </p:nvCxnSpPr>
        <p:spPr>
          <a:xfrm>
            <a:off x="4114800" y="4114800"/>
            <a:ext cx="83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9" idx="1"/>
          </p:cNvCxnSpPr>
          <p:nvPr/>
        </p:nvCxnSpPr>
        <p:spPr>
          <a:xfrm flipV="1">
            <a:off x="5410200" y="33528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1" name="Picture 26" descr="G:\wallpaper\6000 Prefect Cliparts\COMPUTER\KMC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7838" y="3079750"/>
            <a:ext cx="7747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6705600" y="3346450"/>
            <a:ext cx="1392238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1" idx="0"/>
          </p:cNvCxnSpPr>
          <p:nvPr/>
        </p:nvCxnSpPr>
        <p:spPr>
          <a:xfrm rot="16200000" flipH="1">
            <a:off x="35036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0" idx="0"/>
          </p:cNvCxnSpPr>
          <p:nvPr/>
        </p:nvCxnSpPr>
        <p:spPr>
          <a:xfrm rot="16200000" flipH="1">
            <a:off x="47990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31242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4114800" y="31242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765800" y="2819400"/>
          <a:ext cx="254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086600" y="3032125"/>
          <a:ext cx="762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472" name="TextBox 29"/>
          <p:cNvSpPr txBox="1">
            <a:spLocks noChangeArrowheads="1"/>
          </p:cNvSpPr>
          <p:nvPr/>
        </p:nvSpPr>
        <p:spPr bwMode="auto">
          <a:xfrm>
            <a:off x="5635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8473" name="TextBox 30"/>
          <p:cNvSpPr txBox="1">
            <a:spLocks noChangeArrowheads="1"/>
          </p:cNvSpPr>
          <p:nvPr/>
        </p:nvSpPr>
        <p:spPr bwMode="auto">
          <a:xfrm>
            <a:off x="83359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31" name="Content Placeholder 30"/>
          <p:cNvSpPr txBox="1">
            <a:spLocks/>
          </p:cNvSpPr>
          <p:nvPr/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err="1">
                <a:latin typeface="+mn-lt"/>
              </a:rPr>
              <a:t>Tiap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paket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dikirim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pada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waktu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dan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melalui</a:t>
            </a:r>
            <a:r>
              <a:rPr lang="en-US" sz="2800" kern="0" dirty="0">
                <a:latin typeface="+mn-lt"/>
              </a:rPr>
              <a:t> route yang </a:t>
            </a:r>
            <a:r>
              <a:rPr lang="en-US" sz="2800" kern="0" dirty="0" err="1">
                <a:latin typeface="+mn-lt"/>
              </a:rPr>
              <a:t>berbeda</a:t>
            </a:r>
            <a:r>
              <a:rPr lang="en-US" sz="2800" kern="0" dirty="0">
                <a:latin typeface="+mn-lt"/>
              </a:rPr>
              <a:t> 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C637-1051-4E4B-8318-440F9751D11D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Switching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B3F6E7-88C8-4B5A-81F5-329FC8C1F4EE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19461" name="Picture 5" descr="G:\wallpaper\6000 Prefect Cliparts\COMPUTER\KMC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92450"/>
            <a:ext cx="81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124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886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498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4425" y="2667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endCxn id="8" idx="1"/>
          </p:cNvCxnSpPr>
          <p:nvPr/>
        </p:nvCxnSpPr>
        <p:spPr>
          <a:xfrm flipV="1">
            <a:off x="1046163" y="3352800"/>
            <a:ext cx="1316037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3" idx="1"/>
          </p:cNvCxnSpPr>
          <p:nvPr/>
        </p:nvCxnSpPr>
        <p:spPr>
          <a:xfrm flipV="1">
            <a:off x="2819400" y="2895600"/>
            <a:ext cx="835025" cy="457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  <a:endCxn id="12" idx="1"/>
          </p:cNvCxnSpPr>
          <p:nvPr/>
        </p:nvCxnSpPr>
        <p:spPr>
          <a:xfrm>
            <a:off x="4111625" y="2895600"/>
            <a:ext cx="83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9" idx="1"/>
          </p:cNvCxnSpPr>
          <p:nvPr/>
        </p:nvCxnSpPr>
        <p:spPr>
          <a:xfrm>
            <a:off x="5407025" y="2895600"/>
            <a:ext cx="841375" cy="457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11" idx="1"/>
          </p:cNvCxnSpPr>
          <p:nvPr/>
        </p:nvCxnSpPr>
        <p:spPr>
          <a:xfrm>
            <a:off x="2819400" y="33528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0" idx="1"/>
          </p:cNvCxnSpPr>
          <p:nvPr/>
        </p:nvCxnSpPr>
        <p:spPr>
          <a:xfrm>
            <a:off x="4114800" y="4114800"/>
            <a:ext cx="8382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9" idx="1"/>
          </p:cNvCxnSpPr>
          <p:nvPr/>
        </p:nvCxnSpPr>
        <p:spPr>
          <a:xfrm flipV="1">
            <a:off x="5410200" y="33528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5" name="Picture 26" descr="G:\wallpaper\6000 Prefect Cliparts\COMPUTER\KMC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7838" y="3079750"/>
            <a:ext cx="7747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6705600" y="3346450"/>
            <a:ext cx="1392238" cy="63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1" idx="0"/>
          </p:cNvCxnSpPr>
          <p:nvPr/>
        </p:nvCxnSpPr>
        <p:spPr>
          <a:xfrm rot="16200000" flipH="1">
            <a:off x="35036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0" idx="0"/>
          </p:cNvCxnSpPr>
          <p:nvPr/>
        </p:nvCxnSpPr>
        <p:spPr>
          <a:xfrm rot="16200000" flipH="1">
            <a:off x="4799013" y="3503612"/>
            <a:ext cx="7620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3124200"/>
            <a:ext cx="8382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4114800" y="3124200"/>
            <a:ext cx="838200" cy="762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086600" y="3032125"/>
          <a:ext cx="762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491" name="TextBox 29"/>
          <p:cNvSpPr txBox="1">
            <a:spLocks noChangeArrowheads="1"/>
          </p:cNvSpPr>
          <p:nvPr/>
        </p:nvSpPr>
        <p:spPr bwMode="auto">
          <a:xfrm>
            <a:off x="5635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9492" name="TextBox 30"/>
          <p:cNvSpPr txBox="1">
            <a:spLocks noChangeArrowheads="1"/>
          </p:cNvSpPr>
          <p:nvPr/>
        </p:nvSpPr>
        <p:spPr bwMode="auto">
          <a:xfrm>
            <a:off x="8335963" y="39624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30" name="Content Placeholder 30"/>
          <p:cNvSpPr txBox="1">
            <a:spLocks/>
          </p:cNvSpPr>
          <p:nvPr/>
        </p:nvSpPr>
        <p:spPr>
          <a:xfrm>
            <a:off x="228600" y="4714884"/>
            <a:ext cx="8629680" cy="1411279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 err="1">
                <a:latin typeface="Franklin Gothic Book" pitchFamily="34" charset="0"/>
              </a:rPr>
              <a:t>Walaupun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tiap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paket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sampai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di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tujuan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tidak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berurutan</a:t>
            </a:r>
            <a:r>
              <a:rPr lang="en-US" sz="2400" kern="0" dirty="0">
                <a:latin typeface="Franklin Gothic Book" pitchFamily="34" charset="0"/>
              </a:rPr>
              <a:t>, </a:t>
            </a:r>
            <a:r>
              <a:rPr lang="en-US" sz="2400" kern="0" dirty="0" err="1">
                <a:latin typeface="Franklin Gothic Book" pitchFamily="34" charset="0"/>
              </a:rPr>
              <a:t>masing-masing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menempati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posisi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sesuai</a:t>
            </a:r>
            <a:r>
              <a:rPr lang="en-US" sz="2400" kern="0" dirty="0">
                <a:latin typeface="Franklin Gothic Book" pitchFamily="34" charset="0"/>
              </a:rPr>
              <a:t> no. </a:t>
            </a:r>
            <a:r>
              <a:rPr lang="en-US" sz="2400" kern="0" dirty="0" err="1">
                <a:latin typeface="Franklin Gothic Book" pitchFamily="34" charset="0"/>
              </a:rPr>
              <a:t>urut</a:t>
            </a:r>
            <a:r>
              <a:rPr lang="en-US" sz="2400" kern="0" dirty="0">
                <a:latin typeface="Franklin Gothic Book" pitchFamily="34" charset="0"/>
              </a:rPr>
              <a:t>, </a:t>
            </a:r>
            <a:r>
              <a:rPr lang="en-US" sz="2400" kern="0" dirty="0" err="1">
                <a:latin typeface="Franklin Gothic Book" pitchFamily="34" charset="0"/>
              </a:rPr>
              <a:t>sehingga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penerima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menerima</a:t>
            </a:r>
            <a:r>
              <a:rPr lang="en-US" sz="2400" kern="0" dirty="0">
                <a:latin typeface="Franklin Gothic Book" pitchFamily="34" charset="0"/>
              </a:rPr>
              <a:t> data </a:t>
            </a:r>
            <a:r>
              <a:rPr lang="en-US" sz="2400" kern="0" dirty="0" err="1">
                <a:latin typeface="Franklin Gothic Book" pitchFamily="34" charset="0"/>
              </a:rPr>
              <a:t>dengan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urutan</a:t>
            </a:r>
            <a:r>
              <a:rPr lang="en-US" sz="2400" kern="0" dirty="0">
                <a:latin typeface="Franklin Gothic Book" pitchFamily="34" charset="0"/>
              </a:rPr>
              <a:t> </a:t>
            </a:r>
            <a:r>
              <a:rPr lang="en-US" sz="2400" kern="0" dirty="0" err="1">
                <a:latin typeface="Franklin Gothic Book" pitchFamily="34" charset="0"/>
              </a:rPr>
              <a:t>sesuai</a:t>
            </a:r>
            <a:r>
              <a:rPr lang="en-US" sz="2400" kern="0" dirty="0">
                <a:latin typeface="Franklin Gothic Book" pitchFamily="34" charset="0"/>
              </a:rPr>
              <a:t> yang </a:t>
            </a:r>
            <a:r>
              <a:rPr lang="en-US" sz="2400" kern="0" dirty="0" err="1">
                <a:latin typeface="Franklin Gothic Book" pitchFamily="34" charset="0"/>
              </a:rPr>
              <a:t>dikirim</a:t>
            </a:r>
            <a:endParaRPr lang="en-US" sz="2400" kern="0" dirty="0">
              <a:latin typeface="Franklin Gothic Book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kern="0" dirty="0">
              <a:latin typeface="Franklin Gothic Book" pitchFamily="34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3C7C-3997-42B4-9909-054BEB61F257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Paketisasi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4501E6-774F-484B-B493-B8062602170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362200" y="1828800"/>
            <a:ext cx="304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Hello Bob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2362200" y="2743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He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2971800" y="2743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ll</a:t>
            </a: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3581400" y="2743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o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4800600" y="2743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b</a:t>
            </a:r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4191000" y="2743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Bo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62200" y="3962400"/>
            <a:ext cx="1143000" cy="609600"/>
            <a:chOff x="1872" y="2832"/>
            <a:chExt cx="720" cy="384"/>
          </a:xfrm>
        </p:grpSpPr>
        <p:sp>
          <p:nvSpPr>
            <p:cNvPr id="20525" name="Rectangle 10"/>
            <p:cNvSpPr>
              <a:spLocks noChangeArrowheads="1"/>
            </p:cNvSpPr>
            <p:nvPr/>
          </p:nvSpPr>
          <p:spPr bwMode="auto">
            <a:xfrm>
              <a:off x="1872" y="2832"/>
              <a:ext cx="28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0526" name="Rectangle 11"/>
            <p:cNvSpPr>
              <a:spLocks noChangeArrowheads="1"/>
            </p:cNvSpPr>
            <p:nvPr/>
          </p:nvSpPr>
          <p:spPr bwMode="auto">
            <a:xfrm>
              <a:off x="2160" y="2832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543800" y="3962400"/>
            <a:ext cx="1143000" cy="609600"/>
            <a:chOff x="4608" y="2880"/>
            <a:chExt cx="720" cy="384"/>
          </a:xfrm>
        </p:grpSpPr>
        <p:sp>
          <p:nvSpPr>
            <p:cNvPr id="20523" name="Rectangle 13"/>
            <p:cNvSpPr>
              <a:spLocks noChangeArrowheads="1"/>
            </p:cNvSpPr>
            <p:nvPr/>
          </p:nvSpPr>
          <p:spPr bwMode="auto">
            <a:xfrm>
              <a:off x="4608" y="2880"/>
              <a:ext cx="28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0524" name="Rectangle 14"/>
            <p:cNvSpPr>
              <a:spLocks noChangeArrowheads="1"/>
            </p:cNvSpPr>
            <p:nvPr/>
          </p:nvSpPr>
          <p:spPr bwMode="auto">
            <a:xfrm>
              <a:off x="4896" y="2880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657600" y="3962400"/>
            <a:ext cx="1143000" cy="609600"/>
            <a:chOff x="1872" y="2832"/>
            <a:chExt cx="720" cy="384"/>
          </a:xfrm>
        </p:grpSpPr>
        <p:sp>
          <p:nvSpPr>
            <p:cNvPr id="20521" name="Rectangle 16"/>
            <p:cNvSpPr>
              <a:spLocks noChangeArrowheads="1"/>
            </p:cNvSpPr>
            <p:nvPr/>
          </p:nvSpPr>
          <p:spPr bwMode="auto">
            <a:xfrm>
              <a:off x="1872" y="2832"/>
              <a:ext cx="28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0522" name="Rectangle 17"/>
            <p:cNvSpPr>
              <a:spLocks noChangeArrowheads="1"/>
            </p:cNvSpPr>
            <p:nvPr/>
          </p:nvSpPr>
          <p:spPr bwMode="auto">
            <a:xfrm>
              <a:off x="2160" y="2832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953000" y="3962400"/>
            <a:ext cx="1143000" cy="609600"/>
            <a:chOff x="1872" y="2832"/>
            <a:chExt cx="720" cy="384"/>
          </a:xfrm>
        </p:grpSpPr>
        <p:sp>
          <p:nvSpPr>
            <p:cNvPr id="20519" name="Rectangle 19"/>
            <p:cNvSpPr>
              <a:spLocks noChangeArrowheads="1"/>
            </p:cNvSpPr>
            <p:nvPr/>
          </p:nvSpPr>
          <p:spPr bwMode="auto">
            <a:xfrm>
              <a:off x="1872" y="2832"/>
              <a:ext cx="28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0520" name="Rectangle 20"/>
            <p:cNvSpPr>
              <a:spLocks noChangeArrowheads="1"/>
            </p:cNvSpPr>
            <p:nvPr/>
          </p:nvSpPr>
          <p:spPr bwMode="auto">
            <a:xfrm>
              <a:off x="2160" y="2832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248400" y="3962400"/>
            <a:ext cx="1143000" cy="609600"/>
            <a:chOff x="1872" y="2832"/>
            <a:chExt cx="720" cy="384"/>
          </a:xfrm>
        </p:grpSpPr>
        <p:sp>
          <p:nvSpPr>
            <p:cNvPr id="20517" name="Rectangle 22"/>
            <p:cNvSpPr>
              <a:spLocks noChangeArrowheads="1"/>
            </p:cNvSpPr>
            <p:nvPr/>
          </p:nvSpPr>
          <p:spPr bwMode="auto">
            <a:xfrm>
              <a:off x="1872" y="2832"/>
              <a:ext cx="28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0518" name="Rectangle 23"/>
            <p:cNvSpPr>
              <a:spLocks noChangeArrowheads="1"/>
            </p:cNvSpPr>
            <p:nvPr/>
          </p:nvSpPr>
          <p:spPr bwMode="auto">
            <a:xfrm>
              <a:off x="2160" y="2832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20496" name="Text Box 24"/>
          <p:cNvSpPr txBox="1">
            <a:spLocks noChangeArrowheads="1"/>
          </p:cNvSpPr>
          <p:nvPr/>
        </p:nvSpPr>
        <p:spPr bwMode="auto">
          <a:xfrm>
            <a:off x="2438400" y="4114800"/>
            <a:ext cx="3683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H</a:t>
            </a:r>
          </a:p>
        </p:txBody>
      </p:sp>
      <p:sp>
        <p:nvSpPr>
          <p:cNvPr id="20497" name="Text Box 25"/>
          <p:cNvSpPr txBox="1">
            <a:spLocks noChangeArrowheads="1"/>
          </p:cNvSpPr>
          <p:nvPr/>
        </p:nvSpPr>
        <p:spPr bwMode="auto">
          <a:xfrm>
            <a:off x="2895600" y="4089400"/>
            <a:ext cx="509588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He</a:t>
            </a:r>
          </a:p>
        </p:txBody>
      </p:sp>
      <p:sp>
        <p:nvSpPr>
          <p:cNvPr id="20498" name="Text Box 26"/>
          <p:cNvSpPr txBox="1">
            <a:spLocks noChangeArrowheads="1"/>
          </p:cNvSpPr>
          <p:nvPr/>
        </p:nvSpPr>
        <p:spPr bwMode="auto">
          <a:xfrm>
            <a:off x="3733800" y="4114800"/>
            <a:ext cx="3683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H</a:t>
            </a:r>
          </a:p>
        </p:txBody>
      </p:sp>
      <p:sp>
        <p:nvSpPr>
          <p:cNvPr id="20499" name="Text Box 27"/>
          <p:cNvSpPr txBox="1">
            <a:spLocks noChangeArrowheads="1"/>
          </p:cNvSpPr>
          <p:nvPr/>
        </p:nvSpPr>
        <p:spPr bwMode="auto">
          <a:xfrm>
            <a:off x="4953000" y="4114800"/>
            <a:ext cx="3683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H</a:t>
            </a:r>
          </a:p>
        </p:txBody>
      </p:sp>
      <p:sp>
        <p:nvSpPr>
          <p:cNvPr id="20500" name="Text Box 28"/>
          <p:cNvSpPr txBox="1">
            <a:spLocks noChangeArrowheads="1"/>
          </p:cNvSpPr>
          <p:nvPr/>
        </p:nvSpPr>
        <p:spPr bwMode="auto">
          <a:xfrm>
            <a:off x="6324600" y="4114800"/>
            <a:ext cx="3683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H</a:t>
            </a:r>
          </a:p>
        </p:txBody>
      </p:sp>
      <p:sp>
        <p:nvSpPr>
          <p:cNvPr id="20501" name="Text Box 29"/>
          <p:cNvSpPr txBox="1">
            <a:spLocks noChangeArrowheads="1"/>
          </p:cNvSpPr>
          <p:nvPr/>
        </p:nvSpPr>
        <p:spPr bwMode="auto">
          <a:xfrm>
            <a:off x="7620000" y="4114800"/>
            <a:ext cx="3683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H</a:t>
            </a:r>
          </a:p>
        </p:txBody>
      </p:sp>
      <p:sp>
        <p:nvSpPr>
          <p:cNvPr id="20502" name="Text Box 30"/>
          <p:cNvSpPr txBox="1">
            <a:spLocks noChangeArrowheads="1"/>
          </p:cNvSpPr>
          <p:nvPr/>
        </p:nvSpPr>
        <p:spPr bwMode="auto">
          <a:xfrm>
            <a:off x="4191000" y="4114800"/>
            <a:ext cx="32385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ll</a:t>
            </a:r>
          </a:p>
        </p:txBody>
      </p:sp>
      <p:sp>
        <p:nvSpPr>
          <p:cNvPr id="20503" name="Text Box 31"/>
          <p:cNvSpPr txBox="1">
            <a:spLocks noChangeArrowheads="1"/>
          </p:cNvSpPr>
          <p:nvPr/>
        </p:nvSpPr>
        <p:spPr bwMode="auto">
          <a:xfrm>
            <a:off x="5562600" y="4114800"/>
            <a:ext cx="339725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o</a:t>
            </a:r>
          </a:p>
        </p:txBody>
      </p:sp>
      <p:sp>
        <p:nvSpPr>
          <p:cNvPr id="20504" name="Text Box 32"/>
          <p:cNvSpPr txBox="1">
            <a:spLocks noChangeArrowheads="1"/>
          </p:cNvSpPr>
          <p:nvPr/>
        </p:nvSpPr>
        <p:spPr bwMode="auto">
          <a:xfrm>
            <a:off x="6781800" y="4114800"/>
            <a:ext cx="523875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Bo</a:t>
            </a:r>
          </a:p>
        </p:txBody>
      </p:sp>
      <p:sp>
        <p:nvSpPr>
          <p:cNvPr id="20505" name="Text Box 33"/>
          <p:cNvSpPr txBox="1">
            <a:spLocks noChangeArrowheads="1"/>
          </p:cNvSpPr>
          <p:nvPr/>
        </p:nvSpPr>
        <p:spPr bwMode="auto">
          <a:xfrm>
            <a:off x="8077200" y="4114800"/>
            <a:ext cx="339725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  <p:sp>
        <p:nvSpPr>
          <p:cNvPr id="20506" name="Text Box 34"/>
          <p:cNvSpPr txBox="1">
            <a:spLocks noChangeArrowheads="1"/>
          </p:cNvSpPr>
          <p:nvPr/>
        </p:nvSpPr>
        <p:spPr bwMode="auto">
          <a:xfrm>
            <a:off x="609600" y="19050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Message</a:t>
            </a:r>
          </a:p>
        </p:txBody>
      </p:sp>
      <p:sp>
        <p:nvSpPr>
          <p:cNvPr id="20507" name="Text Box 35"/>
          <p:cNvSpPr txBox="1">
            <a:spLocks noChangeArrowheads="1"/>
          </p:cNvSpPr>
          <p:nvPr/>
        </p:nvSpPr>
        <p:spPr bwMode="auto">
          <a:xfrm>
            <a:off x="457200" y="2895600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Segmented</a:t>
            </a:r>
          </a:p>
          <a:p>
            <a:r>
              <a:rPr lang="en-US" b="1" i="1"/>
              <a:t> Message</a:t>
            </a:r>
          </a:p>
        </p:txBody>
      </p:sp>
      <p:sp>
        <p:nvSpPr>
          <p:cNvPr id="20508" name="Text Box 36"/>
          <p:cNvSpPr txBox="1">
            <a:spLocks noChangeArrowheads="1"/>
          </p:cNvSpPr>
          <p:nvPr/>
        </p:nvSpPr>
        <p:spPr bwMode="auto">
          <a:xfrm>
            <a:off x="593725" y="4075113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Packetized </a:t>
            </a:r>
          </a:p>
          <a:p>
            <a:r>
              <a:rPr lang="en-US" b="1" i="1"/>
              <a:t>Message</a:t>
            </a:r>
          </a:p>
        </p:txBody>
      </p:sp>
      <p:sp>
        <p:nvSpPr>
          <p:cNvPr id="20509" name="Line 37"/>
          <p:cNvSpPr>
            <a:spLocks noChangeShapeType="1"/>
          </p:cNvSpPr>
          <p:nvPr/>
        </p:nvSpPr>
        <p:spPr bwMode="auto">
          <a:xfrm flipV="1">
            <a:off x="25908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38"/>
          <p:cNvSpPr>
            <a:spLocks noChangeShapeType="1"/>
          </p:cNvSpPr>
          <p:nvPr/>
        </p:nvSpPr>
        <p:spPr bwMode="auto">
          <a:xfrm>
            <a:off x="2590800" y="541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Text Box 39"/>
          <p:cNvSpPr txBox="1">
            <a:spLocks noChangeArrowheads="1"/>
          </p:cNvSpPr>
          <p:nvPr/>
        </p:nvSpPr>
        <p:spPr bwMode="auto">
          <a:xfrm>
            <a:off x="2955925" y="51419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 Header</a:t>
            </a:r>
          </a:p>
        </p:txBody>
      </p:sp>
      <p:sp>
        <p:nvSpPr>
          <p:cNvPr id="20512" name="Text Box 40"/>
          <p:cNvSpPr txBox="1">
            <a:spLocks noChangeArrowheads="1"/>
          </p:cNvSpPr>
          <p:nvPr/>
        </p:nvSpPr>
        <p:spPr bwMode="auto">
          <a:xfrm>
            <a:off x="2590800" y="4343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>
              <a:solidFill>
                <a:schemeClr val="accent2"/>
              </a:solidFill>
            </a:endParaRPr>
          </a:p>
          <a:p>
            <a:r>
              <a:rPr lang="en-US" b="1" i="1">
                <a:solidFill>
                  <a:schemeClr val="accent2"/>
                </a:solidFill>
              </a:rPr>
              <a:t>Paket 1</a:t>
            </a:r>
          </a:p>
        </p:txBody>
      </p:sp>
      <p:sp>
        <p:nvSpPr>
          <p:cNvPr id="20513" name="Text Box 41"/>
          <p:cNvSpPr txBox="1">
            <a:spLocks noChangeArrowheads="1"/>
          </p:cNvSpPr>
          <p:nvPr/>
        </p:nvSpPr>
        <p:spPr bwMode="auto">
          <a:xfrm>
            <a:off x="3810000" y="4343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>
              <a:solidFill>
                <a:schemeClr val="accent2"/>
              </a:solidFill>
            </a:endParaRPr>
          </a:p>
          <a:p>
            <a:r>
              <a:rPr lang="en-US" b="1" i="1">
                <a:solidFill>
                  <a:schemeClr val="accent2"/>
                </a:solidFill>
              </a:rPr>
              <a:t>Paket 2</a:t>
            </a:r>
          </a:p>
        </p:txBody>
      </p:sp>
      <p:sp>
        <p:nvSpPr>
          <p:cNvPr id="20514" name="Text Box 42"/>
          <p:cNvSpPr txBox="1">
            <a:spLocks noChangeArrowheads="1"/>
          </p:cNvSpPr>
          <p:nvPr/>
        </p:nvSpPr>
        <p:spPr bwMode="auto">
          <a:xfrm>
            <a:off x="5029200" y="43434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>
              <a:solidFill>
                <a:schemeClr val="accent2"/>
              </a:solidFill>
            </a:endParaRPr>
          </a:p>
          <a:p>
            <a:r>
              <a:rPr lang="en-US" b="1" i="1">
                <a:solidFill>
                  <a:schemeClr val="accent2"/>
                </a:solidFill>
              </a:rPr>
              <a:t>Paket 3</a:t>
            </a:r>
          </a:p>
        </p:txBody>
      </p:sp>
      <p:sp>
        <p:nvSpPr>
          <p:cNvPr id="20515" name="Text Box 43"/>
          <p:cNvSpPr txBox="1">
            <a:spLocks noChangeArrowheads="1"/>
          </p:cNvSpPr>
          <p:nvPr/>
        </p:nvSpPr>
        <p:spPr bwMode="auto">
          <a:xfrm>
            <a:off x="6324600" y="4343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>
              <a:solidFill>
                <a:schemeClr val="accent2"/>
              </a:solidFill>
            </a:endParaRPr>
          </a:p>
          <a:p>
            <a:r>
              <a:rPr lang="en-US" b="1" i="1">
                <a:solidFill>
                  <a:schemeClr val="accent2"/>
                </a:solidFill>
              </a:rPr>
              <a:t>Paket 4</a:t>
            </a:r>
          </a:p>
        </p:txBody>
      </p:sp>
      <p:sp>
        <p:nvSpPr>
          <p:cNvPr id="20516" name="Text Box 44"/>
          <p:cNvSpPr txBox="1">
            <a:spLocks noChangeArrowheads="1"/>
          </p:cNvSpPr>
          <p:nvPr/>
        </p:nvSpPr>
        <p:spPr bwMode="auto">
          <a:xfrm>
            <a:off x="7620000" y="4343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>
              <a:solidFill>
                <a:schemeClr val="accent2"/>
              </a:solidFill>
            </a:endParaRPr>
          </a:p>
          <a:p>
            <a:r>
              <a:rPr lang="en-US" b="1" i="1">
                <a:solidFill>
                  <a:schemeClr val="accent2"/>
                </a:solidFill>
              </a:rPr>
              <a:t>Paket 5</a:t>
            </a: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3789-03F1-4235-B9CC-3752948B9004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kern="0" dirty="0" err="1" smtClean="0"/>
              <a:t>Gambaran</a:t>
            </a:r>
            <a:r>
              <a:rPr lang="en-US" sz="3600" b="1" kern="0" dirty="0" smtClean="0"/>
              <a:t> </a:t>
            </a:r>
            <a:r>
              <a:rPr lang="en-US" sz="3600" b="1" kern="0" dirty="0" err="1" smtClean="0"/>
              <a:t>umum</a:t>
            </a:r>
            <a:r>
              <a:rPr lang="en-US" sz="3600" b="1" kern="0" dirty="0" smtClean="0"/>
              <a:t> </a:t>
            </a:r>
            <a:r>
              <a:rPr lang="en-US" sz="3600" b="1" kern="0" dirty="0" err="1" smtClean="0"/>
              <a:t>sistem</a:t>
            </a:r>
            <a:r>
              <a:rPr lang="en-US" sz="3600" b="1" kern="0" dirty="0" smtClean="0"/>
              <a:t> </a:t>
            </a:r>
            <a:r>
              <a:rPr lang="en-US" sz="3600" b="1" kern="0" dirty="0" err="1" smtClean="0"/>
              <a:t>telekomunikasi</a:t>
            </a:r>
            <a:endParaRPr lang="en-SG" sz="3600" dirty="0"/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CBDDC2-7219-419E-A9F5-A2991033F4C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228600"/>
            <a:ext cx="74295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en-US" sz="40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7" name="Cloud"/>
          <p:cNvSpPr>
            <a:spLocks noChangeAspect="1" noEditPoints="1" noChangeArrowheads="1"/>
          </p:cNvSpPr>
          <p:nvPr/>
        </p:nvSpPr>
        <p:spPr bwMode="auto">
          <a:xfrm>
            <a:off x="2728913" y="2232045"/>
            <a:ext cx="4308475" cy="3143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7538" y="3017857"/>
            <a:ext cx="6429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0225" y="4046557"/>
            <a:ext cx="7143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86413" y="2517795"/>
            <a:ext cx="6429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8" idx="3"/>
            <a:endCxn id="10" idx="1"/>
          </p:cNvCxnSpPr>
          <p:nvPr/>
        </p:nvCxnSpPr>
        <p:spPr>
          <a:xfrm flipV="1">
            <a:off x="3800475" y="2732107"/>
            <a:ext cx="1785938" cy="500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2"/>
            <a:endCxn id="9" idx="0"/>
          </p:cNvCxnSpPr>
          <p:nvPr/>
        </p:nvCxnSpPr>
        <p:spPr>
          <a:xfrm rot="16200000" flipH="1">
            <a:off x="5387975" y="3467120"/>
            <a:ext cx="1100137" cy="58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1"/>
          </p:cNvCxnSpPr>
          <p:nvPr/>
        </p:nvCxnSpPr>
        <p:spPr>
          <a:xfrm>
            <a:off x="1371600" y="2732107"/>
            <a:ext cx="1785938" cy="500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6196013" y="4556144"/>
            <a:ext cx="1162050" cy="904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2" descr="G:\wallpaper\6000 Prefect Cliparts\PEOPLE\WORK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038" y="5089545"/>
            <a:ext cx="10715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" descr="G:\wallpaper\6000 Prefect Cliparts\PEOPLE\PHONE1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" y="1946295"/>
            <a:ext cx="1063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4" descr="G:\wallpaper\6000 Prefect Cliparts\PEOPLE\PHONE1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8100" y="1660545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>
            <a:stCxn id="10" idx="3"/>
          </p:cNvCxnSpPr>
          <p:nvPr/>
        </p:nvCxnSpPr>
        <p:spPr>
          <a:xfrm flipV="1">
            <a:off x="6229350" y="2232045"/>
            <a:ext cx="1357313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9" name="Picture 5" descr="G:\wallpaper\6000 Prefect Cliparts\COMPUTER\KMC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3" y="3375045"/>
            <a:ext cx="822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flipV="1">
            <a:off x="1300163" y="3375045"/>
            <a:ext cx="185737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1" name="Picture 6" descr="G:\wallpaper\6000 Prefect Cliparts\COMMUNIC\PHONE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3" y="4446607"/>
            <a:ext cx="71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flipV="1">
            <a:off x="1443038" y="3446482"/>
            <a:ext cx="1714500" cy="1290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1475" y="1731982"/>
            <a:ext cx="1428750" cy="42862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4" name="TextBox 24"/>
          <p:cNvSpPr txBox="1">
            <a:spLocks noChangeArrowheads="1"/>
          </p:cNvSpPr>
          <p:nvPr/>
        </p:nvSpPr>
        <p:spPr bwMode="auto">
          <a:xfrm>
            <a:off x="3943350" y="3303607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Core Network</a:t>
            </a:r>
          </a:p>
        </p:txBody>
      </p:sp>
      <p:sp>
        <p:nvSpPr>
          <p:cNvPr id="3095" name="TextBox 25"/>
          <p:cNvSpPr txBox="1">
            <a:spLocks noChangeArrowheads="1"/>
          </p:cNvSpPr>
          <p:nvPr/>
        </p:nvSpPr>
        <p:spPr bwMode="auto">
          <a:xfrm>
            <a:off x="228600" y="5116532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Terminal (CPE)</a:t>
            </a:r>
          </a:p>
        </p:txBody>
      </p:sp>
      <p:sp>
        <p:nvSpPr>
          <p:cNvPr id="27" name="Oval 26"/>
          <p:cNvSpPr/>
          <p:nvPr/>
        </p:nvSpPr>
        <p:spPr>
          <a:xfrm>
            <a:off x="2085975" y="2374920"/>
            <a:ext cx="428625" cy="242887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7" name="TextBox 27"/>
          <p:cNvSpPr txBox="1">
            <a:spLocks noChangeArrowheads="1"/>
          </p:cNvSpPr>
          <p:nvPr/>
        </p:nvSpPr>
        <p:spPr bwMode="auto">
          <a:xfrm>
            <a:off x="1585913" y="4660920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Access</a:t>
            </a:r>
          </a:p>
          <a:p>
            <a:pPr algn="ctr"/>
            <a:r>
              <a:rPr lang="en-US" b="1"/>
              <a:t>Network</a:t>
            </a:r>
          </a:p>
        </p:txBody>
      </p:sp>
      <p:sp>
        <p:nvSpPr>
          <p:cNvPr id="3098" name="TextBox 70"/>
          <p:cNvSpPr txBox="1">
            <a:spLocks noChangeArrowheads="1"/>
          </p:cNvSpPr>
          <p:nvPr/>
        </p:nvSpPr>
        <p:spPr bwMode="auto">
          <a:xfrm>
            <a:off x="2497138" y="5795982"/>
            <a:ext cx="3751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CPE = Customer Premises Equipment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81425" y="4198957"/>
            <a:ext cx="7143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>
            <a:stCxn id="8" idx="2"/>
            <a:endCxn id="29" idx="0"/>
          </p:cNvCxnSpPr>
          <p:nvPr/>
        </p:nvCxnSpPr>
        <p:spPr>
          <a:xfrm rot="16200000" flipH="1">
            <a:off x="3432969" y="3493313"/>
            <a:ext cx="752475" cy="65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</p:cNvCxnSpPr>
          <p:nvPr/>
        </p:nvCxnSpPr>
        <p:spPr>
          <a:xfrm flipV="1">
            <a:off x="4495800" y="4265632"/>
            <a:ext cx="1143000" cy="147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8B0-8BE4-49F8-AE61-82B2834E108D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</a:p>
        </p:txBody>
      </p:sp>
      <p:sp>
        <p:nvSpPr>
          <p:cNvPr id="11267" name="Content Placeholder 9"/>
          <p:cNvSpPr>
            <a:spLocks noGrp="1"/>
          </p:cNvSpPr>
          <p:nvPr>
            <p:ph idx="1"/>
          </p:nvPr>
        </p:nvSpPr>
        <p:spPr>
          <a:xfrm>
            <a:off x="357158" y="1600200"/>
            <a:ext cx="8786842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Informasi</a:t>
            </a:r>
            <a:r>
              <a:rPr lang="en-US" sz="2000" dirty="0" smtClean="0"/>
              <a:t>/</a:t>
            </a: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paket-paket</a:t>
            </a:r>
            <a:r>
              <a:rPr lang="en-US" sz="2000" dirty="0" smtClean="0"/>
              <a:t>  yang </a:t>
            </a:r>
            <a:r>
              <a:rPr lang="en-US" sz="2000" dirty="0" err="1" smtClean="0"/>
              <a:t>berukuran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 (&lt;</a:t>
            </a:r>
            <a:r>
              <a:rPr lang="id-ID" sz="2000" dirty="0" smtClean="0"/>
              <a:t> </a:t>
            </a:r>
            <a:r>
              <a:rPr lang="en-US" sz="2000" dirty="0" smtClean="0"/>
              <a:t>1500 byte)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ditransmisikan</a:t>
            </a:r>
            <a:r>
              <a:rPr lang="en-US" sz="2000" dirty="0" smtClean="0"/>
              <a:t> </a:t>
            </a:r>
            <a:r>
              <a:rPr lang="en-US" sz="2000" dirty="0" err="1" smtClean="0"/>
              <a:t>paket</a:t>
            </a:r>
            <a:r>
              <a:rPr lang="en-US" sz="2000" dirty="0" smtClean="0"/>
              <a:t> </a:t>
            </a:r>
            <a:r>
              <a:rPr lang="en-US" sz="2000" dirty="0" err="1" smtClean="0"/>
              <a:t>demi</a:t>
            </a:r>
            <a:r>
              <a:rPr lang="en-US" sz="2000" dirty="0" smtClean="0"/>
              <a:t> </a:t>
            </a:r>
            <a:r>
              <a:rPr lang="en-US" sz="2000" dirty="0" err="1" smtClean="0"/>
              <a:t>paket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paket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payload (data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dikirimkan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header.</a:t>
            </a:r>
          </a:p>
          <a:p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Header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:</a:t>
            </a:r>
          </a:p>
          <a:p>
            <a:pPr lvl="1"/>
            <a:r>
              <a:rPr lang="en-US" altLang="en-US" sz="2000" dirty="0" smtClean="0"/>
              <a:t>Source (sender) address</a:t>
            </a:r>
          </a:p>
          <a:p>
            <a:pPr lvl="1"/>
            <a:r>
              <a:rPr lang="en-US" altLang="en-US" sz="2000" dirty="0" smtClean="0"/>
              <a:t>Destination (recipient) address</a:t>
            </a:r>
          </a:p>
          <a:p>
            <a:pPr lvl="1"/>
            <a:r>
              <a:rPr lang="en-US" altLang="en-US" sz="2000" dirty="0" smtClean="0"/>
              <a:t>Packet size</a:t>
            </a:r>
          </a:p>
          <a:p>
            <a:pPr lvl="1"/>
            <a:r>
              <a:rPr lang="en-US" altLang="en-US" sz="2000" dirty="0" smtClean="0"/>
              <a:t>Sequence number</a:t>
            </a:r>
          </a:p>
          <a:p>
            <a:pPr lvl="1"/>
            <a:r>
              <a:rPr lang="en-US" altLang="en-US" sz="2000" dirty="0" smtClean="0"/>
              <a:t>Error checking information</a:t>
            </a:r>
          </a:p>
        </p:txBody>
      </p:sp>
      <p:sp>
        <p:nvSpPr>
          <p:cNvPr id="12293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D12C4B-0E96-42D7-9B21-0CD49C4CF15A}" type="slidenum">
              <a:rPr lang="en-US" smtClean="0"/>
              <a:pPr/>
              <a:t>40</a:t>
            </a:fld>
            <a:endParaRPr lang="en-US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71736" y="3286124"/>
            <a:ext cx="2971800" cy="457200"/>
            <a:chOff x="2971800" y="2667000"/>
            <a:chExt cx="2971800" cy="457200"/>
          </a:xfrm>
        </p:grpSpPr>
        <p:sp>
          <p:nvSpPr>
            <p:cNvPr id="6" name="Rectangle 5"/>
            <p:cNvSpPr/>
            <p:nvPr/>
          </p:nvSpPr>
          <p:spPr>
            <a:xfrm>
              <a:off x="3505200" y="2667000"/>
              <a:ext cx="2438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bg1"/>
                  </a:solidFill>
                </a:rPr>
                <a:t>Segmen</a:t>
              </a:r>
              <a:r>
                <a:rPr lang="en-US" dirty="0">
                  <a:solidFill>
                    <a:schemeClr val="bg1"/>
                  </a:solidFill>
                </a:rPr>
                <a:t> data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1800" y="2667000"/>
              <a:ext cx="533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D72-AC6F-4251-ADF9-74B38AB90E72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Tipe-tipe</a:t>
            </a:r>
            <a:r>
              <a:rPr lang="en-US" sz="3200" b="1" dirty="0"/>
              <a:t> </a:t>
            </a:r>
            <a:r>
              <a:rPr lang="en-US" sz="3200" b="1" dirty="0" err="1"/>
              <a:t>Paket</a:t>
            </a:r>
            <a:r>
              <a:rPr lang="en-US" sz="3200" b="1" dirty="0"/>
              <a:t> </a:t>
            </a:r>
            <a:r>
              <a:rPr lang="en-US" sz="3200" b="1" dirty="0" smtClean="0"/>
              <a:t>Switching</a:t>
            </a:r>
            <a:endParaRPr lang="en-US" sz="3200" b="1" dirty="0"/>
          </a:p>
        </p:txBody>
      </p:sp>
      <p:pic>
        <p:nvPicPr>
          <p:cNvPr id="129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14488"/>
            <a:ext cx="7615642" cy="4357718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EDEA-401F-428E-B85D-9E8E4E26E7AD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41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Packet </a:t>
            </a:r>
            <a:r>
              <a:rPr lang="en-US" sz="3200" b="1" dirty="0" err="1"/>
              <a:t>Swiched</a:t>
            </a:r>
            <a:r>
              <a:rPr lang="en-US" sz="3200" b="1" dirty="0"/>
              <a:t> Datagram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Node-node jaringan memroses tiap paket secara independen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	</a:t>
            </a:r>
            <a:r>
              <a:rPr lang="en-US" sz="1800" i="1">
                <a:solidFill>
                  <a:srgbClr val="FF3300"/>
                </a:solidFill>
              </a:rPr>
              <a:t>Jika host A megirim dua paket berurutan ke host B pada sebuah jaringan paket datagram, jaringan tidak dapat menjamin bahwa kedua paket tersebut akan dikirim bersamaan,  kenyataannya kedua paket tersebut  dikirimkan dalam rute yang berbeda</a:t>
            </a:r>
          </a:p>
          <a:p>
            <a:pPr marL="711200" lvl="1" indent="188913">
              <a:lnSpc>
                <a:spcPct val="80000"/>
              </a:lnSpc>
              <a:buFont typeface="Wingdings" pitchFamily="2" charset="2"/>
              <a:buNone/>
            </a:pPr>
            <a:endParaRPr lang="en-US" sz="2000" i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/>
              <a:t>Paket-paket tersebut disebut </a:t>
            </a:r>
            <a:r>
              <a:rPr lang="en-US" sz="2400">
                <a:solidFill>
                  <a:srgbClr val="0066FF"/>
                </a:solidFill>
              </a:rPr>
              <a:t>datagram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	</a:t>
            </a:r>
          </a:p>
          <a:p>
            <a:pPr>
              <a:lnSpc>
                <a:spcPct val="80000"/>
              </a:lnSpc>
            </a:pPr>
            <a:r>
              <a:rPr lang="en-US" sz="2400"/>
              <a:t>Implikasi dari switching paket datagram :</a:t>
            </a:r>
          </a:p>
          <a:p>
            <a:pPr marL="711200" lvl="1" indent="188913">
              <a:lnSpc>
                <a:spcPct val="80000"/>
              </a:lnSpc>
            </a:pPr>
            <a:r>
              <a:rPr lang="en-US" sz="2000"/>
              <a:t>Urutan paket dapat diterima dalam susunan yang berbeda </a:t>
            </a:r>
          </a:p>
          <a:p>
            <a:pPr marL="711200" lvl="1" indent="188913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ketika dikirimkan</a:t>
            </a:r>
          </a:p>
          <a:p>
            <a:pPr marL="711200" lvl="1" indent="188913">
              <a:lnSpc>
                <a:spcPct val="80000"/>
              </a:lnSpc>
            </a:pPr>
            <a:r>
              <a:rPr lang="en-US" sz="2000"/>
              <a:t>Tiap paket header harus berisi alamat tujuan  yang lengkap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0D23-F731-4C93-868E-A9046E92AB29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42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Tidak ada jaminan akan selalu tersedia link untuk mem-forward paket</a:t>
            </a:r>
          </a:p>
          <a:p>
            <a:pPr lvl="1"/>
            <a:r>
              <a:rPr lang="id-ID" sz="2000" dirty="0" smtClean="0"/>
              <a:t>Bila kondisi ini terjadi, forwarding paket harus ditunda artinya paket lebih lama berada di dalam suatu node</a:t>
            </a:r>
          </a:p>
          <a:p>
            <a:pPr lvl="2"/>
            <a:r>
              <a:rPr lang="id-ID" sz="1800" dirty="0" smtClean="0"/>
              <a:t>Hal ini berarti tidak ada jaminan delay dan jitter untuk paket yang dikirimkan</a:t>
            </a:r>
          </a:p>
          <a:p>
            <a:r>
              <a:rPr lang="id-ID" sz="2400" dirty="0" smtClean="0"/>
              <a:t>Datagram packet switching tidak cocok untuk transfer voice akibat tidak adanya jaminan delay dan jitter</a:t>
            </a:r>
          </a:p>
          <a:p>
            <a:r>
              <a:rPr lang="id-ID" sz="2400" dirty="0" smtClean="0"/>
              <a:t>Datagram packet switching cocok untuk transfer data yang tidak sensitif terhadap delay</a:t>
            </a:r>
            <a:endParaRPr lang="en-US" sz="2400" dirty="0" smtClean="0"/>
          </a:p>
          <a:p>
            <a:endParaRPr lang="en-SG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6E31-C042-4125-A1CA-1E8AA86F0E5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5E6F-DD64-4A2E-9B18-D956C4216933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810D-CCC1-4335-85E9-C9EAB1BB1834}" type="slidenum">
              <a:rPr lang="en-US"/>
              <a:pPr/>
              <a:t>44</a:t>
            </a:fld>
            <a:endParaRPr lang="en-US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49275"/>
            <a:ext cx="27765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509" name="Oval 5"/>
          <p:cNvSpPr>
            <a:spLocks noChangeArrowheads="1"/>
          </p:cNvSpPr>
          <p:nvPr/>
        </p:nvSpPr>
        <p:spPr bwMode="auto">
          <a:xfrm>
            <a:off x="2987675" y="404813"/>
            <a:ext cx="1008063" cy="2663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34925" y="1341438"/>
            <a:ext cx="262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id-ID">
                <a:latin typeface="Arial" pitchFamily="34" charset="0"/>
              </a:rPr>
              <a:t>Tiga paket yang berasal</a:t>
            </a:r>
          </a:p>
          <a:p>
            <a:pPr algn="r"/>
            <a:r>
              <a:rPr lang="id-ID" sz="1600">
                <a:latin typeface="Arial" pitchFamily="34" charset="0"/>
              </a:rPr>
              <a:t>dari</a:t>
            </a:r>
            <a:r>
              <a:rPr lang="id-ID">
                <a:latin typeface="Arial" pitchFamily="34" charset="0"/>
              </a:rPr>
              <a:t> satu message</a:t>
            </a:r>
            <a:endParaRPr lang="en-US">
              <a:latin typeface="Arial" pitchFamily="34" charset="0"/>
            </a:endParaRPr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2627313" y="1628775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82E5-6D2B-4272-AC96-BE78CB1DEA77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Virtual </a:t>
            </a:r>
            <a:r>
              <a:rPr lang="en-US" dirty="0" smtClean="0"/>
              <a:t>C</a:t>
            </a:r>
            <a:r>
              <a:rPr lang="id-ID" dirty="0" smtClean="0"/>
              <a:t>ircuit </a:t>
            </a:r>
            <a:r>
              <a:rPr lang="en-US" dirty="0" smtClean="0"/>
              <a:t>P</a:t>
            </a:r>
            <a:r>
              <a:rPr lang="id-ID" dirty="0" smtClean="0"/>
              <a:t>acket </a:t>
            </a:r>
            <a:r>
              <a:rPr lang="en-US" dirty="0" smtClean="0"/>
              <a:t>S</a:t>
            </a:r>
            <a:r>
              <a:rPr lang="id-ID" dirty="0" smtClean="0"/>
              <a:t>witching</a:t>
            </a:r>
            <a:endParaRPr lang="en-SG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d-ID" sz="1600" dirty="0" smtClean="0"/>
              <a:t>Memadukan </a:t>
            </a:r>
            <a:r>
              <a:rPr lang="id-ID" sz="1600" dirty="0"/>
              <a:t>keunggulan circuit switching dan datagram packet switching</a:t>
            </a:r>
          </a:p>
          <a:p>
            <a:pPr lvl="1">
              <a:lnSpc>
                <a:spcPct val="120000"/>
              </a:lnSpc>
            </a:pPr>
            <a:r>
              <a:rPr lang="id-ID" sz="1600" dirty="0"/>
              <a:t>Connection oriented; komunikasi berlangsung di dalam tiga tahap seperti pada circuit switching</a:t>
            </a:r>
          </a:p>
          <a:p>
            <a:pPr lvl="1">
              <a:lnSpc>
                <a:spcPct val="120000"/>
              </a:lnSpc>
            </a:pPr>
            <a:r>
              <a:rPr lang="id-ID" sz="1600" dirty="0"/>
              <a:t>Pemakaian resource jaringan tidak dedicated</a:t>
            </a:r>
          </a:p>
          <a:p>
            <a:pPr lvl="2">
              <a:lnSpc>
                <a:spcPct val="120000"/>
              </a:lnSpc>
            </a:pPr>
            <a:r>
              <a:rPr lang="id-ID" sz="1600" dirty="0"/>
              <a:t>Store-and-forward process masih berlangsung</a:t>
            </a:r>
          </a:p>
          <a:p>
            <a:pPr>
              <a:lnSpc>
                <a:spcPct val="120000"/>
              </a:lnSpc>
            </a:pPr>
            <a:r>
              <a:rPr lang="id-ID" sz="1600" dirty="0"/>
              <a:t>Setelah koneksi terbentuk,paket-paket yang berasal dari suatu message yang sama akan dikirimkan melalui jalur yang sudah ditentukan ketika pembentukan koneksi</a:t>
            </a:r>
          </a:p>
          <a:p>
            <a:pPr lvl="1">
              <a:lnSpc>
                <a:spcPct val="120000"/>
              </a:lnSpc>
            </a:pPr>
            <a:r>
              <a:rPr lang="id-ID" sz="1600" dirty="0"/>
              <a:t>Paket-paket tiba di tujuan secara terurut</a:t>
            </a:r>
          </a:p>
          <a:p>
            <a:pPr>
              <a:lnSpc>
                <a:spcPct val="120000"/>
              </a:lnSpc>
            </a:pPr>
            <a:r>
              <a:rPr lang="id-ID" sz="1600" dirty="0"/>
              <a:t>Karena alokasi resource di-share antar user maka ada kemungkinan bahwa pada suatu saat tertentu, suatu user yang membutuhkan resource jaringan tidak akan memperolehnya</a:t>
            </a:r>
          </a:p>
          <a:p>
            <a:pPr lvl="1">
              <a:lnSpc>
                <a:spcPct val="120000"/>
              </a:lnSpc>
            </a:pPr>
            <a:r>
              <a:rPr lang="id-ID" sz="1600" dirty="0"/>
              <a:t>Paket terpaksa harus disimpan lebih lama di suatu node</a:t>
            </a:r>
          </a:p>
          <a:p>
            <a:pPr lvl="1">
              <a:lnSpc>
                <a:spcPct val="120000"/>
              </a:lnSpc>
            </a:pPr>
            <a:r>
              <a:rPr lang="id-ID" sz="1600" dirty="0"/>
              <a:t>Delay dan jitter tidak bisa terlalu dijamin</a:t>
            </a:r>
          </a:p>
          <a:p>
            <a:pPr>
              <a:lnSpc>
                <a:spcPct val="120000"/>
              </a:lnSpc>
            </a:pPr>
            <a:r>
              <a:rPr lang="id-ID" sz="1600" dirty="0"/>
              <a:t>Teknologi virtual circuit cocok untuk transmisi informasi yang sensitif terhadap delay pada jaringan yang digunakan untuk mentransfer data</a:t>
            </a:r>
            <a:endParaRPr lang="en-US" sz="1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3665D-F04B-4867-89ED-B97BFBC01FC5}" type="slidenum">
              <a:rPr lang="en-US"/>
              <a:pPr/>
              <a:t>45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5C5-65A7-4A52-BCE2-2FD63F028B4F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4B6-C550-4BC3-9EC9-9571769DE963}" type="slidenum">
              <a:rPr lang="en-US"/>
              <a:pPr/>
              <a:t>46</a:t>
            </a:fld>
            <a:endParaRPr lang="en-US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1038" y="620713"/>
            <a:ext cx="28559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1" name="AutoShape 5"/>
          <p:cNvSpPr>
            <a:spLocks/>
          </p:cNvSpPr>
          <p:nvPr/>
        </p:nvSpPr>
        <p:spPr bwMode="auto">
          <a:xfrm>
            <a:off x="2700338" y="836613"/>
            <a:ext cx="504825" cy="1368425"/>
          </a:xfrm>
          <a:prstGeom prst="leftBrace">
            <a:avLst>
              <a:gd name="adj1" fmla="val 225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1187450" y="1203325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id-ID">
                <a:latin typeface="Arial" pitchFamily="34" charset="0"/>
              </a:rPr>
              <a:t>Pembentukan</a:t>
            </a:r>
          </a:p>
          <a:p>
            <a:pPr algn="r"/>
            <a:r>
              <a:rPr lang="id-ID">
                <a:latin typeface="Arial" pitchFamily="34" charset="0"/>
              </a:rPr>
              <a:t>koneksi</a:t>
            </a:r>
            <a:endParaRPr lang="en-US">
              <a:latin typeface="Arial" pitchFamily="34" charset="0"/>
            </a:endParaRPr>
          </a:p>
        </p:txBody>
      </p:sp>
      <p:sp>
        <p:nvSpPr>
          <p:cNvPr id="152583" name="AutoShape 7"/>
          <p:cNvSpPr>
            <a:spLocks/>
          </p:cNvSpPr>
          <p:nvPr/>
        </p:nvSpPr>
        <p:spPr bwMode="auto">
          <a:xfrm>
            <a:off x="6227763" y="2349500"/>
            <a:ext cx="288925" cy="2232025"/>
          </a:xfrm>
          <a:prstGeom prst="rightBrace">
            <a:avLst>
              <a:gd name="adj1" fmla="val 643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6516688" y="32131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>
                <a:latin typeface="Arial" pitchFamily="34" charset="0"/>
              </a:rPr>
              <a:t>Transfer paket</a:t>
            </a:r>
            <a:endParaRPr lang="en-US">
              <a:latin typeface="Arial" pitchFamily="34" charset="0"/>
            </a:endParaRPr>
          </a:p>
        </p:txBody>
      </p:sp>
      <p:sp>
        <p:nvSpPr>
          <p:cNvPr id="152585" name="AutoShape 9"/>
          <p:cNvSpPr>
            <a:spLocks/>
          </p:cNvSpPr>
          <p:nvPr/>
        </p:nvSpPr>
        <p:spPr bwMode="auto">
          <a:xfrm>
            <a:off x="2484438" y="4652963"/>
            <a:ext cx="504825" cy="720725"/>
          </a:xfrm>
          <a:prstGeom prst="leftBrace">
            <a:avLst>
              <a:gd name="adj1" fmla="val 118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1081088" y="4652963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id-ID">
                <a:latin typeface="Arial" pitchFamily="34" charset="0"/>
              </a:rPr>
              <a:t>Pemutusan</a:t>
            </a:r>
          </a:p>
          <a:p>
            <a:pPr algn="r"/>
            <a:r>
              <a:rPr lang="id-ID">
                <a:latin typeface="Arial" pitchFamily="34" charset="0"/>
              </a:rPr>
              <a:t>koneksi</a:t>
            </a:r>
            <a:endParaRPr lang="en-US">
              <a:latin typeface="Arial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6765-2145-441B-BE64-4FAF1189CFED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Packet Forwarding </a:t>
            </a:r>
            <a:r>
              <a:rPr lang="en-US" sz="3200" b="1" dirty="0" err="1"/>
              <a:t>dan</a:t>
            </a:r>
            <a:r>
              <a:rPr lang="en-US" sz="3200" b="1" dirty="0"/>
              <a:t> Routing</a:t>
            </a:r>
          </a:p>
        </p:txBody>
      </p:sp>
      <p:sp>
        <p:nvSpPr>
          <p:cNvPr id="931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/>
              <a:t>Masalah utama dalam ruting :</a:t>
            </a:r>
          </a:p>
          <a:p>
            <a:pPr marL="1347788" lvl="2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/>
              <a:t>Bagaimana melewatkan satu paket dari suatu interface input ke interface output dari suatu ruter (</a:t>
            </a:r>
            <a:r>
              <a:rPr lang="en-US" sz="2000">
                <a:solidFill>
                  <a:srgbClr val="0066FF"/>
                </a:solidFill>
              </a:rPr>
              <a:t>packet forwarding</a:t>
            </a:r>
            <a:r>
              <a:rPr lang="en-US" sz="2000"/>
              <a:t>)</a:t>
            </a:r>
          </a:p>
          <a:p>
            <a:pPr marL="1347788" lvl="2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/>
              <a:t>Bagaimana merutekannya (</a:t>
            </a:r>
            <a:r>
              <a:rPr lang="en-US" sz="2000">
                <a:solidFill>
                  <a:srgbClr val="0066FF"/>
                </a:solidFill>
              </a:rPr>
              <a:t>routing algorithm</a:t>
            </a:r>
            <a:r>
              <a:rPr lang="en-US" sz="2000"/>
              <a:t>)</a:t>
            </a:r>
          </a:p>
          <a:p>
            <a:pPr marL="1347788" lvl="2" indent="-45720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</a:pPr>
            <a:r>
              <a:rPr lang="en-US" sz="2800"/>
              <a:t>Packet forwarding pada jaringan  datagram dan virtual circuit dilaksanakan berbeda.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  <a:p>
            <a:pPr marL="609600" indent="-609600">
              <a:lnSpc>
                <a:spcPct val="80000"/>
              </a:lnSpc>
            </a:pPr>
            <a:r>
              <a:rPr lang="en-US" sz="2800"/>
              <a:t>Algortima perutean dalam jaringan datagram maupun virtual circuit adalah sama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5C83-3A65-452B-BB4C-A6DF63947902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47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Datagram Packet Switching</a:t>
            </a:r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755" y="2253231"/>
            <a:ext cx="6190477" cy="32199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1422-22A7-476A-8B53-ED671EEAADE5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48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Virtual Circuit Packet Switching</a:t>
            </a:r>
          </a:p>
        </p:txBody>
      </p:sp>
      <p:pic>
        <p:nvPicPr>
          <p:cNvPr id="972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232" y="2239372"/>
            <a:ext cx="6009524" cy="3247619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F9B3-00EC-4F12-97CC-2C3282D04E1C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49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Unsur-unsur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r>
              <a:rPr lang="en-US" sz="3200" b="1" dirty="0" smtClean="0"/>
              <a:t> Telekomunikasi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Terminal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Customer Premises Equipment (CPE)</a:t>
            </a:r>
          </a:p>
          <a:p>
            <a:r>
              <a:rPr lang="en-US" sz="2400" dirty="0" smtClean="0"/>
              <a:t>Core network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Bagian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/data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endParaRPr lang="en-US" sz="2400" dirty="0" smtClean="0"/>
          </a:p>
          <a:p>
            <a:r>
              <a:rPr lang="en-US" sz="2400" dirty="0" smtClean="0"/>
              <a:t>Access network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Penghubung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CPE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Core Network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menyalurkan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/data </a:t>
            </a:r>
            <a:r>
              <a:rPr lang="en-US" sz="2400" dirty="0" err="1" smtClean="0"/>
              <a:t>dari</a:t>
            </a:r>
            <a:r>
              <a:rPr lang="en-US" sz="2400" dirty="0" smtClean="0"/>
              <a:t> CPE </a:t>
            </a:r>
            <a:r>
              <a:rPr lang="en-US" sz="2400" dirty="0" err="1" smtClean="0"/>
              <a:t>ke</a:t>
            </a:r>
            <a:r>
              <a:rPr lang="en-US" sz="2400" dirty="0" smtClean="0"/>
              <a:t> Core Network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sebaliknya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C8A6-AF7A-48DE-8A6A-65F7846FBF91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8B27DA-22D2-4ECC-9E12-5BC109C52BC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DAA5-A933-44E7-AA12-D3610D4ED24B}" type="slidenum">
              <a:rPr lang="en-US"/>
              <a:pPr/>
              <a:t>50</a:t>
            </a:fld>
            <a:endParaRPr lang="en-US"/>
          </a:p>
        </p:txBody>
      </p:sp>
      <p:sp>
        <p:nvSpPr>
          <p:cNvPr id="154628" name="Oval 4"/>
          <p:cNvSpPr>
            <a:spLocks noChangeArrowheads="1"/>
          </p:cNvSpPr>
          <p:nvPr/>
        </p:nvSpPr>
        <p:spPr bwMode="auto">
          <a:xfrm>
            <a:off x="2268538" y="1125538"/>
            <a:ext cx="2519362" cy="9382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solidFill>
                  <a:srgbClr val="003300"/>
                </a:solidFill>
                <a:latin typeface="Arial" pitchFamily="34" charset="0"/>
              </a:rPr>
              <a:t>Telecomm. Network</a:t>
            </a:r>
          </a:p>
          <a:p>
            <a:pPr algn="ctr"/>
            <a:r>
              <a:rPr lang="id-ID" sz="1400">
                <a:solidFill>
                  <a:srgbClr val="003300"/>
                </a:solidFill>
                <a:latin typeface="Arial" pitchFamily="34" charset="0"/>
              </a:rPr>
              <a:t>Based on its</a:t>
            </a:r>
          </a:p>
          <a:p>
            <a:pPr algn="ctr"/>
            <a:r>
              <a:rPr lang="id-ID" sz="1400">
                <a:solidFill>
                  <a:srgbClr val="003300"/>
                </a:solidFill>
                <a:latin typeface="Arial" pitchFamily="34" charset="0"/>
              </a:rPr>
              <a:t>Switching Techniques</a:t>
            </a:r>
            <a:endParaRPr lang="en-US" sz="140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395288" y="2782888"/>
            <a:ext cx="1657350" cy="7207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Message Switching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2697163" y="2782888"/>
            <a:ext cx="1657350" cy="72072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Circuit </a:t>
            </a:r>
          </a:p>
          <a:p>
            <a:pPr algn="ctr"/>
            <a:r>
              <a:rPr lang="id-ID" sz="1400">
                <a:latin typeface="Arial" pitchFamily="34" charset="0"/>
              </a:rPr>
              <a:t>Switching-Based</a:t>
            </a:r>
          </a:p>
          <a:p>
            <a:pPr algn="ctr"/>
            <a:r>
              <a:rPr lang="id-ID" sz="1400">
                <a:latin typeface="Arial" pitchFamily="34" charset="0"/>
              </a:rPr>
              <a:t> Network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54631" name="Oval 7"/>
          <p:cNvSpPr>
            <a:spLocks noChangeArrowheads="1"/>
          </p:cNvSpPr>
          <p:nvPr/>
        </p:nvSpPr>
        <p:spPr bwMode="auto">
          <a:xfrm>
            <a:off x="6156325" y="2781300"/>
            <a:ext cx="1657350" cy="7207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Packet </a:t>
            </a:r>
          </a:p>
          <a:p>
            <a:pPr algn="ctr"/>
            <a:r>
              <a:rPr lang="id-ID" sz="1400">
                <a:latin typeface="Arial" pitchFamily="34" charset="0"/>
              </a:rPr>
              <a:t>Switching-Based</a:t>
            </a:r>
          </a:p>
          <a:p>
            <a:pPr algn="ctr"/>
            <a:r>
              <a:rPr lang="id-ID" sz="1400">
                <a:latin typeface="Arial" pitchFamily="34" charset="0"/>
              </a:rPr>
              <a:t>Network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54632" name="Oval 8"/>
          <p:cNvSpPr>
            <a:spLocks noChangeArrowheads="1"/>
          </p:cNvSpPr>
          <p:nvPr/>
        </p:nvSpPr>
        <p:spPr bwMode="auto">
          <a:xfrm>
            <a:off x="4573588" y="4149725"/>
            <a:ext cx="1943100" cy="7921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Datagram</a:t>
            </a:r>
          </a:p>
          <a:p>
            <a:pPr algn="ctr"/>
            <a:r>
              <a:rPr lang="id-ID" sz="1400">
                <a:latin typeface="Arial" pitchFamily="34" charset="0"/>
              </a:rPr>
              <a:t>-based Network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54633" name="Oval 9"/>
          <p:cNvSpPr>
            <a:spLocks noChangeArrowheads="1"/>
          </p:cNvSpPr>
          <p:nvPr/>
        </p:nvSpPr>
        <p:spPr bwMode="auto">
          <a:xfrm>
            <a:off x="6804025" y="4149725"/>
            <a:ext cx="1943100" cy="792163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1400">
                <a:latin typeface="Arial" pitchFamily="34" charset="0"/>
              </a:rPr>
              <a:t>Virtual Circuit</a:t>
            </a:r>
          </a:p>
          <a:p>
            <a:pPr algn="ctr"/>
            <a:r>
              <a:rPr lang="id-ID" sz="1400">
                <a:latin typeface="Arial" pitchFamily="34" charset="0"/>
              </a:rPr>
              <a:t>-based Network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54634" name="Line 10"/>
          <p:cNvSpPr>
            <a:spLocks noChangeShapeType="1"/>
          </p:cNvSpPr>
          <p:nvPr/>
        </p:nvSpPr>
        <p:spPr bwMode="auto">
          <a:xfrm flipH="1">
            <a:off x="1835150" y="1919288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35" name="Line 11"/>
          <p:cNvSpPr>
            <a:spLocks noChangeShapeType="1"/>
          </p:cNvSpPr>
          <p:nvPr/>
        </p:nvSpPr>
        <p:spPr bwMode="auto">
          <a:xfrm>
            <a:off x="3490913" y="2062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>
            <a:off x="4283075" y="1919288"/>
            <a:ext cx="2160588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 flipH="1">
            <a:off x="5580063" y="3430588"/>
            <a:ext cx="7921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>
            <a:off x="7524750" y="3430588"/>
            <a:ext cx="7207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39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id-ID" sz="2800"/>
              <a:t>Taxonomi Jaringan Telekomunikasi Berdasarkan Teknik Switching yang Digunakan</a:t>
            </a:r>
            <a:endParaRPr lang="en-US" sz="2800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323850" y="2493963"/>
            <a:ext cx="1871663" cy="1223962"/>
          </a:xfrm>
          <a:prstGeom prst="rect">
            <a:avLst/>
          </a:prstGeom>
          <a:solidFill>
            <a:schemeClr val="accent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b="1">
                <a:solidFill>
                  <a:srgbClr val="FF0000"/>
                </a:solidFill>
                <a:latin typeface="Arial" pitchFamily="34" charset="0"/>
              </a:rPr>
              <a:t>We will not </a:t>
            </a:r>
          </a:p>
          <a:p>
            <a:pPr algn="ctr"/>
            <a:r>
              <a:rPr lang="id-ID" b="1">
                <a:solidFill>
                  <a:srgbClr val="FF0000"/>
                </a:solidFill>
                <a:latin typeface="Arial" pitchFamily="34" charset="0"/>
              </a:rPr>
              <a:t>Cover this</a:t>
            </a:r>
            <a:endParaRPr lang="en-US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H="1">
            <a:off x="2628900" y="33575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2184400" y="3844925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400">
                <a:latin typeface="Arial" pitchFamily="34" charset="0"/>
              </a:rPr>
              <a:t>PSTN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54644" name="Line 20"/>
          <p:cNvSpPr>
            <a:spLocks noChangeShapeType="1"/>
          </p:cNvSpPr>
          <p:nvPr/>
        </p:nvSpPr>
        <p:spPr bwMode="auto">
          <a:xfrm>
            <a:off x="3132138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2771775" y="3933825"/>
            <a:ext cx="1406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400">
                <a:latin typeface="Arial" pitchFamily="34" charset="0"/>
              </a:rPr>
              <a:t>Cellular Comm.</a:t>
            </a:r>
          </a:p>
          <a:p>
            <a:r>
              <a:rPr lang="id-ID" sz="1400">
                <a:latin typeface="Arial" pitchFamily="34" charset="0"/>
              </a:rPr>
              <a:t>-GSM</a:t>
            </a:r>
          </a:p>
          <a:p>
            <a:r>
              <a:rPr lang="id-ID" sz="1400">
                <a:latin typeface="Arial" pitchFamily="34" charset="0"/>
              </a:rPr>
              <a:t>-CDMA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54646" name="Line 22"/>
          <p:cNvSpPr>
            <a:spLocks noChangeShapeType="1"/>
          </p:cNvSpPr>
          <p:nvPr/>
        </p:nvSpPr>
        <p:spPr bwMode="auto">
          <a:xfrm flipH="1">
            <a:off x="4356100" y="4797425"/>
            <a:ext cx="3603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3995738" y="5300663"/>
            <a:ext cx="874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>
                <a:latin typeface="Arial" pitchFamily="34" charset="0"/>
              </a:rPr>
              <a:t>Internet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54648" name="Line 24"/>
          <p:cNvSpPr>
            <a:spLocks noChangeShapeType="1"/>
          </p:cNvSpPr>
          <p:nvPr/>
        </p:nvSpPr>
        <p:spPr bwMode="auto">
          <a:xfrm>
            <a:off x="5148263" y="4941888"/>
            <a:ext cx="714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49" name="Text Box 25"/>
          <p:cNvSpPr txBox="1">
            <a:spLocks noChangeArrowheads="1"/>
          </p:cNvSpPr>
          <p:nvPr/>
        </p:nvSpPr>
        <p:spPr bwMode="auto">
          <a:xfrm>
            <a:off x="4932363" y="5468938"/>
            <a:ext cx="679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>
                <a:latin typeface="Arial" pitchFamily="34" charset="0"/>
              </a:rPr>
              <a:t>LANs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54650" name="Line 26"/>
          <p:cNvSpPr>
            <a:spLocks noChangeShapeType="1"/>
          </p:cNvSpPr>
          <p:nvPr/>
        </p:nvSpPr>
        <p:spPr bwMode="auto">
          <a:xfrm flipH="1">
            <a:off x="7092950" y="4868863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51" name="Text Box 27"/>
          <p:cNvSpPr txBox="1">
            <a:spLocks noChangeArrowheads="1"/>
          </p:cNvSpPr>
          <p:nvPr/>
        </p:nvSpPr>
        <p:spPr bwMode="auto">
          <a:xfrm>
            <a:off x="6784975" y="5397500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>
                <a:latin typeface="Arial" pitchFamily="34" charset="0"/>
              </a:rPr>
              <a:t>X.25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54652" name="Line 28"/>
          <p:cNvSpPr>
            <a:spLocks noChangeShapeType="1"/>
          </p:cNvSpPr>
          <p:nvPr/>
        </p:nvSpPr>
        <p:spPr bwMode="auto">
          <a:xfrm>
            <a:off x="7667625" y="4941888"/>
            <a:ext cx="730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54653" name="Text Box 29"/>
          <p:cNvSpPr txBox="1">
            <a:spLocks noChangeArrowheads="1"/>
          </p:cNvSpPr>
          <p:nvPr/>
        </p:nvSpPr>
        <p:spPr bwMode="auto">
          <a:xfrm>
            <a:off x="7380288" y="5495925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400">
                <a:latin typeface="Arial" pitchFamily="34" charset="0"/>
              </a:rPr>
              <a:t>Frame Relay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86A5-DE74-41A2-8EFA-BC02BC5DCC7A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Perbandingan antara Circuit Switching dengan Packet Switching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Kinerja</a:t>
            </a:r>
            <a:endParaRPr lang="en-US" dirty="0" smtClean="0"/>
          </a:p>
          <a:p>
            <a:pPr lvl="1"/>
            <a:r>
              <a:rPr lang="en-US" dirty="0" smtClean="0"/>
              <a:t>Delay </a:t>
            </a:r>
            <a:r>
              <a:rPr lang="en-US" dirty="0" err="1" smtClean="0"/>
              <a:t>propagasi</a:t>
            </a:r>
            <a:r>
              <a:rPr lang="en-US" dirty="0" smtClean="0"/>
              <a:t> (Propagation delay) / </a:t>
            </a:r>
            <a:r>
              <a:rPr lang="en-US" dirty="0" err="1" smtClean="0"/>
              <a:t>penundaan</a:t>
            </a:r>
            <a:r>
              <a:rPr lang="en-US" dirty="0" smtClean="0"/>
              <a:t> </a:t>
            </a:r>
            <a:r>
              <a:rPr lang="en-US" dirty="0" err="1" smtClean="0"/>
              <a:t>perambatan</a:t>
            </a:r>
            <a:endParaRPr lang="en-US" dirty="0" smtClean="0"/>
          </a:p>
          <a:p>
            <a:pPr lvl="1"/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(Transmission time)</a:t>
            </a:r>
          </a:p>
          <a:p>
            <a:pPr lvl="1"/>
            <a:r>
              <a:rPr lang="en-US" dirty="0" smtClean="0"/>
              <a:t>Delay Node (Node delay) / </a:t>
            </a:r>
            <a:r>
              <a:rPr lang="en-US" dirty="0" err="1" smtClean="0"/>
              <a:t>penundaan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55621F-3AF7-4229-AFEF-59F06875A63A}" type="slidenum">
              <a:rPr lang="en-US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7E1E-51E5-4DD4-ADA6-17AEB2DE12C4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Perbandingan</a:t>
            </a:r>
            <a:endParaRPr lang="en-US" sz="4000" b="1" dirty="0"/>
          </a:p>
        </p:txBody>
      </p:sp>
      <p:pic>
        <p:nvPicPr>
          <p:cNvPr id="1198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49"/>
            <a:ext cx="7643866" cy="4623541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06B-C246-4348-8A9F-44DF8B6F1287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52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2500298" cy="571504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Perbandingan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571736" y="142852"/>
          <a:ext cx="5929354" cy="6510239"/>
        </p:xfrm>
        <a:graphic>
          <a:graphicData uri="http://schemas.openxmlformats.org/presentationml/2006/ole">
            <p:oleObj spid="_x0000_s1026" name="Visio" r:id="rId3" imgW="3856025" imgH="4448251" progId="Visio.Drawing.11">
              <p:embed/>
            </p:oleObj>
          </a:graphicData>
        </a:graphic>
      </p:graphicFrame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F717-B4E5-47C6-9575-4928343C016B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53</a:t>
            </a:fld>
            <a:endParaRPr lang="en-S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mtClean="0"/>
              <a:t>Event Timing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 b="6320"/>
          <a:stretch>
            <a:fillRect/>
          </a:stretch>
        </p:blipFill>
        <p:spPr bwMode="auto">
          <a:xfrm>
            <a:off x="914400" y="1244576"/>
            <a:ext cx="73152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53BA-7314-4E03-8A30-C81C309BF304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54</a:t>
            </a:fld>
            <a:endParaRPr lang="en-S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External and Internal Operation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Packet switching - datagram atau virtual circuit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Antarmuka antara station dan node jaringan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Menggunakan Koneksi (Connection oriented)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Station meminta hubungan logical (virtual circuit)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Semua packet diidentifikasi sebagai pemilikkoneksi tsb dan  diberi nomor urut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Jaringan mengirimkan packet dalam urutan-urutan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Layanan virtual circuit eksternal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Contoh, X.25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Berbeda terhadap operasi virtual circuit internal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Tanpa Koneksi (Connectionless)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Packet-packet ditangani secara independen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Layanan datagram eksternal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Berbeda terhadap operasi datagram internal 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5AA-E963-4336-8848-575227F748EB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55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Kombinasi (1)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External Virtual circuit, internal virtual circuit</a:t>
            </a:r>
          </a:p>
          <a:p>
            <a:pPr lvl="1"/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r>
              <a:rPr lang="en-US" dirty="0" smtClean="0"/>
              <a:t>External virtual circuit, internal datagram</a:t>
            </a:r>
          </a:p>
          <a:p>
            <a:pPr lvl="1"/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packet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endParaRPr lang="en-US" dirty="0" smtClean="0"/>
          </a:p>
          <a:p>
            <a:pPr lvl="1"/>
            <a:r>
              <a:rPr lang="en-US" dirty="0" smtClean="0"/>
              <a:t>Packet-packet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external virtual circuit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internal route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pPr lvl="1"/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buffer </a:t>
            </a:r>
            <a:r>
              <a:rPr lang="en-US" dirty="0" err="1" smtClean="0"/>
              <a:t>pada</a:t>
            </a:r>
            <a:r>
              <a:rPr lang="en-US" dirty="0" smtClean="0"/>
              <a:t> node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(re-ordering)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318-BEE9-4E21-9539-BFA1669D9D19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56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Kombinasi (2)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External datagram, internal datagram</a:t>
            </a:r>
          </a:p>
          <a:p>
            <a:pPr lvl="1"/>
            <a:r>
              <a:rPr lang="en-US" smtClean="0"/>
              <a:t>Packet-packet diperlakukan secara terpisah baik oleh jaringan maupun pemakai</a:t>
            </a:r>
          </a:p>
          <a:p>
            <a:r>
              <a:rPr lang="en-US" smtClean="0"/>
              <a:t>External datagram, internal virtual circuit</a:t>
            </a:r>
          </a:p>
          <a:p>
            <a:pPr lvl="1"/>
            <a:r>
              <a:rPr lang="en-US" smtClean="0"/>
              <a:t>Pemakai External tidak melihat satupun koneksi</a:t>
            </a:r>
          </a:p>
          <a:p>
            <a:pPr lvl="1"/>
            <a:r>
              <a:rPr lang="en-US" smtClean="0"/>
              <a:t>Pemakai External mengirim satu packet pada satu waktu begitu saja</a:t>
            </a:r>
          </a:p>
          <a:p>
            <a:pPr lvl="1"/>
            <a:r>
              <a:rPr lang="en-US" smtClean="0"/>
              <a:t>Jaringan melakukan set up koneksi logical diantara stasiun yang dimaksud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A245-A520-4F4E-8D4A-C793D1AE13BD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57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071678"/>
            <a:ext cx="31146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External </a:t>
            </a:r>
            <a:br>
              <a:rPr lang="en-US" dirty="0" smtClean="0"/>
            </a:br>
            <a:r>
              <a:rPr lang="en-US" dirty="0" smtClean="0"/>
              <a:t>Virtual </a:t>
            </a:r>
            <a:br>
              <a:rPr lang="en-US" dirty="0" smtClean="0"/>
            </a:br>
            <a:r>
              <a:rPr lang="en-US" dirty="0" smtClean="0"/>
              <a:t>Circuit </a:t>
            </a:r>
            <a:r>
              <a:rPr lang="en-US" dirty="0" err="1" smtClean="0"/>
              <a:t>dan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Operasi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Datagram 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DB8980-F8D5-43C8-902A-8FCD8695579B}" type="slidenum">
              <a:rPr lang="en-US"/>
              <a:pPr/>
              <a:t>58</a:t>
            </a:fld>
            <a:endParaRPr lang="en-US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 b="11119"/>
          <a:stretch>
            <a:fillRect/>
          </a:stretch>
        </p:blipFill>
        <p:spPr bwMode="auto">
          <a:xfrm>
            <a:off x="3292752" y="0"/>
            <a:ext cx="5851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2414-51A4-49C3-BF8E-E8A1019A2473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000240"/>
            <a:ext cx="34004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Internal</a:t>
            </a:r>
            <a:br>
              <a:rPr lang="en-US" dirty="0" smtClean="0"/>
            </a:br>
            <a:r>
              <a:rPr lang="en-US" dirty="0" smtClean="0"/>
              <a:t>Virtual</a:t>
            </a:r>
            <a:br>
              <a:rPr lang="en-US" dirty="0" smtClean="0"/>
            </a:br>
            <a:r>
              <a:rPr lang="en-US" dirty="0" smtClean="0"/>
              <a:t>Circuit </a:t>
            </a:r>
            <a:r>
              <a:rPr lang="en-US" dirty="0" err="1" smtClean="0"/>
              <a:t>dan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Operasi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Datagram 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B7DC3D-959D-45CA-862A-2E7D33F0364D}" type="slidenum">
              <a:rPr lang="en-US"/>
              <a:pPr/>
              <a:t>59</a:t>
            </a:fld>
            <a:endParaRPr lang="en-US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 b="6921"/>
          <a:stretch>
            <a:fillRect/>
          </a:stretch>
        </p:blipFill>
        <p:spPr bwMode="auto">
          <a:xfrm>
            <a:off x="3577004" y="0"/>
            <a:ext cx="55669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01B-213E-420C-B588-53BE5FACD3B8}" type="datetime1">
              <a:rPr lang="en-US" smtClean="0"/>
              <a:pPr/>
              <a:t>5/23/2011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Komunikasi Data</a:t>
            </a:r>
            <a:endParaRPr lang="en-S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Jaringan</a:t>
            </a:r>
            <a:r>
              <a:rPr lang="en-US" sz="4000" b="1" dirty="0"/>
              <a:t> Telekomunikasi</a:t>
            </a:r>
          </a:p>
        </p:txBody>
      </p:sp>
      <p:pic>
        <p:nvPicPr>
          <p:cNvPr id="308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500570"/>
            <a:ext cx="3591426" cy="1561905"/>
          </a:xfrm>
          <a:noFill/>
          <a:ln/>
        </p:spPr>
      </p:pic>
      <p:pic>
        <p:nvPicPr>
          <p:cNvPr id="3084" name="Picture 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04839" y="4149725"/>
            <a:ext cx="3384550" cy="2036763"/>
          </a:xfrm>
          <a:noFill/>
          <a:ln/>
        </p:spPr>
      </p:pic>
      <p:sp>
        <p:nvSpPr>
          <p:cNvPr id="308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1714488"/>
            <a:ext cx="8143932" cy="3214710"/>
          </a:xfrm>
        </p:spPr>
        <p:txBody>
          <a:bodyPr>
            <a:noAutofit/>
          </a:bodyPr>
          <a:lstStyle/>
          <a:p>
            <a:pPr indent="-265113">
              <a:lnSpc>
                <a:spcPct val="80000"/>
              </a:lnSpc>
            </a:pPr>
            <a:r>
              <a:rPr lang="en-US" sz="2000" b="1" dirty="0" err="1">
                <a:solidFill>
                  <a:srgbClr val="000099"/>
                </a:solidFill>
              </a:rPr>
              <a:t>Permasalahan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</a:p>
          <a:p>
            <a:pPr indent="-265113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dirty="0" err="1"/>
              <a:t>Hubungkan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ujung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yang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bertukar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	</a:t>
            </a:r>
          </a:p>
          <a:p>
            <a:pPr indent="-265113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(</a:t>
            </a:r>
            <a:r>
              <a:rPr lang="en-US" sz="2000" dirty="0" err="1"/>
              <a:t>perangkatnya</a:t>
            </a:r>
            <a:r>
              <a:rPr lang="en-US" sz="2000" dirty="0"/>
              <a:t> : </a:t>
            </a:r>
            <a:r>
              <a:rPr lang="en-US" sz="2000" dirty="0" err="1"/>
              <a:t>telepon</a:t>
            </a:r>
            <a:r>
              <a:rPr lang="en-US" sz="2000" dirty="0"/>
              <a:t>, </a:t>
            </a:r>
            <a:r>
              <a:rPr lang="en-US" sz="2000" dirty="0" err="1"/>
              <a:t>komputer</a:t>
            </a:r>
            <a:r>
              <a:rPr lang="en-US" sz="2000" dirty="0"/>
              <a:t>, terminal </a:t>
            </a:r>
            <a:r>
              <a:rPr lang="en-US" sz="2000" dirty="0" err="1"/>
              <a:t>dsb</a:t>
            </a:r>
            <a:r>
              <a:rPr lang="en-US" sz="2000" dirty="0"/>
              <a:t>.)</a:t>
            </a:r>
          </a:p>
          <a:p>
            <a:pPr indent="-265113">
              <a:lnSpc>
                <a:spcPct val="80000"/>
              </a:lnSpc>
            </a:pPr>
            <a:r>
              <a:rPr lang="en-US" sz="2000" b="1" dirty="0" err="1">
                <a:solidFill>
                  <a:srgbClr val="000099"/>
                </a:solidFill>
              </a:rPr>
              <a:t>Solusi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 err="1">
                <a:solidFill>
                  <a:srgbClr val="000099"/>
                </a:solidFill>
              </a:rPr>
              <a:t>Sederhana</a:t>
            </a:r>
            <a:r>
              <a:rPr lang="en-US" sz="2000" b="1" dirty="0"/>
              <a:t> </a:t>
            </a:r>
          </a:p>
          <a:p>
            <a:pPr indent="-265113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dirty="0" err="1"/>
              <a:t>hubungkan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pasangan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ujung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point-to-point yang dedicated</a:t>
            </a:r>
          </a:p>
          <a:p>
            <a:pPr indent="-265113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indent="-265113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 err="1">
                <a:solidFill>
                  <a:srgbClr val="FF3300"/>
                </a:solidFill>
              </a:rPr>
              <a:t>Solusi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sederhana</a:t>
            </a:r>
            <a:r>
              <a:rPr lang="en-US" sz="2000" b="1" i="1" dirty="0">
                <a:solidFill>
                  <a:srgbClr val="FF3300"/>
                </a:solidFill>
              </a:rPr>
              <a:t> yang </a:t>
            </a:r>
            <a:r>
              <a:rPr lang="en-US" sz="2000" b="1" i="1" dirty="0" err="1">
                <a:solidFill>
                  <a:srgbClr val="FF3300"/>
                </a:solidFill>
              </a:rPr>
              <a:t>memenuhi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jika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jumlah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ujung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sistem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sedikit</a:t>
            </a:r>
            <a:endParaRPr lang="en-US" sz="2000" b="1" i="1" dirty="0">
              <a:solidFill>
                <a:srgbClr val="FF33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E39-506A-40B2-92E0-ACE55DC1F1BD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6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Telekomunikasi</a:t>
            </a:r>
            <a:endParaRPr lang="en-SG" dirty="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6268325" cy="4123810"/>
          </a:xfrm>
          <a:noFill/>
          <a:ln/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714488"/>
            <a:ext cx="8501122" cy="428628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Dengan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jumlah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ujung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sistem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yang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besar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adalah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tidak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praktis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untuk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menghubungkan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masing-masing</a:t>
            </a:r>
            <a:r>
              <a:rPr lang="en-US" sz="2000" b="1" i="1" dirty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Franklin Gothic Book" pitchFamily="34" charset="0"/>
              </a:rPr>
              <a:t>ujung</a:t>
            </a:r>
            <a:endParaRPr lang="en-US" sz="2000" b="1" i="1" dirty="0">
              <a:solidFill>
                <a:srgbClr val="FF3300"/>
              </a:solidFill>
              <a:latin typeface="Franklin Gothic Book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CCC-2099-4494-AAB2-CFBB8CD77523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7</a:t>
            </a:fld>
            <a:endParaRPr lang="en-SG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3300"/>
                </a:solidFill>
              </a:rPr>
              <a:t>Jaringan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Komunikasi</a:t>
            </a:r>
            <a:r>
              <a:rPr lang="en-US" sz="2800" dirty="0"/>
              <a:t> </a:t>
            </a: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solusi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ujung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Prinsip</a:t>
            </a:r>
            <a:r>
              <a:rPr lang="en-US" sz="2800" dirty="0"/>
              <a:t> :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: </a:t>
            </a:r>
            <a:r>
              <a:rPr lang="en-US" sz="2400" dirty="0">
                <a:solidFill>
                  <a:srgbClr val="0066FF"/>
                </a:solidFill>
              </a:rPr>
              <a:t>end system</a:t>
            </a:r>
            <a:r>
              <a:rPr lang="en-US" sz="2400" dirty="0"/>
              <a:t> (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FF"/>
                </a:solidFill>
              </a:rPr>
              <a:t>node-node</a:t>
            </a:r>
            <a:r>
              <a:rPr lang="en-US" sz="2400" dirty="0"/>
              <a:t> (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penghubung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Masing-masing</a:t>
            </a:r>
            <a:r>
              <a:rPr lang="en-US" sz="2400" dirty="0"/>
              <a:t> node </a:t>
            </a:r>
            <a:r>
              <a:rPr lang="en-US" sz="2400" dirty="0" err="1"/>
              <a:t>dihubungkan</a:t>
            </a:r>
            <a:r>
              <a:rPr lang="en-US" sz="2400" dirty="0"/>
              <a:t> </a:t>
            </a:r>
            <a:r>
              <a:rPr lang="en-US" sz="2400" dirty="0" err="1"/>
              <a:t>sedikitnya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node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Node-node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membawa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Catatan</a:t>
            </a:r>
            <a:r>
              <a:rPr lang="en-US" sz="2400" dirty="0"/>
              <a:t>: Node-node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men-generate </a:t>
            </a:r>
            <a:r>
              <a:rPr lang="en-US" sz="2400" dirty="0" err="1"/>
              <a:t>informasi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F94-DCFF-4F71-8CF9-ABB382AD326E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8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1855955"/>
            <a:ext cx="8329612" cy="4014452"/>
          </a:xfrm>
          <a:noFill/>
          <a:ln/>
        </p:spPr>
      </p:pic>
      <p:sp>
        <p:nvSpPr>
          <p:cNvPr id="3994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1773238"/>
            <a:ext cx="7072362" cy="3698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 smtClean="0"/>
              <a:t>biasa</a:t>
            </a:r>
            <a:r>
              <a:rPr lang="en-US" sz="1800" dirty="0" smtClean="0"/>
              <a:t> </a:t>
            </a:r>
            <a:r>
              <a:rPr lang="en-US" sz="1800" dirty="0" err="1" smtClean="0"/>
              <a:t>digambarkan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node </a:t>
            </a:r>
            <a:r>
              <a:rPr lang="en-US" sz="1800" dirty="0" err="1" smtClean="0"/>
              <a:t>dan</a:t>
            </a:r>
            <a:r>
              <a:rPr lang="en-US" sz="1800" dirty="0" smtClean="0"/>
              <a:t> link </a:t>
            </a:r>
            <a:r>
              <a:rPr lang="en-US" sz="1800" dirty="0"/>
              <a:t>: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5500702"/>
            <a:ext cx="7783512" cy="722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err="1"/>
              <a:t>Nama</a:t>
            </a:r>
            <a:r>
              <a:rPr lang="en-US" sz="1800" dirty="0"/>
              <a:t> lain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6600CC"/>
                </a:solidFill>
              </a:rPr>
              <a:t>end system</a:t>
            </a:r>
            <a:r>
              <a:rPr lang="en-US" sz="1800" dirty="0"/>
              <a:t> (</a:t>
            </a:r>
            <a:r>
              <a:rPr lang="en-US" sz="1800" dirty="0" err="1"/>
              <a:t>ujung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) : </a:t>
            </a:r>
            <a:r>
              <a:rPr lang="en-US" sz="1800" dirty="0" err="1">
                <a:solidFill>
                  <a:srgbClr val="FF0000"/>
                </a:solidFill>
              </a:rPr>
              <a:t>stasiun</a:t>
            </a:r>
            <a:r>
              <a:rPr lang="en-US" sz="1800" dirty="0">
                <a:solidFill>
                  <a:srgbClr val="FF0000"/>
                </a:solidFill>
              </a:rPr>
              <a:t>, host, terminal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Nama</a:t>
            </a:r>
            <a:r>
              <a:rPr lang="en-US" sz="1800" dirty="0"/>
              <a:t> lain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6600CC"/>
                </a:solidFill>
              </a:rPr>
              <a:t>node </a:t>
            </a:r>
            <a:r>
              <a:rPr lang="en-US" sz="1800" dirty="0"/>
              <a:t>(</a:t>
            </a:r>
            <a:r>
              <a:rPr lang="en-US" sz="1800" dirty="0" err="1"/>
              <a:t>penghubung</a:t>
            </a:r>
            <a:r>
              <a:rPr lang="en-US" sz="1800" dirty="0"/>
              <a:t>) : </a:t>
            </a:r>
            <a:r>
              <a:rPr lang="en-US" sz="1800" dirty="0">
                <a:solidFill>
                  <a:srgbClr val="FF0000"/>
                </a:solidFill>
              </a:rPr>
              <a:t>switch, </a:t>
            </a:r>
            <a:r>
              <a:rPr lang="en-US" sz="1800" dirty="0" smtClean="0">
                <a:solidFill>
                  <a:srgbClr val="FF0000"/>
                </a:solidFill>
              </a:rPr>
              <a:t>router</a:t>
            </a:r>
            <a:r>
              <a:rPr lang="en-US" sz="1800" dirty="0">
                <a:solidFill>
                  <a:srgbClr val="FF0000"/>
                </a:solidFill>
              </a:rPr>
              <a:t>, gateway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487F-5050-4582-A602-3DC0F2E8A643}" type="datetime1">
              <a:rPr lang="en-US" smtClean="0"/>
              <a:pPr/>
              <a:t>5/23/2011</a:t>
            </a:fld>
            <a:endParaRPr lang="en-S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9</a:t>
            </a:fld>
            <a:endParaRPr lang="en-SG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Komunikasi Data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2212</Words>
  <Application>Microsoft Office PowerPoint</Application>
  <PresentationFormat>On-screen Show (4:3)</PresentationFormat>
  <Paragraphs>597</Paragraphs>
  <Slides>59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Visio</vt:lpstr>
      <vt:lpstr>Switching</vt:lpstr>
      <vt:lpstr>SATUAN ACARA PERKULIAHAN</vt:lpstr>
      <vt:lpstr>SATUAN ACARA PERKULIAHAN</vt:lpstr>
      <vt:lpstr>Gambaran umum sistem telekomunikasi</vt:lpstr>
      <vt:lpstr>Unsur-unsur Sistem Telekomunikasi</vt:lpstr>
      <vt:lpstr>Jaringan Telekomunikasi</vt:lpstr>
      <vt:lpstr>Jaringan Telekomunikasi</vt:lpstr>
      <vt:lpstr>Slide 8</vt:lpstr>
      <vt:lpstr>Slide 9</vt:lpstr>
      <vt:lpstr>Node &amp; Link</vt:lpstr>
      <vt:lpstr>Klasifikasi Jaringan</vt:lpstr>
      <vt:lpstr>Switching</vt:lpstr>
      <vt:lpstr>Karakteristik informasi</vt:lpstr>
      <vt:lpstr>Karakteristik Voice</vt:lpstr>
      <vt:lpstr>Karakteristik data</vt:lpstr>
      <vt:lpstr>Karakteristik video</vt:lpstr>
      <vt:lpstr>Switching Techniques</vt:lpstr>
      <vt:lpstr>Message Switching</vt:lpstr>
      <vt:lpstr>Slide 19</vt:lpstr>
      <vt:lpstr>Circuit switching</vt:lpstr>
      <vt:lpstr>Slide 21</vt:lpstr>
      <vt:lpstr>Circuit Switching</vt:lpstr>
      <vt:lpstr>Slide 23</vt:lpstr>
      <vt:lpstr>Implementasi Circuit Switched</vt:lpstr>
      <vt:lpstr>Implementasi Circuit Switched</vt:lpstr>
      <vt:lpstr>Time Division Multiplexing (TDM)</vt:lpstr>
      <vt:lpstr>Time Division Multiplexing (TDM)</vt:lpstr>
      <vt:lpstr>Circuit Switch</vt:lpstr>
      <vt:lpstr>Circuit Switching</vt:lpstr>
      <vt:lpstr>Packet Switching</vt:lpstr>
      <vt:lpstr>Packet Switching</vt:lpstr>
      <vt:lpstr>Packet Switching</vt:lpstr>
      <vt:lpstr>Packet Switching</vt:lpstr>
      <vt:lpstr>Packet Switching</vt:lpstr>
      <vt:lpstr>Packet Switching</vt:lpstr>
      <vt:lpstr>Packet Switching</vt:lpstr>
      <vt:lpstr>Packet Switching</vt:lpstr>
      <vt:lpstr>Packet Switching</vt:lpstr>
      <vt:lpstr>Contoh Paketisasi</vt:lpstr>
      <vt:lpstr>Packet Switching</vt:lpstr>
      <vt:lpstr>Tipe-tipe Paket Switching</vt:lpstr>
      <vt:lpstr>Packet Swiched Datagram</vt:lpstr>
      <vt:lpstr>Slide 43</vt:lpstr>
      <vt:lpstr>Slide 44</vt:lpstr>
      <vt:lpstr>Virtual Circuit Packet Switching</vt:lpstr>
      <vt:lpstr>Slide 46</vt:lpstr>
      <vt:lpstr>Packet Forwarding dan Routing</vt:lpstr>
      <vt:lpstr>Datagram Packet Switching</vt:lpstr>
      <vt:lpstr>Virtual Circuit Packet Switching</vt:lpstr>
      <vt:lpstr>Taxonomi Jaringan Telekomunikasi Berdasarkan Teknik Switching yang Digunakan</vt:lpstr>
      <vt:lpstr>Perbandingan antara Circuit Switching dengan Packet Switching</vt:lpstr>
      <vt:lpstr>Perbandingan</vt:lpstr>
      <vt:lpstr>Perbandingan</vt:lpstr>
      <vt:lpstr>Event Timing</vt:lpstr>
      <vt:lpstr>External and Internal Operation</vt:lpstr>
      <vt:lpstr>Kombinasi (1)</vt:lpstr>
      <vt:lpstr>Kombinasi (2)</vt:lpstr>
      <vt:lpstr>External  Virtual  Circuit dan Operasi  Datagram </vt:lpstr>
      <vt:lpstr>Internal Virtual Circuit dan Operasi Datagram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Mini</dc:creator>
  <cp:lastModifiedBy>HP Mini</cp:lastModifiedBy>
  <cp:revision>10</cp:revision>
  <dcterms:created xsi:type="dcterms:W3CDTF">2011-04-02T04:01:57Z</dcterms:created>
  <dcterms:modified xsi:type="dcterms:W3CDTF">2011-05-23T15:00:09Z</dcterms:modified>
</cp:coreProperties>
</file>