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3" r:id="rId1"/>
  </p:sldMasterIdLst>
  <p:notesMasterIdLst>
    <p:notesMasterId r:id="rId121"/>
  </p:notesMasterIdLst>
  <p:handoutMasterIdLst>
    <p:handoutMasterId r:id="rId122"/>
  </p:handoutMasterIdLst>
  <p:sldIdLst>
    <p:sldId id="256" r:id="rId2"/>
    <p:sldId id="290" r:id="rId3"/>
    <p:sldId id="294" r:id="rId4"/>
    <p:sldId id="295" r:id="rId5"/>
    <p:sldId id="296" r:id="rId6"/>
    <p:sldId id="297" r:id="rId7"/>
    <p:sldId id="298" r:id="rId8"/>
    <p:sldId id="299" r:id="rId9"/>
    <p:sldId id="300" r:id="rId10"/>
    <p:sldId id="301" r:id="rId11"/>
    <p:sldId id="303" r:id="rId12"/>
    <p:sldId id="306" r:id="rId13"/>
    <p:sldId id="304" r:id="rId14"/>
    <p:sldId id="302" r:id="rId15"/>
    <p:sldId id="349" r:id="rId16"/>
    <p:sldId id="350" r:id="rId17"/>
    <p:sldId id="308" r:id="rId18"/>
    <p:sldId id="351"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52" r:id="rId60"/>
    <p:sldId id="353" r:id="rId61"/>
    <p:sldId id="354" r:id="rId62"/>
    <p:sldId id="355" r:id="rId63"/>
    <p:sldId id="356" r:id="rId64"/>
    <p:sldId id="357" r:id="rId65"/>
    <p:sldId id="358" r:id="rId66"/>
    <p:sldId id="375" r:id="rId67"/>
    <p:sldId id="361" r:id="rId68"/>
    <p:sldId id="362" r:id="rId69"/>
    <p:sldId id="376" r:id="rId70"/>
    <p:sldId id="359" r:id="rId71"/>
    <p:sldId id="360" r:id="rId72"/>
    <p:sldId id="363" r:id="rId73"/>
    <p:sldId id="364" r:id="rId74"/>
    <p:sldId id="365" r:id="rId75"/>
    <p:sldId id="366" r:id="rId76"/>
    <p:sldId id="368" r:id="rId77"/>
    <p:sldId id="367" r:id="rId78"/>
    <p:sldId id="371" r:id="rId79"/>
    <p:sldId id="383" r:id="rId80"/>
    <p:sldId id="369" r:id="rId81"/>
    <p:sldId id="370" r:id="rId82"/>
    <p:sldId id="372" r:id="rId83"/>
    <p:sldId id="373" r:id="rId84"/>
    <p:sldId id="374" r:id="rId85"/>
    <p:sldId id="377" r:id="rId86"/>
    <p:sldId id="378" r:id="rId87"/>
    <p:sldId id="379" r:id="rId88"/>
    <p:sldId id="380" r:id="rId89"/>
    <p:sldId id="381" r:id="rId90"/>
    <p:sldId id="385" r:id="rId91"/>
    <p:sldId id="384" r:id="rId92"/>
    <p:sldId id="382" r:id="rId93"/>
    <p:sldId id="388" r:id="rId94"/>
    <p:sldId id="387" r:id="rId95"/>
    <p:sldId id="389" r:id="rId96"/>
    <p:sldId id="390" r:id="rId97"/>
    <p:sldId id="391" r:id="rId98"/>
    <p:sldId id="386" r:id="rId99"/>
    <p:sldId id="392" r:id="rId100"/>
    <p:sldId id="393" r:id="rId101"/>
    <p:sldId id="421" r:id="rId102"/>
    <p:sldId id="422" r:id="rId103"/>
    <p:sldId id="423" r:id="rId104"/>
    <p:sldId id="424" r:id="rId105"/>
    <p:sldId id="425" r:id="rId106"/>
    <p:sldId id="426" r:id="rId107"/>
    <p:sldId id="427" r:id="rId108"/>
    <p:sldId id="428" r:id="rId109"/>
    <p:sldId id="429" r:id="rId110"/>
    <p:sldId id="430" r:id="rId111"/>
    <p:sldId id="431" r:id="rId112"/>
    <p:sldId id="394" r:id="rId113"/>
    <p:sldId id="395" r:id="rId114"/>
    <p:sldId id="396" r:id="rId115"/>
    <p:sldId id="417" r:id="rId116"/>
    <p:sldId id="418" r:id="rId117"/>
    <p:sldId id="419" r:id="rId118"/>
    <p:sldId id="420" r:id="rId119"/>
    <p:sldId id="416" r:id="rId1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 id="{1BFC160F-7494-4F92-A0E8-E099B1166E1C}">
          <p14:sldIdLst>
            <p14:sldId id="256"/>
            <p14:sldId id="290"/>
          </p14:sldIdLst>
        </p14:section>
        <p14:section name="Introduction of UML" id="{184D1853-48D2-488C-ABDE-47ADDE7D4120}">
          <p14:sldIdLst>
            <p14:sldId id="294"/>
            <p14:sldId id="295"/>
            <p14:sldId id="296"/>
            <p14:sldId id="297"/>
            <p14:sldId id="298"/>
            <p14:sldId id="299"/>
            <p14:sldId id="300"/>
            <p14:sldId id="301"/>
            <p14:sldId id="303"/>
            <p14:sldId id="306"/>
            <p14:sldId id="304"/>
            <p14:sldId id="302"/>
            <p14:sldId id="349"/>
            <p14:sldId id="350"/>
            <p14:sldId id="308"/>
            <p14:sldId id="351"/>
            <p14:sldId id="309"/>
          </p14:sldIdLst>
        </p14:section>
        <p14:section name="Use Case Modelling" id="{2BB721A6-91B2-4029-850E-4251E7E49EDA}">
          <p14:sldIdLst>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Lst>
        </p14:section>
        <p14:section name="Activity Diagram Modelling" id="{B899B932-4492-4FFC-A28A-18527D5ED368}">
          <p14:sldIdLst>
            <p14:sldId id="332"/>
            <p14:sldId id="333"/>
            <p14:sldId id="334"/>
            <p14:sldId id="335"/>
            <p14:sldId id="336"/>
            <p14:sldId id="337"/>
            <p14:sldId id="338"/>
            <p14:sldId id="339"/>
            <p14:sldId id="340"/>
            <p14:sldId id="341"/>
            <p14:sldId id="342"/>
            <p14:sldId id="343"/>
            <p14:sldId id="344"/>
            <p14:sldId id="345"/>
            <p14:sldId id="346"/>
            <p14:sldId id="347"/>
          </p14:sldIdLst>
        </p14:section>
        <p14:section name="Sequence Diagram Modelling" id="{1BE66EEC-76D6-44C5-B1E9-F2B5888E2B16}">
          <p14:sldIdLst>
            <p14:sldId id="348"/>
            <p14:sldId id="352"/>
            <p14:sldId id="353"/>
            <p14:sldId id="354"/>
            <p14:sldId id="355"/>
            <p14:sldId id="356"/>
            <p14:sldId id="357"/>
            <p14:sldId id="358"/>
            <p14:sldId id="375"/>
            <p14:sldId id="361"/>
            <p14:sldId id="362"/>
            <p14:sldId id="376"/>
            <p14:sldId id="359"/>
            <p14:sldId id="360"/>
          </p14:sldIdLst>
        </p14:section>
        <p14:section name="Class and Object Diagram Modelling" id="{D88923B9-D83C-4ED1-BFC0-773328D0FD6C}">
          <p14:sldIdLst>
            <p14:sldId id="363"/>
            <p14:sldId id="364"/>
            <p14:sldId id="365"/>
            <p14:sldId id="366"/>
            <p14:sldId id="368"/>
            <p14:sldId id="367"/>
            <p14:sldId id="371"/>
            <p14:sldId id="383"/>
            <p14:sldId id="369"/>
            <p14:sldId id="370"/>
            <p14:sldId id="372"/>
            <p14:sldId id="373"/>
            <p14:sldId id="374"/>
            <p14:sldId id="377"/>
            <p14:sldId id="378"/>
            <p14:sldId id="379"/>
            <p14:sldId id="380"/>
            <p14:sldId id="381"/>
            <p14:sldId id="385"/>
            <p14:sldId id="384"/>
            <p14:sldId id="382"/>
            <p14:sldId id="388"/>
            <p14:sldId id="387"/>
            <p14:sldId id="389"/>
            <p14:sldId id="390"/>
            <p14:sldId id="391"/>
            <p14:sldId id="386"/>
            <p14:sldId id="392"/>
            <p14:sldId id="393"/>
          </p14:sldIdLst>
        </p14:section>
        <p14:section name="State Diagram Modelling" id="{A4E42ACF-8AF6-4E10-B8FE-81164CEA0ED0}">
          <p14:sldIdLst>
            <p14:sldId id="421"/>
            <p14:sldId id="422"/>
            <p14:sldId id="423"/>
            <p14:sldId id="424"/>
            <p14:sldId id="425"/>
            <p14:sldId id="426"/>
            <p14:sldId id="427"/>
            <p14:sldId id="428"/>
            <p14:sldId id="429"/>
            <p14:sldId id="430"/>
            <p14:sldId id="431"/>
          </p14:sldIdLst>
        </p14:section>
        <p14:section name="Deployment Diagram Modelling" id="{3D21A4FB-9064-43DE-8D39-8B600BED6BB9}">
          <p14:sldIdLst>
            <p14:sldId id="394"/>
            <p14:sldId id="395"/>
            <p14:sldId id="396"/>
            <p14:sldId id="417"/>
            <p14:sldId id="418"/>
            <p14:sldId id="419"/>
            <p14:sldId id="420"/>
            <p14:sldId id="4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CC00"/>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7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DAE507-8BC8-4EEF-9750-1C3FEFEF1F04}" type="datetimeFigureOut">
              <a:rPr lang="id-ID" smtClean="0"/>
              <a:t>25/05/2011</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B0A1DC-A8F7-4014-BF4F-F2805EAB578E}" type="slidenum">
              <a:rPr lang="id-ID" smtClean="0"/>
              <a:t>‹#›</a:t>
            </a:fld>
            <a:endParaRPr lang="id-ID"/>
          </a:p>
        </p:txBody>
      </p:sp>
    </p:spTree>
    <p:extLst>
      <p:ext uri="{BB962C8B-B14F-4D97-AF65-F5344CB8AC3E}">
        <p14:creationId xmlns:p14="http://schemas.microsoft.com/office/powerpoint/2010/main" val="2717962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378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A2BBAD05-7491-4781-9FAE-25DD6A4A08CD}" type="slidenum">
              <a:rPr lang="en-US"/>
              <a:pPr/>
              <a:t>‹#›</a:t>
            </a:fld>
            <a:endParaRPr lang="en-US"/>
          </a:p>
        </p:txBody>
      </p:sp>
    </p:spTree>
    <p:extLst>
      <p:ext uri="{BB962C8B-B14F-4D97-AF65-F5344CB8AC3E}">
        <p14:creationId xmlns:p14="http://schemas.microsoft.com/office/powerpoint/2010/main" val="2071581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2BBAD05-7491-4781-9FAE-25DD6A4A08CD}" type="slidenum">
              <a:rPr lang="en-US" smtClean="0"/>
              <a:pPr/>
              <a:t>10</a:t>
            </a:fld>
            <a:endParaRPr lang="en-US"/>
          </a:p>
        </p:txBody>
      </p:sp>
    </p:spTree>
    <p:extLst>
      <p:ext uri="{BB962C8B-B14F-4D97-AF65-F5344CB8AC3E}">
        <p14:creationId xmlns:p14="http://schemas.microsoft.com/office/powerpoint/2010/main" val="89999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2BBAD05-7491-4781-9FAE-25DD6A4A08CD}" type="slidenum">
              <a:rPr lang="en-US" smtClean="0"/>
              <a:pPr/>
              <a:t>14</a:t>
            </a:fld>
            <a:endParaRPr lang="en-US"/>
          </a:p>
        </p:txBody>
      </p:sp>
    </p:spTree>
    <p:extLst>
      <p:ext uri="{BB962C8B-B14F-4D97-AF65-F5344CB8AC3E}">
        <p14:creationId xmlns:p14="http://schemas.microsoft.com/office/powerpoint/2010/main" val="327449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2BBAD05-7491-4781-9FAE-25DD6A4A08CD}" type="slidenum">
              <a:rPr lang="en-US" smtClean="0"/>
              <a:pPr/>
              <a:t>16</a:t>
            </a:fld>
            <a:endParaRPr lang="en-US"/>
          </a:p>
        </p:txBody>
      </p:sp>
    </p:spTree>
    <p:extLst>
      <p:ext uri="{BB962C8B-B14F-4D97-AF65-F5344CB8AC3E}">
        <p14:creationId xmlns:p14="http://schemas.microsoft.com/office/powerpoint/2010/main" val="403189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2BBAD05-7491-4781-9FAE-25DD6A4A08CD}" type="slidenum">
              <a:rPr lang="en-US" smtClean="0"/>
              <a:pPr/>
              <a:t>77</a:t>
            </a:fld>
            <a:endParaRPr lang="en-US"/>
          </a:p>
        </p:txBody>
      </p:sp>
    </p:spTree>
    <p:extLst>
      <p:ext uri="{BB962C8B-B14F-4D97-AF65-F5344CB8AC3E}">
        <p14:creationId xmlns:p14="http://schemas.microsoft.com/office/powerpoint/2010/main" val="185053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2BBAD05-7491-4781-9FAE-25DD6A4A08CD}" type="slidenum">
              <a:rPr lang="en-US" smtClean="0"/>
              <a:pPr/>
              <a:t>93</a:t>
            </a:fld>
            <a:endParaRPr lang="en-US"/>
          </a:p>
        </p:txBody>
      </p:sp>
    </p:spTree>
    <p:extLst>
      <p:ext uri="{BB962C8B-B14F-4D97-AF65-F5344CB8AC3E}">
        <p14:creationId xmlns:p14="http://schemas.microsoft.com/office/powerpoint/2010/main" val="131366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12B06054-B307-4CC9-ADAE-B00D64B43FE1}" type="datetimeFigureOut">
              <a:rPr lang="fr-FR"/>
              <a:pPr>
                <a:defRPr/>
              </a:pPr>
              <a:t>25/05/2011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B3E9731-3BAF-4A03-92D5-AC8D2D175583}" type="slidenum">
              <a:rPr lang="fr-FR"/>
              <a:pPr>
                <a:defRPr/>
              </a:pPr>
              <a:t>‹#›</a:t>
            </a:fld>
            <a:endParaRPr lang="fr-FR"/>
          </a:p>
        </p:txBody>
      </p:sp>
    </p:spTree>
    <p:extLst>
      <p:ext uri="{BB962C8B-B14F-4D97-AF65-F5344CB8AC3E}">
        <p14:creationId xmlns:p14="http://schemas.microsoft.com/office/powerpoint/2010/main" val="16389389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57C03F6E-01A1-4E05-9EE7-EC5DAD0A968E}" type="datetimeFigureOut">
              <a:rPr lang="fr-FR"/>
              <a:pPr>
                <a:defRPr/>
              </a:pPr>
              <a:t>25/05/2011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BBE7DD2-D720-4861-B337-3D231D818AAB}" type="slidenum">
              <a:rPr lang="fr-FR"/>
              <a:pPr>
                <a:defRPr/>
              </a:pPr>
              <a:t>‹#›</a:t>
            </a:fld>
            <a:endParaRPr lang="fr-FR"/>
          </a:p>
        </p:txBody>
      </p:sp>
    </p:spTree>
    <p:extLst>
      <p:ext uri="{BB962C8B-B14F-4D97-AF65-F5344CB8AC3E}">
        <p14:creationId xmlns:p14="http://schemas.microsoft.com/office/powerpoint/2010/main" val="379565083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573782AD-D139-42DD-8E8B-8995CA8DBF4C}" type="datetimeFigureOut">
              <a:rPr lang="fr-FR"/>
              <a:pPr>
                <a:defRPr/>
              </a:pPr>
              <a:t>25/05/2011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5958C3B-F587-41F2-8FB6-535F9E5717B0}" type="slidenum">
              <a:rPr lang="fr-FR"/>
              <a:pPr>
                <a:defRPr/>
              </a:pPr>
              <a:t>‹#›</a:t>
            </a:fld>
            <a:endParaRPr lang="fr-FR"/>
          </a:p>
        </p:txBody>
      </p:sp>
    </p:spTree>
    <p:extLst>
      <p:ext uri="{BB962C8B-B14F-4D97-AF65-F5344CB8AC3E}">
        <p14:creationId xmlns:p14="http://schemas.microsoft.com/office/powerpoint/2010/main" val="328056251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solidFill>
                  <a:schemeClr val="bg1"/>
                </a:solidFill>
              </a:defRPr>
            </a:lvl1pPr>
          </a:lstStyle>
          <a:p>
            <a:pPr>
              <a:defRPr/>
            </a:pPr>
            <a:fld id="{34730743-E0A4-4F43-A741-71F6D89A2A39}" type="datetimeFigureOut">
              <a:rPr lang="fr-FR" smtClean="0"/>
              <a:pPr>
                <a:defRPr/>
              </a:pPr>
              <a:t>25/05/2011</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pPr>
              <a:defRPr/>
            </a:pPr>
            <a:fld id="{1FA180BB-DFA0-46C9-9971-EA2617BC9305}" type="slidenum">
              <a:rPr lang="fr-FR" smtClean="0"/>
              <a:pPr>
                <a:defRPr/>
              </a:pPr>
              <a:t>‹#›</a:t>
            </a:fld>
            <a:endParaRPr lang="fr-FR"/>
          </a:p>
        </p:txBody>
      </p:sp>
    </p:spTree>
    <p:extLst>
      <p:ext uri="{BB962C8B-B14F-4D97-AF65-F5344CB8AC3E}">
        <p14:creationId xmlns:p14="http://schemas.microsoft.com/office/powerpoint/2010/main" val="373060377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D2B65CD8-A79C-4684-AD4C-DE78DCD318E4}" type="datetimeFigureOut">
              <a:rPr lang="fr-FR"/>
              <a:pPr>
                <a:defRPr/>
              </a:pPr>
              <a:t>25/05/2011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B5E3F25-3EB4-4820-A7E6-DF6C74D5B233}" type="slidenum">
              <a:rPr lang="fr-FR"/>
              <a:pPr>
                <a:defRPr/>
              </a:pPr>
              <a:t>‹#›</a:t>
            </a:fld>
            <a:endParaRPr lang="fr-FR"/>
          </a:p>
        </p:txBody>
      </p:sp>
    </p:spTree>
    <p:extLst>
      <p:ext uri="{BB962C8B-B14F-4D97-AF65-F5344CB8AC3E}">
        <p14:creationId xmlns:p14="http://schemas.microsoft.com/office/powerpoint/2010/main" val="383779207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A4712CC2-57E3-4A19-9F55-38DE5359BD40}" type="datetimeFigureOut">
              <a:rPr lang="fr-FR"/>
              <a:pPr>
                <a:defRPr/>
              </a:pPr>
              <a:t>25/05/2011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0EF3489-C44B-4F08-9184-4A0CDD254E8D}" type="slidenum">
              <a:rPr lang="fr-FR"/>
              <a:pPr>
                <a:defRPr/>
              </a:pPr>
              <a:t>‹#›</a:t>
            </a:fld>
            <a:endParaRPr lang="fr-FR"/>
          </a:p>
        </p:txBody>
      </p:sp>
    </p:spTree>
    <p:extLst>
      <p:ext uri="{BB962C8B-B14F-4D97-AF65-F5344CB8AC3E}">
        <p14:creationId xmlns:p14="http://schemas.microsoft.com/office/powerpoint/2010/main" val="418122892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1220AF7D-23B4-41CE-8A06-AD175A729C82}" type="datetimeFigureOut">
              <a:rPr lang="fr-FR"/>
              <a:pPr>
                <a:defRPr/>
              </a:pPr>
              <a:t>25/05/2011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745A94C-41C1-4A7C-B4AA-BCBA578B832A}" type="slidenum">
              <a:rPr lang="fr-FR"/>
              <a:pPr>
                <a:defRPr/>
              </a:pPr>
              <a:t>‹#›</a:t>
            </a:fld>
            <a:endParaRPr lang="fr-FR"/>
          </a:p>
        </p:txBody>
      </p:sp>
    </p:spTree>
    <p:extLst>
      <p:ext uri="{BB962C8B-B14F-4D97-AF65-F5344CB8AC3E}">
        <p14:creationId xmlns:p14="http://schemas.microsoft.com/office/powerpoint/2010/main" val="75134874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E629AE1B-306B-40A5-8A5B-1F52ACDB2BFB}" type="datetimeFigureOut">
              <a:rPr lang="fr-FR"/>
              <a:pPr>
                <a:defRPr/>
              </a:pPr>
              <a:t>25/05/2011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38343F1-9A6B-4D7E-A8F0-1AF59A6F2F84}" type="slidenum">
              <a:rPr lang="fr-FR"/>
              <a:pPr>
                <a:defRPr/>
              </a:pPr>
              <a:t>‹#›</a:t>
            </a:fld>
            <a:endParaRPr lang="fr-FR"/>
          </a:p>
        </p:txBody>
      </p:sp>
    </p:spTree>
    <p:extLst>
      <p:ext uri="{BB962C8B-B14F-4D97-AF65-F5344CB8AC3E}">
        <p14:creationId xmlns:p14="http://schemas.microsoft.com/office/powerpoint/2010/main" val="107249563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BA539FE-BDC6-4FEC-97D0-44CEBD9E07C6}" type="datetimeFigureOut">
              <a:rPr lang="fr-FR"/>
              <a:pPr>
                <a:defRPr/>
              </a:pPr>
              <a:t>25/05/2011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9936226-C784-40C3-841F-F1DE8A20C6A3}" type="slidenum">
              <a:rPr lang="fr-FR"/>
              <a:pPr>
                <a:defRPr/>
              </a:pPr>
              <a:t>‹#›</a:t>
            </a:fld>
            <a:endParaRPr lang="fr-FR"/>
          </a:p>
        </p:txBody>
      </p:sp>
    </p:spTree>
    <p:extLst>
      <p:ext uri="{BB962C8B-B14F-4D97-AF65-F5344CB8AC3E}">
        <p14:creationId xmlns:p14="http://schemas.microsoft.com/office/powerpoint/2010/main" val="380053503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74171E41-A5AE-462C-840F-0254BA9C2187}" type="datetimeFigureOut">
              <a:rPr lang="fr-FR"/>
              <a:pPr>
                <a:defRPr/>
              </a:pPr>
              <a:t>25/05/2011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048661F-33B3-481F-A6E0-07D4FAFBE5FB}" type="slidenum">
              <a:rPr lang="fr-FR"/>
              <a:pPr>
                <a:defRPr/>
              </a:pPr>
              <a:t>‹#›</a:t>
            </a:fld>
            <a:endParaRPr lang="fr-FR"/>
          </a:p>
        </p:txBody>
      </p:sp>
    </p:spTree>
    <p:extLst>
      <p:ext uri="{BB962C8B-B14F-4D97-AF65-F5344CB8AC3E}">
        <p14:creationId xmlns:p14="http://schemas.microsoft.com/office/powerpoint/2010/main" val="281133595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9A73D29-9E2E-4AED-9884-E9CF0657144E}" type="datetimeFigureOut">
              <a:rPr lang="fr-FR"/>
              <a:pPr>
                <a:defRPr/>
              </a:pPr>
              <a:t>25/05/2011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2F9697F-9268-4A81-9D34-11D6DBD0C813}" type="slidenum">
              <a:rPr lang="fr-FR"/>
              <a:pPr>
                <a:defRPr/>
              </a:pPr>
              <a:t>‹#›</a:t>
            </a:fld>
            <a:endParaRPr lang="fr-FR"/>
          </a:p>
        </p:txBody>
      </p:sp>
    </p:spTree>
    <p:extLst>
      <p:ext uri="{BB962C8B-B14F-4D97-AF65-F5344CB8AC3E}">
        <p14:creationId xmlns:p14="http://schemas.microsoft.com/office/powerpoint/2010/main" val="8479503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895925-A1EA-40B3-98EF-15BE642E8425}" type="datetimeFigureOut">
              <a:rPr lang="fr-FR"/>
              <a:pPr>
                <a:defRPr/>
              </a:pPr>
              <a:t>25/05/2011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E65439-A4CC-4B3D-BE8E-E224CBA7C573}"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ml.org/" TargetMode="External"/><Relationship Id="rId2" Type="http://schemas.openxmlformats.org/officeDocument/2006/relationships/hyperlink" Target="http://www.omg.org/technology/documents/formal/uml.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0" y="5853794"/>
            <a:ext cx="914400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24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r>
              <a:rPr lang="id-ID" b="1" dirty="0" smtClean="0">
                <a:solidFill>
                  <a:srgbClr val="FF0000"/>
                </a:solidFill>
              </a:rPr>
              <a:t>Teknik Informatika – Universitas Komputer Indonesia</a:t>
            </a:r>
            <a:endParaRPr lang="id-ID" b="1" dirty="0">
              <a:solidFill>
                <a:srgbClr val="FF0000"/>
              </a:solidFill>
            </a:endParaRPr>
          </a:p>
        </p:txBody>
      </p:sp>
      <p:sp>
        <p:nvSpPr>
          <p:cNvPr id="6" name="Title 1"/>
          <p:cNvSpPr>
            <a:spLocks noGrp="1"/>
          </p:cNvSpPr>
          <p:nvPr>
            <p:ph type="ctrTitle"/>
          </p:nvPr>
        </p:nvSpPr>
        <p:spPr>
          <a:xfrm>
            <a:off x="685800" y="548680"/>
            <a:ext cx="7772400" cy="1319271"/>
          </a:xfrm>
        </p:spPr>
        <p:txBody>
          <a:bodyPr/>
          <a:lstStyle/>
          <a:p>
            <a:pPr algn="ctr"/>
            <a:r>
              <a:rPr lang="id-ID" dirty="0" smtClean="0">
                <a:effectLst>
                  <a:outerShdw blurRad="38100" dist="38100" dir="2700000" algn="tl">
                    <a:srgbClr val="000000">
                      <a:alpha val="43137"/>
                    </a:srgbClr>
                  </a:outerShdw>
                </a:effectLst>
              </a:rPr>
              <a:t>UML Diagramming and Notation</a:t>
            </a:r>
            <a:endParaRPr lang="id-ID"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02199" y="2564904"/>
            <a:ext cx="28003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593441"/>
            <a:ext cx="8229600" cy="639763"/>
          </a:xfrm>
        </p:spPr>
        <p:txBody>
          <a:bodyPr>
            <a:normAutofit fontScale="90000"/>
          </a:bodyPr>
          <a:lstStyle/>
          <a:p>
            <a:pPr>
              <a:buNone/>
            </a:pPr>
            <a:r>
              <a:rPr lang="id-ID" dirty="0" smtClean="0"/>
              <a:t>Behavioral Thing in UML</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a:t>
            </a:fld>
            <a:endParaRPr lang="en-US"/>
          </a:p>
        </p:txBody>
      </p:sp>
      <p:sp>
        <p:nvSpPr>
          <p:cNvPr id="8" name="Text Box 5"/>
          <p:cNvSpPr txBox="1">
            <a:spLocks noChangeArrowheads="1"/>
          </p:cNvSpPr>
          <p:nvPr/>
        </p:nvSpPr>
        <p:spPr bwMode="auto">
          <a:xfrm>
            <a:off x="602365" y="2321768"/>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FF"/>
              </a:buClr>
              <a:buFont typeface="Wingdings" pitchFamily="2" charset="2"/>
              <a:buChar char="q"/>
            </a:pPr>
            <a:r>
              <a:rPr lang="en-US" sz="2000" b="0">
                <a:solidFill>
                  <a:srgbClr val="3333CC"/>
                </a:solidFill>
                <a:latin typeface="Times New Roman" pitchFamily="18" charset="0"/>
              </a:rPr>
              <a:t>Two primary kinds of behavioral things:</a:t>
            </a:r>
          </a:p>
        </p:txBody>
      </p:sp>
      <p:sp>
        <p:nvSpPr>
          <p:cNvPr id="9" name="Rectangle 6"/>
          <p:cNvSpPr>
            <a:spLocks noChangeArrowheads="1"/>
          </p:cNvSpPr>
          <p:nvPr/>
        </p:nvSpPr>
        <p:spPr bwMode="auto">
          <a:xfrm>
            <a:off x="602365" y="1254968"/>
            <a:ext cx="7543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00CC00"/>
              </a:buClr>
              <a:buFont typeface="Wingdings" pitchFamily="2" charset="2"/>
              <a:buChar char="q"/>
            </a:pPr>
            <a:r>
              <a:rPr lang="en-US" sz="1800" b="0" dirty="0">
                <a:solidFill>
                  <a:srgbClr val="3333CC"/>
                </a:solidFill>
                <a:latin typeface="Verdana" pitchFamily="34" charset="0"/>
              </a:rPr>
              <a:t> </a:t>
            </a:r>
            <a:r>
              <a:rPr lang="en-US" sz="2000" dirty="0">
                <a:solidFill>
                  <a:srgbClr val="800000"/>
                </a:solidFill>
                <a:latin typeface="Calibri" pitchFamily="34" charset="0"/>
                <a:cs typeface="Calibri" pitchFamily="34" charset="0"/>
              </a:rPr>
              <a:t>Verbs.</a:t>
            </a:r>
          </a:p>
          <a:p>
            <a:pPr algn="l">
              <a:buClr>
                <a:srgbClr val="00CC00"/>
              </a:buClr>
              <a:buFont typeface="Wingdings" pitchFamily="2" charset="2"/>
              <a:buChar char="q"/>
            </a:pPr>
            <a:r>
              <a:rPr lang="en-US" sz="2000" dirty="0">
                <a:solidFill>
                  <a:srgbClr val="800000"/>
                </a:solidFill>
                <a:latin typeface="Calibri" pitchFamily="34" charset="0"/>
                <a:cs typeface="Calibri" pitchFamily="34" charset="0"/>
              </a:rPr>
              <a:t> Dynamic parts of UML models: “behavior over time”</a:t>
            </a:r>
          </a:p>
          <a:p>
            <a:pPr algn="l">
              <a:buClr>
                <a:srgbClr val="00CC00"/>
              </a:buClr>
              <a:buFont typeface="Wingdings" pitchFamily="2" charset="2"/>
              <a:buChar char="q"/>
            </a:pPr>
            <a:r>
              <a:rPr lang="en-US" sz="2000" dirty="0">
                <a:solidFill>
                  <a:srgbClr val="800000"/>
                </a:solidFill>
                <a:latin typeface="Calibri" pitchFamily="34" charset="0"/>
                <a:cs typeface="Calibri" pitchFamily="34" charset="0"/>
              </a:rPr>
              <a:t> Usually connected to structural things.</a:t>
            </a:r>
          </a:p>
          <a:p>
            <a:pPr algn="l"/>
            <a:endParaRPr lang="en-US" sz="1800" b="0" dirty="0">
              <a:solidFill>
                <a:srgbClr val="3333CC"/>
              </a:solidFill>
              <a:latin typeface="Verdana" pitchFamily="34" charset="0"/>
            </a:endParaRPr>
          </a:p>
        </p:txBody>
      </p:sp>
      <p:sp>
        <p:nvSpPr>
          <p:cNvPr id="10" name="Text Box 7"/>
          <p:cNvSpPr txBox="1">
            <a:spLocks noChangeArrowheads="1"/>
          </p:cNvSpPr>
          <p:nvPr/>
        </p:nvSpPr>
        <p:spPr bwMode="auto">
          <a:xfrm>
            <a:off x="1211965" y="2778968"/>
            <a:ext cx="77724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itchFamily="2" charset="2"/>
              <a:buChar char="q"/>
            </a:pPr>
            <a:r>
              <a:rPr lang="en-US" sz="2000" i="1" dirty="0">
                <a:solidFill>
                  <a:srgbClr val="3333CC"/>
                </a:solidFill>
                <a:latin typeface="Times New Roman" pitchFamily="18" charset="0"/>
              </a:rPr>
              <a:t> Interaction</a:t>
            </a:r>
          </a:p>
          <a:p>
            <a:pPr algn="l"/>
            <a:r>
              <a:rPr lang="en-US" sz="1800" b="0" dirty="0">
                <a:solidFill>
                  <a:srgbClr val="3333CC"/>
                </a:solidFill>
                <a:latin typeface="Times New Roman" pitchFamily="18" charset="0"/>
              </a:rPr>
              <a:t>a set of objects exchanging messages, to accomplish a specific purpose.</a:t>
            </a:r>
          </a:p>
        </p:txBody>
      </p:sp>
      <p:sp>
        <p:nvSpPr>
          <p:cNvPr id="11" name="Text Box 13"/>
          <p:cNvSpPr txBox="1">
            <a:spLocks noChangeArrowheads="1"/>
          </p:cNvSpPr>
          <p:nvPr/>
        </p:nvSpPr>
        <p:spPr bwMode="auto">
          <a:xfrm>
            <a:off x="1211965" y="4607768"/>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itchFamily="2" charset="2"/>
              <a:buChar char="q"/>
            </a:pPr>
            <a:r>
              <a:rPr lang="en-US" sz="2000" i="1" dirty="0">
                <a:solidFill>
                  <a:srgbClr val="3333CC"/>
                </a:solidFill>
                <a:latin typeface="Times New Roman" pitchFamily="18" charset="0"/>
              </a:rPr>
              <a:t> State Machine</a:t>
            </a:r>
            <a:endParaRPr lang="en-US" sz="2000" b="0" i="1" dirty="0">
              <a:solidFill>
                <a:srgbClr val="3333CC"/>
              </a:solidFill>
              <a:latin typeface="Times New Roman" pitchFamily="18" charset="0"/>
            </a:endParaRPr>
          </a:p>
          <a:p>
            <a:pPr algn="l"/>
            <a:r>
              <a:rPr lang="en-US" sz="1800" b="0" dirty="0">
                <a:solidFill>
                  <a:srgbClr val="3333CC"/>
                </a:solidFill>
                <a:latin typeface="Times New Roman" pitchFamily="18" charset="0"/>
              </a:rPr>
              <a:t>specifies the sequence of states an object or an interaction goes through during its lifetime in response to events.</a:t>
            </a:r>
          </a:p>
        </p:txBody>
      </p:sp>
      <p:sp>
        <p:nvSpPr>
          <p:cNvPr id="12" name="AutoShape 14"/>
          <p:cNvSpPr>
            <a:spLocks noChangeArrowheads="1"/>
          </p:cNvSpPr>
          <p:nvPr/>
        </p:nvSpPr>
        <p:spPr bwMode="auto">
          <a:xfrm>
            <a:off x="7118176" y="5462736"/>
            <a:ext cx="838200" cy="422275"/>
          </a:xfrm>
          <a:prstGeom prst="roundRect">
            <a:avLst>
              <a:gd name="adj" fmla="val 16667"/>
            </a:avLst>
          </a:prstGeom>
          <a:noFill/>
          <a:ln w="9525">
            <a:solidFill>
              <a:srgbClr val="99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0">
                <a:solidFill>
                  <a:srgbClr val="3333CC"/>
                </a:solidFill>
                <a:latin typeface="Times New Roman" pitchFamily="18" charset="0"/>
              </a:rPr>
              <a:t>inParty</a:t>
            </a:r>
          </a:p>
        </p:txBody>
      </p:sp>
      <p:sp>
        <p:nvSpPr>
          <p:cNvPr id="13" name="AutoShape 15"/>
          <p:cNvSpPr>
            <a:spLocks noChangeArrowheads="1"/>
          </p:cNvSpPr>
          <p:nvPr/>
        </p:nvSpPr>
        <p:spPr bwMode="auto">
          <a:xfrm>
            <a:off x="4451176" y="5462736"/>
            <a:ext cx="838200" cy="457200"/>
          </a:xfrm>
          <a:prstGeom prst="roundRect">
            <a:avLst>
              <a:gd name="adj" fmla="val 16667"/>
            </a:avLst>
          </a:prstGeom>
          <a:solidFill>
            <a:schemeClr val="bg1"/>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800" b="0">
                <a:solidFill>
                  <a:srgbClr val="3333CC"/>
                </a:solidFill>
                <a:latin typeface="Times New Roman" pitchFamily="18" charset="0"/>
              </a:rPr>
              <a:t>inStudy</a:t>
            </a:r>
          </a:p>
        </p:txBody>
      </p:sp>
      <p:sp>
        <p:nvSpPr>
          <p:cNvPr id="14" name="Line 16"/>
          <p:cNvSpPr>
            <a:spLocks noChangeShapeType="1"/>
          </p:cNvSpPr>
          <p:nvPr/>
        </p:nvSpPr>
        <p:spPr bwMode="auto">
          <a:xfrm>
            <a:off x="5335488" y="5691336"/>
            <a:ext cx="1828800" cy="0"/>
          </a:xfrm>
          <a:prstGeom prst="line">
            <a:avLst/>
          </a:prstGeom>
          <a:noFill/>
          <a:ln w="9525">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5" name="Text Box 26"/>
          <p:cNvSpPr txBox="1">
            <a:spLocks noChangeArrowheads="1"/>
          </p:cNvSpPr>
          <p:nvPr/>
        </p:nvSpPr>
        <p:spPr bwMode="auto">
          <a:xfrm>
            <a:off x="5441776" y="5310336"/>
            <a:ext cx="155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b="0" dirty="0">
                <a:solidFill>
                  <a:srgbClr val="3333CC"/>
                </a:solidFill>
                <a:latin typeface="Times New Roman" pitchFamily="18" charset="0"/>
              </a:rPr>
              <a:t>received-an-A/</a:t>
            </a:r>
          </a:p>
          <a:p>
            <a:pPr algn="l"/>
            <a:r>
              <a:rPr lang="en-US" sz="1800" b="0" dirty="0">
                <a:solidFill>
                  <a:srgbClr val="3333CC"/>
                </a:solidFill>
                <a:latin typeface="Times New Roman" pitchFamily="18" charset="0"/>
              </a:rPr>
              <a:t>buy-beer</a:t>
            </a:r>
          </a:p>
        </p:txBody>
      </p:sp>
      <p:sp>
        <p:nvSpPr>
          <p:cNvPr id="16" name="Freeform 28"/>
          <p:cNvSpPr>
            <a:spLocks/>
          </p:cNvSpPr>
          <p:nvPr/>
        </p:nvSpPr>
        <p:spPr bwMode="auto">
          <a:xfrm>
            <a:off x="5060776" y="5919936"/>
            <a:ext cx="2590800" cy="228600"/>
          </a:xfrm>
          <a:custGeom>
            <a:avLst/>
            <a:gdLst>
              <a:gd name="T0" fmla="*/ 1584 w 1712"/>
              <a:gd name="T1" fmla="*/ 0 h 112"/>
              <a:gd name="T2" fmla="*/ 1488 w 1712"/>
              <a:gd name="T3" fmla="*/ 96 h 112"/>
              <a:gd name="T4" fmla="*/ 240 w 1712"/>
              <a:gd name="T5" fmla="*/ 96 h 112"/>
              <a:gd name="T6" fmla="*/ 48 w 1712"/>
              <a:gd name="T7" fmla="*/ 0 h 112"/>
            </a:gdLst>
            <a:ahLst/>
            <a:cxnLst>
              <a:cxn ang="0">
                <a:pos x="T0" y="T1"/>
              </a:cxn>
              <a:cxn ang="0">
                <a:pos x="T2" y="T3"/>
              </a:cxn>
              <a:cxn ang="0">
                <a:pos x="T4" y="T5"/>
              </a:cxn>
              <a:cxn ang="0">
                <a:pos x="T6" y="T7"/>
              </a:cxn>
            </a:cxnLst>
            <a:rect l="0" t="0" r="r" b="b"/>
            <a:pathLst>
              <a:path w="1712" h="112">
                <a:moveTo>
                  <a:pt x="1584" y="0"/>
                </a:moveTo>
                <a:cubicBezTo>
                  <a:pt x="1648" y="40"/>
                  <a:pt x="1712" y="80"/>
                  <a:pt x="1488" y="96"/>
                </a:cubicBezTo>
                <a:cubicBezTo>
                  <a:pt x="1264" y="112"/>
                  <a:pt x="480" y="112"/>
                  <a:pt x="240" y="96"/>
                </a:cubicBezTo>
                <a:cubicBezTo>
                  <a:pt x="0" y="80"/>
                  <a:pt x="80" y="16"/>
                  <a:pt x="48" y="0"/>
                </a:cubicBezTo>
              </a:path>
            </a:pathLst>
          </a:custGeom>
          <a:noFill/>
          <a:ln w="9525">
            <a:solidFill>
              <a:srgbClr val="00CCFF"/>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17" name="Text Box 29"/>
          <p:cNvSpPr txBox="1">
            <a:spLocks noChangeArrowheads="1"/>
          </p:cNvSpPr>
          <p:nvPr/>
        </p:nvSpPr>
        <p:spPr bwMode="auto">
          <a:xfrm>
            <a:off x="5517976" y="6086624"/>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b="0" dirty="0">
                <a:solidFill>
                  <a:srgbClr val="3333CC"/>
                </a:solidFill>
                <a:latin typeface="Times New Roman" pitchFamily="18" charset="0"/>
              </a:rPr>
              <a:t>sober/turn-on-PC</a:t>
            </a:r>
          </a:p>
        </p:txBody>
      </p:sp>
      <p:sp>
        <p:nvSpPr>
          <p:cNvPr id="18" name="Line 8"/>
          <p:cNvSpPr>
            <a:spLocks noChangeShapeType="1"/>
          </p:cNvSpPr>
          <p:nvPr/>
        </p:nvSpPr>
        <p:spPr bwMode="auto">
          <a:xfrm>
            <a:off x="3269365" y="3991584"/>
            <a:ext cx="2286000" cy="0"/>
          </a:xfrm>
          <a:prstGeom prst="line">
            <a:avLst/>
          </a:prstGeom>
          <a:noFill/>
          <a:ln w="9525">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9" name="Text Box 9"/>
          <p:cNvSpPr txBox="1">
            <a:spLocks noChangeArrowheads="1"/>
          </p:cNvSpPr>
          <p:nvPr/>
        </p:nvSpPr>
        <p:spPr bwMode="auto">
          <a:xfrm>
            <a:off x="3786890" y="3607409"/>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b="0">
                <a:solidFill>
                  <a:srgbClr val="3333CC"/>
                </a:solidFill>
                <a:latin typeface="Times New Roman" pitchFamily="18" charset="0"/>
              </a:rPr>
              <a:t>ask-for-an-A</a:t>
            </a:r>
          </a:p>
        </p:txBody>
      </p:sp>
      <p:sp>
        <p:nvSpPr>
          <p:cNvPr id="20" name="Rectangle 17"/>
          <p:cNvSpPr>
            <a:spLocks noChangeArrowheads="1"/>
          </p:cNvSpPr>
          <p:nvPr/>
        </p:nvSpPr>
        <p:spPr bwMode="auto">
          <a:xfrm>
            <a:off x="1691680" y="3610584"/>
            <a:ext cx="1577685" cy="533400"/>
          </a:xfrm>
          <a:prstGeom prst="rect">
            <a:avLst/>
          </a:prstGeom>
          <a:noFill/>
          <a:ln w="127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1" name="Rectangle 18"/>
          <p:cNvSpPr>
            <a:spLocks noChangeArrowheads="1"/>
          </p:cNvSpPr>
          <p:nvPr/>
        </p:nvSpPr>
        <p:spPr bwMode="auto">
          <a:xfrm>
            <a:off x="1794721" y="3664559"/>
            <a:ext cx="15889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US" u="sng" dirty="0">
                <a:solidFill>
                  <a:srgbClr val="3333CC"/>
                </a:solidFill>
              </a:rPr>
              <a:t>harry: Student  </a:t>
            </a:r>
          </a:p>
          <a:p>
            <a:pPr algn="l"/>
            <a:endParaRPr lang="en-US" u="sng" dirty="0">
              <a:solidFill>
                <a:srgbClr val="3333CC"/>
              </a:solidFill>
            </a:endParaRPr>
          </a:p>
        </p:txBody>
      </p:sp>
      <p:sp>
        <p:nvSpPr>
          <p:cNvPr id="22" name="Rectangle 21"/>
          <p:cNvSpPr>
            <a:spLocks noChangeArrowheads="1"/>
          </p:cNvSpPr>
          <p:nvPr/>
        </p:nvSpPr>
        <p:spPr bwMode="auto">
          <a:xfrm>
            <a:off x="1973965" y="3915384"/>
            <a:ext cx="108523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US" sz="1000" dirty="0">
                <a:solidFill>
                  <a:srgbClr val="3333CC"/>
                </a:solidFill>
              </a:rPr>
              <a:t>name = “Harry Kid”</a:t>
            </a:r>
          </a:p>
        </p:txBody>
      </p:sp>
      <p:sp>
        <p:nvSpPr>
          <p:cNvPr id="23" name="Rectangle 23"/>
          <p:cNvSpPr>
            <a:spLocks noChangeArrowheads="1"/>
          </p:cNvSpPr>
          <p:nvPr/>
        </p:nvSpPr>
        <p:spPr bwMode="auto">
          <a:xfrm>
            <a:off x="5574414" y="3610584"/>
            <a:ext cx="2237945" cy="533400"/>
          </a:xfrm>
          <a:prstGeom prst="rect">
            <a:avLst/>
          </a:prstGeom>
          <a:noFill/>
          <a:ln w="127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4" name="Rectangle 24"/>
          <p:cNvSpPr>
            <a:spLocks noChangeArrowheads="1"/>
          </p:cNvSpPr>
          <p:nvPr/>
        </p:nvSpPr>
        <p:spPr bwMode="auto">
          <a:xfrm>
            <a:off x="5631565" y="3610584"/>
            <a:ext cx="218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US" u="sng" dirty="0" err="1">
                <a:solidFill>
                  <a:srgbClr val="3333CC"/>
                </a:solidFill>
              </a:rPr>
              <a:t>katie</a:t>
            </a:r>
            <a:r>
              <a:rPr lang="en-US" u="sng" dirty="0">
                <a:solidFill>
                  <a:srgbClr val="3333CC"/>
                </a:solidFill>
              </a:rPr>
              <a:t>: </a:t>
            </a:r>
            <a:r>
              <a:rPr lang="id-ID" u="sng" dirty="0" smtClean="0">
                <a:solidFill>
                  <a:srgbClr val="3333CC"/>
                </a:solidFill>
              </a:rPr>
              <a:t>P</a:t>
            </a:r>
            <a:r>
              <a:rPr lang="en-US" u="sng" dirty="0" err="1" smtClean="0">
                <a:solidFill>
                  <a:srgbClr val="3333CC"/>
                </a:solidFill>
              </a:rPr>
              <a:t>rofessor</a:t>
            </a:r>
            <a:r>
              <a:rPr lang="en-US" u="sng" dirty="0" smtClean="0">
                <a:solidFill>
                  <a:srgbClr val="3333CC"/>
                </a:solidFill>
              </a:rPr>
              <a:t>  </a:t>
            </a:r>
            <a:endParaRPr lang="en-US" u="sng" dirty="0">
              <a:solidFill>
                <a:srgbClr val="3333CC"/>
              </a:solidFill>
            </a:endParaRPr>
          </a:p>
          <a:p>
            <a:pPr algn="l"/>
            <a:endParaRPr lang="en-US" u="sng" dirty="0">
              <a:solidFill>
                <a:srgbClr val="3333CC"/>
              </a:solidFill>
            </a:endParaRPr>
          </a:p>
        </p:txBody>
      </p:sp>
      <p:sp>
        <p:nvSpPr>
          <p:cNvPr id="25" name="Rectangle 25"/>
          <p:cNvSpPr>
            <a:spLocks noChangeArrowheads="1"/>
          </p:cNvSpPr>
          <p:nvPr/>
        </p:nvSpPr>
        <p:spPr bwMode="auto">
          <a:xfrm>
            <a:off x="5631565" y="3915384"/>
            <a:ext cx="131125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r>
              <a:rPr lang="en-US" sz="1000" dirty="0">
                <a:solidFill>
                  <a:srgbClr val="3333CC"/>
                </a:solidFill>
              </a:rPr>
              <a:t>name = “Katie Holmes”</a:t>
            </a:r>
          </a:p>
        </p:txBody>
      </p:sp>
    </p:spTree>
    <p:extLst>
      <p:ext uri="{BB962C8B-B14F-4D97-AF65-F5344CB8AC3E}">
        <p14:creationId xmlns:p14="http://schemas.microsoft.com/office/powerpoint/2010/main" val="26943984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dirty="0" smtClean="0"/>
              <a:t>How to identify specialization </a:t>
            </a:r>
            <a:r>
              <a:rPr lang="id-ID" dirty="0" smtClean="0"/>
              <a:t>(2)</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100</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000" dirty="0" smtClean="0"/>
              <a:t>Some of them are discovered during analysis</a:t>
            </a:r>
          </a:p>
          <a:p>
            <a:pPr>
              <a:lnSpc>
                <a:spcPct val="150000"/>
              </a:lnSpc>
            </a:pPr>
            <a:r>
              <a:rPr lang="en-US" sz="2000" dirty="0" smtClean="0"/>
              <a:t>Bottom-up approach</a:t>
            </a:r>
          </a:p>
          <a:p>
            <a:pPr lvl="1">
              <a:lnSpc>
                <a:spcPct val="150000"/>
              </a:lnSpc>
              <a:buFont typeface="Wingdings" pitchFamily="2" charset="2"/>
              <a:buChar char="§"/>
            </a:pPr>
            <a:r>
              <a:rPr lang="en-US" sz="2000" dirty="0" smtClean="0"/>
              <a:t>“Part-time Instructor” derived from “Instructor” and “Student” while modeling a department</a:t>
            </a:r>
          </a:p>
          <a:p>
            <a:pPr lvl="1">
              <a:lnSpc>
                <a:spcPct val="150000"/>
              </a:lnSpc>
              <a:buFont typeface="Wingdings" pitchFamily="2" charset="2"/>
              <a:buChar char="§"/>
            </a:pPr>
            <a:r>
              <a:rPr lang="en-US" sz="2000" dirty="0" smtClean="0"/>
              <a:t>“User” derived from “Customer”, “Bank Manager” and “Teller” while modeling an ATM system</a:t>
            </a:r>
          </a:p>
          <a:p>
            <a:pPr lvl="1">
              <a:lnSpc>
                <a:spcPct val="150000"/>
              </a:lnSpc>
              <a:buFont typeface="Wingdings" pitchFamily="2" charset="2"/>
              <a:buChar char="§"/>
            </a:pPr>
            <a:r>
              <a:rPr lang="en-US" sz="2000" dirty="0" smtClean="0"/>
              <a:t>“Material” derived from “Book”, “Journal” and “Magazine” while modeling a library catalog system</a:t>
            </a:r>
          </a:p>
        </p:txBody>
      </p:sp>
    </p:spTree>
    <p:extLst>
      <p:ext uri="{BB962C8B-B14F-4D97-AF65-F5344CB8AC3E}">
        <p14:creationId xmlns:p14="http://schemas.microsoft.com/office/powerpoint/2010/main" val="24758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67544" y="2492896"/>
            <a:ext cx="8229600" cy="1440160"/>
          </a:xfrm>
        </p:spPr>
        <p:txBody>
          <a:bodyPr/>
          <a:lstStyle/>
          <a:p>
            <a:pPr algn="ctr">
              <a:buNone/>
            </a:pPr>
            <a:r>
              <a:rPr lang="id-ID" sz="4400" b="1" dirty="0" smtClean="0">
                <a:effectLst>
                  <a:outerShdw blurRad="38100" dist="38100" dir="2700000" algn="tl">
                    <a:srgbClr val="000000">
                      <a:alpha val="43137"/>
                    </a:srgbClr>
                  </a:outerShdw>
                </a:effectLst>
              </a:rPr>
              <a:t>Statechart Diagram Modelling</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101</a:t>
            </a:fld>
            <a:endParaRPr lang="en-US"/>
          </a:p>
        </p:txBody>
      </p:sp>
    </p:spTree>
    <p:extLst>
      <p:ext uri="{BB962C8B-B14F-4D97-AF65-F5344CB8AC3E}">
        <p14:creationId xmlns:p14="http://schemas.microsoft.com/office/powerpoint/2010/main" val="40068677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102</a:t>
            </a:fld>
            <a:endParaRPr lang="en-US"/>
          </a:p>
        </p:txBody>
      </p:sp>
      <p:sp>
        <p:nvSpPr>
          <p:cNvPr id="34" name="Rectangle 27"/>
          <p:cNvSpPr>
            <a:spLocks noChangeArrowheads="1"/>
          </p:cNvSpPr>
          <p:nvPr/>
        </p:nvSpPr>
        <p:spPr bwMode="auto">
          <a:xfrm>
            <a:off x="1834952" y="2238151"/>
            <a:ext cx="1371600" cy="304800"/>
          </a:xfrm>
          <a:prstGeom prst="rect">
            <a:avLst/>
          </a:prstGeom>
          <a:solidFill>
            <a:schemeClr val="accent1"/>
          </a:solidFill>
          <a:ln w="9525">
            <a:solidFill>
              <a:schemeClr val="tx1"/>
            </a:solidFill>
            <a:round/>
            <a:headEnd/>
            <a:tailEnd/>
          </a:ln>
        </p:spPr>
        <p:txBody>
          <a:bodyPr wrap="none"/>
          <a:lstStyle/>
          <a:p>
            <a:endParaRPr lang="id-ID"/>
          </a:p>
        </p:txBody>
      </p:sp>
      <p:sp>
        <p:nvSpPr>
          <p:cNvPr id="35" name="Rectangle 2"/>
          <p:cNvSpPr txBox="1">
            <a:spLocks noChangeArrowheads="1"/>
          </p:cNvSpPr>
          <p:nvPr/>
        </p:nvSpPr>
        <p:spPr bwMode="auto">
          <a:xfrm>
            <a:off x="615752" y="561751"/>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rgbClr val="800000"/>
                </a:solidFill>
                <a:latin typeface="+mj-lt"/>
                <a:ea typeface="+mj-ea"/>
                <a:cs typeface="+mj-cs"/>
              </a:defRPr>
            </a:lvl1pPr>
            <a:lvl2pPr algn="l" rtl="0" fontAlgn="base">
              <a:spcBef>
                <a:spcPct val="0"/>
              </a:spcBef>
              <a:spcAft>
                <a:spcPct val="0"/>
              </a:spcAft>
              <a:defRPr sz="4400">
                <a:solidFill>
                  <a:srgbClr val="800000"/>
                </a:solidFill>
                <a:latin typeface="Arial" charset="0"/>
              </a:defRPr>
            </a:lvl2pPr>
            <a:lvl3pPr algn="l" rtl="0" fontAlgn="base">
              <a:spcBef>
                <a:spcPct val="0"/>
              </a:spcBef>
              <a:spcAft>
                <a:spcPct val="0"/>
              </a:spcAft>
              <a:defRPr sz="4400">
                <a:solidFill>
                  <a:srgbClr val="800000"/>
                </a:solidFill>
                <a:latin typeface="Arial" charset="0"/>
              </a:defRPr>
            </a:lvl3pPr>
            <a:lvl4pPr algn="l" rtl="0" fontAlgn="base">
              <a:spcBef>
                <a:spcPct val="0"/>
              </a:spcBef>
              <a:spcAft>
                <a:spcPct val="0"/>
              </a:spcAft>
              <a:defRPr sz="4400">
                <a:solidFill>
                  <a:srgbClr val="800000"/>
                </a:solidFill>
                <a:latin typeface="Arial" charset="0"/>
              </a:defRPr>
            </a:lvl4pPr>
            <a:lvl5pPr algn="l" rtl="0" fontAlgn="base">
              <a:spcBef>
                <a:spcPct val="0"/>
              </a:spcBef>
              <a:spcAft>
                <a:spcPct val="0"/>
              </a:spcAft>
              <a:defRPr sz="4400">
                <a:solidFill>
                  <a:srgbClr val="800000"/>
                </a:solidFill>
                <a:latin typeface="Arial" charset="0"/>
              </a:defRPr>
            </a:lvl5pPr>
            <a:lvl6pPr marL="457200" algn="l" rtl="0" fontAlgn="base">
              <a:spcBef>
                <a:spcPct val="0"/>
              </a:spcBef>
              <a:spcAft>
                <a:spcPct val="0"/>
              </a:spcAft>
              <a:defRPr sz="4400">
                <a:solidFill>
                  <a:srgbClr val="800000"/>
                </a:solidFill>
                <a:latin typeface="Arial" charset="0"/>
              </a:defRPr>
            </a:lvl6pPr>
            <a:lvl7pPr marL="914400" algn="l" rtl="0" fontAlgn="base">
              <a:spcBef>
                <a:spcPct val="0"/>
              </a:spcBef>
              <a:spcAft>
                <a:spcPct val="0"/>
              </a:spcAft>
              <a:defRPr sz="4400">
                <a:solidFill>
                  <a:srgbClr val="800000"/>
                </a:solidFill>
                <a:latin typeface="Arial" charset="0"/>
              </a:defRPr>
            </a:lvl7pPr>
            <a:lvl8pPr marL="1371600" algn="l" rtl="0" fontAlgn="base">
              <a:spcBef>
                <a:spcPct val="0"/>
              </a:spcBef>
              <a:spcAft>
                <a:spcPct val="0"/>
              </a:spcAft>
              <a:defRPr sz="4400">
                <a:solidFill>
                  <a:srgbClr val="800000"/>
                </a:solidFill>
                <a:latin typeface="Arial" charset="0"/>
              </a:defRPr>
            </a:lvl8pPr>
            <a:lvl9pPr marL="1828800" algn="l" rtl="0" fontAlgn="base">
              <a:spcBef>
                <a:spcPct val="0"/>
              </a:spcBef>
              <a:spcAft>
                <a:spcPct val="0"/>
              </a:spcAft>
              <a:defRPr sz="4400">
                <a:solidFill>
                  <a:srgbClr val="800000"/>
                </a:solidFill>
                <a:latin typeface="Arial" charset="0"/>
              </a:defRPr>
            </a:lvl9pPr>
          </a:lstStyle>
          <a:p>
            <a:r>
              <a:rPr lang="en-US" smtClean="0"/>
              <a:t>State diagram – basic syntax</a:t>
            </a:r>
            <a:endParaRPr lang="en-US" dirty="0" smtClean="0"/>
          </a:p>
        </p:txBody>
      </p:sp>
      <p:sp>
        <p:nvSpPr>
          <p:cNvPr id="36" name="AutoShape 3"/>
          <p:cNvSpPr>
            <a:spLocks noChangeArrowheads="1"/>
          </p:cNvSpPr>
          <p:nvPr/>
        </p:nvSpPr>
        <p:spPr bwMode="auto">
          <a:xfrm>
            <a:off x="1758752" y="2161951"/>
            <a:ext cx="1600200" cy="167640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7" name="AutoShape 4"/>
          <p:cNvSpPr>
            <a:spLocks noChangeArrowheads="1"/>
          </p:cNvSpPr>
          <p:nvPr/>
        </p:nvSpPr>
        <p:spPr bwMode="auto">
          <a:xfrm>
            <a:off x="5873552" y="2238151"/>
            <a:ext cx="1600200" cy="68580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8" name="AutoShape 5"/>
          <p:cNvSpPr>
            <a:spLocks noChangeArrowheads="1"/>
          </p:cNvSpPr>
          <p:nvPr/>
        </p:nvSpPr>
        <p:spPr bwMode="auto">
          <a:xfrm>
            <a:off x="1834952" y="4447951"/>
            <a:ext cx="1600200" cy="685800"/>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9" name="Oval 6"/>
          <p:cNvSpPr>
            <a:spLocks noChangeArrowheads="1"/>
          </p:cNvSpPr>
          <p:nvPr/>
        </p:nvSpPr>
        <p:spPr bwMode="auto">
          <a:xfrm>
            <a:off x="1072952" y="2466751"/>
            <a:ext cx="152400" cy="152400"/>
          </a:xfrm>
          <a:prstGeom prst="ellipse">
            <a:avLst/>
          </a:prstGeom>
          <a:solidFill>
            <a:schemeClr val="accent1"/>
          </a:solidFill>
          <a:ln w="12700">
            <a:solidFill>
              <a:schemeClr val="tx1"/>
            </a:solidFill>
            <a:round/>
            <a:headEnd/>
            <a:tailEnd/>
          </a:ln>
        </p:spPr>
        <p:txBody>
          <a:bodyPr wrap="none" anchor="ctr"/>
          <a:lstStyle/>
          <a:p>
            <a:endParaRPr lang="id-ID"/>
          </a:p>
        </p:txBody>
      </p:sp>
      <p:sp>
        <p:nvSpPr>
          <p:cNvPr id="40" name="Oval 7"/>
          <p:cNvSpPr>
            <a:spLocks noChangeArrowheads="1"/>
          </p:cNvSpPr>
          <p:nvPr/>
        </p:nvSpPr>
        <p:spPr bwMode="auto">
          <a:xfrm>
            <a:off x="6330752" y="4676551"/>
            <a:ext cx="533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41" name="Oval 8"/>
          <p:cNvSpPr>
            <a:spLocks noChangeArrowheads="1"/>
          </p:cNvSpPr>
          <p:nvPr/>
        </p:nvSpPr>
        <p:spPr bwMode="auto">
          <a:xfrm>
            <a:off x="6483152" y="4828951"/>
            <a:ext cx="228600" cy="228600"/>
          </a:xfrm>
          <a:prstGeom prst="ellipse">
            <a:avLst/>
          </a:prstGeom>
          <a:solidFill>
            <a:schemeClr val="accent1"/>
          </a:solidFill>
          <a:ln w="12700">
            <a:solidFill>
              <a:schemeClr val="tx1"/>
            </a:solidFill>
            <a:round/>
            <a:headEnd/>
            <a:tailEnd/>
          </a:ln>
        </p:spPr>
        <p:txBody>
          <a:bodyPr wrap="none" anchor="ctr"/>
          <a:lstStyle/>
          <a:p>
            <a:endParaRPr lang="id-ID"/>
          </a:p>
        </p:txBody>
      </p:sp>
      <p:sp>
        <p:nvSpPr>
          <p:cNvPr id="42" name="Line 9"/>
          <p:cNvSpPr>
            <a:spLocks noChangeShapeType="1"/>
          </p:cNvSpPr>
          <p:nvPr/>
        </p:nvSpPr>
        <p:spPr bwMode="auto">
          <a:xfrm>
            <a:off x="1225352" y="2542951"/>
            <a:ext cx="533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3" name="Line 10"/>
          <p:cNvSpPr>
            <a:spLocks noChangeShapeType="1"/>
          </p:cNvSpPr>
          <p:nvPr/>
        </p:nvSpPr>
        <p:spPr bwMode="auto">
          <a:xfrm>
            <a:off x="3358952" y="2542951"/>
            <a:ext cx="2514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4" name="Line 11"/>
          <p:cNvSpPr>
            <a:spLocks noChangeShapeType="1"/>
          </p:cNvSpPr>
          <p:nvPr/>
        </p:nvSpPr>
        <p:spPr bwMode="auto">
          <a:xfrm flipH="1">
            <a:off x="3435152" y="2923951"/>
            <a:ext cx="289560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5" name="Line 12"/>
          <p:cNvSpPr>
            <a:spLocks noChangeShapeType="1"/>
          </p:cNvSpPr>
          <p:nvPr/>
        </p:nvSpPr>
        <p:spPr bwMode="auto">
          <a:xfrm>
            <a:off x="6635552" y="2923951"/>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6" name="Text Box 13"/>
          <p:cNvSpPr txBox="1">
            <a:spLocks noChangeArrowheads="1"/>
          </p:cNvSpPr>
          <p:nvPr/>
        </p:nvSpPr>
        <p:spPr bwMode="auto">
          <a:xfrm>
            <a:off x="539552" y="208575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10" charset="0"/>
              </a:rPr>
              <a:t>initial</a:t>
            </a:r>
          </a:p>
        </p:txBody>
      </p:sp>
      <p:sp>
        <p:nvSpPr>
          <p:cNvPr id="47" name="Text Box 14"/>
          <p:cNvSpPr txBox="1">
            <a:spLocks noChangeArrowheads="1"/>
          </p:cNvSpPr>
          <p:nvPr/>
        </p:nvSpPr>
        <p:spPr bwMode="auto">
          <a:xfrm>
            <a:off x="6254552" y="536235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10" charset="0"/>
              </a:rPr>
              <a:t>final</a:t>
            </a:r>
          </a:p>
        </p:txBody>
      </p:sp>
      <p:sp>
        <p:nvSpPr>
          <p:cNvPr id="48" name="Line 15"/>
          <p:cNvSpPr>
            <a:spLocks noChangeShapeType="1"/>
          </p:cNvSpPr>
          <p:nvPr/>
        </p:nvSpPr>
        <p:spPr bwMode="auto">
          <a:xfrm>
            <a:off x="1758752" y="2619151"/>
            <a:ext cx="1600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9" name="Text Box 16"/>
          <p:cNvSpPr txBox="1">
            <a:spLocks noChangeArrowheads="1"/>
          </p:cNvSpPr>
          <p:nvPr/>
        </p:nvSpPr>
        <p:spPr bwMode="auto">
          <a:xfrm>
            <a:off x="1911152" y="2176239"/>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10" charset="0"/>
              </a:rPr>
              <a:t>State name</a:t>
            </a:r>
          </a:p>
        </p:txBody>
      </p:sp>
      <p:sp>
        <p:nvSpPr>
          <p:cNvPr id="50" name="Text Box 17"/>
          <p:cNvSpPr txBox="1">
            <a:spLocks noChangeArrowheads="1"/>
          </p:cNvSpPr>
          <p:nvPr/>
        </p:nvSpPr>
        <p:spPr bwMode="auto">
          <a:xfrm>
            <a:off x="3968552" y="5438551"/>
            <a:ext cx="1828800" cy="366713"/>
          </a:xfrm>
          <a:prstGeom prst="rect">
            <a:avLst/>
          </a:prstGeom>
          <a:noFill/>
          <a:ln w="12700">
            <a:noFill/>
            <a:miter lim="800000"/>
            <a:headEnd/>
            <a:tailEnd/>
          </a:ln>
          <a:effectLst/>
        </p:spPr>
        <p:txBody>
          <a:bodyPr>
            <a:spAutoFit/>
          </a:bodyPr>
          <a:lstStyle/>
          <a:p>
            <a:pPr>
              <a:spcBef>
                <a:spcPct val="50000"/>
              </a:spcBef>
              <a:defRPr/>
            </a:pPr>
            <a:r>
              <a:rPr lang="en-US" sz="1800" dirty="0">
                <a:solidFill>
                  <a:schemeClr val="accent6"/>
                </a:solidFill>
                <a:latin typeface="Times New Roman" pitchFamily="18" charset="0"/>
                <a:ea typeface="+mn-ea"/>
              </a:rPr>
              <a:t>Unnamed states</a:t>
            </a:r>
          </a:p>
        </p:txBody>
      </p:sp>
      <p:sp>
        <p:nvSpPr>
          <p:cNvPr id="51" name="Line 18"/>
          <p:cNvSpPr>
            <a:spLocks noChangeShapeType="1"/>
          </p:cNvSpPr>
          <p:nvPr/>
        </p:nvSpPr>
        <p:spPr bwMode="auto">
          <a:xfrm flipH="1" flipV="1">
            <a:off x="3663752" y="5133751"/>
            <a:ext cx="914400" cy="304800"/>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52" name="Line 19"/>
          <p:cNvSpPr>
            <a:spLocks noChangeShapeType="1"/>
          </p:cNvSpPr>
          <p:nvPr/>
        </p:nvSpPr>
        <p:spPr bwMode="auto">
          <a:xfrm flipV="1">
            <a:off x="4578152" y="3228751"/>
            <a:ext cx="1676400" cy="2209800"/>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53" name="Text Box 20"/>
          <p:cNvSpPr txBox="1">
            <a:spLocks noChangeArrowheads="1"/>
          </p:cNvSpPr>
          <p:nvPr/>
        </p:nvSpPr>
        <p:spPr bwMode="auto">
          <a:xfrm>
            <a:off x="1834952" y="2695351"/>
            <a:ext cx="1447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entry/ …</a:t>
            </a:r>
          </a:p>
          <a:p>
            <a:pPr eaLnBrk="1" hangingPunct="1">
              <a:spcBef>
                <a:spcPct val="50000"/>
              </a:spcBef>
            </a:pPr>
            <a:r>
              <a:rPr lang="en-US">
                <a:latin typeface="Times New Roman" pitchFamily="-110" charset="0"/>
              </a:rPr>
              <a:t>exit/ …</a:t>
            </a:r>
          </a:p>
          <a:p>
            <a:pPr eaLnBrk="1" hangingPunct="1">
              <a:spcBef>
                <a:spcPct val="50000"/>
              </a:spcBef>
            </a:pPr>
            <a:r>
              <a:rPr lang="en-US">
                <a:latin typeface="Times New Roman" pitchFamily="-110" charset="0"/>
              </a:rPr>
              <a:t>do/</a:t>
            </a:r>
          </a:p>
        </p:txBody>
      </p:sp>
      <p:sp>
        <p:nvSpPr>
          <p:cNvPr id="54" name="Text Box 21"/>
          <p:cNvSpPr txBox="1">
            <a:spLocks noChangeArrowheads="1"/>
          </p:cNvSpPr>
          <p:nvPr/>
        </p:nvSpPr>
        <p:spPr bwMode="auto">
          <a:xfrm>
            <a:off x="3358952" y="1857151"/>
            <a:ext cx="2362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event (EventParams) [guard] /</a:t>
            </a:r>
          </a:p>
          <a:p>
            <a:pPr eaLnBrk="1" hangingPunct="1">
              <a:spcBef>
                <a:spcPct val="50000"/>
              </a:spcBef>
            </a:pPr>
            <a:r>
              <a:rPr lang="en-US">
                <a:latin typeface="Times New Roman" pitchFamily="-110" charset="0"/>
              </a:rPr>
              <a:t>action (ActionParams)</a:t>
            </a:r>
          </a:p>
        </p:txBody>
      </p:sp>
      <p:sp>
        <p:nvSpPr>
          <p:cNvPr id="55" name="Text Box 22"/>
          <p:cNvSpPr txBox="1">
            <a:spLocks noChangeArrowheads="1"/>
          </p:cNvSpPr>
          <p:nvPr/>
        </p:nvSpPr>
        <p:spPr bwMode="auto">
          <a:xfrm>
            <a:off x="2215952" y="4600351"/>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actions</a:t>
            </a:r>
          </a:p>
        </p:txBody>
      </p:sp>
      <p:sp>
        <p:nvSpPr>
          <p:cNvPr id="56" name="Text Box 23"/>
          <p:cNvSpPr txBox="1">
            <a:spLocks noChangeArrowheads="1"/>
          </p:cNvSpPr>
          <p:nvPr/>
        </p:nvSpPr>
        <p:spPr bwMode="auto">
          <a:xfrm>
            <a:off x="6330752" y="2390551"/>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actions</a:t>
            </a:r>
          </a:p>
        </p:txBody>
      </p:sp>
      <p:sp>
        <p:nvSpPr>
          <p:cNvPr id="57" name="Text Box 24"/>
          <p:cNvSpPr txBox="1">
            <a:spLocks noChangeArrowheads="1"/>
          </p:cNvSpPr>
          <p:nvPr/>
        </p:nvSpPr>
        <p:spPr bwMode="auto">
          <a:xfrm rot="19986151">
            <a:off x="3587552" y="3457351"/>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event (params)</a:t>
            </a:r>
          </a:p>
        </p:txBody>
      </p:sp>
      <p:sp>
        <p:nvSpPr>
          <p:cNvPr id="58" name="Text Box 25"/>
          <p:cNvSpPr txBox="1">
            <a:spLocks noChangeArrowheads="1"/>
          </p:cNvSpPr>
          <p:nvPr/>
        </p:nvSpPr>
        <p:spPr bwMode="auto">
          <a:xfrm>
            <a:off x="6711752" y="3685951"/>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event (Eparams) / action (Aparams)</a:t>
            </a:r>
          </a:p>
        </p:txBody>
      </p:sp>
    </p:spTree>
    <p:extLst>
      <p:ext uri="{BB962C8B-B14F-4D97-AF65-F5344CB8AC3E}">
        <p14:creationId xmlns:p14="http://schemas.microsoft.com/office/powerpoint/2010/main" val="27267399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dirty="0" smtClean="0"/>
              <a:t>State Diagram</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103</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eaLnBrk="1" hangingPunct="1">
              <a:lnSpc>
                <a:spcPct val="150000"/>
              </a:lnSpc>
            </a:pPr>
            <a:r>
              <a:rPr lang="en-US" sz="1800" dirty="0"/>
              <a:t>A transition between states is represented by the event that triggers the transition </a:t>
            </a:r>
          </a:p>
          <a:p>
            <a:pPr eaLnBrk="1" hangingPunct="1">
              <a:lnSpc>
                <a:spcPct val="150000"/>
              </a:lnSpc>
            </a:pPr>
            <a:r>
              <a:rPr lang="en-US" sz="1800" dirty="0"/>
              <a:t>Transitions may have guards or conditions under which the transitions </a:t>
            </a:r>
            <a:r>
              <a:rPr lang="en-US" sz="1800" dirty="0" smtClean="0"/>
              <a:t>fire</a:t>
            </a:r>
            <a:endParaRPr lang="id-ID" sz="1800" dirty="0" smtClean="0"/>
          </a:p>
          <a:p>
            <a:pPr eaLnBrk="1" hangingPunct="1">
              <a:lnSpc>
                <a:spcPct val="150000"/>
              </a:lnSpc>
            </a:pPr>
            <a:r>
              <a:rPr lang="en-US" sz="1800" dirty="0"/>
              <a:t>A state may optionally have a label</a:t>
            </a:r>
          </a:p>
          <a:p>
            <a:pPr eaLnBrk="1" hangingPunct="1">
              <a:lnSpc>
                <a:spcPct val="150000"/>
              </a:lnSpc>
            </a:pPr>
            <a:r>
              <a:rPr lang="en-US" sz="1800" dirty="0"/>
              <a:t>Every state may have </a:t>
            </a:r>
          </a:p>
          <a:p>
            <a:pPr lvl="1" eaLnBrk="1" hangingPunct="1">
              <a:lnSpc>
                <a:spcPct val="150000"/>
              </a:lnSpc>
              <a:buFont typeface="Wingdings" pitchFamily="2" charset="2"/>
              <a:buChar char="§"/>
            </a:pPr>
            <a:r>
              <a:rPr lang="en-US" sz="1800" dirty="0"/>
              <a:t>An entry action – executed as soon as the state is entered</a:t>
            </a:r>
          </a:p>
          <a:p>
            <a:pPr lvl="1" eaLnBrk="1" hangingPunct="1">
              <a:lnSpc>
                <a:spcPct val="150000"/>
              </a:lnSpc>
              <a:buFont typeface="Wingdings" pitchFamily="2" charset="2"/>
              <a:buChar char="§"/>
            </a:pPr>
            <a:r>
              <a:rPr lang="en-US" sz="1800" dirty="0"/>
              <a:t>An exit action – executed just before leaving the state</a:t>
            </a:r>
          </a:p>
          <a:p>
            <a:pPr lvl="1" eaLnBrk="1" hangingPunct="1">
              <a:lnSpc>
                <a:spcPct val="150000"/>
              </a:lnSpc>
              <a:buFont typeface="Wingdings" pitchFamily="2" charset="2"/>
              <a:buChar char="§"/>
            </a:pPr>
            <a:r>
              <a:rPr lang="en-US" sz="1800" dirty="0"/>
              <a:t>A “do” action – executed while the object is in this state; it may be ongoing action until the object leaves the state</a:t>
            </a:r>
          </a:p>
          <a:p>
            <a:pPr eaLnBrk="1" hangingPunct="1">
              <a:lnSpc>
                <a:spcPct val="90000"/>
              </a:lnSpc>
            </a:pPr>
            <a:endParaRPr lang="en-US" sz="2400" dirty="0"/>
          </a:p>
        </p:txBody>
      </p:sp>
    </p:spTree>
    <p:extLst>
      <p:ext uri="{BB962C8B-B14F-4D97-AF65-F5344CB8AC3E}">
        <p14:creationId xmlns:p14="http://schemas.microsoft.com/office/powerpoint/2010/main" val="5688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dirty="0" smtClean="0"/>
              <a:t>State Formal Definition (1)</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104</a:t>
            </a:fld>
            <a:endParaRPr lang="en-US"/>
          </a:p>
        </p:txBody>
      </p:sp>
      <p:sp>
        <p:nvSpPr>
          <p:cNvPr id="8" name="Rectangle 3"/>
          <p:cNvSpPr txBox="1">
            <a:spLocks noChangeArrowheads="1"/>
          </p:cNvSpPr>
          <p:nvPr/>
        </p:nvSpPr>
        <p:spPr bwMode="auto">
          <a:xfrm>
            <a:off x="457200" y="1484784"/>
            <a:ext cx="8229600" cy="49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eaLnBrk="1" hangingPunct="1">
              <a:lnSpc>
                <a:spcPct val="150000"/>
              </a:lnSpc>
            </a:pPr>
            <a:r>
              <a:rPr lang="en-US" sz="2000" dirty="0"/>
              <a:t>A state is a condition in the life of an object during which the object performs an action or waits for some event</a:t>
            </a:r>
          </a:p>
          <a:p>
            <a:pPr eaLnBrk="1" hangingPunct="1">
              <a:lnSpc>
                <a:spcPct val="150000"/>
              </a:lnSpc>
            </a:pPr>
            <a:r>
              <a:rPr lang="en-US" sz="2000" b="1" u="sng" dirty="0">
                <a:solidFill>
                  <a:srgbClr val="3333CC"/>
                </a:solidFill>
              </a:rPr>
              <a:t>A state is represented by the collection of attributes and their corresponding values</a:t>
            </a:r>
          </a:p>
          <a:p>
            <a:pPr eaLnBrk="1" hangingPunct="1">
              <a:lnSpc>
                <a:spcPct val="150000"/>
              </a:lnSpc>
            </a:pPr>
            <a:r>
              <a:rPr lang="en-US" sz="2000" dirty="0"/>
              <a:t>An object after being created must be in at one particular state at any instant</a:t>
            </a:r>
          </a:p>
          <a:p>
            <a:pPr lvl="1" eaLnBrk="1" hangingPunct="1">
              <a:lnSpc>
                <a:spcPct val="150000"/>
              </a:lnSpc>
            </a:pPr>
            <a:r>
              <a:rPr lang="en-US" sz="2000" dirty="0"/>
              <a:t>Unless otherwise mentioned, an object remains in a state for a </a:t>
            </a:r>
            <a:r>
              <a:rPr lang="en-US" sz="2000" b="1" dirty="0">
                <a:solidFill>
                  <a:srgbClr val="3333CC"/>
                </a:solidFill>
              </a:rPr>
              <a:t>finite time</a:t>
            </a:r>
          </a:p>
          <a:p>
            <a:pPr lvl="1" eaLnBrk="1" hangingPunct="1">
              <a:lnSpc>
                <a:spcPct val="150000"/>
              </a:lnSpc>
            </a:pPr>
            <a:r>
              <a:rPr lang="en-US" sz="2000" dirty="0"/>
              <a:t>UML allows modeling of transient states (states that exist only for a very short and insignificant duration)</a:t>
            </a:r>
          </a:p>
        </p:txBody>
      </p:sp>
    </p:spTree>
    <p:extLst>
      <p:ext uri="{BB962C8B-B14F-4D97-AF65-F5344CB8AC3E}">
        <p14:creationId xmlns:p14="http://schemas.microsoft.com/office/powerpoint/2010/main" val="210126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dirty="0" smtClean="0"/>
              <a:t>State Formal Definition (2)</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105</a:t>
            </a:fld>
            <a:endParaRPr lang="en-US"/>
          </a:p>
        </p:txBody>
      </p:sp>
      <p:sp>
        <p:nvSpPr>
          <p:cNvPr id="8" name="Rectangle 3"/>
          <p:cNvSpPr txBox="1">
            <a:spLocks noChangeArrowheads="1"/>
          </p:cNvSpPr>
          <p:nvPr/>
        </p:nvSpPr>
        <p:spPr bwMode="auto">
          <a:xfrm>
            <a:off x="457200" y="1916832"/>
            <a:ext cx="82296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eaLnBrk="1" hangingPunct="1">
              <a:lnSpc>
                <a:spcPct val="150000"/>
              </a:lnSpc>
            </a:pPr>
            <a:r>
              <a:rPr lang="en-US" sz="2400" dirty="0"/>
              <a:t>A state (directly or indirectly) includes links (instances of associations) connected with the object at that instant</a:t>
            </a:r>
          </a:p>
          <a:p>
            <a:pPr eaLnBrk="1" hangingPunct="1">
              <a:lnSpc>
                <a:spcPct val="150000"/>
              </a:lnSpc>
            </a:pPr>
            <a:r>
              <a:rPr lang="en-US" sz="2400" dirty="0"/>
              <a:t>A state may be decomposed into concurrent sub-states (AND relationship)</a:t>
            </a:r>
          </a:p>
          <a:p>
            <a:pPr eaLnBrk="1" hangingPunct="1">
              <a:lnSpc>
                <a:spcPct val="150000"/>
              </a:lnSpc>
            </a:pPr>
            <a:r>
              <a:rPr lang="en-US" sz="2400" dirty="0"/>
              <a:t>A state may be composed using mutually exclusive disjoint sub-states (OR relationship)</a:t>
            </a:r>
          </a:p>
        </p:txBody>
      </p:sp>
    </p:spTree>
    <p:extLst>
      <p:ext uri="{BB962C8B-B14F-4D97-AF65-F5344CB8AC3E}">
        <p14:creationId xmlns:p14="http://schemas.microsoft.com/office/powerpoint/2010/main" val="169933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dirty="0" smtClean="0"/>
              <a:t>Event Formal Definition</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106</a:t>
            </a:fld>
            <a:endParaRPr lang="en-US"/>
          </a:p>
        </p:txBody>
      </p:sp>
      <p:sp>
        <p:nvSpPr>
          <p:cNvPr id="8" name="Rectangle 3"/>
          <p:cNvSpPr txBox="1">
            <a:spLocks noChangeArrowheads="1"/>
          </p:cNvSpPr>
          <p:nvPr/>
        </p:nvSpPr>
        <p:spPr bwMode="auto">
          <a:xfrm>
            <a:off x="457200" y="1628800"/>
            <a:ext cx="82296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eaLnBrk="1" hangingPunct="1">
              <a:lnSpc>
                <a:spcPct val="90000"/>
              </a:lnSpc>
            </a:pPr>
            <a:r>
              <a:rPr lang="en-US" sz="2400" dirty="0"/>
              <a:t>A noteworthy occurrence</a:t>
            </a:r>
          </a:p>
          <a:p>
            <a:pPr lvl="1" eaLnBrk="1" hangingPunct="1">
              <a:lnSpc>
                <a:spcPct val="90000"/>
              </a:lnSpc>
              <a:buFont typeface="Wingdings" pitchFamily="2" charset="2"/>
              <a:buChar char="§"/>
            </a:pPr>
            <a:r>
              <a:rPr lang="en-US" sz="2400" dirty="0"/>
              <a:t>UML manual version 1.5</a:t>
            </a:r>
          </a:p>
          <a:p>
            <a:pPr eaLnBrk="1" hangingPunct="1">
              <a:lnSpc>
                <a:spcPct val="90000"/>
              </a:lnSpc>
            </a:pPr>
            <a:r>
              <a:rPr lang="en-US" sz="2400" dirty="0"/>
              <a:t>Something that happens within the system or interacting with the system at an instant</a:t>
            </a:r>
          </a:p>
          <a:p>
            <a:pPr eaLnBrk="1" hangingPunct="1">
              <a:lnSpc>
                <a:spcPct val="90000"/>
              </a:lnSpc>
            </a:pPr>
            <a:r>
              <a:rPr lang="en-US" sz="2400" dirty="0"/>
              <a:t>Something that has a significant impact on the system</a:t>
            </a:r>
          </a:p>
          <a:p>
            <a:pPr eaLnBrk="1" hangingPunct="1">
              <a:lnSpc>
                <a:spcPct val="90000"/>
              </a:lnSpc>
            </a:pPr>
            <a:r>
              <a:rPr lang="en-US" sz="2400" dirty="0"/>
              <a:t>Examples</a:t>
            </a:r>
          </a:p>
          <a:p>
            <a:pPr lvl="1" eaLnBrk="1" hangingPunct="1">
              <a:lnSpc>
                <a:spcPct val="90000"/>
              </a:lnSpc>
              <a:buFont typeface="Wingdings" pitchFamily="2" charset="2"/>
              <a:buChar char="§"/>
            </a:pPr>
            <a:r>
              <a:rPr lang="en-US" sz="2400" dirty="0"/>
              <a:t>sending a signal or data</a:t>
            </a:r>
          </a:p>
          <a:p>
            <a:pPr lvl="1" eaLnBrk="1" hangingPunct="1">
              <a:lnSpc>
                <a:spcPct val="90000"/>
              </a:lnSpc>
              <a:buFont typeface="Wingdings" pitchFamily="2" charset="2"/>
              <a:buChar char="§"/>
            </a:pPr>
            <a:r>
              <a:rPr lang="en-US" sz="2400" dirty="0"/>
              <a:t>receiving a signal or data</a:t>
            </a:r>
          </a:p>
          <a:p>
            <a:pPr lvl="1" eaLnBrk="1" hangingPunct="1">
              <a:lnSpc>
                <a:spcPct val="90000"/>
              </a:lnSpc>
              <a:buFont typeface="Wingdings" pitchFamily="2" charset="2"/>
              <a:buChar char="§"/>
            </a:pPr>
            <a:r>
              <a:rPr lang="en-US" sz="2400" dirty="0"/>
              <a:t>making a request for execution</a:t>
            </a:r>
          </a:p>
          <a:p>
            <a:pPr lvl="1" eaLnBrk="1" hangingPunct="1">
              <a:lnSpc>
                <a:spcPct val="90000"/>
              </a:lnSpc>
              <a:buFont typeface="Wingdings" pitchFamily="2" charset="2"/>
              <a:buChar char="§"/>
            </a:pPr>
            <a:r>
              <a:rPr lang="en-US" sz="2400" dirty="0"/>
              <a:t>a Boolean condition becoming true</a:t>
            </a:r>
          </a:p>
          <a:p>
            <a:pPr lvl="1" eaLnBrk="1" hangingPunct="1">
              <a:lnSpc>
                <a:spcPct val="90000"/>
              </a:lnSpc>
              <a:buFont typeface="Wingdings" pitchFamily="2" charset="2"/>
              <a:buChar char="§"/>
            </a:pPr>
            <a:r>
              <a:rPr lang="en-US" sz="2400" dirty="0"/>
              <a:t>a timeout condition becoming true</a:t>
            </a:r>
          </a:p>
        </p:txBody>
      </p:sp>
    </p:spTree>
    <p:extLst>
      <p:ext uri="{BB962C8B-B14F-4D97-AF65-F5344CB8AC3E}">
        <p14:creationId xmlns:p14="http://schemas.microsoft.com/office/powerpoint/2010/main" val="37561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r>
              <a:rPr lang="en-US" dirty="0" smtClean="0"/>
              <a:t>Four types of events in UML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107</a:t>
            </a:fld>
            <a:endParaRPr lang="en-US"/>
          </a:p>
        </p:txBody>
      </p:sp>
      <p:sp>
        <p:nvSpPr>
          <p:cNvPr id="10"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90000"/>
              </a:lnSpc>
            </a:pPr>
            <a:r>
              <a:rPr lang="en-US" sz="2800" dirty="0" smtClean="0"/>
              <a:t>Signal event</a:t>
            </a:r>
          </a:p>
          <a:p>
            <a:pPr lvl="1">
              <a:lnSpc>
                <a:spcPct val="90000"/>
              </a:lnSpc>
              <a:buFont typeface="Wingdings" pitchFamily="2" charset="2"/>
              <a:buChar char="§"/>
            </a:pPr>
            <a:r>
              <a:rPr lang="en-US" sz="2400" dirty="0" smtClean="0"/>
              <a:t>occurs when an object sends a signal to another object</a:t>
            </a:r>
          </a:p>
          <a:p>
            <a:pPr>
              <a:lnSpc>
                <a:spcPct val="90000"/>
              </a:lnSpc>
            </a:pPr>
            <a:r>
              <a:rPr lang="en-US" sz="2800" dirty="0" smtClean="0">
                <a:solidFill>
                  <a:srgbClr val="3333CC"/>
                </a:solidFill>
              </a:rPr>
              <a:t>Call event</a:t>
            </a:r>
          </a:p>
          <a:p>
            <a:pPr lvl="1">
              <a:lnSpc>
                <a:spcPct val="90000"/>
              </a:lnSpc>
              <a:buFont typeface="Wingdings" pitchFamily="2" charset="2"/>
              <a:buChar char="§"/>
            </a:pPr>
            <a:r>
              <a:rPr lang="en-US" sz="2400" dirty="0" smtClean="0">
                <a:solidFill>
                  <a:srgbClr val="3333CC"/>
                </a:solidFill>
              </a:rPr>
              <a:t>occurs when a method or operation in an object is invoked</a:t>
            </a:r>
          </a:p>
          <a:p>
            <a:pPr>
              <a:lnSpc>
                <a:spcPct val="90000"/>
              </a:lnSpc>
            </a:pPr>
            <a:r>
              <a:rPr lang="en-US" sz="2800" dirty="0" smtClean="0"/>
              <a:t>Change event</a:t>
            </a:r>
          </a:p>
          <a:p>
            <a:pPr lvl="1">
              <a:lnSpc>
                <a:spcPct val="90000"/>
              </a:lnSpc>
              <a:buFont typeface="Wingdings" pitchFamily="2" charset="2"/>
              <a:buChar char="§"/>
            </a:pPr>
            <a:r>
              <a:rPr lang="en-US" sz="2400" dirty="0" smtClean="0"/>
              <a:t>occurs when a Boolean condition is changed</a:t>
            </a:r>
          </a:p>
          <a:p>
            <a:pPr>
              <a:lnSpc>
                <a:spcPct val="90000"/>
              </a:lnSpc>
            </a:pPr>
            <a:r>
              <a:rPr lang="en-US" sz="2800" dirty="0" smtClean="0">
                <a:solidFill>
                  <a:srgbClr val="3333CC"/>
                </a:solidFill>
              </a:rPr>
              <a:t>Time event</a:t>
            </a:r>
          </a:p>
          <a:p>
            <a:pPr lvl="1">
              <a:lnSpc>
                <a:spcPct val="90000"/>
              </a:lnSpc>
              <a:buFont typeface="Wingdings" pitchFamily="2" charset="2"/>
              <a:buChar char="§"/>
            </a:pPr>
            <a:r>
              <a:rPr lang="en-US" sz="2400" dirty="0" smtClean="0">
                <a:solidFill>
                  <a:srgbClr val="3333CC"/>
                </a:solidFill>
              </a:rPr>
              <a:t>occurs when a time limit has reached</a:t>
            </a:r>
          </a:p>
        </p:txBody>
      </p:sp>
    </p:spTree>
    <p:extLst>
      <p:ext uri="{BB962C8B-B14F-4D97-AF65-F5344CB8AC3E}">
        <p14:creationId xmlns:p14="http://schemas.microsoft.com/office/powerpoint/2010/main" val="31235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0">
                                            <p:txEl>
                                              <p:pRg st="7" end="7"/>
                                            </p:txEl>
                                          </p:spTgt>
                                        </p:tgtEl>
                                        <p:attrNameLst>
                                          <p:attrName>style.visibility</p:attrName>
                                        </p:attrNameLst>
                                      </p:cBhvr>
                                      <p:to>
                                        <p:strVal val="visible"/>
                                      </p:to>
                                    </p:set>
                                    <p:anim calcmode="lin" valueType="num">
                                      <p:cBhvr additive="base">
                                        <p:cTn id="41"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US" dirty="0" smtClean="0"/>
              <a:t>Transition</a:t>
            </a:r>
            <a:r>
              <a:rPr lang="id-ID" dirty="0" smtClean="0"/>
              <a:t> (1)</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108</a:t>
            </a:fld>
            <a:endParaRPr lang="en-US"/>
          </a:p>
        </p:txBody>
      </p:sp>
      <p:sp>
        <p:nvSpPr>
          <p:cNvPr id="11"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800" dirty="0" smtClean="0"/>
              <a:t>Represents the change of states of an object</a:t>
            </a:r>
          </a:p>
          <a:p>
            <a:pPr lvl="1">
              <a:lnSpc>
                <a:spcPct val="150000"/>
              </a:lnSpc>
              <a:buFont typeface="Wingdings" pitchFamily="2" charset="2"/>
              <a:buChar char="§"/>
            </a:pPr>
            <a:r>
              <a:rPr lang="en-US" sz="2400" dirty="0" smtClean="0"/>
              <a:t>switch from “Empty balance” to “Positive balance”</a:t>
            </a:r>
          </a:p>
          <a:p>
            <a:pPr>
              <a:lnSpc>
                <a:spcPct val="150000"/>
              </a:lnSpc>
            </a:pPr>
            <a:r>
              <a:rPr lang="en-US" sz="2800" dirty="0" smtClean="0"/>
              <a:t>A transition is an abstraction of an operation</a:t>
            </a:r>
          </a:p>
          <a:p>
            <a:pPr lvl="1">
              <a:lnSpc>
                <a:spcPct val="150000"/>
              </a:lnSpc>
              <a:buFont typeface="Wingdings" pitchFamily="2" charset="2"/>
              <a:buChar char="§"/>
            </a:pPr>
            <a:r>
              <a:rPr lang="en-US" sz="2400" dirty="0" smtClean="0"/>
              <a:t>The above transition is an abstraction of deposit operation</a:t>
            </a:r>
          </a:p>
          <a:p>
            <a:pPr>
              <a:lnSpc>
                <a:spcPct val="150000"/>
              </a:lnSpc>
            </a:pPr>
            <a:r>
              <a:rPr lang="en-US" sz="2800" dirty="0" smtClean="0"/>
              <a:t>A transition has finite and significant duration</a:t>
            </a:r>
          </a:p>
          <a:p>
            <a:pPr lvl="1">
              <a:lnSpc>
                <a:spcPct val="150000"/>
              </a:lnSpc>
              <a:buFont typeface="Wingdings" pitchFamily="2" charset="2"/>
              <a:buChar char="§"/>
            </a:pPr>
            <a:r>
              <a:rPr lang="en-US" sz="2400" dirty="0" smtClean="0"/>
              <a:t>Observable time taken to complete deposit operation</a:t>
            </a:r>
          </a:p>
        </p:txBody>
      </p:sp>
    </p:spTree>
    <p:extLst>
      <p:ext uri="{BB962C8B-B14F-4D97-AF65-F5344CB8AC3E}">
        <p14:creationId xmlns:p14="http://schemas.microsoft.com/office/powerpoint/2010/main" val="22593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US" dirty="0" smtClean="0"/>
              <a:t>Transition</a:t>
            </a:r>
            <a:r>
              <a:rPr lang="id-ID" dirty="0" smtClean="0"/>
              <a:t> (2)</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109</a:t>
            </a:fld>
            <a:endParaRPr lang="en-US"/>
          </a:p>
        </p:txBody>
      </p:sp>
      <p:sp>
        <p:nvSpPr>
          <p:cNvPr id="11"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eaLnBrk="1" hangingPunct="1">
              <a:lnSpc>
                <a:spcPct val="150000"/>
              </a:lnSpc>
            </a:pPr>
            <a:r>
              <a:rPr lang="en-US" sz="2100" dirty="0"/>
              <a:t>A transition may have parameters</a:t>
            </a:r>
          </a:p>
          <a:p>
            <a:pPr lvl="1" eaLnBrk="1" hangingPunct="1">
              <a:lnSpc>
                <a:spcPct val="150000"/>
              </a:lnSpc>
              <a:buFont typeface="Wingdings" pitchFamily="2" charset="2"/>
              <a:buChar char="§"/>
            </a:pPr>
            <a:r>
              <a:rPr lang="en-US" sz="2100" dirty="0"/>
              <a:t> A transition corresponding to the deposit operation will have the “amount” as a parameter</a:t>
            </a:r>
          </a:p>
          <a:p>
            <a:pPr eaLnBrk="1" hangingPunct="1">
              <a:lnSpc>
                <a:spcPct val="150000"/>
              </a:lnSpc>
            </a:pPr>
            <a:r>
              <a:rPr lang="en-US" sz="2100" dirty="0"/>
              <a:t>A transition is triggered/invoked/fired by the occurrence of an event</a:t>
            </a:r>
          </a:p>
          <a:p>
            <a:pPr lvl="1" eaLnBrk="1" hangingPunct="1">
              <a:lnSpc>
                <a:spcPct val="150000"/>
              </a:lnSpc>
              <a:buFont typeface="Wingdings" pitchFamily="2" charset="2"/>
              <a:buChar char="§"/>
            </a:pPr>
            <a:r>
              <a:rPr lang="en-US" sz="2100" dirty="0"/>
              <a:t>The transition corresponding to deposit will occur by the event “request for deposit”</a:t>
            </a:r>
          </a:p>
          <a:p>
            <a:pPr lvl="1" eaLnBrk="1" hangingPunct="1">
              <a:lnSpc>
                <a:spcPct val="150000"/>
              </a:lnSpc>
              <a:buFont typeface="Wingdings" pitchFamily="2" charset="2"/>
              <a:buChar char="§"/>
            </a:pPr>
            <a:r>
              <a:rPr lang="en-US" sz="2100" dirty="0"/>
              <a:t>The transition from “Positive balance” to “Empty balance” occurs by the completion of the operation “withdrawal”</a:t>
            </a:r>
          </a:p>
        </p:txBody>
      </p:sp>
    </p:spTree>
    <p:extLst>
      <p:ext uri="{BB962C8B-B14F-4D97-AF65-F5344CB8AC3E}">
        <p14:creationId xmlns:p14="http://schemas.microsoft.com/office/powerpoint/2010/main" val="8202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629560"/>
            <a:ext cx="8229600" cy="639763"/>
          </a:xfrm>
        </p:spPr>
        <p:txBody>
          <a:bodyPr>
            <a:normAutofit fontScale="90000"/>
          </a:bodyPr>
          <a:lstStyle/>
          <a:p>
            <a:pPr>
              <a:buNone/>
            </a:pPr>
            <a:r>
              <a:rPr lang="id-ID" dirty="0" smtClean="0"/>
              <a:t>Group Thing in UML</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a:t>
            </a:fld>
            <a:endParaRPr lang="en-US"/>
          </a:p>
        </p:txBody>
      </p:sp>
      <p:sp>
        <p:nvSpPr>
          <p:cNvPr id="8" name="Rectangle 19"/>
          <p:cNvSpPr>
            <a:spLocks noChangeArrowheads="1"/>
          </p:cNvSpPr>
          <p:nvPr/>
        </p:nvSpPr>
        <p:spPr bwMode="auto">
          <a:xfrm>
            <a:off x="4343400" y="2742844"/>
            <a:ext cx="36576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b="0">
              <a:solidFill>
                <a:srgbClr val="3333CC"/>
              </a:solidFill>
              <a:latin typeface="Times New Roman" pitchFamily="18" charset="0"/>
            </a:endParaRPr>
          </a:p>
        </p:txBody>
      </p:sp>
      <p:sp>
        <p:nvSpPr>
          <p:cNvPr id="9" name="Text Box 3"/>
          <p:cNvSpPr txBox="1">
            <a:spLocks noChangeArrowheads="1"/>
          </p:cNvSpPr>
          <p:nvPr/>
        </p:nvSpPr>
        <p:spPr bwMode="auto">
          <a:xfrm>
            <a:off x="1731692" y="1218844"/>
            <a:ext cx="636932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l">
              <a:buFont typeface="Arial" pitchFamily="34" charset="0"/>
              <a:buChar char="•"/>
            </a:pPr>
            <a:r>
              <a:rPr lang="en-US" sz="1600" dirty="0" smtClean="0">
                <a:solidFill>
                  <a:srgbClr val="800000"/>
                </a:solidFill>
                <a:latin typeface="+mj-lt"/>
                <a:ea typeface="+mj-ea"/>
                <a:cs typeface="+mj-cs"/>
              </a:rPr>
              <a:t>For </a:t>
            </a:r>
            <a:r>
              <a:rPr lang="en-US" sz="1600" dirty="0">
                <a:solidFill>
                  <a:srgbClr val="800000"/>
                </a:solidFill>
                <a:latin typeface="+mj-lt"/>
                <a:ea typeface="+mj-ea"/>
                <a:cs typeface="+mj-cs"/>
              </a:rPr>
              <a:t>organizing elements (structural/behavioral) into groups.</a:t>
            </a:r>
          </a:p>
          <a:p>
            <a:pPr marL="285750" indent="-285750" algn="l">
              <a:buFont typeface="Arial" pitchFamily="34" charset="0"/>
              <a:buChar char="•"/>
            </a:pPr>
            <a:r>
              <a:rPr lang="en-US" sz="1600" dirty="0" smtClean="0">
                <a:solidFill>
                  <a:srgbClr val="800000"/>
                </a:solidFill>
                <a:latin typeface="+mj-lt"/>
                <a:ea typeface="+mj-ea"/>
                <a:cs typeface="+mj-cs"/>
              </a:rPr>
              <a:t>Purely </a:t>
            </a:r>
            <a:r>
              <a:rPr lang="en-US" sz="1600" dirty="0">
                <a:solidFill>
                  <a:srgbClr val="800000"/>
                </a:solidFill>
                <a:latin typeface="+mj-lt"/>
                <a:ea typeface="+mj-ea"/>
                <a:cs typeface="+mj-cs"/>
              </a:rPr>
              <a:t>conceptual; only exists at development time.</a:t>
            </a:r>
          </a:p>
          <a:p>
            <a:pPr marL="285750" indent="-285750" algn="l">
              <a:buFont typeface="Arial" pitchFamily="34" charset="0"/>
              <a:buChar char="•"/>
            </a:pPr>
            <a:r>
              <a:rPr lang="en-US" sz="1600" dirty="0" smtClean="0">
                <a:solidFill>
                  <a:srgbClr val="800000"/>
                </a:solidFill>
                <a:latin typeface="+mj-lt"/>
                <a:ea typeface="+mj-ea"/>
                <a:cs typeface="+mj-cs"/>
              </a:rPr>
              <a:t>Can </a:t>
            </a:r>
            <a:r>
              <a:rPr lang="en-US" sz="1600" dirty="0">
                <a:solidFill>
                  <a:srgbClr val="800000"/>
                </a:solidFill>
                <a:latin typeface="+mj-lt"/>
                <a:ea typeface="+mj-ea"/>
                <a:cs typeface="+mj-cs"/>
              </a:rPr>
              <a:t>be nested.</a:t>
            </a:r>
          </a:p>
          <a:p>
            <a:pPr marL="285750" indent="-285750" algn="l">
              <a:buFont typeface="Arial" pitchFamily="34" charset="0"/>
              <a:buChar char="•"/>
            </a:pPr>
            <a:r>
              <a:rPr lang="en-US" sz="1600" dirty="0" smtClean="0">
                <a:solidFill>
                  <a:srgbClr val="800000"/>
                </a:solidFill>
                <a:latin typeface="+mj-lt"/>
                <a:ea typeface="+mj-ea"/>
                <a:cs typeface="+mj-cs"/>
              </a:rPr>
              <a:t>Variations </a:t>
            </a:r>
            <a:r>
              <a:rPr lang="en-US" sz="1600" dirty="0">
                <a:solidFill>
                  <a:srgbClr val="800000"/>
                </a:solidFill>
                <a:latin typeface="+mj-lt"/>
                <a:ea typeface="+mj-ea"/>
                <a:cs typeface="+mj-cs"/>
              </a:rPr>
              <a:t>of packages are: Frameworks, models, &amp; subsystems</a:t>
            </a:r>
            <a:r>
              <a:rPr lang="en-US" b="0" dirty="0">
                <a:solidFill>
                  <a:srgbClr val="3333CC"/>
                </a:solidFill>
              </a:rPr>
              <a:t>.</a:t>
            </a:r>
          </a:p>
          <a:p>
            <a:pPr algn="l"/>
            <a:endParaRPr lang="en-US" b="0" dirty="0">
              <a:solidFill>
                <a:srgbClr val="3333CC"/>
              </a:solidFill>
            </a:endParaRPr>
          </a:p>
        </p:txBody>
      </p:sp>
      <p:sp>
        <p:nvSpPr>
          <p:cNvPr id="10" name="Rectangle 4"/>
          <p:cNvSpPr>
            <a:spLocks noChangeArrowheads="1"/>
          </p:cNvSpPr>
          <p:nvPr/>
        </p:nvSpPr>
        <p:spPr bwMode="auto">
          <a:xfrm>
            <a:off x="1143000" y="2971444"/>
            <a:ext cx="2362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0">
                <a:solidFill>
                  <a:srgbClr val="3333CC"/>
                </a:solidFill>
                <a:latin typeface="Times New Roman" pitchFamily="18" charset="0"/>
              </a:rPr>
              <a:t>Course Manager</a:t>
            </a:r>
          </a:p>
        </p:txBody>
      </p:sp>
      <p:sp>
        <p:nvSpPr>
          <p:cNvPr id="11" name="Rectangle 5"/>
          <p:cNvSpPr>
            <a:spLocks noChangeArrowheads="1"/>
          </p:cNvSpPr>
          <p:nvPr/>
        </p:nvSpPr>
        <p:spPr bwMode="auto">
          <a:xfrm>
            <a:off x="1143000" y="2742844"/>
            <a:ext cx="8382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2" name="Rectangle 10"/>
          <p:cNvSpPr>
            <a:spLocks noChangeArrowheads="1"/>
          </p:cNvSpPr>
          <p:nvPr/>
        </p:nvSpPr>
        <p:spPr bwMode="auto">
          <a:xfrm>
            <a:off x="311420" y="4284166"/>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US" sz="2800" b="0" dirty="0" err="1">
                <a:solidFill>
                  <a:srgbClr val="3333CC"/>
                </a:solidFill>
              </a:rPr>
              <a:t>Annotational</a:t>
            </a:r>
            <a:r>
              <a:rPr lang="en-US" sz="2800" b="0" dirty="0">
                <a:solidFill>
                  <a:srgbClr val="3333CC"/>
                </a:solidFill>
              </a:rPr>
              <a:t> Things in UML: </a:t>
            </a:r>
            <a:r>
              <a:rPr lang="en-US" sz="2800" i="1" dirty="0">
                <a:solidFill>
                  <a:srgbClr val="3333CC"/>
                </a:solidFill>
              </a:rPr>
              <a:t>Note</a:t>
            </a:r>
          </a:p>
        </p:txBody>
      </p:sp>
      <p:sp>
        <p:nvSpPr>
          <p:cNvPr id="13" name="Text Box 11"/>
          <p:cNvSpPr txBox="1">
            <a:spLocks noChangeArrowheads="1"/>
          </p:cNvSpPr>
          <p:nvPr/>
        </p:nvSpPr>
        <p:spPr bwMode="auto">
          <a:xfrm>
            <a:off x="1378220" y="5046166"/>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b="0" dirty="0">
                <a:solidFill>
                  <a:srgbClr val="3333CC"/>
                </a:solidFill>
              </a:rPr>
              <a:t>- Explanatory/Comment parts of UML models - usually called adornments </a:t>
            </a:r>
            <a:endParaRPr lang="en-US" sz="2000" b="0" dirty="0">
              <a:solidFill>
                <a:srgbClr val="3333CC"/>
              </a:solidFill>
              <a:latin typeface="Times New Roman" pitchFamily="18" charset="0"/>
            </a:endParaRPr>
          </a:p>
          <a:p>
            <a:pPr algn="l"/>
            <a:r>
              <a:rPr lang="en-US" sz="1800" b="0" dirty="0">
                <a:solidFill>
                  <a:srgbClr val="3333CC"/>
                </a:solidFill>
              </a:rPr>
              <a:t>- Expressed in informal or formal text.</a:t>
            </a:r>
            <a:endParaRPr lang="en-US" sz="1600" b="0" dirty="0">
              <a:solidFill>
                <a:srgbClr val="3333CC"/>
              </a:solidFill>
            </a:endParaRPr>
          </a:p>
        </p:txBody>
      </p:sp>
      <p:sp>
        <p:nvSpPr>
          <p:cNvPr id="14" name="Rectangle 12"/>
          <p:cNvSpPr>
            <a:spLocks noChangeArrowheads="1"/>
          </p:cNvSpPr>
          <p:nvPr/>
        </p:nvSpPr>
        <p:spPr bwMode="auto">
          <a:xfrm>
            <a:off x="1683020" y="5731966"/>
            <a:ext cx="2590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0">
                <a:solidFill>
                  <a:srgbClr val="3333CC"/>
                </a:solidFill>
                <a:latin typeface="Times New Roman" pitchFamily="18" charset="0"/>
              </a:rPr>
              <a:t>flexible</a:t>
            </a:r>
          </a:p>
          <a:p>
            <a:r>
              <a:rPr lang="en-US" sz="2400" b="0">
                <a:solidFill>
                  <a:srgbClr val="3333CC"/>
                </a:solidFill>
                <a:latin typeface="Times New Roman" pitchFamily="18" charset="0"/>
              </a:rPr>
              <a:t> drop-out dates</a:t>
            </a:r>
          </a:p>
        </p:txBody>
      </p:sp>
      <p:sp>
        <p:nvSpPr>
          <p:cNvPr id="15" name="Freeform 13"/>
          <p:cNvSpPr>
            <a:spLocks/>
          </p:cNvSpPr>
          <p:nvPr/>
        </p:nvSpPr>
        <p:spPr bwMode="auto">
          <a:xfrm>
            <a:off x="3816620" y="5731966"/>
            <a:ext cx="457200" cy="381000"/>
          </a:xfrm>
          <a:custGeom>
            <a:avLst/>
            <a:gdLst>
              <a:gd name="T0" fmla="*/ 0 w 288"/>
              <a:gd name="T1" fmla="*/ 0 h 240"/>
              <a:gd name="T2" fmla="*/ 288 w 288"/>
              <a:gd name="T3" fmla="*/ 0 h 240"/>
              <a:gd name="T4" fmla="*/ 288 w 288"/>
              <a:gd name="T5" fmla="*/ 240 h 240"/>
              <a:gd name="T6" fmla="*/ 0 w 288"/>
              <a:gd name="T7" fmla="*/ 0 h 240"/>
            </a:gdLst>
            <a:ahLst/>
            <a:cxnLst>
              <a:cxn ang="0">
                <a:pos x="T0" y="T1"/>
              </a:cxn>
              <a:cxn ang="0">
                <a:pos x="T2" y="T3"/>
              </a:cxn>
              <a:cxn ang="0">
                <a:pos x="T4" y="T5"/>
              </a:cxn>
              <a:cxn ang="0">
                <a:pos x="T6" y="T7"/>
              </a:cxn>
            </a:cxnLst>
            <a:rect l="0" t="0" r="r" b="b"/>
            <a:pathLst>
              <a:path w="288" h="240">
                <a:moveTo>
                  <a:pt x="0" y="0"/>
                </a:moveTo>
                <a:lnTo>
                  <a:pt x="288" y="0"/>
                </a:lnTo>
                <a:lnTo>
                  <a:pt x="288" y="240"/>
                </a:lnTo>
                <a:lnTo>
                  <a:pt x="0" y="0"/>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6" name="Line 14"/>
          <p:cNvSpPr>
            <a:spLocks noChangeShapeType="1"/>
          </p:cNvSpPr>
          <p:nvPr/>
        </p:nvSpPr>
        <p:spPr bwMode="auto">
          <a:xfrm>
            <a:off x="3816620" y="5731966"/>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7" name="Line 15"/>
          <p:cNvSpPr>
            <a:spLocks noChangeShapeType="1"/>
          </p:cNvSpPr>
          <p:nvPr/>
        </p:nvSpPr>
        <p:spPr bwMode="auto">
          <a:xfrm>
            <a:off x="3816620" y="5731966"/>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8" name="Line 16"/>
          <p:cNvSpPr>
            <a:spLocks noChangeShapeType="1"/>
          </p:cNvSpPr>
          <p:nvPr/>
        </p:nvSpPr>
        <p:spPr bwMode="auto">
          <a:xfrm>
            <a:off x="3816620" y="6112966"/>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9" name="Rectangle 17"/>
          <p:cNvSpPr>
            <a:spLocks noChangeArrowheads="1"/>
          </p:cNvSpPr>
          <p:nvPr/>
        </p:nvSpPr>
        <p:spPr bwMode="auto">
          <a:xfrm>
            <a:off x="4495800" y="3276244"/>
            <a:ext cx="1604962"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0" dirty="0">
                <a:solidFill>
                  <a:srgbClr val="3333CC"/>
                </a:solidFill>
                <a:latin typeface="Times New Roman" pitchFamily="18" charset="0"/>
              </a:rPr>
              <a:t>Course Manager</a:t>
            </a:r>
          </a:p>
        </p:txBody>
      </p:sp>
      <p:sp>
        <p:nvSpPr>
          <p:cNvPr id="20" name="Rectangle 18"/>
          <p:cNvSpPr>
            <a:spLocks noChangeArrowheads="1"/>
          </p:cNvSpPr>
          <p:nvPr/>
        </p:nvSpPr>
        <p:spPr bwMode="auto">
          <a:xfrm>
            <a:off x="4495800" y="3123844"/>
            <a:ext cx="698500" cy="1714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1" name="Rectangle 20"/>
          <p:cNvSpPr>
            <a:spLocks noChangeArrowheads="1"/>
          </p:cNvSpPr>
          <p:nvPr/>
        </p:nvSpPr>
        <p:spPr bwMode="auto">
          <a:xfrm>
            <a:off x="4343400" y="2438044"/>
            <a:ext cx="1271588" cy="3111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2" name="Rectangle 22"/>
          <p:cNvSpPr>
            <a:spLocks noChangeArrowheads="1"/>
          </p:cNvSpPr>
          <p:nvPr/>
        </p:nvSpPr>
        <p:spPr bwMode="auto">
          <a:xfrm>
            <a:off x="6172200" y="3285125"/>
            <a:ext cx="1828800" cy="981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b="0" dirty="0">
                <a:solidFill>
                  <a:srgbClr val="3333CC"/>
                </a:solidFill>
                <a:latin typeface="Times New Roman" pitchFamily="18" charset="0"/>
              </a:rPr>
              <a:t>Student Admission</a:t>
            </a:r>
          </a:p>
          <a:p>
            <a:pPr algn="l"/>
            <a:endParaRPr lang="en-US" b="0" dirty="0">
              <a:solidFill>
                <a:srgbClr val="3333CC"/>
              </a:solidFill>
              <a:latin typeface="Times New Roman" pitchFamily="18" charset="0"/>
            </a:endParaRPr>
          </a:p>
          <a:p>
            <a:pPr algn="l"/>
            <a:r>
              <a:rPr lang="en-US" b="0" dirty="0">
                <a:solidFill>
                  <a:srgbClr val="3333CC"/>
                </a:solidFill>
                <a:latin typeface="Times New Roman" pitchFamily="18" charset="0"/>
              </a:rPr>
              <a:t>-Student</a:t>
            </a:r>
          </a:p>
          <a:p>
            <a:pPr algn="l"/>
            <a:r>
              <a:rPr lang="en-US" b="0" dirty="0">
                <a:solidFill>
                  <a:srgbClr val="3333CC"/>
                </a:solidFill>
                <a:latin typeface="Times New Roman" pitchFamily="18" charset="0"/>
              </a:rPr>
              <a:t>+Department</a:t>
            </a:r>
          </a:p>
        </p:txBody>
      </p:sp>
      <p:sp>
        <p:nvSpPr>
          <p:cNvPr id="23" name="Rectangle 23"/>
          <p:cNvSpPr>
            <a:spLocks noChangeArrowheads="1"/>
          </p:cNvSpPr>
          <p:nvPr/>
        </p:nvSpPr>
        <p:spPr bwMode="auto">
          <a:xfrm>
            <a:off x="6172200" y="3123844"/>
            <a:ext cx="698500" cy="1714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4" name="Rectangle 47"/>
          <p:cNvSpPr>
            <a:spLocks noChangeArrowheads="1"/>
          </p:cNvSpPr>
          <p:nvPr/>
        </p:nvSpPr>
        <p:spPr bwMode="auto">
          <a:xfrm>
            <a:off x="5188220" y="5731966"/>
            <a:ext cx="2590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b="0">
              <a:solidFill>
                <a:srgbClr val="3333CC"/>
              </a:solidFill>
              <a:latin typeface="Times New Roman" pitchFamily="18" charset="0"/>
            </a:endParaRPr>
          </a:p>
        </p:txBody>
      </p:sp>
      <p:sp>
        <p:nvSpPr>
          <p:cNvPr id="25" name="Freeform 48"/>
          <p:cNvSpPr>
            <a:spLocks/>
          </p:cNvSpPr>
          <p:nvPr/>
        </p:nvSpPr>
        <p:spPr bwMode="auto">
          <a:xfrm>
            <a:off x="7398020" y="5731966"/>
            <a:ext cx="457200" cy="381000"/>
          </a:xfrm>
          <a:custGeom>
            <a:avLst/>
            <a:gdLst>
              <a:gd name="T0" fmla="*/ 0 w 288"/>
              <a:gd name="T1" fmla="*/ 0 h 240"/>
              <a:gd name="T2" fmla="*/ 288 w 288"/>
              <a:gd name="T3" fmla="*/ 0 h 240"/>
              <a:gd name="T4" fmla="*/ 288 w 288"/>
              <a:gd name="T5" fmla="*/ 240 h 240"/>
              <a:gd name="T6" fmla="*/ 0 w 288"/>
              <a:gd name="T7" fmla="*/ 0 h 240"/>
            </a:gdLst>
            <a:ahLst/>
            <a:cxnLst>
              <a:cxn ang="0">
                <a:pos x="T0" y="T1"/>
              </a:cxn>
              <a:cxn ang="0">
                <a:pos x="T2" y="T3"/>
              </a:cxn>
              <a:cxn ang="0">
                <a:pos x="T4" y="T5"/>
              </a:cxn>
              <a:cxn ang="0">
                <a:pos x="T6" y="T7"/>
              </a:cxn>
            </a:cxnLst>
            <a:rect l="0" t="0" r="r" b="b"/>
            <a:pathLst>
              <a:path w="288" h="240">
                <a:moveTo>
                  <a:pt x="0" y="0"/>
                </a:moveTo>
                <a:lnTo>
                  <a:pt x="288" y="0"/>
                </a:lnTo>
                <a:lnTo>
                  <a:pt x="288" y="240"/>
                </a:lnTo>
                <a:lnTo>
                  <a:pt x="0" y="0"/>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6" name="Line 49"/>
          <p:cNvSpPr>
            <a:spLocks noChangeShapeType="1"/>
          </p:cNvSpPr>
          <p:nvPr/>
        </p:nvSpPr>
        <p:spPr bwMode="auto">
          <a:xfrm>
            <a:off x="7398020" y="5731966"/>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7" name="Line 50"/>
          <p:cNvSpPr>
            <a:spLocks noChangeShapeType="1"/>
          </p:cNvSpPr>
          <p:nvPr/>
        </p:nvSpPr>
        <p:spPr bwMode="auto">
          <a:xfrm>
            <a:off x="7398020" y="5731966"/>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8" name="Line 51"/>
          <p:cNvSpPr>
            <a:spLocks noChangeShapeType="1"/>
          </p:cNvSpPr>
          <p:nvPr/>
        </p:nvSpPr>
        <p:spPr bwMode="auto">
          <a:xfrm>
            <a:off x="7398020" y="6112966"/>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29" name="Text Box 52"/>
          <p:cNvSpPr txBox="1">
            <a:spLocks noChangeArrowheads="1"/>
          </p:cNvSpPr>
          <p:nvPr/>
        </p:nvSpPr>
        <p:spPr bwMode="auto">
          <a:xfrm>
            <a:off x="5264420" y="5808166"/>
            <a:ext cx="251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D600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600" dirty="0">
                <a:solidFill>
                  <a:srgbClr val="3333CC"/>
                </a:solidFill>
              </a:rPr>
              <a:t>operation()</a:t>
            </a:r>
          </a:p>
          <a:p>
            <a:pPr algn="l"/>
            <a:r>
              <a:rPr lang="en-US" sz="1600" dirty="0">
                <a:solidFill>
                  <a:srgbClr val="3333CC"/>
                </a:solidFill>
              </a:rPr>
              <a:t>{for all g in children</a:t>
            </a:r>
          </a:p>
          <a:p>
            <a:pPr algn="l"/>
            <a:r>
              <a:rPr lang="en-US" sz="1600" dirty="0">
                <a:solidFill>
                  <a:srgbClr val="3333CC"/>
                </a:solidFill>
              </a:rPr>
              <a:t>       </a:t>
            </a:r>
            <a:r>
              <a:rPr lang="en-US" sz="1600" dirty="0" err="1">
                <a:solidFill>
                  <a:srgbClr val="3333CC"/>
                </a:solidFill>
              </a:rPr>
              <a:t>g.operation</a:t>
            </a:r>
            <a:r>
              <a:rPr lang="en-US" sz="1600" dirty="0">
                <a:solidFill>
                  <a:srgbClr val="3333CC"/>
                </a:solidFill>
              </a:rPr>
              <a:t>()</a:t>
            </a:r>
          </a:p>
          <a:p>
            <a:pPr algn="l"/>
            <a:r>
              <a:rPr lang="en-US" sz="1600" dirty="0">
                <a:solidFill>
                  <a:srgbClr val="3333CC"/>
                </a:solidFill>
              </a:rPr>
              <a:t>}</a:t>
            </a:r>
          </a:p>
        </p:txBody>
      </p:sp>
    </p:spTree>
    <p:extLst>
      <p:ext uri="{BB962C8B-B14F-4D97-AF65-F5344CB8AC3E}">
        <p14:creationId xmlns:p14="http://schemas.microsoft.com/office/powerpoint/2010/main" val="14521311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US" dirty="0" smtClean="0"/>
              <a:t>Transition</a:t>
            </a:r>
            <a:r>
              <a:rPr lang="id-ID" dirty="0" smtClean="0"/>
              <a:t> (3)</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110</a:t>
            </a:fld>
            <a:endParaRPr lang="en-US"/>
          </a:p>
        </p:txBody>
      </p:sp>
      <p:sp>
        <p:nvSpPr>
          <p:cNvPr id="11" name="Rectangle 3"/>
          <p:cNvSpPr txBox="1">
            <a:spLocks noChangeArrowheads="1"/>
          </p:cNvSpPr>
          <p:nvPr/>
        </p:nvSpPr>
        <p:spPr bwMode="auto">
          <a:xfrm>
            <a:off x="457200" y="1600200"/>
            <a:ext cx="8229600" cy="47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eaLnBrk="1" hangingPunct="1">
              <a:lnSpc>
                <a:spcPct val="150000"/>
              </a:lnSpc>
            </a:pPr>
            <a:r>
              <a:rPr lang="en-US" sz="1800" dirty="0"/>
              <a:t>A transition may have a guard/condition</a:t>
            </a:r>
          </a:p>
          <a:p>
            <a:pPr lvl="1" eaLnBrk="1" hangingPunct="1">
              <a:lnSpc>
                <a:spcPct val="150000"/>
              </a:lnSpc>
              <a:buFont typeface="Wingdings" pitchFamily="2" charset="2"/>
              <a:buChar char="§"/>
            </a:pPr>
            <a:r>
              <a:rPr lang="en-US" sz="1800" dirty="0"/>
              <a:t>The transition corresponding to the withdrawal operation will occur only if the balance is greater than or equal to the amount to be withdrawn</a:t>
            </a:r>
          </a:p>
          <a:p>
            <a:pPr lvl="1" eaLnBrk="1" hangingPunct="1">
              <a:lnSpc>
                <a:spcPct val="150000"/>
              </a:lnSpc>
              <a:buFont typeface="Wingdings" pitchFamily="2" charset="2"/>
              <a:buChar char="§"/>
            </a:pPr>
            <a:r>
              <a:rPr lang="en-US" sz="1800" dirty="0"/>
              <a:t>The condition associated with a transition is always </a:t>
            </a:r>
            <a:r>
              <a:rPr lang="en-US" sz="1800" dirty="0">
                <a:solidFill>
                  <a:srgbClr val="3333CC"/>
                </a:solidFill>
              </a:rPr>
              <a:t>the </a:t>
            </a:r>
            <a:r>
              <a:rPr lang="en-US" sz="1800" b="1" u="sng" dirty="0">
                <a:solidFill>
                  <a:srgbClr val="3333CC"/>
                </a:solidFill>
              </a:rPr>
              <a:t>precondition for the transition</a:t>
            </a:r>
            <a:r>
              <a:rPr lang="en-US" sz="1800" b="1" u="sng" dirty="0"/>
              <a:t> </a:t>
            </a:r>
            <a:r>
              <a:rPr lang="en-US" sz="1800" dirty="0"/>
              <a:t>and hence must be checked before the transition occurs</a:t>
            </a:r>
          </a:p>
          <a:p>
            <a:pPr eaLnBrk="1" hangingPunct="1">
              <a:lnSpc>
                <a:spcPct val="150000"/>
              </a:lnSpc>
            </a:pPr>
            <a:r>
              <a:rPr lang="en-US" sz="1800" dirty="0"/>
              <a:t>An event may cause several transitions to fire</a:t>
            </a:r>
          </a:p>
          <a:p>
            <a:pPr lvl="1" eaLnBrk="1" hangingPunct="1">
              <a:lnSpc>
                <a:spcPct val="150000"/>
              </a:lnSpc>
              <a:buFont typeface="Wingdings" pitchFamily="2" charset="2"/>
              <a:buChar char="§"/>
            </a:pPr>
            <a:r>
              <a:rPr lang="en-US" sz="1800" dirty="0"/>
              <a:t>The event that triggers the transition to move to “Empty balance” state after withdrawal may also cause a message to be sent to the account holder and at the same time may also cause a note to be recorded in the account log</a:t>
            </a:r>
          </a:p>
        </p:txBody>
      </p:sp>
    </p:spTree>
    <p:extLst>
      <p:ext uri="{BB962C8B-B14F-4D97-AF65-F5344CB8AC3E}">
        <p14:creationId xmlns:p14="http://schemas.microsoft.com/office/powerpoint/2010/main" val="26982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n-US" sz="3200" dirty="0" smtClean="0"/>
              <a:t>E</a:t>
            </a:r>
            <a:r>
              <a:rPr lang="id-ID" sz="3200" dirty="0" smtClean="0"/>
              <a:t>xample of State Diagram: Student Class</a:t>
            </a:r>
            <a:endParaRPr lang="en-US" sz="32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111</a:t>
            </a:fld>
            <a:endParaRPr lang="en-US"/>
          </a:p>
        </p:txBody>
      </p:sp>
      <p:sp>
        <p:nvSpPr>
          <p:cNvPr id="7" name="AutoShape 4"/>
          <p:cNvSpPr>
            <a:spLocks noChangeArrowheads="1"/>
          </p:cNvSpPr>
          <p:nvPr/>
        </p:nvSpPr>
        <p:spPr bwMode="auto">
          <a:xfrm>
            <a:off x="1524000" y="2514600"/>
            <a:ext cx="2438400" cy="11430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9" name="AutoShape 5"/>
          <p:cNvSpPr>
            <a:spLocks noChangeArrowheads="1"/>
          </p:cNvSpPr>
          <p:nvPr/>
        </p:nvSpPr>
        <p:spPr bwMode="auto">
          <a:xfrm>
            <a:off x="6096000" y="2590800"/>
            <a:ext cx="16002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AutoShape 6"/>
          <p:cNvSpPr>
            <a:spLocks noChangeArrowheads="1"/>
          </p:cNvSpPr>
          <p:nvPr/>
        </p:nvSpPr>
        <p:spPr bwMode="auto">
          <a:xfrm>
            <a:off x="3733800" y="4572000"/>
            <a:ext cx="16002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2" name="Line 7"/>
          <p:cNvSpPr>
            <a:spLocks noChangeShapeType="1"/>
          </p:cNvSpPr>
          <p:nvPr/>
        </p:nvSpPr>
        <p:spPr bwMode="auto">
          <a:xfrm>
            <a:off x="1524000" y="29718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Line 8"/>
          <p:cNvSpPr>
            <a:spLocks noChangeShapeType="1"/>
          </p:cNvSpPr>
          <p:nvPr/>
        </p:nvSpPr>
        <p:spPr bwMode="auto">
          <a:xfrm>
            <a:off x="3733800" y="50292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4" name="Line 9"/>
          <p:cNvSpPr>
            <a:spLocks noChangeShapeType="1"/>
          </p:cNvSpPr>
          <p:nvPr/>
        </p:nvSpPr>
        <p:spPr bwMode="auto">
          <a:xfrm>
            <a:off x="6096000" y="2971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5" name="Text Box 10"/>
          <p:cNvSpPr txBox="1">
            <a:spLocks noChangeArrowheads="1"/>
          </p:cNvSpPr>
          <p:nvPr/>
        </p:nvSpPr>
        <p:spPr bwMode="auto">
          <a:xfrm>
            <a:off x="1676400" y="25908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a:latin typeface="Times New Roman" pitchFamily="-110" charset="0"/>
              </a:rPr>
              <a:t>Initial</a:t>
            </a:r>
          </a:p>
        </p:txBody>
      </p:sp>
      <p:sp>
        <p:nvSpPr>
          <p:cNvPr id="16" name="Text Box 11"/>
          <p:cNvSpPr txBox="1">
            <a:spLocks noChangeArrowheads="1"/>
          </p:cNvSpPr>
          <p:nvPr/>
        </p:nvSpPr>
        <p:spPr bwMode="auto">
          <a:xfrm>
            <a:off x="6172200" y="266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a:latin typeface="Times New Roman" pitchFamily="-110" charset="0"/>
              </a:rPr>
              <a:t>continuing</a:t>
            </a:r>
          </a:p>
        </p:txBody>
      </p:sp>
      <p:sp>
        <p:nvSpPr>
          <p:cNvPr id="17" name="Text Box 12"/>
          <p:cNvSpPr txBox="1">
            <a:spLocks noChangeArrowheads="1"/>
          </p:cNvSpPr>
          <p:nvPr/>
        </p:nvSpPr>
        <p:spPr bwMode="auto">
          <a:xfrm>
            <a:off x="3810000" y="4648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a:latin typeface="Times New Roman" pitchFamily="-110" charset="0"/>
              </a:rPr>
              <a:t>completed</a:t>
            </a:r>
          </a:p>
        </p:txBody>
      </p:sp>
      <p:sp>
        <p:nvSpPr>
          <p:cNvPr id="18" name="Line 14"/>
          <p:cNvSpPr>
            <a:spLocks noChangeShapeType="1"/>
          </p:cNvSpPr>
          <p:nvPr/>
        </p:nvSpPr>
        <p:spPr bwMode="auto">
          <a:xfrm flipV="1">
            <a:off x="914400" y="3581400"/>
            <a:ext cx="6096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9" name="Line 15"/>
          <p:cNvSpPr>
            <a:spLocks noChangeShapeType="1"/>
          </p:cNvSpPr>
          <p:nvPr/>
        </p:nvSpPr>
        <p:spPr bwMode="auto">
          <a:xfrm>
            <a:off x="3962400" y="3124200"/>
            <a:ext cx="213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0" name="Line 16"/>
          <p:cNvSpPr>
            <a:spLocks noChangeShapeType="1"/>
          </p:cNvSpPr>
          <p:nvPr/>
        </p:nvSpPr>
        <p:spPr bwMode="auto">
          <a:xfrm flipH="1">
            <a:off x="5334000" y="3505200"/>
            <a:ext cx="11430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1" name="Line 20"/>
          <p:cNvSpPr>
            <a:spLocks noChangeShapeType="1"/>
          </p:cNvSpPr>
          <p:nvPr/>
        </p:nvSpPr>
        <p:spPr bwMode="auto">
          <a:xfrm flipH="1">
            <a:off x="6934200" y="19812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2" name="Line 21"/>
          <p:cNvSpPr>
            <a:spLocks noChangeShapeType="1"/>
          </p:cNvSpPr>
          <p:nvPr/>
        </p:nvSpPr>
        <p:spPr bwMode="auto">
          <a:xfrm>
            <a:off x="6934200" y="1981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 name="Text Box 22"/>
          <p:cNvSpPr txBox="1">
            <a:spLocks noChangeArrowheads="1"/>
          </p:cNvSpPr>
          <p:nvPr/>
        </p:nvSpPr>
        <p:spPr bwMode="auto">
          <a:xfrm>
            <a:off x="4038600" y="2209800"/>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register[#courses &lt; minRequired] / updateCourses()</a:t>
            </a:r>
          </a:p>
        </p:txBody>
      </p:sp>
      <p:sp>
        <p:nvSpPr>
          <p:cNvPr id="24" name="Text Box 23"/>
          <p:cNvSpPr txBox="1">
            <a:spLocks noChangeArrowheads="1"/>
          </p:cNvSpPr>
          <p:nvPr/>
        </p:nvSpPr>
        <p:spPr bwMode="auto">
          <a:xfrm>
            <a:off x="6705600" y="1143000"/>
            <a:ext cx="2438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register [#courses &lt; minRequired] / updateCourses()</a:t>
            </a:r>
          </a:p>
        </p:txBody>
      </p:sp>
      <p:sp>
        <p:nvSpPr>
          <p:cNvPr id="25" name="Text Box 24"/>
          <p:cNvSpPr txBox="1">
            <a:spLocks noChangeArrowheads="1"/>
          </p:cNvSpPr>
          <p:nvPr/>
        </p:nvSpPr>
        <p:spPr bwMode="auto">
          <a:xfrm>
            <a:off x="5715000" y="4419600"/>
            <a:ext cx="2362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register [#courses &gt;= minRequired] / updateCourses()</a:t>
            </a:r>
          </a:p>
        </p:txBody>
      </p:sp>
      <p:sp>
        <p:nvSpPr>
          <p:cNvPr id="26" name="Oval 25"/>
          <p:cNvSpPr>
            <a:spLocks noChangeArrowheads="1"/>
          </p:cNvSpPr>
          <p:nvPr/>
        </p:nvSpPr>
        <p:spPr bwMode="auto">
          <a:xfrm>
            <a:off x="1676400" y="50292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 name="Oval 26"/>
          <p:cNvSpPr>
            <a:spLocks noChangeArrowheads="1"/>
          </p:cNvSpPr>
          <p:nvPr/>
        </p:nvSpPr>
        <p:spPr bwMode="auto">
          <a:xfrm>
            <a:off x="762000" y="4572000"/>
            <a:ext cx="152400" cy="1524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28" name="Oval 27"/>
          <p:cNvSpPr>
            <a:spLocks noChangeArrowheads="1"/>
          </p:cNvSpPr>
          <p:nvPr/>
        </p:nvSpPr>
        <p:spPr bwMode="auto">
          <a:xfrm>
            <a:off x="1828800" y="5181600"/>
            <a:ext cx="152400" cy="1524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29" name="Line 28"/>
          <p:cNvSpPr>
            <a:spLocks noChangeShapeType="1"/>
          </p:cNvSpPr>
          <p:nvPr/>
        </p:nvSpPr>
        <p:spPr bwMode="auto">
          <a:xfrm flipH="1">
            <a:off x="2133600" y="52578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0" name="Text Box 29"/>
          <p:cNvSpPr txBox="1">
            <a:spLocks noChangeArrowheads="1"/>
          </p:cNvSpPr>
          <p:nvPr/>
        </p:nvSpPr>
        <p:spPr bwMode="auto">
          <a:xfrm>
            <a:off x="2209800" y="48768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graduated</a:t>
            </a:r>
          </a:p>
        </p:txBody>
      </p:sp>
      <p:sp>
        <p:nvSpPr>
          <p:cNvPr id="31" name="Text Box 30"/>
          <p:cNvSpPr txBox="1">
            <a:spLocks noChangeArrowheads="1"/>
          </p:cNvSpPr>
          <p:nvPr/>
        </p:nvSpPr>
        <p:spPr bwMode="auto">
          <a:xfrm>
            <a:off x="1600200" y="30480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entry/ initializeCourses()</a:t>
            </a:r>
          </a:p>
        </p:txBody>
      </p:sp>
      <p:sp>
        <p:nvSpPr>
          <p:cNvPr id="32" name="Line 31"/>
          <p:cNvSpPr>
            <a:spLocks noChangeShapeType="1"/>
          </p:cNvSpPr>
          <p:nvPr/>
        </p:nvSpPr>
        <p:spPr bwMode="auto">
          <a:xfrm flipH="1">
            <a:off x="7620000" y="25908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3" name="Line 32"/>
          <p:cNvSpPr>
            <a:spLocks noChangeShapeType="1"/>
          </p:cNvSpPr>
          <p:nvPr/>
        </p:nvSpPr>
        <p:spPr bwMode="auto">
          <a:xfrm flipV="1">
            <a:off x="8534400" y="19812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4" name="Text Box 33"/>
          <p:cNvSpPr txBox="1">
            <a:spLocks noChangeArrowheads="1"/>
          </p:cNvSpPr>
          <p:nvPr/>
        </p:nvSpPr>
        <p:spPr bwMode="auto">
          <a:xfrm>
            <a:off x="2117725" y="5192713"/>
            <a:ext cx="13366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r>
              <a:rPr lang="en-US" sz="1400"/>
              <a:t>[complete </a:t>
            </a:r>
          </a:p>
          <a:p>
            <a:pPr eaLnBrk="1" hangingPunct="1"/>
            <a:r>
              <a:rPr lang="en-US" sz="1400"/>
              <a:t>Graduation</a:t>
            </a:r>
          </a:p>
          <a:p>
            <a:pPr eaLnBrk="1" hangingPunct="1"/>
            <a:r>
              <a:rPr lang="en-US" sz="1400"/>
              <a:t>Requirements]</a:t>
            </a:r>
          </a:p>
        </p:txBody>
      </p:sp>
    </p:spTree>
    <p:extLst>
      <p:ext uri="{BB962C8B-B14F-4D97-AF65-F5344CB8AC3E}">
        <p14:creationId xmlns:p14="http://schemas.microsoft.com/office/powerpoint/2010/main" val="17442407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67544" y="2492896"/>
            <a:ext cx="8229600" cy="1440160"/>
          </a:xfrm>
        </p:spPr>
        <p:txBody>
          <a:bodyPr/>
          <a:lstStyle/>
          <a:p>
            <a:pPr algn="ctr">
              <a:buNone/>
            </a:pPr>
            <a:r>
              <a:rPr lang="id-ID" sz="4400" b="1" dirty="0" smtClean="0">
                <a:effectLst>
                  <a:outerShdw blurRad="38100" dist="38100" dir="2700000" algn="tl">
                    <a:srgbClr val="000000">
                      <a:alpha val="43137"/>
                    </a:srgbClr>
                  </a:outerShdw>
                </a:effectLst>
              </a:rPr>
              <a:t>Deployment Diagram Modelling</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112</a:t>
            </a:fld>
            <a:endParaRPr lang="en-US"/>
          </a:p>
        </p:txBody>
      </p:sp>
    </p:spTree>
    <p:extLst>
      <p:ext uri="{BB962C8B-B14F-4D97-AF65-F5344CB8AC3E}">
        <p14:creationId xmlns:p14="http://schemas.microsoft.com/office/powerpoint/2010/main" val="12982001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dirty="0" smtClean="0"/>
              <a:t>D</a:t>
            </a:r>
            <a:r>
              <a:rPr lang="id-ID" dirty="0" smtClean="0"/>
              <a:t>eployment Diagram</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113</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400" dirty="0"/>
              <a:t>Deployment diagrams show a system's physical layout, revealing which </a:t>
            </a:r>
            <a:r>
              <a:rPr lang="en-US" sz="2400" dirty="0" smtClean="0"/>
              <a:t>pieces</a:t>
            </a:r>
            <a:r>
              <a:rPr lang="id-ID" sz="2400" dirty="0" smtClean="0"/>
              <a:t> </a:t>
            </a:r>
            <a:r>
              <a:rPr lang="en-US" sz="2400" dirty="0" smtClean="0"/>
              <a:t>of </a:t>
            </a:r>
            <a:r>
              <a:rPr lang="en-US" sz="2400" dirty="0"/>
              <a:t>software run an what pieces of </a:t>
            </a:r>
            <a:r>
              <a:rPr lang="en-US" sz="2400" dirty="0" smtClean="0"/>
              <a:t>hardware.</a:t>
            </a:r>
            <a:endParaRPr lang="id-ID" sz="2400" dirty="0" smtClean="0"/>
          </a:p>
          <a:p>
            <a:r>
              <a:rPr lang="id-ID" sz="2400" dirty="0" smtClean="0"/>
              <a:t>embedded system</a:t>
            </a:r>
            <a:r>
              <a:rPr lang="id-ID" sz="2400" dirty="0"/>
              <a:t>:</a:t>
            </a:r>
          </a:p>
          <a:p>
            <a:pPr marL="725488">
              <a:buFont typeface="Wingdings" pitchFamily="2" charset="2"/>
              <a:buChar char="§"/>
            </a:pPr>
            <a:r>
              <a:rPr lang="nl-NL" sz="2400" dirty="0" smtClean="0"/>
              <a:t>Device</a:t>
            </a:r>
            <a:r>
              <a:rPr lang="nl-NL" sz="2400" dirty="0"/>
              <a:t>, node, </a:t>
            </a:r>
            <a:r>
              <a:rPr lang="id-ID" sz="2400" dirty="0" smtClean="0"/>
              <a:t>and </a:t>
            </a:r>
            <a:r>
              <a:rPr lang="nl-NL" sz="2400" dirty="0" smtClean="0"/>
              <a:t>hardware</a:t>
            </a:r>
            <a:endParaRPr lang="nl-NL" sz="2400" dirty="0"/>
          </a:p>
          <a:p>
            <a:pPr marL="725488">
              <a:buFont typeface="Wingdings" pitchFamily="2" charset="2"/>
              <a:buChar char="§"/>
            </a:pPr>
            <a:r>
              <a:rPr lang="id-ID" sz="2400" dirty="0" smtClean="0"/>
              <a:t>Client/server System</a:t>
            </a:r>
            <a:endParaRPr lang="id-ID" sz="2400" dirty="0"/>
          </a:p>
          <a:p>
            <a:pPr marL="725488">
              <a:buFont typeface="Wingdings" pitchFamily="2" charset="2"/>
              <a:buChar char="§"/>
            </a:pPr>
            <a:r>
              <a:rPr lang="id-ID" sz="2400" dirty="0" smtClean="0"/>
              <a:t>Pure Distributed System</a:t>
            </a:r>
            <a:endParaRPr lang="id-ID" sz="2400" dirty="0"/>
          </a:p>
          <a:p>
            <a:pPr marL="725488">
              <a:buFont typeface="Wingdings" pitchFamily="2" charset="2"/>
              <a:buChar char="§"/>
            </a:pPr>
            <a:r>
              <a:rPr lang="id-ID" sz="2400" dirty="0" smtClean="0"/>
              <a:t>Re-engineering Application</a:t>
            </a:r>
            <a:endParaRPr lang="en-US" sz="2400" dirty="0" smtClean="0"/>
          </a:p>
        </p:txBody>
      </p:sp>
    </p:spTree>
    <p:extLst>
      <p:ext uri="{BB962C8B-B14F-4D97-AF65-F5344CB8AC3E}">
        <p14:creationId xmlns:p14="http://schemas.microsoft.com/office/powerpoint/2010/main" val="2724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dirty="0" smtClean="0"/>
              <a:t>Example </a:t>
            </a:r>
            <a:r>
              <a:rPr lang="en-US" dirty="0" smtClean="0"/>
              <a:t>D</a:t>
            </a:r>
            <a:r>
              <a:rPr lang="id-ID" dirty="0" smtClean="0"/>
              <a:t>eployment Diagram</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114</a:t>
            </a:fld>
            <a:endParaRPr lang="en-US"/>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956" y="1700808"/>
            <a:ext cx="5325219" cy="4458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94341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sz="2800" dirty="0" smtClean="0"/>
              <a:t>Example </a:t>
            </a:r>
            <a:r>
              <a:rPr lang="en-US" sz="2800" dirty="0" smtClean="0"/>
              <a:t>D</a:t>
            </a:r>
            <a:r>
              <a:rPr lang="id-ID" sz="2800" dirty="0" smtClean="0"/>
              <a:t>eployment Diagram: Embedded System</a:t>
            </a:r>
            <a:endParaRPr lang="en-US" sz="28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844824"/>
            <a:ext cx="5105400" cy="421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1913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sz="2800" dirty="0" smtClean="0"/>
              <a:t>Example </a:t>
            </a:r>
            <a:r>
              <a:rPr lang="en-US" sz="2800" dirty="0" smtClean="0"/>
              <a:t>D</a:t>
            </a:r>
            <a:r>
              <a:rPr lang="id-ID" sz="2800" dirty="0" smtClean="0"/>
              <a:t>eployment Diagram: Client/Server System</a:t>
            </a:r>
            <a:endParaRPr lang="en-US" sz="28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64904"/>
            <a:ext cx="6316498"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83109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sz="2800" dirty="0" smtClean="0"/>
              <a:t>Example </a:t>
            </a:r>
            <a:r>
              <a:rPr lang="en-US" sz="2800" dirty="0" smtClean="0"/>
              <a:t>D</a:t>
            </a:r>
            <a:r>
              <a:rPr lang="id-ID" sz="2800" dirty="0" smtClean="0"/>
              <a:t>eployment Diagram: Distributed System</a:t>
            </a:r>
            <a:endParaRPr lang="en-US" sz="28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62174"/>
            <a:ext cx="6591084" cy="3211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45748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sz="2800" dirty="0" smtClean="0"/>
              <a:t>Example </a:t>
            </a:r>
            <a:r>
              <a:rPr lang="en-US" sz="2800" dirty="0" smtClean="0"/>
              <a:t>D</a:t>
            </a:r>
            <a:r>
              <a:rPr lang="id-ID" sz="2800" dirty="0" smtClean="0"/>
              <a:t>eployment Diagram: Distributed System</a:t>
            </a:r>
            <a:endParaRPr lang="en-US" sz="28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62174"/>
            <a:ext cx="6591084" cy="3211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49155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id-ID" sz="3600" dirty="0" smtClean="0"/>
              <a:t>When to Use </a:t>
            </a:r>
            <a:r>
              <a:rPr lang="en-US" sz="3600" dirty="0" smtClean="0"/>
              <a:t>D</a:t>
            </a:r>
            <a:r>
              <a:rPr lang="id-ID" sz="3600" dirty="0" smtClean="0"/>
              <a:t>eployment Diagram?</a:t>
            </a:r>
            <a:endParaRPr lang="en-US" sz="36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119</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marL="0" indent="0">
              <a:lnSpc>
                <a:spcPct val="200000"/>
              </a:lnSpc>
              <a:buNone/>
            </a:pPr>
            <a:r>
              <a:rPr lang="en-US" sz="2400" dirty="0"/>
              <a:t>Don't let the brevity of this </a:t>
            </a:r>
            <a:r>
              <a:rPr lang="id-ID" sz="2400" dirty="0" smtClean="0"/>
              <a:t>part </a:t>
            </a:r>
            <a:r>
              <a:rPr lang="en-US" sz="2400" dirty="0" smtClean="0"/>
              <a:t>make </a:t>
            </a:r>
            <a:r>
              <a:rPr lang="en-US" sz="2400" dirty="0"/>
              <a:t>you think that deployment </a:t>
            </a:r>
            <a:r>
              <a:rPr lang="en-US" sz="2400" dirty="0" smtClean="0"/>
              <a:t>diagrams</a:t>
            </a:r>
            <a:r>
              <a:rPr lang="id-ID" sz="2400" dirty="0" smtClean="0"/>
              <a:t> </a:t>
            </a:r>
            <a:r>
              <a:rPr lang="en-US" sz="2400" dirty="0" smtClean="0"/>
              <a:t>shouldn't </a:t>
            </a:r>
            <a:r>
              <a:rPr lang="en-US" sz="2400" dirty="0"/>
              <a:t>be used . They are very handy in showing what is deployed where, </a:t>
            </a:r>
            <a:r>
              <a:rPr lang="en-US" sz="2400" dirty="0" smtClean="0"/>
              <a:t>so</a:t>
            </a:r>
            <a:r>
              <a:rPr lang="id-ID" sz="2400" dirty="0" smtClean="0"/>
              <a:t> </a:t>
            </a:r>
            <a:r>
              <a:rPr lang="en-US" sz="2400" dirty="0" smtClean="0"/>
              <a:t>any </a:t>
            </a:r>
            <a:r>
              <a:rPr lang="en-US" sz="2400" dirty="0"/>
              <a:t>nontrivial deployment can make good use of </a:t>
            </a:r>
            <a:r>
              <a:rPr lang="en-US" sz="2400" dirty="0" smtClean="0"/>
              <a:t>them.</a:t>
            </a:r>
          </a:p>
        </p:txBody>
      </p:sp>
    </p:spTree>
    <p:extLst>
      <p:ext uri="{BB962C8B-B14F-4D97-AF65-F5344CB8AC3E}">
        <p14:creationId xmlns:p14="http://schemas.microsoft.com/office/powerpoint/2010/main" val="8971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577073"/>
            <a:ext cx="8229600" cy="639763"/>
          </a:xfrm>
        </p:spPr>
        <p:txBody>
          <a:bodyPr>
            <a:normAutofit fontScale="90000"/>
          </a:bodyPr>
          <a:lstStyle/>
          <a:p>
            <a:pPr>
              <a:buNone/>
            </a:pPr>
            <a:r>
              <a:rPr lang="id-ID" dirty="0" smtClean="0"/>
              <a:t>Relationship in UML</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12</a:t>
            </a:fld>
            <a:endParaRPr lang="en-US"/>
          </a:p>
        </p:txBody>
      </p:sp>
      <p:sp>
        <p:nvSpPr>
          <p:cNvPr id="8" name="Text Box 15"/>
          <p:cNvSpPr txBox="1">
            <a:spLocks noChangeArrowheads="1"/>
          </p:cNvSpPr>
          <p:nvPr/>
        </p:nvSpPr>
        <p:spPr bwMode="auto">
          <a:xfrm>
            <a:off x="243309" y="1405401"/>
            <a:ext cx="8305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dirty="0">
                <a:solidFill>
                  <a:srgbClr val="3333CC"/>
                </a:solidFill>
              </a:rPr>
              <a:t>1.  Associations</a:t>
            </a:r>
          </a:p>
          <a:p>
            <a:r>
              <a:rPr lang="en-US" dirty="0">
                <a:solidFill>
                  <a:srgbClr val="3333CC"/>
                </a:solidFill>
              </a:rPr>
              <a:t>Structural relationship that describes a set of links, a link being a connection between objects</a:t>
            </a:r>
            <a:r>
              <a:rPr lang="en-US" dirty="0" smtClean="0">
                <a:solidFill>
                  <a:srgbClr val="3333CC"/>
                </a:solidFill>
              </a:rPr>
              <a:t>.</a:t>
            </a:r>
            <a:r>
              <a:rPr lang="id-ID" dirty="0" smtClean="0">
                <a:solidFill>
                  <a:srgbClr val="3333CC"/>
                </a:solidFill>
              </a:rPr>
              <a:t> </a:t>
            </a:r>
            <a:r>
              <a:rPr lang="en-US" i="1" dirty="0">
                <a:solidFill>
                  <a:srgbClr val="3333CC"/>
                </a:solidFill>
                <a:latin typeface="Times New Roman" pitchFamily="18" charset="0"/>
              </a:rPr>
              <a:t>variants: aggregation &amp; </a:t>
            </a:r>
            <a:r>
              <a:rPr lang="en-US" i="1" dirty="0" smtClean="0">
                <a:solidFill>
                  <a:srgbClr val="3333CC"/>
                </a:solidFill>
                <a:latin typeface="Times New Roman" pitchFamily="18" charset="0"/>
              </a:rPr>
              <a:t>composition</a:t>
            </a:r>
            <a:r>
              <a:rPr lang="id-ID" dirty="0" smtClean="0">
                <a:solidFill>
                  <a:srgbClr val="3333CC"/>
                </a:solidFill>
              </a:rPr>
              <a:t> </a:t>
            </a:r>
            <a:endParaRPr lang="en-US" dirty="0">
              <a:solidFill>
                <a:srgbClr val="3333CC"/>
              </a:solidFill>
            </a:endParaRPr>
          </a:p>
        </p:txBody>
      </p:sp>
      <p:sp>
        <p:nvSpPr>
          <p:cNvPr id="9" name="Text Box 16"/>
          <p:cNvSpPr txBox="1">
            <a:spLocks noChangeArrowheads="1"/>
          </p:cNvSpPr>
          <p:nvPr/>
        </p:nvSpPr>
        <p:spPr bwMode="auto">
          <a:xfrm>
            <a:off x="110800" y="5374957"/>
            <a:ext cx="8991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dirty="0">
                <a:solidFill>
                  <a:srgbClr val="3333CC"/>
                </a:solidFill>
              </a:rPr>
              <a:t>4.  Dependency</a:t>
            </a:r>
          </a:p>
          <a:p>
            <a:pPr algn="l"/>
            <a:r>
              <a:rPr lang="en-US" dirty="0">
                <a:solidFill>
                  <a:srgbClr val="3333CC"/>
                </a:solidFill>
              </a:rPr>
              <a:t>a change to one thing (independent) may affect the semantics of the other thing (dependent).</a:t>
            </a:r>
          </a:p>
        </p:txBody>
      </p:sp>
      <p:sp>
        <p:nvSpPr>
          <p:cNvPr id="10" name="Text Box 27"/>
          <p:cNvSpPr txBox="1">
            <a:spLocks noChangeArrowheads="1"/>
          </p:cNvSpPr>
          <p:nvPr/>
        </p:nvSpPr>
        <p:spPr bwMode="auto">
          <a:xfrm>
            <a:off x="167109" y="2777001"/>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dirty="0">
                <a:solidFill>
                  <a:srgbClr val="3333CC"/>
                </a:solidFill>
              </a:rPr>
              <a:t>2.  Generalization</a:t>
            </a:r>
          </a:p>
          <a:p>
            <a:pPr algn="l"/>
            <a:r>
              <a:rPr lang="en-US" dirty="0">
                <a:solidFill>
                  <a:srgbClr val="3333CC"/>
                </a:solidFill>
              </a:rPr>
              <a:t>a specialized element (the child) is more specific the generalized element.</a:t>
            </a:r>
          </a:p>
        </p:txBody>
      </p:sp>
      <p:sp>
        <p:nvSpPr>
          <p:cNvPr id="11" name="Text Box 30"/>
          <p:cNvSpPr txBox="1">
            <a:spLocks noChangeArrowheads="1"/>
          </p:cNvSpPr>
          <p:nvPr/>
        </p:nvSpPr>
        <p:spPr bwMode="auto">
          <a:xfrm>
            <a:off x="167109" y="3925681"/>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dirty="0">
                <a:solidFill>
                  <a:srgbClr val="3333CC"/>
                </a:solidFill>
              </a:rPr>
              <a:t>3.  Realization</a:t>
            </a:r>
          </a:p>
          <a:p>
            <a:pPr algn="l"/>
            <a:r>
              <a:rPr lang="en-US" dirty="0">
                <a:solidFill>
                  <a:srgbClr val="3333CC"/>
                </a:solidFill>
              </a:rPr>
              <a:t>one element guarantees to carry out what is expected by the other element. </a:t>
            </a:r>
          </a:p>
          <a:p>
            <a:pPr algn="l"/>
            <a:r>
              <a:rPr lang="en-US" dirty="0">
                <a:solidFill>
                  <a:srgbClr val="3333CC"/>
                </a:solidFill>
              </a:rPr>
              <a:t>(</a:t>
            </a:r>
            <a:r>
              <a:rPr lang="en-US" dirty="0" err="1">
                <a:solidFill>
                  <a:srgbClr val="3333CC"/>
                </a:solidFill>
              </a:rPr>
              <a:t>e.g</a:t>
            </a:r>
            <a:r>
              <a:rPr lang="en-US" dirty="0">
                <a:solidFill>
                  <a:srgbClr val="3333CC"/>
                </a:solidFill>
              </a:rPr>
              <a:t>, interfaces and classes/components; use cases and collaborations)</a:t>
            </a:r>
          </a:p>
        </p:txBody>
      </p:sp>
    </p:spTree>
    <p:extLst>
      <p:ext uri="{BB962C8B-B14F-4D97-AF65-F5344CB8AC3E}">
        <p14:creationId xmlns:p14="http://schemas.microsoft.com/office/powerpoint/2010/main" val="358567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4408"/>
            <a:ext cx="8229600" cy="639763"/>
          </a:xfrm>
        </p:spPr>
        <p:txBody>
          <a:bodyPr>
            <a:normAutofit fontScale="90000"/>
          </a:bodyPr>
          <a:lstStyle/>
          <a:p>
            <a:pPr>
              <a:buNone/>
            </a:pPr>
            <a:r>
              <a:rPr lang="id-ID" dirty="0" smtClean="0"/>
              <a:t>UML 1.x VS UML 2.0</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13</a:t>
            </a:fld>
            <a:endParaRPr lang="en-US"/>
          </a:p>
        </p:txBody>
      </p:sp>
      <p:sp>
        <p:nvSpPr>
          <p:cNvPr id="7" name="Slide Number Placeholder 3"/>
          <p:cNvSpPr txBox="1">
            <a:spLocks/>
          </p:cNvSpPr>
          <p:nvPr/>
        </p:nvSpPr>
        <p:spPr>
          <a:xfrm>
            <a:off x="6629400" y="6284168"/>
            <a:ext cx="2133600"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89FB870-2C50-4578-AFA4-3D8305A84D4A}" type="slidenum">
              <a:rPr lang="en-US" smtClean="0"/>
              <a:pPr/>
              <a:t>13</a:t>
            </a:fld>
            <a:endParaRPr lang="en-US"/>
          </a:p>
        </p:txBody>
      </p:sp>
      <p:sp>
        <p:nvSpPr>
          <p:cNvPr id="9" name="Rectangle 6"/>
          <p:cNvSpPr>
            <a:spLocks noChangeArrowheads="1"/>
          </p:cNvSpPr>
          <p:nvPr/>
        </p:nvSpPr>
        <p:spPr bwMode="auto">
          <a:xfrm>
            <a:off x="228600" y="4187081"/>
            <a:ext cx="3581400" cy="2173287"/>
          </a:xfrm>
          <a:prstGeom prst="rect">
            <a:avLst/>
          </a:prstGeom>
          <a:solidFill>
            <a:srgbClr val="CCFFCC"/>
          </a:solidFill>
          <a:ln w="9525" algn="ctr">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 name="Rectangle 7"/>
          <p:cNvSpPr>
            <a:spLocks noChangeArrowheads="1"/>
          </p:cNvSpPr>
          <p:nvPr/>
        </p:nvSpPr>
        <p:spPr bwMode="auto">
          <a:xfrm>
            <a:off x="228600" y="1712168"/>
            <a:ext cx="3581400" cy="2112640"/>
          </a:xfrm>
          <a:prstGeom prst="rect">
            <a:avLst/>
          </a:prstGeom>
          <a:solidFill>
            <a:srgbClr val="CCFFFF"/>
          </a:solidFill>
          <a:ln w="9525" algn="ctr">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 name="Rectangle 8"/>
          <p:cNvSpPr>
            <a:spLocks noChangeArrowheads="1"/>
          </p:cNvSpPr>
          <p:nvPr/>
        </p:nvSpPr>
        <p:spPr bwMode="auto">
          <a:xfrm>
            <a:off x="228601" y="4187081"/>
            <a:ext cx="3411488"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bg2"/>
              </a:buClr>
              <a:buSzPct val="75000"/>
              <a:buFont typeface="Wingdings" pitchFamily="2" charset="2"/>
              <a:buNone/>
            </a:pPr>
            <a:r>
              <a:rPr lang="en-US" sz="2000" b="0" dirty="0">
                <a:solidFill>
                  <a:srgbClr val="0000FF"/>
                </a:solidFill>
              </a:rPr>
              <a:t>Behavioral Diagrams</a:t>
            </a:r>
          </a:p>
          <a:p>
            <a:pPr marL="342900" indent="-342900" algn="l" eaLnBrk="1" hangingPunct="1">
              <a:spcBef>
                <a:spcPct val="20000"/>
              </a:spcBef>
              <a:buClr>
                <a:schemeClr val="bg2"/>
              </a:buClr>
              <a:buSzPct val="75000"/>
              <a:buFont typeface="Wingdings" pitchFamily="2" charset="2"/>
              <a:buNone/>
            </a:pPr>
            <a:r>
              <a:rPr lang="en-US" sz="1600" b="0" i="1" dirty="0">
                <a:solidFill>
                  <a:schemeClr val="tx1"/>
                </a:solidFill>
              </a:rPr>
              <a:t>Represent the </a:t>
            </a:r>
            <a:r>
              <a:rPr lang="en-US" sz="1600" b="0" i="1" dirty="0">
                <a:solidFill>
                  <a:srgbClr val="FF00FF"/>
                </a:solidFill>
              </a:rPr>
              <a:t>dynamic</a:t>
            </a:r>
            <a:r>
              <a:rPr lang="en-US" sz="1600" b="0" i="1" dirty="0">
                <a:solidFill>
                  <a:schemeClr val="tx1"/>
                </a:solidFill>
              </a:rPr>
              <a:t> aspects.</a:t>
            </a:r>
            <a:endParaRPr lang="en-US" sz="1600" b="0" dirty="0">
              <a:solidFill>
                <a:schemeClr val="tx1"/>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Use case</a:t>
            </a: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Sequence; </a:t>
            </a:r>
          </a:p>
          <a:p>
            <a:pPr marL="742950" lvl="1" indent="-285750" algn="l" eaLnBrk="1" hangingPunct="1">
              <a:spcBef>
                <a:spcPct val="20000"/>
              </a:spcBef>
              <a:buClr>
                <a:schemeClr val="accent2"/>
              </a:buClr>
              <a:buSzPct val="80000"/>
              <a:buFont typeface="Wingdings" pitchFamily="2" charset="2"/>
              <a:buNone/>
            </a:pPr>
            <a:r>
              <a:rPr lang="en-US" sz="1600" b="0" dirty="0">
                <a:solidFill>
                  <a:schemeClr val="tx1"/>
                </a:solidFill>
              </a:rPr>
              <a:t>	Collaboration</a:t>
            </a:r>
          </a:p>
          <a:p>
            <a:pPr marL="742950" lvl="1" indent="-285750" algn="l" eaLnBrk="1" hangingPunct="1">
              <a:spcBef>
                <a:spcPct val="20000"/>
              </a:spcBef>
              <a:buClr>
                <a:schemeClr val="accent2"/>
              </a:buClr>
              <a:buSzPct val="80000"/>
              <a:buFont typeface="Wingdings" pitchFamily="2" charset="2"/>
              <a:buChar char="¨"/>
            </a:pPr>
            <a:r>
              <a:rPr lang="en-US" sz="1600" b="0" dirty="0" err="1">
                <a:solidFill>
                  <a:schemeClr val="tx1"/>
                </a:solidFill>
              </a:rPr>
              <a:t>Statechart</a:t>
            </a:r>
            <a:endParaRPr lang="en-US" sz="1600" b="0" dirty="0">
              <a:solidFill>
                <a:schemeClr val="tx1"/>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Activity</a:t>
            </a:r>
          </a:p>
        </p:txBody>
      </p:sp>
      <p:sp>
        <p:nvSpPr>
          <p:cNvPr id="12" name="Rectangle 9"/>
          <p:cNvSpPr>
            <a:spLocks noChangeArrowheads="1"/>
          </p:cNvSpPr>
          <p:nvPr/>
        </p:nvSpPr>
        <p:spPr bwMode="auto">
          <a:xfrm>
            <a:off x="228600" y="1635968"/>
            <a:ext cx="3581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bg2"/>
              </a:buClr>
              <a:buSzPct val="75000"/>
              <a:buFont typeface="Wingdings" pitchFamily="2" charset="2"/>
              <a:buNone/>
            </a:pPr>
            <a:r>
              <a:rPr lang="en-US" sz="2000" b="0" dirty="0">
                <a:solidFill>
                  <a:srgbClr val="0000FF"/>
                </a:solidFill>
              </a:rPr>
              <a:t>Structural Diagrams</a:t>
            </a:r>
          </a:p>
          <a:p>
            <a:pPr marL="342900" indent="-342900" algn="l" eaLnBrk="1" hangingPunct="1">
              <a:spcBef>
                <a:spcPct val="20000"/>
              </a:spcBef>
              <a:buClr>
                <a:schemeClr val="bg2"/>
              </a:buClr>
              <a:buSzPct val="75000"/>
              <a:buFont typeface="Wingdings" pitchFamily="2" charset="2"/>
              <a:buNone/>
            </a:pPr>
            <a:r>
              <a:rPr lang="en-US" sz="1600" b="0" i="1" dirty="0">
                <a:solidFill>
                  <a:schemeClr val="tx1"/>
                </a:solidFill>
              </a:rPr>
              <a:t>Represent the </a:t>
            </a:r>
            <a:r>
              <a:rPr lang="en-US" sz="1600" b="0" i="1" dirty="0">
                <a:solidFill>
                  <a:srgbClr val="FF00FF"/>
                </a:solidFill>
              </a:rPr>
              <a:t>static </a:t>
            </a:r>
            <a:r>
              <a:rPr lang="en-US" sz="1600" b="0" i="1" dirty="0">
                <a:solidFill>
                  <a:schemeClr val="tx1"/>
                </a:solidFill>
              </a:rPr>
              <a:t>aspects </a:t>
            </a:r>
            <a:r>
              <a:rPr lang="en-US" sz="1200" b="0" i="1" dirty="0">
                <a:solidFill>
                  <a:schemeClr val="tx1"/>
                </a:solidFill>
              </a:rPr>
              <a:t>of a system.</a:t>
            </a:r>
            <a:endParaRPr lang="en-US" sz="1200" b="0" dirty="0">
              <a:solidFill>
                <a:schemeClr val="tx1"/>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Class; </a:t>
            </a:r>
          </a:p>
          <a:p>
            <a:pPr marL="742950" lvl="1" indent="-285750" algn="l" eaLnBrk="1" hangingPunct="1">
              <a:spcBef>
                <a:spcPct val="20000"/>
              </a:spcBef>
              <a:buClr>
                <a:schemeClr val="accent2"/>
              </a:buClr>
              <a:buSzPct val="80000"/>
              <a:buFont typeface="Wingdings" pitchFamily="2" charset="2"/>
              <a:buNone/>
            </a:pPr>
            <a:r>
              <a:rPr lang="en-US" sz="1600" b="0" dirty="0">
                <a:solidFill>
                  <a:schemeClr val="tx1"/>
                </a:solidFill>
              </a:rPr>
              <a:t>	Object</a:t>
            </a: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Component</a:t>
            </a: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Deployment</a:t>
            </a:r>
          </a:p>
        </p:txBody>
      </p:sp>
      <p:sp>
        <p:nvSpPr>
          <p:cNvPr id="13" name="Rectangle 12"/>
          <p:cNvSpPr>
            <a:spLocks noChangeArrowheads="1"/>
          </p:cNvSpPr>
          <p:nvPr/>
        </p:nvSpPr>
        <p:spPr bwMode="auto">
          <a:xfrm>
            <a:off x="3962400" y="4511178"/>
            <a:ext cx="2197968" cy="2173287"/>
          </a:xfrm>
          <a:prstGeom prst="rect">
            <a:avLst/>
          </a:prstGeom>
          <a:solidFill>
            <a:srgbClr val="CCFFCC"/>
          </a:solidFill>
          <a:ln w="9525" algn="ctr">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4" name="Rectangle 13"/>
          <p:cNvSpPr>
            <a:spLocks noChangeArrowheads="1"/>
          </p:cNvSpPr>
          <p:nvPr/>
        </p:nvSpPr>
        <p:spPr bwMode="auto">
          <a:xfrm>
            <a:off x="5045983" y="1778898"/>
            <a:ext cx="3067050" cy="2438400"/>
          </a:xfrm>
          <a:prstGeom prst="rect">
            <a:avLst/>
          </a:prstGeom>
          <a:solidFill>
            <a:srgbClr val="CCFFFF"/>
          </a:solidFill>
          <a:ln w="9525" algn="ctr">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5" name="Rectangle 14"/>
          <p:cNvSpPr>
            <a:spLocks noChangeArrowheads="1"/>
          </p:cNvSpPr>
          <p:nvPr/>
        </p:nvSpPr>
        <p:spPr bwMode="auto">
          <a:xfrm>
            <a:off x="3886200" y="4474665"/>
            <a:ext cx="2590800"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bg2"/>
              </a:buClr>
              <a:buSzPct val="75000"/>
              <a:buFont typeface="Wingdings" pitchFamily="2" charset="2"/>
              <a:buNone/>
            </a:pPr>
            <a:r>
              <a:rPr lang="en-US" sz="2000" b="0" dirty="0">
                <a:solidFill>
                  <a:srgbClr val="0000FF"/>
                </a:solidFill>
              </a:rPr>
              <a:t>Behavioral </a:t>
            </a:r>
            <a:r>
              <a:rPr lang="en-US" sz="2000" b="0" dirty="0" smtClean="0">
                <a:solidFill>
                  <a:srgbClr val="0000FF"/>
                </a:solidFill>
              </a:rPr>
              <a:t>Diagrams</a:t>
            </a:r>
            <a:endParaRPr lang="en-US" sz="2000" b="0" dirty="0">
              <a:solidFill>
                <a:srgbClr val="0000FF"/>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Use </a:t>
            </a:r>
            <a:r>
              <a:rPr lang="en-US" sz="1600" b="0" dirty="0" smtClean="0">
                <a:solidFill>
                  <a:schemeClr val="tx1"/>
                </a:solidFill>
              </a:rPr>
              <a:t>case</a:t>
            </a:r>
            <a:endParaRPr lang="en-US" sz="1600" b="0" dirty="0">
              <a:solidFill>
                <a:schemeClr val="tx1"/>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err="1">
                <a:solidFill>
                  <a:schemeClr val="tx1"/>
                </a:solidFill>
              </a:rPr>
              <a:t>Statechart</a:t>
            </a:r>
            <a:endParaRPr lang="en-US" sz="1600" b="0" dirty="0">
              <a:solidFill>
                <a:schemeClr val="tx1"/>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Activity</a:t>
            </a:r>
          </a:p>
        </p:txBody>
      </p:sp>
      <p:sp>
        <p:nvSpPr>
          <p:cNvPr id="16" name="Rectangle 15"/>
          <p:cNvSpPr>
            <a:spLocks noChangeArrowheads="1"/>
          </p:cNvSpPr>
          <p:nvPr/>
        </p:nvSpPr>
        <p:spPr bwMode="auto">
          <a:xfrm>
            <a:off x="5061749" y="1802546"/>
            <a:ext cx="3051284" cy="24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bg2"/>
              </a:buClr>
              <a:buSzPct val="75000"/>
              <a:buFont typeface="Wingdings" pitchFamily="2" charset="2"/>
              <a:buNone/>
            </a:pPr>
            <a:r>
              <a:rPr lang="en-US" sz="2000" b="0" dirty="0">
                <a:solidFill>
                  <a:srgbClr val="0000FF"/>
                </a:solidFill>
              </a:rPr>
              <a:t>Structural </a:t>
            </a:r>
            <a:r>
              <a:rPr lang="en-US" sz="2000" b="0" dirty="0" smtClean="0">
                <a:solidFill>
                  <a:srgbClr val="0000FF"/>
                </a:solidFill>
              </a:rPr>
              <a:t>Diagrams</a:t>
            </a:r>
            <a:endParaRPr lang="en-US" sz="2000" b="0" dirty="0">
              <a:solidFill>
                <a:srgbClr val="0000FF"/>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Class; </a:t>
            </a:r>
          </a:p>
          <a:p>
            <a:pPr marL="742950" lvl="1" indent="-285750" algn="l" eaLnBrk="1" hangingPunct="1">
              <a:spcBef>
                <a:spcPct val="20000"/>
              </a:spcBef>
              <a:buClr>
                <a:schemeClr val="accent2"/>
              </a:buClr>
              <a:buSzPct val="80000"/>
              <a:buFont typeface="Wingdings" pitchFamily="2" charset="2"/>
              <a:buNone/>
            </a:pPr>
            <a:r>
              <a:rPr lang="en-US" sz="1600" b="0" dirty="0">
                <a:solidFill>
                  <a:schemeClr val="tx1"/>
                </a:solidFill>
              </a:rPr>
              <a:t>	Object</a:t>
            </a: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Component</a:t>
            </a:r>
          </a:p>
          <a:p>
            <a:pPr marL="742950" lvl="1" indent="-285750" algn="l" eaLnBrk="1" hangingPunct="1">
              <a:spcBef>
                <a:spcPct val="20000"/>
              </a:spcBef>
              <a:buClr>
                <a:schemeClr val="accent2"/>
              </a:buClr>
              <a:buSzPct val="80000"/>
              <a:buFont typeface="Wingdings" pitchFamily="2" charset="2"/>
              <a:buChar char="¨"/>
            </a:pPr>
            <a:r>
              <a:rPr lang="en-US" sz="1600" b="0" dirty="0">
                <a:solidFill>
                  <a:schemeClr val="tx1"/>
                </a:solidFill>
              </a:rPr>
              <a:t>Deployment</a:t>
            </a:r>
          </a:p>
          <a:p>
            <a:pPr marL="742950" lvl="1" indent="-285750" algn="l" eaLnBrk="1" hangingPunct="1">
              <a:spcBef>
                <a:spcPct val="20000"/>
              </a:spcBef>
              <a:buClr>
                <a:schemeClr val="accent2"/>
              </a:buClr>
              <a:buSzPct val="80000"/>
              <a:buFont typeface="Wingdings" pitchFamily="2" charset="2"/>
              <a:buChar char="¨"/>
            </a:pPr>
            <a:r>
              <a:rPr lang="en-US" sz="1600" b="0" dirty="0">
                <a:solidFill>
                  <a:srgbClr val="FF00FF"/>
                </a:solidFill>
              </a:rPr>
              <a:t>Composite Structure</a:t>
            </a:r>
          </a:p>
          <a:p>
            <a:pPr marL="742950" lvl="1" indent="-285750" algn="l" eaLnBrk="1" hangingPunct="1">
              <a:spcBef>
                <a:spcPct val="20000"/>
              </a:spcBef>
              <a:buClr>
                <a:schemeClr val="accent2"/>
              </a:buClr>
              <a:buSzPct val="80000"/>
              <a:buFont typeface="Wingdings" pitchFamily="2" charset="2"/>
              <a:buChar char="¨"/>
            </a:pPr>
            <a:r>
              <a:rPr lang="en-US" sz="1600" b="0" i="1" dirty="0">
                <a:solidFill>
                  <a:srgbClr val="FF00FF"/>
                </a:solidFill>
              </a:rPr>
              <a:t>Package</a:t>
            </a:r>
          </a:p>
        </p:txBody>
      </p:sp>
      <p:sp>
        <p:nvSpPr>
          <p:cNvPr id="17" name="Rectangle 17"/>
          <p:cNvSpPr>
            <a:spLocks noChangeArrowheads="1"/>
          </p:cNvSpPr>
          <p:nvPr/>
        </p:nvSpPr>
        <p:spPr bwMode="auto">
          <a:xfrm>
            <a:off x="6304384" y="4474665"/>
            <a:ext cx="2808312" cy="2209800"/>
          </a:xfrm>
          <a:prstGeom prst="rect">
            <a:avLst/>
          </a:prstGeom>
          <a:solidFill>
            <a:srgbClr val="CCFFCC"/>
          </a:solidFill>
          <a:ln w="9525" algn="ctr">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8" name="Rectangle 18"/>
          <p:cNvSpPr>
            <a:spLocks noChangeArrowheads="1"/>
          </p:cNvSpPr>
          <p:nvPr/>
        </p:nvSpPr>
        <p:spPr bwMode="auto">
          <a:xfrm>
            <a:off x="6304384" y="4521894"/>
            <a:ext cx="2684573" cy="216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bg2"/>
              </a:buClr>
              <a:buSzPct val="75000"/>
              <a:buFont typeface="Wingdings" pitchFamily="2" charset="2"/>
              <a:buNone/>
            </a:pPr>
            <a:r>
              <a:rPr lang="en-US" sz="2000" b="0" dirty="0">
                <a:solidFill>
                  <a:srgbClr val="0000FF"/>
                </a:solidFill>
              </a:rPr>
              <a:t>Interaction Diagrams</a:t>
            </a:r>
          </a:p>
          <a:p>
            <a:pPr marL="742950" lvl="1" indent="-285750" algn="l" eaLnBrk="1" hangingPunct="1">
              <a:spcBef>
                <a:spcPct val="20000"/>
              </a:spcBef>
              <a:buClr>
                <a:schemeClr val="accent2"/>
              </a:buClr>
              <a:buSzPct val="80000"/>
              <a:buFont typeface="Wingdings" pitchFamily="2" charset="2"/>
              <a:buChar char="¨"/>
            </a:pPr>
            <a:r>
              <a:rPr lang="en-US" sz="1600" b="0" dirty="0" smtClean="0">
                <a:solidFill>
                  <a:schemeClr val="tx1"/>
                </a:solidFill>
              </a:rPr>
              <a:t>Sequence</a:t>
            </a:r>
            <a:r>
              <a:rPr lang="en-US" sz="1600" b="0" dirty="0">
                <a:solidFill>
                  <a:schemeClr val="tx1"/>
                </a:solidFill>
              </a:rPr>
              <a:t>; </a:t>
            </a:r>
          </a:p>
          <a:p>
            <a:pPr marL="742950" lvl="1" indent="-285750" algn="l" eaLnBrk="1" hangingPunct="1">
              <a:spcBef>
                <a:spcPct val="20000"/>
              </a:spcBef>
              <a:buClr>
                <a:schemeClr val="accent2"/>
              </a:buClr>
              <a:buSzPct val="80000"/>
              <a:buFont typeface="Wingdings" pitchFamily="2" charset="2"/>
              <a:buNone/>
            </a:pPr>
            <a:r>
              <a:rPr lang="en-US" sz="1600" b="0" dirty="0">
                <a:solidFill>
                  <a:schemeClr val="tx1"/>
                </a:solidFill>
              </a:rPr>
              <a:t>	</a:t>
            </a:r>
            <a:r>
              <a:rPr lang="en-US" sz="1600" b="0" i="1" dirty="0" smtClean="0">
                <a:solidFill>
                  <a:srgbClr val="FF00FF"/>
                </a:solidFill>
              </a:rPr>
              <a:t>Communication</a:t>
            </a:r>
            <a:endParaRPr lang="en-US" sz="1600" b="0" dirty="0">
              <a:solidFill>
                <a:schemeClr val="tx1"/>
              </a:solidFill>
            </a:endParaRPr>
          </a:p>
          <a:p>
            <a:pPr marL="742950" lvl="1" indent="-285750" algn="l" eaLnBrk="1" hangingPunct="1">
              <a:spcBef>
                <a:spcPct val="20000"/>
              </a:spcBef>
              <a:buClr>
                <a:schemeClr val="accent2"/>
              </a:buClr>
              <a:buSzPct val="80000"/>
              <a:buFont typeface="Wingdings" pitchFamily="2" charset="2"/>
              <a:buChar char="¨"/>
            </a:pPr>
            <a:r>
              <a:rPr lang="en-US" sz="1600" b="0" dirty="0">
                <a:solidFill>
                  <a:srgbClr val="FF00FF"/>
                </a:solidFill>
              </a:rPr>
              <a:t>Interaction Overview</a:t>
            </a:r>
          </a:p>
          <a:p>
            <a:pPr marL="742950" lvl="1" indent="-285750" algn="l" eaLnBrk="1" hangingPunct="1">
              <a:spcBef>
                <a:spcPct val="20000"/>
              </a:spcBef>
              <a:buClr>
                <a:schemeClr val="accent2"/>
              </a:buClr>
              <a:buSzPct val="80000"/>
              <a:buFont typeface="Wingdings" pitchFamily="2" charset="2"/>
              <a:buChar char="¨"/>
            </a:pPr>
            <a:r>
              <a:rPr lang="en-US" sz="1600" b="0" dirty="0">
                <a:solidFill>
                  <a:srgbClr val="FF00FF"/>
                </a:solidFill>
              </a:rPr>
              <a:t>Timing</a:t>
            </a:r>
          </a:p>
        </p:txBody>
      </p:sp>
      <p:sp>
        <p:nvSpPr>
          <p:cNvPr id="19" name="Text Box 11"/>
          <p:cNvSpPr txBox="1">
            <a:spLocks noChangeArrowheads="1"/>
          </p:cNvSpPr>
          <p:nvPr/>
        </p:nvSpPr>
        <p:spPr bwMode="auto">
          <a:xfrm>
            <a:off x="4057328" y="1331476"/>
            <a:ext cx="3091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CC00"/>
                </a:solidFill>
              </a:rPr>
              <a:t>UML 2.0: 12 diagram types</a:t>
            </a:r>
          </a:p>
        </p:txBody>
      </p:sp>
      <p:sp>
        <p:nvSpPr>
          <p:cNvPr id="20" name="Text Box 19"/>
          <p:cNvSpPr txBox="1">
            <a:spLocks noChangeArrowheads="1"/>
          </p:cNvSpPr>
          <p:nvPr/>
        </p:nvSpPr>
        <p:spPr bwMode="auto">
          <a:xfrm>
            <a:off x="323528" y="1331476"/>
            <a:ext cx="3027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solidFill>
                  <a:srgbClr val="00CC00"/>
                </a:solidFill>
              </a:rPr>
              <a:t>UML 1.x: 9 diagram types.</a:t>
            </a:r>
          </a:p>
        </p:txBody>
      </p:sp>
      <p:sp>
        <p:nvSpPr>
          <p:cNvPr id="21" name="Line 20"/>
          <p:cNvSpPr>
            <a:spLocks noChangeShapeType="1"/>
          </p:cNvSpPr>
          <p:nvPr/>
        </p:nvSpPr>
        <p:spPr bwMode="auto">
          <a:xfrm>
            <a:off x="3886200" y="1412776"/>
            <a:ext cx="0" cy="5334000"/>
          </a:xfrm>
          <a:prstGeom prst="line">
            <a:avLst/>
          </a:prstGeom>
          <a:noFill/>
          <a:ln w="38100">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212463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11087"/>
            <a:ext cx="8229600" cy="639763"/>
          </a:xfrm>
        </p:spPr>
        <p:txBody>
          <a:bodyPr>
            <a:normAutofit fontScale="90000"/>
          </a:bodyPr>
          <a:lstStyle/>
          <a:p>
            <a:pPr>
              <a:buNone/>
            </a:pPr>
            <a:r>
              <a:rPr lang="id-ID" dirty="0" smtClean="0"/>
              <a:t>UML Diagram</a:t>
            </a:r>
            <a:endParaRPr lang="id-ID" dirty="0"/>
          </a:p>
        </p:txBody>
      </p:sp>
      <p:sp>
        <p:nvSpPr>
          <p:cNvPr id="7" name="Content Placeholder 1"/>
          <p:cNvSpPr>
            <a:spLocks noGrp="1"/>
          </p:cNvSpPr>
          <p:nvPr>
            <p:ph idx="1"/>
          </p:nvPr>
        </p:nvSpPr>
        <p:spPr>
          <a:xfrm>
            <a:off x="395536" y="1439415"/>
            <a:ext cx="8305800" cy="4581873"/>
          </a:xfrm>
        </p:spPr>
        <p:txBody>
          <a:bodyPr>
            <a:normAutofit fontScale="85000" lnSpcReduction="20000"/>
          </a:bodyPr>
          <a:lstStyle/>
          <a:p>
            <a:pPr>
              <a:lnSpc>
                <a:spcPct val="200000"/>
              </a:lnSpc>
            </a:pPr>
            <a:r>
              <a:rPr lang="en-US" dirty="0">
                <a:solidFill>
                  <a:srgbClr val="3333CC"/>
                </a:solidFill>
              </a:rPr>
              <a:t>Structural diagrams</a:t>
            </a:r>
          </a:p>
          <a:p>
            <a:pPr lvl="1">
              <a:lnSpc>
                <a:spcPct val="200000"/>
              </a:lnSpc>
              <a:buFont typeface="Wingdings" pitchFamily="2" charset="2"/>
              <a:buChar char="§"/>
            </a:pPr>
            <a:r>
              <a:rPr lang="en-US" dirty="0"/>
              <a:t>Used to describe the relation between </a:t>
            </a:r>
            <a:r>
              <a:rPr lang="en-US" dirty="0" smtClean="0"/>
              <a:t>classes</a:t>
            </a:r>
            <a:endParaRPr lang="id-ID" dirty="0" smtClean="0"/>
          </a:p>
          <a:p>
            <a:pPr lvl="1">
              <a:lnSpc>
                <a:spcPct val="200000"/>
              </a:lnSpc>
            </a:pPr>
            <a:endParaRPr lang="en-US" dirty="0"/>
          </a:p>
          <a:p>
            <a:pPr>
              <a:lnSpc>
                <a:spcPct val="200000"/>
              </a:lnSpc>
            </a:pPr>
            <a:r>
              <a:rPr lang="en-US" dirty="0">
                <a:solidFill>
                  <a:srgbClr val="3333CC"/>
                </a:solidFill>
              </a:rPr>
              <a:t>Behavior diagrams</a:t>
            </a:r>
          </a:p>
          <a:p>
            <a:pPr lvl="1">
              <a:lnSpc>
                <a:spcPct val="200000"/>
              </a:lnSpc>
              <a:buFont typeface="Wingdings" pitchFamily="2" charset="2"/>
              <a:buChar char="§"/>
            </a:pPr>
            <a:r>
              <a:rPr lang="en-US" dirty="0"/>
              <a:t>Used to describe the interaction between </a:t>
            </a:r>
            <a:r>
              <a:rPr lang="en-US" dirty="0">
                <a:solidFill>
                  <a:srgbClr val="00CC00"/>
                </a:solidFill>
              </a:rPr>
              <a:t>people (actors) and a use case (how the actors use the system)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14</a:t>
            </a:fld>
            <a:endParaRPr lang="en-US"/>
          </a:p>
        </p:txBody>
      </p:sp>
    </p:spTree>
    <p:extLst>
      <p:ext uri="{BB962C8B-B14F-4D97-AF65-F5344CB8AC3E}">
        <p14:creationId xmlns:p14="http://schemas.microsoft.com/office/powerpoint/2010/main" val="394823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0688"/>
            <a:ext cx="8229600" cy="639763"/>
          </a:xfrm>
        </p:spPr>
        <p:txBody>
          <a:bodyPr>
            <a:normAutofit fontScale="90000"/>
          </a:bodyPr>
          <a:lstStyle/>
          <a:p>
            <a:pPr>
              <a:buNone/>
            </a:pPr>
            <a:r>
              <a:rPr lang="id-ID" dirty="0" smtClean="0"/>
              <a:t>Structural Diagram</a:t>
            </a:r>
            <a:endParaRPr lang="id-ID" dirty="0"/>
          </a:p>
        </p:txBody>
      </p:sp>
      <p:sp>
        <p:nvSpPr>
          <p:cNvPr id="7" name="Content Placeholder 1"/>
          <p:cNvSpPr>
            <a:spLocks noGrp="1"/>
          </p:cNvSpPr>
          <p:nvPr>
            <p:ph idx="1"/>
          </p:nvPr>
        </p:nvSpPr>
        <p:spPr>
          <a:xfrm>
            <a:off x="395536" y="2060848"/>
            <a:ext cx="8305800" cy="3528392"/>
          </a:xfrm>
        </p:spPr>
        <p:txBody>
          <a:bodyPr>
            <a:normAutofit fontScale="85000" lnSpcReduction="10000"/>
          </a:bodyPr>
          <a:lstStyle/>
          <a:p>
            <a:pPr marL="525780" indent="-457200">
              <a:lnSpc>
                <a:spcPct val="200000"/>
              </a:lnSpc>
              <a:buClrTx/>
              <a:buFont typeface="+mj-lt"/>
              <a:buAutoNum type="arabicPeriod"/>
            </a:pPr>
            <a:r>
              <a:rPr lang="id-ID" dirty="0">
                <a:latin typeface="Calibri" pitchFamily="34" charset="0"/>
                <a:cs typeface="Calibri" pitchFamily="34" charset="0"/>
              </a:rPr>
              <a:t>Class diagram</a:t>
            </a:r>
          </a:p>
          <a:p>
            <a:pPr marL="525780" indent="-457200">
              <a:lnSpc>
                <a:spcPct val="200000"/>
              </a:lnSpc>
              <a:buClrTx/>
              <a:buFont typeface="+mj-lt"/>
              <a:buAutoNum type="arabicPeriod"/>
            </a:pPr>
            <a:r>
              <a:rPr lang="id-ID" dirty="0">
                <a:latin typeface="Calibri" pitchFamily="34" charset="0"/>
                <a:cs typeface="Calibri" pitchFamily="34" charset="0"/>
              </a:rPr>
              <a:t>Object diagram</a:t>
            </a:r>
          </a:p>
          <a:p>
            <a:pPr marL="525780" indent="-457200">
              <a:lnSpc>
                <a:spcPct val="200000"/>
              </a:lnSpc>
              <a:buClrTx/>
              <a:buFont typeface="+mj-lt"/>
              <a:buAutoNum type="arabicPeriod"/>
            </a:pPr>
            <a:r>
              <a:rPr lang="id-ID" dirty="0">
                <a:latin typeface="Calibri" pitchFamily="34" charset="0"/>
                <a:cs typeface="Calibri" pitchFamily="34" charset="0"/>
              </a:rPr>
              <a:t>Component diagram</a:t>
            </a:r>
          </a:p>
          <a:p>
            <a:pPr marL="525780" indent="-457200">
              <a:lnSpc>
                <a:spcPct val="200000"/>
              </a:lnSpc>
              <a:buClrTx/>
              <a:buFont typeface="+mj-lt"/>
              <a:buAutoNum type="arabicPeriod"/>
            </a:pPr>
            <a:r>
              <a:rPr lang="id-ID" dirty="0">
                <a:latin typeface="Calibri" pitchFamily="34" charset="0"/>
                <a:cs typeface="Calibri" pitchFamily="34" charset="0"/>
              </a:rPr>
              <a:t>Deployment diagrams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15</a:t>
            </a:fld>
            <a:endParaRPr lang="en-US"/>
          </a:p>
        </p:txBody>
      </p:sp>
    </p:spTree>
    <p:extLst>
      <p:ext uri="{BB962C8B-B14F-4D97-AF65-F5344CB8AC3E}">
        <p14:creationId xmlns:p14="http://schemas.microsoft.com/office/powerpoint/2010/main" val="292703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0688"/>
            <a:ext cx="8229600" cy="639763"/>
          </a:xfrm>
        </p:spPr>
        <p:txBody>
          <a:bodyPr>
            <a:normAutofit fontScale="90000"/>
          </a:bodyPr>
          <a:lstStyle/>
          <a:p>
            <a:pPr>
              <a:buNone/>
            </a:pPr>
            <a:r>
              <a:rPr lang="id-ID" dirty="0" smtClean="0"/>
              <a:t>Behavioral Diagram</a:t>
            </a:r>
            <a:endParaRPr lang="id-ID" dirty="0"/>
          </a:p>
        </p:txBody>
      </p:sp>
      <p:sp>
        <p:nvSpPr>
          <p:cNvPr id="7" name="Content Placeholder 1"/>
          <p:cNvSpPr>
            <a:spLocks noGrp="1"/>
          </p:cNvSpPr>
          <p:nvPr>
            <p:ph idx="1"/>
          </p:nvPr>
        </p:nvSpPr>
        <p:spPr>
          <a:xfrm>
            <a:off x="395536" y="2060848"/>
            <a:ext cx="8305800" cy="3528392"/>
          </a:xfrm>
        </p:spPr>
        <p:txBody>
          <a:bodyPr>
            <a:normAutofit fontScale="92500" lnSpcReduction="20000"/>
          </a:bodyPr>
          <a:lstStyle/>
          <a:p>
            <a:pPr marL="514350" indent="-514350">
              <a:lnSpc>
                <a:spcPct val="150000"/>
              </a:lnSpc>
              <a:buFont typeface="+mj-lt"/>
              <a:buAutoNum type="arabicPeriod"/>
            </a:pPr>
            <a:r>
              <a:rPr lang="en-US" dirty="0"/>
              <a:t>Use case diagrams</a:t>
            </a:r>
          </a:p>
          <a:p>
            <a:pPr marL="514350" indent="-514350">
              <a:lnSpc>
                <a:spcPct val="150000"/>
              </a:lnSpc>
              <a:buFont typeface="+mj-lt"/>
              <a:buAutoNum type="arabicPeriod"/>
            </a:pPr>
            <a:r>
              <a:rPr lang="en-US" dirty="0"/>
              <a:t>Sequence diagrams</a:t>
            </a:r>
          </a:p>
          <a:p>
            <a:pPr marL="514350" indent="-514350">
              <a:lnSpc>
                <a:spcPct val="150000"/>
              </a:lnSpc>
              <a:buFont typeface="+mj-lt"/>
              <a:buAutoNum type="arabicPeriod"/>
            </a:pPr>
            <a:r>
              <a:rPr lang="en-US" dirty="0"/>
              <a:t>Collaboration diagrams</a:t>
            </a:r>
          </a:p>
          <a:p>
            <a:pPr marL="514350" indent="-514350">
              <a:lnSpc>
                <a:spcPct val="150000"/>
              </a:lnSpc>
              <a:buFont typeface="+mj-lt"/>
              <a:buAutoNum type="arabicPeriod"/>
            </a:pPr>
            <a:r>
              <a:rPr lang="en-US" dirty="0" err="1"/>
              <a:t>Statechart</a:t>
            </a:r>
            <a:r>
              <a:rPr lang="en-US" dirty="0"/>
              <a:t> diagrams</a:t>
            </a:r>
          </a:p>
          <a:p>
            <a:pPr marL="514350" indent="-514350">
              <a:lnSpc>
                <a:spcPct val="150000"/>
              </a:lnSpc>
              <a:buFont typeface="+mj-lt"/>
              <a:buAutoNum type="arabicPeriod"/>
            </a:pPr>
            <a:r>
              <a:rPr lang="en-US" dirty="0"/>
              <a:t>Activity diagrams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16</a:t>
            </a:fld>
            <a:endParaRPr lang="en-US"/>
          </a:p>
        </p:txBody>
      </p:sp>
    </p:spTree>
    <p:extLst>
      <p:ext uri="{BB962C8B-B14F-4D97-AF65-F5344CB8AC3E}">
        <p14:creationId xmlns:p14="http://schemas.microsoft.com/office/powerpoint/2010/main" val="1560009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Commonly Used Diagram (1)</a:t>
            </a:r>
            <a:endParaRPr lang="id-ID" dirty="0"/>
          </a:p>
        </p:txBody>
      </p:sp>
      <p:sp>
        <p:nvSpPr>
          <p:cNvPr id="7" name="Content Placeholder 1"/>
          <p:cNvSpPr>
            <a:spLocks noGrp="1"/>
          </p:cNvSpPr>
          <p:nvPr>
            <p:ph idx="1"/>
          </p:nvPr>
        </p:nvSpPr>
        <p:spPr>
          <a:xfrm>
            <a:off x="395340" y="1556792"/>
            <a:ext cx="8305800" cy="4680520"/>
          </a:xfrm>
        </p:spPr>
        <p:txBody>
          <a:bodyPr>
            <a:normAutofit fontScale="92500" lnSpcReduction="10000"/>
          </a:bodyPr>
          <a:lstStyle/>
          <a:p>
            <a:pPr>
              <a:lnSpc>
                <a:spcPct val="150000"/>
              </a:lnSpc>
            </a:pPr>
            <a:r>
              <a:rPr lang="en-US" sz="2800" dirty="0">
                <a:solidFill>
                  <a:srgbClr val="3333CC"/>
                </a:solidFill>
              </a:rPr>
              <a:t>Use case diagram</a:t>
            </a:r>
          </a:p>
          <a:p>
            <a:pPr lvl="1">
              <a:lnSpc>
                <a:spcPct val="150000"/>
              </a:lnSpc>
              <a:buFont typeface="Wingdings" pitchFamily="2" charset="2"/>
              <a:buChar char="§"/>
            </a:pPr>
            <a:r>
              <a:rPr lang="en-US" sz="2400" dirty="0"/>
              <a:t>Describing how the system is used</a:t>
            </a:r>
          </a:p>
          <a:p>
            <a:pPr lvl="1">
              <a:lnSpc>
                <a:spcPct val="150000"/>
              </a:lnSpc>
              <a:buFont typeface="Wingdings" pitchFamily="2" charset="2"/>
              <a:buChar char="§"/>
            </a:pPr>
            <a:r>
              <a:rPr lang="en-US" sz="2400" dirty="0"/>
              <a:t>The starting point for UML modeling</a:t>
            </a:r>
          </a:p>
          <a:p>
            <a:pPr>
              <a:lnSpc>
                <a:spcPct val="150000"/>
              </a:lnSpc>
            </a:pPr>
            <a:r>
              <a:rPr lang="en-US" sz="2800" dirty="0">
                <a:solidFill>
                  <a:srgbClr val="3333CC"/>
                </a:solidFill>
              </a:rPr>
              <a:t>Use case scenario</a:t>
            </a:r>
          </a:p>
          <a:p>
            <a:pPr lvl="1">
              <a:lnSpc>
                <a:spcPct val="150000"/>
              </a:lnSpc>
              <a:buFont typeface="Wingdings" pitchFamily="2" charset="2"/>
              <a:buChar char="§"/>
            </a:pPr>
            <a:r>
              <a:rPr lang="en-US" sz="2400" dirty="0"/>
              <a:t>A verbal articulation of exceptions to the main behavior described by the primary use case</a:t>
            </a:r>
          </a:p>
          <a:p>
            <a:pPr>
              <a:lnSpc>
                <a:spcPct val="150000"/>
              </a:lnSpc>
            </a:pPr>
            <a:r>
              <a:rPr lang="en-US" sz="2800" dirty="0">
                <a:solidFill>
                  <a:srgbClr val="3333CC"/>
                </a:solidFill>
              </a:rPr>
              <a:t>Activity diagram</a:t>
            </a:r>
          </a:p>
          <a:p>
            <a:pPr lvl="1">
              <a:lnSpc>
                <a:spcPct val="150000"/>
              </a:lnSpc>
              <a:buFont typeface="Wingdings" pitchFamily="2" charset="2"/>
              <a:buChar char="§"/>
            </a:pPr>
            <a:r>
              <a:rPr lang="en-US" sz="2400" dirty="0"/>
              <a:t>Illustrates the overall flow of activities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17</a:t>
            </a:fld>
            <a:endParaRPr lang="en-US"/>
          </a:p>
        </p:txBody>
      </p:sp>
    </p:spTree>
    <p:extLst>
      <p:ext uri="{BB962C8B-B14F-4D97-AF65-F5344CB8AC3E}">
        <p14:creationId xmlns:p14="http://schemas.microsoft.com/office/powerpoint/2010/main" val="303581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Commonly </a:t>
            </a:r>
            <a:r>
              <a:rPr lang="id-ID" smtClean="0"/>
              <a:t>Used Diagram (2)</a:t>
            </a:r>
            <a:endParaRPr lang="id-ID" dirty="0"/>
          </a:p>
        </p:txBody>
      </p:sp>
      <p:sp>
        <p:nvSpPr>
          <p:cNvPr id="7" name="Content Placeholder 1"/>
          <p:cNvSpPr>
            <a:spLocks noGrp="1"/>
          </p:cNvSpPr>
          <p:nvPr>
            <p:ph idx="1"/>
          </p:nvPr>
        </p:nvSpPr>
        <p:spPr>
          <a:xfrm>
            <a:off x="395340" y="2060848"/>
            <a:ext cx="8305800" cy="3672408"/>
          </a:xfrm>
        </p:spPr>
        <p:txBody>
          <a:bodyPr>
            <a:normAutofit fontScale="85000" lnSpcReduction="20000"/>
          </a:bodyPr>
          <a:lstStyle/>
          <a:p>
            <a:pPr>
              <a:lnSpc>
                <a:spcPct val="150000"/>
              </a:lnSpc>
            </a:pPr>
            <a:r>
              <a:rPr lang="en-US" dirty="0">
                <a:solidFill>
                  <a:srgbClr val="3333CC"/>
                </a:solidFill>
              </a:rPr>
              <a:t>Sequence diagrams</a:t>
            </a:r>
          </a:p>
          <a:p>
            <a:pPr lvl="1">
              <a:lnSpc>
                <a:spcPct val="150000"/>
              </a:lnSpc>
              <a:buFont typeface="Wingdings" pitchFamily="2" charset="2"/>
              <a:buChar char="§"/>
            </a:pPr>
            <a:r>
              <a:rPr lang="en-US" dirty="0"/>
              <a:t>Show the sequence of activities and class relationships</a:t>
            </a:r>
          </a:p>
          <a:p>
            <a:pPr>
              <a:lnSpc>
                <a:spcPct val="150000"/>
              </a:lnSpc>
            </a:pPr>
            <a:r>
              <a:rPr lang="en-US" dirty="0">
                <a:solidFill>
                  <a:srgbClr val="3333CC"/>
                </a:solidFill>
              </a:rPr>
              <a:t>Class diagrams</a:t>
            </a:r>
          </a:p>
          <a:p>
            <a:pPr lvl="1">
              <a:lnSpc>
                <a:spcPct val="150000"/>
              </a:lnSpc>
              <a:buFont typeface="Wingdings" pitchFamily="2" charset="2"/>
              <a:buChar char="§"/>
            </a:pPr>
            <a:r>
              <a:rPr lang="en-US" dirty="0"/>
              <a:t>Show classes and relationships</a:t>
            </a:r>
          </a:p>
          <a:p>
            <a:pPr>
              <a:lnSpc>
                <a:spcPct val="150000"/>
              </a:lnSpc>
            </a:pPr>
            <a:r>
              <a:rPr lang="id-ID" dirty="0" smtClean="0">
                <a:solidFill>
                  <a:srgbClr val="3333CC"/>
                </a:solidFill>
              </a:rPr>
              <a:t>Statechart</a:t>
            </a:r>
            <a:r>
              <a:rPr lang="en-US" dirty="0" smtClean="0">
                <a:solidFill>
                  <a:srgbClr val="3333CC"/>
                </a:solidFill>
              </a:rPr>
              <a:t> </a:t>
            </a:r>
            <a:r>
              <a:rPr lang="en-US" dirty="0">
                <a:solidFill>
                  <a:srgbClr val="3333CC"/>
                </a:solidFill>
              </a:rPr>
              <a:t>diagrams</a:t>
            </a:r>
          </a:p>
          <a:p>
            <a:pPr lvl="1">
              <a:lnSpc>
                <a:spcPct val="150000"/>
              </a:lnSpc>
              <a:buFont typeface="Wingdings" pitchFamily="2" charset="2"/>
              <a:buChar char="§"/>
            </a:pPr>
            <a:r>
              <a:rPr lang="en-US" dirty="0"/>
              <a:t>Show the state transitions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18</a:t>
            </a:fld>
            <a:endParaRPr lang="en-US"/>
          </a:p>
        </p:txBody>
      </p:sp>
    </p:spTree>
    <p:extLst>
      <p:ext uri="{BB962C8B-B14F-4D97-AF65-F5344CB8AC3E}">
        <p14:creationId xmlns:p14="http://schemas.microsoft.com/office/powerpoint/2010/main" val="2596096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62"/>
            <a:ext cx="9128395" cy="68688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3527" y="-10862"/>
            <a:ext cx="2915816" cy="847574"/>
          </a:xfrm>
        </p:spPr>
        <p:txBody>
          <a:bodyPr/>
          <a:lstStyle/>
          <a:p>
            <a:pPr>
              <a:buNone/>
            </a:pPr>
            <a:r>
              <a:rPr lang="id-ID" sz="2400" dirty="0" smtClean="0">
                <a:solidFill>
                  <a:schemeClr val="tx1"/>
                </a:solidFill>
              </a:rPr>
              <a:t>Overview of UML Diagram</a:t>
            </a:r>
            <a:endParaRPr lang="id-ID" sz="2400" dirty="0">
              <a:solidFill>
                <a:schemeClr val="tx1"/>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4564197" y="6381750"/>
            <a:ext cx="2895600" cy="476250"/>
          </a:xfrm>
          <a:prstGeom prst="rect">
            <a:avLst/>
          </a:prstGeom>
        </p:spPr>
        <p:txBody>
          <a:bodyPr/>
          <a:lstStyle/>
          <a:p>
            <a:r>
              <a:rPr lang="en-US" dirty="0"/>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19</a:t>
            </a:fld>
            <a:endParaRPr lang="en-US"/>
          </a:p>
        </p:txBody>
      </p:sp>
    </p:spTree>
    <p:extLst>
      <p:ext uri="{BB962C8B-B14F-4D97-AF65-F5344CB8AC3E}">
        <p14:creationId xmlns:p14="http://schemas.microsoft.com/office/powerpoint/2010/main" val="3911571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152400" y="656456"/>
            <a:ext cx="8229600" cy="639763"/>
          </a:xfrm>
        </p:spPr>
        <p:txBody>
          <a:bodyPr>
            <a:normAutofit fontScale="90000"/>
          </a:bodyPr>
          <a:lstStyle/>
          <a:p>
            <a:pPr>
              <a:buNone/>
            </a:pPr>
            <a:r>
              <a:rPr lang="id-ID" dirty="0" smtClean="0"/>
              <a:t>List of Material</a:t>
            </a:r>
            <a:endParaRPr lang="id-ID" dirty="0"/>
          </a:p>
        </p:txBody>
      </p:sp>
      <p:sp>
        <p:nvSpPr>
          <p:cNvPr id="10" name="Content Placeholder 1"/>
          <p:cNvSpPr>
            <a:spLocks noGrp="1"/>
          </p:cNvSpPr>
          <p:nvPr>
            <p:ph idx="1"/>
          </p:nvPr>
        </p:nvSpPr>
        <p:spPr>
          <a:xfrm>
            <a:off x="395340" y="1799455"/>
            <a:ext cx="8305800" cy="4293841"/>
          </a:xfrm>
        </p:spPr>
        <p:txBody>
          <a:bodyPr>
            <a:normAutofit fontScale="62500" lnSpcReduction="20000"/>
          </a:bodyPr>
          <a:lstStyle/>
          <a:p>
            <a:pPr marL="108000">
              <a:lnSpc>
                <a:spcPct val="200000"/>
              </a:lnSpc>
              <a:spcBef>
                <a:spcPts val="0"/>
              </a:spcBef>
            </a:pPr>
            <a:r>
              <a:rPr lang="id-ID" dirty="0" smtClean="0"/>
              <a:t>Introduction of UML</a:t>
            </a:r>
          </a:p>
          <a:p>
            <a:pPr marL="108000">
              <a:lnSpc>
                <a:spcPct val="200000"/>
              </a:lnSpc>
              <a:spcBef>
                <a:spcPts val="0"/>
              </a:spcBef>
            </a:pPr>
            <a:r>
              <a:rPr lang="id-ID" dirty="0" smtClean="0"/>
              <a:t>Use Case Modelling</a:t>
            </a:r>
          </a:p>
          <a:p>
            <a:pPr marL="108000">
              <a:lnSpc>
                <a:spcPct val="200000"/>
              </a:lnSpc>
              <a:spcBef>
                <a:spcPts val="0"/>
              </a:spcBef>
            </a:pPr>
            <a:r>
              <a:rPr lang="id-ID" dirty="0" smtClean="0"/>
              <a:t>Activity Diagram Modelling</a:t>
            </a:r>
          </a:p>
          <a:p>
            <a:pPr marL="108000">
              <a:lnSpc>
                <a:spcPct val="200000"/>
              </a:lnSpc>
              <a:spcBef>
                <a:spcPts val="0"/>
              </a:spcBef>
            </a:pPr>
            <a:r>
              <a:rPr lang="id-ID" dirty="0" smtClean="0"/>
              <a:t>Sequence Diagram Modelling</a:t>
            </a:r>
          </a:p>
          <a:p>
            <a:pPr marL="108000">
              <a:lnSpc>
                <a:spcPct val="200000"/>
              </a:lnSpc>
              <a:spcBef>
                <a:spcPts val="0"/>
              </a:spcBef>
            </a:pPr>
            <a:r>
              <a:rPr lang="id-ID" dirty="0" smtClean="0"/>
              <a:t>Class and Object Diagram Modelling</a:t>
            </a:r>
          </a:p>
          <a:p>
            <a:pPr marL="108000">
              <a:lnSpc>
                <a:spcPct val="200000"/>
              </a:lnSpc>
              <a:spcBef>
                <a:spcPts val="0"/>
              </a:spcBef>
            </a:pPr>
            <a:r>
              <a:rPr lang="id-ID" dirty="0" smtClean="0"/>
              <a:t>State Diagram Modelling</a:t>
            </a:r>
          </a:p>
          <a:p>
            <a:pPr marL="108000">
              <a:lnSpc>
                <a:spcPct val="200000"/>
              </a:lnSpc>
              <a:spcBef>
                <a:spcPts val="0"/>
              </a:spcBef>
            </a:pPr>
            <a:r>
              <a:rPr lang="id-ID" dirty="0" smtClean="0"/>
              <a:t>Deployment Diagram</a:t>
            </a:r>
          </a:p>
          <a:p>
            <a:pPr marL="108000">
              <a:lnSpc>
                <a:spcPct val="200000"/>
              </a:lnSpc>
              <a:spcBef>
                <a:spcPts val="0"/>
              </a:spcBef>
              <a:buClr>
                <a:schemeClr val="bg1"/>
              </a:buClr>
            </a:pPr>
            <a:endParaRPr lang="id-ID"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67544" y="2636912"/>
            <a:ext cx="8229600" cy="1440160"/>
          </a:xfrm>
        </p:spPr>
        <p:txBody>
          <a:bodyPr/>
          <a:lstStyle/>
          <a:p>
            <a:pPr algn="ctr">
              <a:buNone/>
            </a:pPr>
            <a:r>
              <a:rPr lang="id-ID" sz="4400" b="1" dirty="0" smtClean="0">
                <a:effectLst>
                  <a:outerShdw blurRad="38100" dist="38100" dir="2700000" algn="tl">
                    <a:srgbClr val="000000">
                      <a:alpha val="43137"/>
                    </a:srgbClr>
                  </a:outerShdw>
                </a:effectLst>
              </a:rPr>
              <a:t>Use Case Modelling</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20</a:t>
            </a:fld>
            <a:endParaRPr lang="en-US"/>
          </a:p>
        </p:txBody>
      </p:sp>
    </p:spTree>
    <p:extLst>
      <p:ext uri="{BB962C8B-B14F-4D97-AF65-F5344CB8AC3E}">
        <p14:creationId xmlns:p14="http://schemas.microsoft.com/office/powerpoint/2010/main" val="52445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92696"/>
            <a:ext cx="8229600" cy="639763"/>
          </a:xfrm>
        </p:spPr>
        <p:txBody>
          <a:bodyPr>
            <a:normAutofit fontScale="90000"/>
          </a:bodyPr>
          <a:lstStyle/>
          <a:p>
            <a:pPr>
              <a:buNone/>
            </a:pPr>
            <a:r>
              <a:rPr lang="id-ID" dirty="0" smtClean="0"/>
              <a:t>Use Case Model</a:t>
            </a:r>
            <a:endParaRPr lang="id-ID" dirty="0"/>
          </a:p>
        </p:txBody>
      </p:sp>
      <p:sp>
        <p:nvSpPr>
          <p:cNvPr id="7" name="Content Placeholder 1"/>
          <p:cNvSpPr>
            <a:spLocks noGrp="1"/>
          </p:cNvSpPr>
          <p:nvPr>
            <p:ph idx="1"/>
          </p:nvPr>
        </p:nvSpPr>
        <p:spPr>
          <a:xfrm>
            <a:off x="395340" y="1593032"/>
            <a:ext cx="8305800" cy="4680520"/>
          </a:xfrm>
        </p:spPr>
        <p:txBody>
          <a:bodyPr>
            <a:normAutofit fontScale="85000" lnSpcReduction="20000"/>
          </a:bodyPr>
          <a:lstStyle/>
          <a:p>
            <a:pPr>
              <a:lnSpc>
                <a:spcPct val="150000"/>
              </a:lnSpc>
            </a:pPr>
            <a:r>
              <a:rPr lang="en-US" sz="2800" dirty="0">
                <a:solidFill>
                  <a:srgbClr val="3333CC"/>
                </a:solidFill>
              </a:rPr>
              <a:t>Describes what a user expects the system to do</a:t>
            </a:r>
          </a:p>
          <a:p>
            <a:pPr lvl="1">
              <a:lnSpc>
                <a:spcPct val="150000"/>
              </a:lnSpc>
              <a:buFont typeface="Wingdings" pitchFamily="2" charset="2"/>
              <a:buChar char="§"/>
            </a:pPr>
            <a:r>
              <a:rPr lang="en-US" sz="2400" dirty="0"/>
              <a:t>functional requirements </a:t>
            </a:r>
          </a:p>
          <a:p>
            <a:pPr>
              <a:lnSpc>
                <a:spcPct val="150000"/>
              </a:lnSpc>
            </a:pPr>
            <a:r>
              <a:rPr lang="en-US" sz="2800" dirty="0">
                <a:solidFill>
                  <a:srgbClr val="3333CC"/>
                </a:solidFill>
              </a:rPr>
              <a:t>May describe only the functionalities that are visible to the user</a:t>
            </a:r>
          </a:p>
          <a:p>
            <a:pPr lvl="1">
              <a:lnSpc>
                <a:spcPct val="150000"/>
              </a:lnSpc>
              <a:buFont typeface="Wingdings" pitchFamily="2" charset="2"/>
              <a:buChar char="§"/>
            </a:pPr>
            <a:r>
              <a:rPr lang="en-US" sz="2400" dirty="0"/>
              <a:t>requirements view</a:t>
            </a:r>
          </a:p>
          <a:p>
            <a:pPr>
              <a:lnSpc>
                <a:spcPct val="150000"/>
              </a:lnSpc>
            </a:pPr>
            <a:r>
              <a:rPr lang="en-US" sz="2800" dirty="0">
                <a:solidFill>
                  <a:srgbClr val="3333CC"/>
                </a:solidFill>
              </a:rPr>
              <a:t>May include additional functionalities to elaborate those in the previous step</a:t>
            </a:r>
          </a:p>
          <a:p>
            <a:pPr lvl="1">
              <a:lnSpc>
                <a:spcPct val="150000"/>
              </a:lnSpc>
              <a:buFont typeface="Wingdings" pitchFamily="2" charset="2"/>
              <a:buChar char="§"/>
            </a:pPr>
            <a:r>
              <a:rPr lang="en-US" sz="2400" dirty="0"/>
              <a:t>design view</a:t>
            </a:r>
          </a:p>
          <a:p>
            <a:pPr>
              <a:lnSpc>
                <a:spcPct val="150000"/>
              </a:lnSpc>
            </a:pPr>
            <a:r>
              <a:rPr lang="en-US" sz="2800" dirty="0">
                <a:solidFill>
                  <a:srgbClr val="3333CC"/>
                </a:solidFill>
              </a:rPr>
              <a:t>Consists of use case diagrams and textual descriptions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21</a:t>
            </a:fld>
            <a:endParaRPr lang="en-US"/>
          </a:p>
        </p:txBody>
      </p:sp>
    </p:spTree>
    <p:extLst>
      <p:ext uri="{BB962C8B-B14F-4D97-AF65-F5344CB8AC3E}">
        <p14:creationId xmlns:p14="http://schemas.microsoft.com/office/powerpoint/2010/main" val="4111828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3"/>
          <p:cNvSpPr>
            <a:spLocks noGrp="1"/>
          </p:cNvSpPr>
          <p:nvPr>
            <p:ph type="title"/>
          </p:nvPr>
        </p:nvSpPr>
        <p:spPr>
          <a:xfrm>
            <a:off x="304800" y="556989"/>
            <a:ext cx="8229600" cy="639763"/>
          </a:xfrm>
        </p:spPr>
        <p:txBody>
          <a:bodyPr>
            <a:normAutofit fontScale="90000"/>
          </a:bodyPr>
          <a:lstStyle/>
          <a:p>
            <a:pPr>
              <a:buNone/>
            </a:pPr>
            <a:r>
              <a:rPr lang="id-ID" dirty="0" smtClean="0"/>
              <a:t>Element of Use Case Diagram</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22</a:t>
            </a:fld>
            <a:endParaRPr lang="en-US"/>
          </a:p>
        </p:txBody>
      </p:sp>
      <p:sp>
        <p:nvSpPr>
          <p:cNvPr id="9" name="Rectangle 8"/>
          <p:cNvSpPr/>
          <p:nvPr/>
        </p:nvSpPr>
        <p:spPr>
          <a:xfrm>
            <a:off x="611560" y="1384548"/>
            <a:ext cx="7848872" cy="49967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10" name="Oval 4"/>
          <p:cNvSpPr>
            <a:spLocks noChangeArrowheads="1"/>
          </p:cNvSpPr>
          <p:nvPr/>
        </p:nvSpPr>
        <p:spPr bwMode="auto">
          <a:xfrm>
            <a:off x="2980184" y="2358938"/>
            <a:ext cx="16764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 name="Oval 5"/>
          <p:cNvSpPr>
            <a:spLocks noChangeArrowheads="1"/>
          </p:cNvSpPr>
          <p:nvPr/>
        </p:nvSpPr>
        <p:spPr bwMode="auto">
          <a:xfrm>
            <a:off x="5799584" y="2358938"/>
            <a:ext cx="16764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2" name="Oval 6"/>
          <p:cNvSpPr>
            <a:spLocks noChangeArrowheads="1"/>
          </p:cNvSpPr>
          <p:nvPr/>
        </p:nvSpPr>
        <p:spPr bwMode="auto">
          <a:xfrm>
            <a:off x="2980184" y="3730538"/>
            <a:ext cx="16764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 name="Oval 7"/>
          <p:cNvSpPr>
            <a:spLocks noChangeArrowheads="1"/>
          </p:cNvSpPr>
          <p:nvPr/>
        </p:nvSpPr>
        <p:spPr bwMode="auto">
          <a:xfrm>
            <a:off x="5875784" y="3730538"/>
            <a:ext cx="16764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 name="Rectangle 8"/>
          <p:cNvSpPr>
            <a:spLocks noChangeArrowheads="1"/>
          </p:cNvSpPr>
          <p:nvPr/>
        </p:nvSpPr>
        <p:spPr bwMode="auto">
          <a:xfrm>
            <a:off x="2446784" y="1977938"/>
            <a:ext cx="54864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 name="Oval 9"/>
          <p:cNvSpPr>
            <a:spLocks noChangeArrowheads="1"/>
          </p:cNvSpPr>
          <p:nvPr/>
        </p:nvSpPr>
        <p:spPr bwMode="auto">
          <a:xfrm>
            <a:off x="1227584" y="3197138"/>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6" name="Line 10"/>
          <p:cNvSpPr>
            <a:spLocks noChangeShapeType="1"/>
          </p:cNvSpPr>
          <p:nvPr/>
        </p:nvSpPr>
        <p:spPr bwMode="auto">
          <a:xfrm>
            <a:off x="1379984" y="3501938"/>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7" name="Line 11"/>
          <p:cNvSpPr>
            <a:spLocks noChangeShapeType="1"/>
          </p:cNvSpPr>
          <p:nvPr/>
        </p:nvSpPr>
        <p:spPr bwMode="auto">
          <a:xfrm flipH="1">
            <a:off x="1151384" y="3959138"/>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8" name="Line 12"/>
          <p:cNvSpPr>
            <a:spLocks noChangeShapeType="1"/>
          </p:cNvSpPr>
          <p:nvPr/>
        </p:nvSpPr>
        <p:spPr bwMode="auto">
          <a:xfrm>
            <a:off x="1379984" y="3959138"/>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9" name="Line 13"/>
          <p:cNvSpPr>
            <a:spLocks noChangeShapeType="1"/>
          </p:cNvSpPr>
          <p:nvPr/>
        </p:nvSpPr>
        <p:spPr bwMode="auto">
          <a:xfrm flipH="1">
            <a:off x="1151384" y="3501938"/>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0" name="Line 14"/>
          <p:cNvSpPr>
            <a:spLocks noChangeShapeType="1"/>
          </p:cNvSpPr>
          <p:nvPr/>
        </p:nvSpPr>
        <p:spPr bwMode="auto">
          <a:xfrm>
            <a:off x="1379984" y="3501938"/>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1" name="Line 15"/>
          <p:cNvSpPr>
            <a:spLocks noChangeShapeType="1"/>
          </p:cNvSpPr>
          <p:nvPr/>
        </p:nvSpPr>
        <p:spPr bwMode="auto">
          <a:xfrm>
            <a:off x="4656584" y="4035338"/>
            <a:ext cx="1219200" cy="0"/>
          </a:xfrm>
          <a:prstGeom prst="line">
            <a:avLst/>
          </a:prstGeom>
          <a:noFill/>
          <a:ln w="952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22" name="Line 16"/>
          <p:cNvSpPr>
            <a:spLocks noChangeShapeType="1"/>
          </p:cNvSpPr>
          <p:nvPr/>
        </p:nvSpPr>
        <p:spPr bwMode="auto">
          <a:xfrm>
            <a:off x="4656584" y="2663738"/>
            <a:ext cx="1143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3" name="Line 17"/>
          <p:cNvSpPr>
            <a:spLocks noChangeShapeType="1"/>
          </p:cNvSpPr>
          <p:nvPr/>
        </p:nvSpPr>
        <p:spPr bwMode="auto">
          <a:xfrm flipV="1">
            <a:off x="3818384" y="3197138"/>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4" name="Line 18"/>
          <p:cNvSpPr>
            <a:spLocks noChangeShapeType="1"/>
          </p:cNvSpPr>
          <p:nvPr/>
        </p:nvSpPr>
        <p:spPr bwMode="auto">
          <a:xfrm>
            <a:off x="3665984" y="319713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5" name="Line 19"/>
          <p:cNvSpPr>
            <a:spLocks noChangeShapeType="1"/>
          </p:cNvSpPr>
          <p:nvPr/>
        </p:nvSpPr>
        <p:spPr bwMode="auto">
          <a:xfrm flipV="1">
            <a:off x="3665984" y="2968538"/>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6" name="Line 20"/>
          <p:cNvSpPr>
            <a:spLocks noChangeShapeType="1"/>
          </p:cNvSpPr>
          <p:nvPr/>
        </p:nvSpPr>
        <p:spPr bwMode="auto">
          <a:xfrm>
            <a:off x="3818384" y="2968538"/>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7" name="Line 21"/>
          <p:cNvSpPr>
            <a:spLocks noChangeShapeType="1"/>
          </p:cNvSpPr>
          <p:nvPr/>
        </p:nvSpPr>
        <p:spPr bwMode="auto">
          <a:xfrm flipV="1">
            <a:off x="1684784" y="2739938"/>
            <a:ext cx="1295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8" name="Line 22"/>
          <p:cNvSpPr>
            <a:spLocks noChangeShapeType="1"/>
          </p:cNvSpPr>
          <p:nvPr/>
        </p:nvSpPr>
        <p:spPr bwMode="auto">
          <a:xfrm>
            <a:off x="1684784" y="3501938"/>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9" name="Text Box 23"/>
          <p:cNvSpPr txBox="1">
            <a:spLocks noChangeArrowheads="1"/>
          </p:cNvSpPr>
          <p:nvPr/>
        </p:nvSpPr>
        <p:spPr bwMode="auto">
          <a:xfrm>
            <a:off x="1075184" y="4111538"/>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8" charset="0"/>
              </a:rPr>
              <a:t>actor</a:t>
            </a:r>
          </a:p>
        </p:txBody>
      </p:sp>
      <p:sp>
        <p:nvSpPr>
          <p:cNvPr id="30" name="Text Box 24"/>
          <p:cNvSpPr txBox="1">
            <a:spLocks noChangeArrowheads="1"/>
          </p:cNvSpPr>
          <p:nvPr/>
        </p:nvSpPr>
        <p:spPr bwMode="auto">
          <a:xfrm>
            <a:off x="3208784" y="2511338"/>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b="1">
                <a:latin typeface="Times New Roman" pitchFamily="18" charset="0"/>
              </a:rPr>
              <a:t>Use case</a:t>
            </a:r>
          </a:p>
        </p:txBody>
      </p:sp>
      <p:sp>
        <p:nvSpPr>
          <p:cNvPr id="31" name="Text Box 25"/>
          <p:cNvSpPr txBox="1">
            <a:spLocks noChangeArrowheads="1"/>
          </p:cNvSpPr>
          <p:nvPr/>
        </p:nvSpPr>
        <p:spPr bwMode="auto">
          <a:xfrm>
            <a:off x="6028184" y="251133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b="1">
                <a:latin typeface="Times New Roman" pitchFamily="18" charset="0"/>
              </a:rPr>
              <a:t>Use case</a:t>
            </a:r>
          </a:p>
        </p:txBody>
      </p:sp>
      <p:sp>
        <p:nvSpPr>
          <p:cNvPr id="32" name="Text Box 26"/>
          <p:cNvSpPr txBox="1">
            <a:spLocks noChangeArrowheads="1"/>
          </p:cNvSpPr>
          <p:nvPr/>
        </p:nvSpPr>
        <p:spPr bwMode="auto">
          <a:xfrm>
            <a:off x="3208784" y="3882938"/>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b="1">
                <a:latin typeface="Times New Roman" pitchFamily="18" charset="0"/>
              </a:rPr>
              <a:t>Use case</a:t>
            </a:r>
          </a:p>
        </p:txBody>
      </p:sp>
      <p:sp>
        <p:nvSpPr>
          <p:cNvPr id="33" name="Text Box 27"/>
          <p:cNvSpPr txBox="1">
            <a:spLocks noChangeArrowheads="1"/>
          </p:cNvSpPr>
          <p:nvPr/>
        </p:nvSpPr>
        <p:spPr bwMode="auto">
          <a:xfrm>
            <a:off x="6028184" y="3882938"/>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b="1">
                <a:latin typeface="Times New Roman" pitchFamily="18" charset="0"/>
              </a:rPr>
              <a:t>Use case</a:t>
            </a:r>
          </a:p>
        </p:txBody>
      </p:sp>
      <p:sp>
        <p:nvSpPr>
          <p:cNvPr id="34" name="Text Box 28"/>
          <p:cNvSpPr txBox="1">
            <a:spLocks noChangeArrowheads="1"/>
          </p:cNvSpPr>
          <p:nvPr/>
        </p:nvSpPr>
        <p:spPr bwMode="auto">
          <a:xfrm rot="19560551">
            <a:off x="1532384" y="2663738"/>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8" charset="0"/>
              </a:rPr>
              <a:t>association</a:t>
            </a:r>
          </a:p>
        </p:txBody>
      </p:sp>
      <p:sp>
        <p:nvSpPr>
          <p:cNvPr id="35" name="Text Box 29"/>
          <p:cNvSpPr txBox="1">
            <a:spLocks noChangeArrowheads="1"/>
          </p:cNvSpPr>
          <p:nvPr/>
        </p:nvSpPr>
        <p:spPr bwMode="auto">
          <a:xfrm rot="1594105">
            <a:off x="1532384" y="3882938"/>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8" charset="0"/>
              </a:rPr>
              <a:t>association</a:t>
            </a:r>
          </a:p>
        </p:txBody>
      </p:sp>
      <p:sp>
        <p:nvSpPr>
          <p:cNvPr id="36" name="Text Box 30"/>
          <p:cNvSpPr txBox="1">
            <a:spLocks noChangeArrowheads="1"/>
          </p:cNvSpPr>
          <p:nvPr/>
        </p:nvSpPr>
        <p:spPr bwMode="auto">
          <a:xfrm>
            <a:off x="3818384" y="3273338"/>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8" charset="0"/>
              </a:rPr>
              <a:t>generalization</a:t>
            </a:r>
          </a:p>
        </p:txBody>
      </p:sp>
      <p:sp>
        <p:nvSpPr>
          <p:cNvPr id="37" name="Text Box 31"/>
          <p:cNvSpPr txBox="1">
            <a:spLocks noChangeArrowheads="1"/>
          </p:cNvSpPr>
          <p:nvPr/>
        </p:nvSpPr>
        <p:spPr bwMode="auto">
          <a:xfrm>
            <a:off x="4580384" y="4035338"/>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dirty="0">
                <a:latin typeface="Times New Roman" pitchFamily="18" charset="0"/>
              </a:rPr>
              <a:t>dependency</a:t>
            </a:r>
          </a:p>
        </p:txBody>
      </p:sp>
      <p:sp>
        <p:nvSpPr>
          <p:cNvPr id="38" name="Text Box 32"/>
          <p:cNvSpPr txBox="1">
            <a:spLocks noChangeArrowheads="1"/>
          </p:cNvSpPr>
          <p:nvPr/>
        </p:nvSpPr>
        <p:spPr bwMode="auto">
          <a:xfrm>
            <a:off x="4580384" y="2282738"/>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a:latin typeface="Times New Roman" pitchFamily="18" charset="0"/>
              </a:rPr>
              <a:t>dependency</a:t>
            </a:r>
          </a:p>
        </p:txBody>
      </p:sp>
      <p:sp>
        <p:nvSpPr>
          <p:cNvPr id="39" name="Text Box 33"/>
          <p:cNvSpPr txBox="1">
            <a:spLocks noChangeArrowheads="1"/>
          </p:cNvSpPr>
          <p:nvPr/>
        </p:nvSpPr>
        <p:spPr bwMode="auto">
          <a:xfrm>
            <a:off x="3589784" y="152073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Subject</a:t>
            </a:r>
          </a:p>
        </p:txBody>
      </p:sp>
      <p:sp>
        <p:nvSpPr>
          <p:cNvPr id="40" name="Oval 34"/>
          <p:cNvSpPr>
            <a:spLocks noChangeArrowheads="1"/>
          </p:cNvSpPr>
          <p:nvPr/>
        </p:nvSpPr>
        <p:spPr bwMode="auto">
          <a:xfrm>
            <a:off x="1227584" y="5483138"/>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41" name="Line 35"/>
          <p:cNvSpPr>
            <a:spLocks noChangeShapeType="1"/>
          </p:cNvSpPr>
          <p:nvPr/>
        </p:nvSpPr>
        <p:spPr bwMode="auto">
          <a:xfrm>
            <a:off x="1379984" y="578793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2" name="Line 36"/>
          <p:cNvSpPr>
            <a:spLocks noChangeShapeType="1"/>
          </p:cNvSpPr>
          <p:nvPr/>
        </p:nvSpPr>
        <p:spPr bwMode="auto">
          <a:xfrm flipH="1">
            <a:off x="1227584" y="616893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3" name="Line 37"/>
          <p:cNvSpPr>
            <a:spLocks noChangeShapeType="1"/>
          </p:cNvSpPr>
          <p:nvPr/>
        </p:nvSpPr>
        <p:spPr bwMode="auto">
          <a:xfrm>
            <a:off x="1379984" y="616893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4" name="Line 38"/>
          <p:cNvSpPr>
            <a:spLocks noChangeShapeType="1"/>
          </p:cNvSpPr>
          <p:nvPr/>
        </p:nvSpPr>
        <p:spPr bwMode="auto">
          <a:xfrm flipH="1">
            <a:off x="1227584" y="5787938"/>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5" name="Line 39"/>
          <p:cNvSpPr>
            <a:spLocks noChangeShapeType="1"/>
          </p:cNvSpPr>
          <p:nvPr/>
        </p:nvSpPr>
        <p:spPr bwMode="auto">
          <a:xfrm>
            <a:off x="1379984" y="5787938"/>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6" name="AutoShape 45"/>
          <p:cNvSpPr>
            <a:spLocks noChangeArrowheads="1"/>
          </p:cNvSpPr>
          <p:nvPr/>
        </p:nvSpPr>
        <p:spPr bwMode="auto">
          <a:xfrm>
            <a:off x="1227584" y="4644938"/>
            <a:ext cx="381000" cy="2286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47" name="Line 46"/>
          <p:cNvSpPr>
            <a:spLocks noChangeShapeType="1"/>
          </p:cNvSpPr>
          <p:nvPr/>
        </p:nvSpPr>
        <p:spPr bwMode="auto">
          <a:xfrm>
            <a:off x="1379984" y="487353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202537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304800" y="692696"/>
            <a:ext cx="8229600" cy="639763"/>
          </a:xfrm>
        </p:spPr>
        <p:txBody>
          <a:bodyPr>
            <a:normAutofit fontScale="90000"/>
          </a:bodyPr>
          <a:lstStyle/>
          <a:p>
            <a:pPr>
              <a:buNone/>
            </a:pPr>
            <a:r>
              <a:rPr lang="id-ID" dirty="0" smtClean="0"/>
              <a:t>Use Case Symbol</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058595404"/>
              </p:ext>
            </p:extLst>
          </p:nvPr>
        </p:nvGraphicFramePr>
        <p:xfrm>
          <a:off x="755576" y="1700808"/>
          <a:ext cx="7632847" cy="4464494"/>
        </p:xfrm>
        <a:graphic>
          <a:graphicData uri="http://schemas.openxmlformats.org/drawingml/2006/table">
            <a:tbl>
              <a:tblPr firstRow="1" firstCol="1" bandRow="1">
                <a:tableStyleId>{D7AC3CCA-C797-4891-BE02-D94E43425B78}</a:tableStyleId>
              </a:tblPr>
              <a:tblGrid>
                <a:gridCol w="2304256"/>
                <a:gridCol w="2232248"/>
                <a:gridCol w="3096343"/>
              </a:tblGrid>
              <a:tr h="356722">
                <a:tc>
                  <a:txBody>
                    <a:bodyPr/>
                    <a:lstStyle/>
                    <a:p>
                      <a:pPr algn="ctr">
                        <a:lnSpc>
                          <a:spcPct val="115000"/>
                        </a:lnSpc>
                        <a:spcAft>
                          <a:spcPts val="0"/>
                        </a:spcAft>
                      </a:pPr>
                      <a:r>
                        <a:rPr lang="id-ID" sz="1600" dirty="0" smtClean="0">
                          <a:effectLst/>
                          <a:latin typeface="+mn-lt"/>
                          <a:ea typeface="+mn-ea"/>
                          <a:cs typeface="+mn-cs"/>
                        </a:rPr>
                        <a:t>SYMBOL</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NAME</a:t>
                      </a:r>
                      <a:r>
                        <a:rPr lang="id-ID" sz="1600" baseline="0" dirty="0" smtClean="0">
                          <a:effectLst/>
                        </a:rPr>
                        <a:t> OF SYMBOL</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latin typeface="+mn-lt"/>
                          <a:ea typeface="+mn-ea"/>
                          <a:cs typeface="+mn-cs"/>
                        </a:rPr>
                        <a:t>EXPLANATION</a:t>
                      </a:r>
                      <a:endParaRPr lang="id-ID" sz="1600" dirty="0">
                        <a:effectLst/>
                        <a:latin typeface="Calibri"/>
                        <a:ea typeface="Calibri"/>
                        <a:cs typeface="Times New Roman"/>
                      </a:endParaRPr>
                    </a:p>
                  </a:txBody>
                  <a:tcPr marL="68580" marR="68580" marT="0" marB="0" anchor="ctr"/>
                </a:tc>
              </a:tr>
              <a:tr h="1026943">
                <a:tc>
                  <a:txBody>
                    <a:bodyPr/>
                    <a:lstStyle/>
                    <a:p>
                      <a:pPr algn="ctr">
                        <a:lnSpc>
                          <a:spcPct val="115000"/>
                        </a:lnSpc>
                        <a:spcAft>
                          <a:spcPts val="0"/>
                        </a:spcAft>
                      </a:pPr>
                      <a:r>
                        <a:rPr lang="id-ID" sz="1600" dirty="0">
                          <a:effectLst/>
                        </a:rPr>
                        <a:t> </a:t>
                      </a:r>
                    </a:p>
                    <a:p>
                      <a:pPr algn="ctr">
                        <a:lnSpc>
                          <a:spcPct val="115000"/>
                        </a:lnSpc>
                        <a:spcAft>
                          <a:spcPts val="0"/>
                        </a:spcAft>
                      </a:pPr>
                      <a:r>
                        <a:rPr lang="id-ID" sz="1600" dirty="0">
                          <a:effectLst/>
                        </a:rPr>
                        <a:t> </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Actor</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Accessing</a:t>
                      </a:r>
                      <a:r>
                        <a:rPr lang="id-ID" sz="1600" baseline="0" dirty="0" smtClean="0">
                          <a:effectLst/>
                        </a:rPr>
                        <a:t> use case</a:t>
                      </a:r>
                      <a:endParaRPr lang="id-ID" sz="1600" dirty="0">
                        <a:effectLst/>
                        <a:latin typeface="Calibri"/>
                        <a:ea typeface="Calibri"/>
                        <a:cs typeface="Times New Roman"/>
                      </a:endParaRPr>
                    </a:p>
                  </a:txBody>
                  <a:tcPr marL="68580" marR="68580" marT="0" marB="0" anchor="ctr"/>
                </a:tc>
              </a:tr>
              <a:tr h="1026943">
                <a:tc>
                  <a:txBody>
                    <a:bodyPr/>
                    <a:lstStyle/>
                    <a:p>
                      <a:pPr algn="ctr">
                        <a:lnSpc>
                          <a:spcPct val="115000"/>
                        </a:lnSpc>
                        <a:spcAft>
                          <a:spcPts val="0"/>
                        </a:spcAft>
                      </a:pPr>
                      <a:r>
                        <a:rPr lang="id-ID" sz="1600" dirty="0">
                          <a:effectLst/>
                        </a:rPr>
                        <a:t> </a:t>
                      </a:r>
                    </a:p>
                    <a:p>
                      <a:pPr algn="ctr">
                        <a:lnSpc>
                          <a:spcPct val="115000"/>
                        </a:lnSpc>
                        <a:spcAft>
                          <a:spcPts val="0"/>
                        </a:spcAft>
                      </a:pPr>
                      <a:r>
                        <a:rPr lang="id-ID" sz="1600" dirty="0">
                          <a:effectLst/>
                        </a:rPr>
                        <a:t> </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Use</a:t>
                      </a:r>
                      <a:r>
                        <a:rPr lang="id-ID" sz="1600" baseline="0" dirty="0" smtClean="0">
                          <a:effectLst/>
                        </a:rPr>
                        <a:t> Case</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latin typeface="+mn-lt"/>
                          <a:ea typeface="+mn-ea"/>
                          <a:cs typeface="+mn-cs"/>
                        </a:rPr>
                        <a:t>Show</a:t>
                      </a:r>
                      <a:r>
                        <a:rPr lang="id-ID" sz="1600" baseline="0" dirty="0" smtClean="0">
                          <a:effectLst/>
                          <a:latin typeface="+mn-lt"/>
                          <a:ea typeface="+mn-ea"/>
                          <a:cs typeface="+mn-cs"/>
                        </a:rPr>
                        <a:t> what the system do</a:t>
                      </a:r>
                      <a:endParaRPr lang="id-ID" sz="1600" dirty="0">
                        <a:effectLst/>
                        <a:latin typeface="Calibri"/>
                        <a:ea typeface="Calibri"/>
                        <a:cs typeface="Times New Roman"/>
                      </a:endParaRPr>
                    </a:p>
                  </a:txBody>
                  <a:tcPr marL="68580" marR="68580" marT="0" marB="0" anchor="ctr"/>
                </a:tc>
              </a:tr>
              <a:tr h="1026943">
                <a:tc>
                  <a:txBody>
                    <a:bodyPr/>
                    <a:lstStyle/>
                    <a:p>
                      <a:pPr algn="ctr">
                        <a:lnSpc>
                          <a:spcPct val="115000"/>
                        </a:lnSpc>
                        <a:spcAft>
                          <a:spcPts val="0"/>
                        </a:spcAft>
                      </a:pPr>
                      <a:r>
                        <a:rPr lang="id-ID" sz="1600" dirty="0">
                          <a:effectLst/>
                        </a:rPr>
                        <a:t> </a:t>
                      </a:r>
                    </a:p>
                    <a:p>
                      <a:pPr algn="ctr">
                        <a:lnSpc>
                          <a:spcPct val="115000"/>
                        </a:lnSpc>
                        <a:spcAft>
                          <a:spcPts val="0"/>
                        </a:spcAft>
                      </a:pPr>
                      <a:r>
                        <a:rPr lang="id-ID" sz="1600" dirty="0">
                          <a:effectLst/>
                        </a:rPr>
                        <a:t> </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Association</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Relate the actor with use case</a:t>
                      </a:r>
                      <a:endParaRPr lang="id-ID" sz="1600" dirty="0">
                        <a:effectLst/>
                        <a:latin typeface="Calibri"/>
                        <a:ea typeface="Calibri"/>
                        <a:cs typeface="Times New Roman"/>
                      </a:endParaRPr>
                    </a:p>
                  </a:txBody>
                  <a:tcPr marL="68580" marR="68580" marT="0" marB="0" anchor="ctr"/>
                </a:tc>
              </a:tr>
              <a:tr h="1026943">
                <a:tc>
                  <a:txBody>
                    <a:bodyPr/>
                    <a:lstStyle/>
                    <a:p>
                      <a:pPr algn="ctr">
                        <a:lnSpc>
                          <a:spcPct val="115000"/>
                        </a:lnSpc>
                        <a:spcAft>
                          <a:spcPts val="0"/>
                        </a:spcAft>
                      </a:pPr>
                      <a:r>
                        <a:rPr lang="id-ID" sz="1600" dirty="0">
                          <a:effectLst/>
                        </a:rPr>
                        <a:t> </a:t>
                      </a:r>
                    </a:p>
                    <a:p>
                      <a:pPr algn="ctr">
                        <a:lnSpc>
                          <a:spcPct val="115000"/>
                        </a:lnSpc>
                        <a:spcAft>
                          <a:spcPts val="0"/>
                        </a:spcAft>
                      </a:pPr>
                      <a:r>
                        <a:rPr lang="id-ID" sz="1600" dirty="0">
                          <a:effectLst/>
                        </a:rPr>
                        <a:t> </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System Boundary</a:t>
                      </a:r>
                      <a:endParaRPr lang="id-ID"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600" dirty="0" smtClean="0">
                          <a:effectLst/>
                        </a:rPr>
                        <a:t>Show boundary between system and its environment</a:t>
                      </a:r>
                      <a:endParaRPr lang="id-ID" sz="1600" dirty="0">
                        <a:effectLst/>
                        <a:latin typeface="Calibri"/>
                        <a:ea typeface="Calibri"/>
                        <a:cs typeface="Times New Roman"/>
                      </a:endParaRPr>
                    </a:p>
                  </a:txBody>
                  <a:tcPr marL="68580" marR="68580" marT="0" marB="0" anchor="ct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51707"/>
            <a:ext cx="11906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40" y="3244009"/>
            <a:ext cx="14001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60720">
            <a:off x="1663126" y="3901132"/>
            <a:ext cx="6096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832" y="5085184"/>
            <a:ext cx="1295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75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Use Case Definition (1)</a:t>
            </a:r>
            <a:endParaRPr lang="id-ID" dirty="0"/>
          </a:p>
        </p:txBody>
      </p:sp>
      <p:sp>
        <p:nvSpPr>
          <p:cNvPr id="7" name="Content Placeholder 1"/>
          <p:cNvSpPr>
            <a:spLocks noGrp="1"/>
          </p:cNvSpPr>
          <p:nvPr>
            <p:ph idx="1"/>
          </p:nvPr>
        </p:nvSpPr>
        <p:spPr>
          <a:xfrm>
            <a:off x="395340" y="1556792"/>
            <a:ext cx="8305800" cy="4680520"/>
          </a:xfrm>
        </p:spPr>
        <p:txBody>
          <a:bodyPr>
            <a:noAutofit/>
          </a:bodyPr>
          <a:lstStyle/>
          <a:p>
            <a:pPr>
              <a:lnSpc>
                <a:spcPct val="150000"/>
              </a:lnSpc>
            </a:pPr>
            <a:r>
              <a:rPr lang="en-US" sz="1800" dirty="0">
                <a:solidFill>
                  <a:srgbClr val="3333CC"/>
                </a:solidFill>
              </a:rPr>
              <a:t>Subject</a:t>
            </a:r>
          </a:p>
          <a:p>
            <a:pPr lvl="1">
              <a:lnSpc>
                <a:spcPct val="150000"/>
              </a:lnSpc>
              <a:buFont typeface="Wingdings" pitchFamily="2" charset="2"/>
              <a:buChar char="§"/>
            </a:pPr>
            <a:r>
              <a:rPr lang="en-US" sz="1800" dirty="0"/>
              <a:t>A black box that describes the system or subsystem that is modeled</a:t>
            </a:r>
          </a:p>
          <a:p>
            <a:pPr lvl="1">
              <a:lnSpc>
                <a:spcPct val="150000"/>
              </a:lnSpc>
              <a:buFont typeface="Wingdings" pitchFamily="2" charset="2"/>
              <a:buChar char="§"/>
            </a:pPr>
            <a:r>
              <a:rPr lang="en-US" sz="1800" dirty="0"/>
              <a:t>Example: ATM system, login subsystem</a:t>
            </a:r>
          </a:p>
          <a:p>
            <a:pPr lvl="1">
              <a:lnSpc>
                <a:spcPct val="150000"/>
              </a:lnSpc>
              <a:buFont typeface="Wingdings" pitchFamily="2" charset="2"/>
              <a:buChar char="§"/>
            </a:pPr>
            <a:r>
              <a:rPr lang="en-US" sz="1800" dirty="0"/>
              <a:t>Represented </a:t>
            </a:r>
            <a:r>
              <a:rPr lang="en-US" sz="1800" dirty="0">
                <a:solidFill>
                  <a:srgbClr val="3333CC"/>
                </a:solidFill>
              </a:rPr>
              <a:t>optionally</a:t>
            </a:r>
            <a:r>
              <a:rPr lang="en-US" sz="1800" dirty="0">
                <a:solidFill>
                  <a:srgbClr val="FFFF00"/>
                </a:solidFill>
              </a:rPr>
              <a:t> </a:t>
            </a:r>
            <a:r>
              <a:rPr lang="en-US" sz="1800" dirty="0"/>
              <a:t>as a rectangle in the use case diagram, but generally not shown</a:t>
            </a:r>
          </a:p>
          <a:p>
            <a:pPr>
              <a:lnSpc>
                <a:spcPct val="150000"/>
              </a:lnSpc>
            </a:pPr>
            <a:r>
              <a:rPr lang="en-US" sz="1800" dirty="0">
                <a:solidFill>
                  <a:srgbClr val="3333CC"/>
                </a:solidFill>
              </a:rPr>
              <a:t>Actor</a:t>
            </a:r>
          </a:p>
          <a:p>
            <a:pPr lvl="1">
              <a:lnSpc>
                <a:spcPct val="150000"/>
              </a:lnSpc>
              <a:buFont typeface="Wingdings" pitchFamily="2" charset="2"/>
              <a:buChar char="§"/>
            </a:pPr>
            <a:r>
              <a:rPr lang="en-US" sz="1800" dirty="0"/>
              <a:t>A </a:t>
            </a:r>
            <a:r>
              <a:rPr lang="en-US" sz="1800" u="sng" dirty="0"/>
              <a:t>role</a:t>
            </a:r>
            <a:r>
              <a:rPr lang="en-US" sz="1800" dirty="0"/>
              <a:t> played by an external entity that interacts with the subject</a:t>
            </a:r>
          </a:p>
          <a:p>
            <a:pPr lvl="1">
              <a:lnSpc>
                <a:spcPct val="150000"/>
              </a:lnSpc>
              <a:buFont typeface="Wingdings" pitchFamily="2" charset="2"/>
              <a:buChar char="§"/>
            </a:pPr>
            <a:r>
              <a:rPr lang="en-US" sz="1800" dirty="0"/>
              <a:t>One object may play multiple roles in a context in which case there will be multiple </a:t>
            </a:r>
            <a:r>
              <a:rPr lang="en-US" sz="1800" dirty="0" smtClean="0"/>
              <a:t>actors</a:t>
            </a:r>
            <a:endParaRPr lang="id-ID" sz="1800" dirty="0" smtClean="0"/>
          </a:p>
          <a:p>
            <a:pPr marL="723900" lvl="1" indent="0">
              <a:lnSpc>
                <a:spcPct val="150000"/>
              </a:lnSpc>
              <a:buNone/>
            </a:pPr>
            <a:r>
              <a:rPr lang="en-US" sz="1800" dirty="0"/>
              <a:t>example: bank manager playing the role of a teller or that of a customer</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24</a:t>
            </a:fld>
            <a:endParaRPr lang="en-US"/>
          </a:p>
        </p:txBody>
      </p:sp>
    </p:spTree>
    <p:extLst>
      <p:ext uri="{BB962C8B-B14F-4D97-AF65-F5344CB8AC3E}">
        <p14:creationId xmlns:p14="http://schemas.microsoft.com/office/powerpoint/2010/main" val="3866967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0688"/>
            <a:ext cx="8229600" cy="639763"/>
          </a:xfrm>
        </p:spPr>
        <p:txBody>
          <a:bodyPr>
            <a:normAutofit fontScale="90000"/>
          </a:bodyPr>
          <a:lstStyle/>
          <a:p>
            <a:pPr>
              <a:buNone/>
            </a:pPr>
            <a:r>
              <a:rPr lang="id-ID" dirty="0" smtClean="0"/>
              <a:t>Use Case Definition (2)</a:t>
            </a:r>
            <a:endParaRPr lang="id-ID" dirty="0"/>
          </a:p>
        </p:txBody>
      </p:sp>
      <p:sp>
        <p:nvSpPr>
          <p:cNvPr id="7" name="Content Placeholder 1"/>
          <p:cNvSpPr>
            <a:spLocks noGrp="1"/>
          </p:cNvSpPr>
          <p:nvPr>
            <p:ph idx="1"/>
          </p:nvPr>
        </p:nvSpPr>
        <p:spPr>
          <a:xfrm>
            <a:off x="395340" y="1628800"/>
            <a:ext cx="8305800" cy="4680520"/>
          </a:xfrm>
        </p:spPr>
        <p:txBody>
          <a:bodyPr>
            <a:normAutofit fontScale="77500" lnSpcReduction="20000"/>
          </a:bodyPr>
          <a:lstStyle/>
          <a:p>
            <a:pPr>
              <a:lnSpc>
                <a:spcPct val="150000"/>
              </a:lnSpc>
            </a:pPr>
            <a:r>
              <a:rPr lang="en-US" sz="2800" dirty="0">
                <a:solidFill>
                  <a:srgbClr val="3333CC"/>
                </a:solidFill>
              </a:rPr>
              <a:t>Primary actor</a:t>
            </a:r>
          </a:p>
          <a:p>
            <a:pPr lvl="1">
              <a:lnSpc>
                <a:spcPct val="150000"/>
              </a:lnSpc>
              <a:buFont typeface="Wingdings" pitchFamily="2" charset="2"/>
              <a:buChar char="§"/>
            </a:pPr>
            <a:r>
              <a:rPr lang="en-US" sz="2400" dirty="0"/>
              <a:t>An actor who initiates the major, main or important use cases in the system</a:t>
            </a:r>
          </a:p>
          <a:p>
            <a:pPr lvl="1">
              <a:lnSpc>
                <a:spcPct val="150000"/>
              </a:lnSpc>
              <a:buFont typeface="Wingdings" pitchFamily="2" charset="2"/>
              <a:buChar char="§"/>
            </a:pPr>
            <a:r>
              <a:rPr lang="en-US" sz="2400" dirty="0"/>
              <a:t>Example : a customer in a banking system</a:t>
            </a:r>
          </a:p>
          <a:p>
            <a:pPr>
              <a:lnSpc>
                <a:spcPct val="150000"/>
              </a:lnSpc>
            </a:pPr>
            <a:r>
              <a:rPr lang="en-US" sz="2800" dirty="0">
                <a:solidFill>
                  <a:srgbClr val="3333CC"/>
                </a:solidFill>
              </a:rPr>
              <a:t>Secondary actor</a:t>
            </a:r>
          </a:p>
          <a:p>
            <a:pPr lvl="1">
              <a:lnSpc>
                <a:spcPct val="150000"/>
              </a:lnSpc>
              <a:buFont typeface="Wingdings" pitchFamily="2" charset="2"/>
              <a:buChar char="§"/>
            </a:pPr>
            <a:r>
              <a:rPr lang="en-US" sz="2400" dirty="0"/>
              <a:t>An actor who is involved with one or more use cases but does not initiate any use case</a:t>
            </a:r>
          </a:p>
          <a:p>
            <a:pPr lvl="1">
              <a:lnSpc>
                <a:spcPct val="150000"/>
              </a:lnSpc>
              <a:buFont typeface="Wingdings" pitchFamily="2" charset="2"/>
              <a:buChar char="§"/>
            </a:pPr>
            <a:r>
              <a:rPr lang="en-US" sz="2400" dirty="0"/>
              <a:t>Example : database</a:t>
            </a:r>
          </a:p>
          <a:p>
            <a:pPr>
              <a:lnSpc>
                <a:spcPct val="150000"/>
              </a:lnSpc>
            </a:pPr>
            <a:r>
              <a:rPr lang="en-US" sz="2800" dirty="0">
                <a:solidFill>
                  <a:srgbClr val="3333CC"/>
                </a:solidFill>
              </a:rPr>
              <a:t>There is no syntactic difference between a primary actor and a secondary actor</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25</a:t>
            </a:fld>
            <a:endParaRPr lang="en-US"/>
          </a:p>
        </p:txBody>
      </p:sp>
    </p:spTree>
    <p:extLst>
      <p:ext uri="{BB962C8B-B14F-4D97-AF65-F5344CB8AC3E}">
        <p14:creationId xmlns:p14="http://schemas.microsoft.com/office/powerpoint/2010/main" val="74809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Use Case Definition (3)</a:t>
            </a:r>
            <a:endParaRPr lang="id-ID" dirty="0"/>
          </a:p>
        </p:txBody>
      </p:sp>
      <p:sp>
        <p:nvSpPr>
          <p:cNvPr id="7" name="Content Placeholder 1"/>
          <p:cNvSpPr>
            <a:spLocks noGrp="1"/>
          </p:cNvSpPr>
          <p:nvPr>
            <p:ph idx="1"/>
          </p:nvPr>
        </p:nvSpPr>
        <p:spPr>
          <a:xfrm>
            <a:off x="395340" y="1556792"/>
            <a:ext cx="8305800" cy="4680520"/>
          </a:xfrm>
        </p:spPr>
        <p:txBody>
          <a:bodyPr>
            <a:normAutofit fontScale="62500" lnSpcReduction="20000"/>
          </a:bodyPr>
          <a:lstStyle/>
          <a:p>
            <a:pPr>
              <a:lnSpc>
                <a:spcPct val="150000"/>
              </a:lnSpc>
            </a:pPr>
            <a:r>
              <a:rPr lang="en-US" dirty="0">
                <a:solidFill>
                  <a:srgbClr val="3333CC"/>
                </a:solidFill>
              </a:rPr>
              <a:t>Generalization between actors</a:t>
            </a:r>
          </a:p>
          <a:p>
            <a:pPr lvl="1">
              <a:lnSpc>
                <a:spcPct val="150000"/>
              </a:lnSpc>
              <a:buFont typeface="Wingdings" pitchFamily="2" charset="2"/>
              <a:buChar char="§"/>
            </a:pPr>
            <a:r>
              <a:rPr lang="en-US" dirty="0"/>
              <a:t>One actor can be a specialization of another actor</a:t>
            </a:r>
          </a:p>
          <a:p>
            <a:pPr lvl="1">
              <a:lnSpc>
                <a:spcPct val="150000"/>
              </a:lnSpc>
              <a:buFont typeface="Wingdings" pitchFamily="2" charset="2"/>
              <a:buChar char="§"/>
            </a:pPr>
            <a:r>
              <a:rPr lang="en-US" dirty="0"/>
              <a:t>Based on the same concept as the specialization relationship between classes</a:t>
            </a:r>
          </a:p>
          <a:p>
            <a:pPr lvl="1">
              <a:lnSpc>
                <a:spcPct val="150000"/>
              </a:lnSpc>
              <a:buFont typeface="Wingdings" pitchFamily="2" charset="2"/>
              <a:buChar char="§"/>
            </a:pPr>
            <a:r>
              <a:rPr lang="en-US" dirty="0"/>
              <a:t>Example : preferred customer in a bank is a specialization of a customer</a:t>
            </a:r>
          </a:p>
          <a:p>
            <a:pPr>
              <a:lnSpc>
                <a:spcPct val="150000"/>
              </a:lnSpc>
            </a:pPr>
            <a:r>
              <a:rPr lang="en-US" dirty="0">
                <a:solidFill>
                  <a:srgbClr val="3333CC"/>
                </a:solidFill>
              </a:rPr>
              <a:t>Use case</a:t>
            </a:r>
          </a:p>
          <a:p>
            <a:pPr lvl="1">
              <a:lnSpc>
                <a:spcPct val="150000"/>
              </a:lnSpc>
              <a:buFont typeface="Wingdings" pitchFamily="2" charset="2"/>
              <a:buChar char="§"/>
            </a:pPr>
            <a:r>
              <a:rPr lang="en-US" dirty="0"/>
              <a:t>An important functionality to be implemented and is visible to the actors</a:t>
            </a:r>
          </a:p>
          <a:p>
            <a:pPr lvl="1">
              <a:lnSpc>
                <a:spcPct val="150000"/>
              </a:lnSpc>
              <a:buFont typeface="Wingdings" pitchFamily="2" charset="2"/>
              <a:buChar char="§"/>
            </a:pPr>
            <a:r>
              <a:rPr lang="en-US" dirty="0"/>
              <a:t>An interacting behavior between an actor and the subject</a:t>
            </a:r>
          </a:p>
          <a:p>
            <a:pPr lvl="2">
              <a:lnSpc>
                <a:spcPct val="150000"/>
              </a:lnSpc>
            </a:pPr>
            <a:r>
              <a:rPr lang="en-US" dirty="0"/>
              <a:t>Must yield an observable result to the actor</a:t>
            </a:r>
          </a:p>
          <a:p>
            <a:pPr lvl="1">
              <a:lnSpc>
                <a:spcPct val="150000"/>
              </a:lnSpc>
              <a:buFont typeface="Wingdings" pitchFamily="2" charset="2"/>
              <a:buChar char="§"/>
            </a:pPr>
            <a:r>
              <a:rPr lang="en-US" dirty="0"/>
              <a:t>Example: “deposit” in a banking system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26</a:t>
            </a:fld>
            <a:endParaRPr lang="en-US"/>
          </a:p>
        </p:txBody>
      </p:sp>
    </p:spTree>
    <p:extLst>
      <p:ext uri="{BB962C8B-B14F-4D97-AF65-F5344CB8AC3E}">
        <p14:creationId xmlns:p14="http://schemas.microsoft.com/office/powerpoint/2010/main" val="2644213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Use Case Definition (4)</a:t>
            </a:r>
            <a:endParaRPr lang="id-ID" dirty="0"/>
          </a:p>
        </p:txBody>
      </p:sp>
      <p:sp>
        <p:nvSpPr>
          <p:cNvPr id="7" name="Content Placeholder 1"/>
          <p:cNvSpPr>
            <a:spLocks noGrp="1"/>
          </p:cNvSpPr>
          <p:nvPr>
            <p:ph idx="1"/>
          </p:nvPr>
        </p:nvSpPr>
        <p:spPr>
          <a:xfrm>
            <a:off x="395340" y="1556792"/>
            <a:ext cx="8305800" cy="4680520"/>
          </a:xfrm>
        </p:spPr>
        <p:txBody>
          <a:bodyPr>
            <a:normAutofit/>
          </a:bodyPr>
          <a:lstStyle/>
          <a:p>
            <a:pPr>
              <a:lnSpc>
                <a:spcPct val="150000"/>
              </a:lnSpc>
            </a:pPr>
            <a:r>
              <a:rPr lang="en-US" sz="2800" dirty="0">
                <a:solidFill>
                  <a:srgbClr val="3333CC"/>
                </a:solidFill>
              </a:rPr>
              <a:t>Association</a:t>
            </a:r>
          </a:p>
          <a:p>
            <a:pPr lvl="1">
              <a:lnSpc>
                <a:spcPct val="150000"/>
              </a:lnSpc>
              <a:buFont typeface="Wingdings" pitchFamily="2" charset="2"/>
              <a:buChar char="§"/>
            </a:pPr>
            <a:r>
              <a:rPr lang="en-US" sz="2400" dirty="0"/>
              <a:t>An interaction between </a:t>
            </a:r>
            <a:r>
              <a:rPr lang="en-US" sz="2400" dirty="0">
                <a:solidFill>
                  <a:srgbClr val="3333CC"/>
                </a:solidFill>
              </a:rPr>
              <a:t>an actor and a use case</a:t>
            </a:r>
          </a:p>
          <a:p>
            <a:pPr lvl="1">
              <a:lnSpc>
                <a:spcPct val="150000"/>
              </a:lnSpc>
              <a:buFont typeface="Wingdings" pitchFamily="2" charset="2"/>
              <a:buChar char="§"/>
            </a:pPr>
            <a:r>
              <a:rPr lang="en-US" sz="2400" dirty="0">
                <a:solidFill>
                  <a:srgbClr val="3333CC"/>
                </a:solidFill>
              </a:rPr>
              <a:t>Unidirectional a</a:t>
            </a:r>
            <a:r>
              <a:rPr lang="en-US" sz="2400" dirty="0"/>
              <a:t>ssociations must be represented by arrows</a:t>
            </a:r>
          </a:p>
          <a:p>
            <a:pPr lvl="2">
              <a:lnSpc>
                <a:spcPct val="150000"/>
              </a:lnSpc>
              <a:buFont typeface="Wingdings" pitchFamily="2" charset="2"/>
              <a:buChar char="§"/>
            </a:pPr>
            <a:r>
              <a:rPr lang="en-US" dirty="0"/>
              <a:t>Direction of arrow indicates information flow</a:t>
            </a:r>
          </a:p>
          <a:p>
            <a:pPr lvl="1">
              <a:lnSpc>
                <a:spcPct val="150000"/>
              </a:lnSpc>
              <a:buFont typeface="Wingdings" pitchFamily="2" charset="2"/>
              <a:buChar char="§"/>
            </a:pPr>
            <a:r>
              <a:rPr lang="en-US" sz="2400" dirty="0">
                <a:solidFill>
                  <a:srgbClr val="3333CC"/>
                </a:solidFill>
              </a:rPr>
              <a:t>Bi-directional </a:t>
            </a:r>
            <a:r>
              <a:rPr lang="en-US" sz="2400" dirty="0"/>
              <a:t>associations can be represented by double-sided arrows or straight lines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27</a:t>
            </a:fld>
            <a:endParaRPr lang="en-US"/>
          </a:p>
        </p:txBody>
      </p:sp>
    </p:spTree>
    <p:extLst>
      <p:ext uri="{BB962C8B-B14F-4D97-AF65-F5344CB8AC3E}">
        <p14:creationId xmlns:p14="http://schemas.microsoft.com/office/powerpoint/2010/main" val="552853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34256"/>
            <a:ext cx="8229600" cy="639763"/>
          </a:xfrm>
        </p:spPr>
        <p:txBody>
          <a:bodyPr>
            <a:normAutofit fontScale="90000"/>
          </a:bodyPr>
          <a:lstStyle/>
          <a:p>
            <a:pPr>
              <a:buNone/>
            </a:pPr>
            <a:r>
              <a:rPr lang="id-ID" dirty="0" smtClean="0"/>
              <a:t>Use Case Definition (5)</a:t>
            </a:r>
            <a:endParaRPr lang="id-ID" dirty="0"/>
          </a:p>
        </p:txBody>
      </p:sp>
      <p:sp>
        <p:nvSpPr>
          <p:cNvPr id="7" name="Content Placeholder 1"/>
          <p:cNvSpPr>
            <a:spLocks noGrp="1"/>
          </p:cNvSpPr>
          <p:nvPr>
            <p:ph idx="1"/>
          </p:nvPr>
        </p:nvSpPr>
        <p:spPr>
          <a:xfrm>
            <a:off x="395340" y="1534592"/>
            <a:ext cx="8305800" cy="3168352"/>
          </a:xfrm>
        </p:spPr>
        <p:txBody>
          <a:bodyPr>
            <a:normAutofit fontScale="85000" lnSpcReduction="10000"/>
          </a:bodyPr>
          <a:lstStyle/>
          <a:p>
            <a:pPr>
              <a:lnSpc>
                <a:spcPct val="150000"/>
              </a:lnSpc>
            </a:pPr>
            <a:r>
              <a:rPr lang="en-US" sz="2800" dirty="0">
                <a:solidFill>
                  <a:srgbClr val="3333CC"/>
                </a:solidFill>
              </a:rPr>
              <a:t>“include” dependency</a:t>
            </a:r>
          </a:p>
          <a:p>
            <a:pPr lvl="1">
              <a:lnSpc>
                <a:spcPct val="150000"/>
              </a:lnSpc>
              <a:buFont typeface="Wingdings" pitchFamily="2" charset="2"/>
              <a:buChar char="§"/>
            </a:pPr>
            <a:r>
              <a:rPr lang="en-US" sz="2400" dirty="0"/>
              <a:t>One use case </a:t>
            </a:r>
            <a:r>
              <a:rPr lang="en-US" sz="2400" dirty="0">
                <a:solidFill>
                  <a:srgbClr val="3333CC"/>
                </a:solidFill>
              </a:rPr>
              <a:t>may</a:t>
            </a:r>
            <a:r>
              <a:rPr lang="en-US" sz="2400" dirty="0">
                <a:solidFill>
                  <a:srgbClr val="FFFF00"/>
                </a:solidFill>
              </a:rPr>
              <a:t> </a:t>
            </a:r>
            <a:r>
              <a:rPr lang="en-US" sz="2400" dirty="0">
                <a:solidFill>
                  <a:srgbClr val="3333CC"/>
                </a:solidFill>
              </a:rPr>
              <a:t>include </a:t>
            </a:r>
            <a:r>
              <a:rPr lang="en-US" sz="2400" dirty="0"/>
              <a:t>another use case</a:t>
            </a:r>
          </a:p>
          <a:p>
            <a:pPr lvl="1">
              <a:lnSpc>
                <a:spcPct val="150000"/>
              </a:lnSpc>
              <a:buFont typeface="Wingdings" pitchFamily="2" charset="2"/>
              <a:buChar char="§"/>
            </a:pPr>
            <a:r>
              <a:rPr lang="en-US" sz="2400" dirty="0"/>
              <a:t>If use case A includes use case B, B </a:t>
            </a:r>
            <a:r>
              <a:rPr lang="en-US" sz="2400" dirty="0">
                <a:solidFill>
                  <a:srgbClr val="3333CC"/>
                </a:solidFill>
              </a:rPr>
              <a:t>must be implemented</a:t>
            </a:r>
            <a:r>
              <a:rPr lang="en-US" sz="2400" dirty="0">
                <a:solidFill>
                  <a:srgbClr val="FFFF00"/>
                </a:solidFill>
              </a:rPr>
              <a:t> </a:t>
            </a:r>
            <a:r>
              <a:rPr lang="en-US" sz="2400" dirty="0"/>
              <a:t>in order to implement A</a:t>
            </a:r>
          </a:p>
          <a:p>
            <a:pPr lvl="1">
              <a:lnSpc>
                <a:spcPct val="150000"/>
              </a:lnSpc>
              <a:buFont typeface="Wingdings" pitchFamily="2" charset="2"/>
              <a:buChar char="§"/>
            </a:pPr>
            <a:r>
              <a:rPr lang="en-US" sz="2400" dirty="0"/>
              <a:t>Represented as a dashed arrow from A to B with a label “&lt;&lt;include&gt;&gt;” </a:t>
            </a:r>
          </a:p>
          <a:p>
            <a:pPr lvl="1">
              <a:lnSpc>
                <a:spcPct val="150000"/>
              </a:lnSpc>
              <a:buFont typeface="Wingdings" pitchFamily="2" charset="2"/>
              <a:buChar char="§"/>
            </a:pPr>
            <a:r>
              <a:rPr lang="en-US" sz="2400" dirty="0"/>
              <a:t>Example : use case “withdraw” includes use case “update account”</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28</a:t>
            </a:fld>
            <a:endParaRPr lang="en-US"/>
          </a:p>
        </p:txBody>
      </p:sp>
      <p:sp>
        <p:nvSpPr>
          <p:cNvPr id="12" name="Oval 5"/>
          <p:cNvSpPr>
            <a:spLocks noChangeArrowheads="1"/>
          </p:cNvSpPr>
          <p:nvPr/>
        </p:nvSpPr>
        <p:spPr bwMode="auto">
          <a:xfrm>
            <a:off x="1783791" y="5017368"/>
            <a:ext cx="13716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3" name="Oval 12"/>
          <p:cNvSpPr>
            <a:spLocks noChangeArrowheads="1"/>
          </p:cNvSpPr>
          <p:nvPr/>
        </p:nvSpPr>
        <p:spPr bwMode="auto">
          <a:xfrm>
            <a:off x="6050991" y="5017368"/>
            <a:ext cx="13716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4" name="Text Box 8"/>
          <p:cNvSpPr txBox="1">
            <a:spLocks noChangeArrowheads="1"/>
          </p:cNvSpPr>
          <p:nvPr/>
        </p:nvSpPr>
        <p:spPr bwMode="auto">
          <a:xfrm>
            <a:off x="6431991" y="5169768"/>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1" hangingPunct="1">
              <a:spcBef>
                <a:spcPct val="50000"/>
              </a:spcBef>
            </a:pPr>
            <a:r>
              <a:rPr lang="en-US" sz="1800"/>
              <a:t>B</a:t>
            </a:r>
          </a:p>
        </p:txBody>
      </p:sp>
      <p:sp>
        <p:nvSpPr>
          <p:cNvPr id="15" name="Line 9"/>
          <p:cNvSpPr>
            <a:spLocks noChangeShapeType="1"/>
          </p:cNvSpPr>
          <p:nvPr/>
        </p:nvSpPr>
        <p:spPr bwMode="auto">
          <a:xfrm>
            <a:off x="3155391" y="5322168"/>
            <a:ext cx="28956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6" name="Text Box 10"/>
          <p:cNvSpPr txBox="1">
            <a:spLocks noChangeArrowheads="1"/>
          </p:cNvSpPr>
          <p:nvPr/>
        </p:nvSpPr>
        <p:spPr bwMode="auto">
          <a:xfrm>
            <a:off x="3612591" y="4941168"/>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dirty="0">
                <a:solidFill>
                  <a:srgbClr val="3333CC"/>
                </a:solidFill>
              </a:rPr>
              <a:t>&lt;&lt;include&gt;&gt;</a:t>
            </a:r>
          </a:p>
        </p:txBody>
      </p:sp>
      <p:sp>
        <p:nvSpPr>
          <p:cNvPr id="17" name="Text Box 7"/>
          <p:cNvSpPr txBox="1">
            <a:spLocks noChangeArrowheads="1"/>
          </p:cNvSpPr>
          <p:nvPr/>
        </p:nvSpPr>
        <p:spPr bwMode="auto">
          <a:xfrm>
            <a:off x="2088591" y="517691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1" hangingPunct="1">
              <a:spcBef>
                <a:spcPct val="50000"/>
              </a:spcBef>
            </a:pPr>
            <a:r>
              <a:rPr lang="en-US" sz="1800" dirty="0"/>
              <a:t>A</a:t>
            </a:r>
          </a:p>
        </p:txBody>
      </p:sp>
    </p:spTree>
    <p:extLst>
      <p:ext uri="{BB962C8B-B14F-4D97-AF65-F5344CB8AC3E}">
        <p14:creationId xmlns:p14="http://schemas.microsoft.com/office/powerpoint/2010/main" val="757306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Use Case Definition (6)</a:t>
            </a:r>
            <a:endParaRPr lang="id-ID" dirty="0"/>
          </a:p>
        </p:txBody>
      </p:sp>
      <p:sp>
        <p:nvSpPr>
          <p:cNvPr id="7" name="Content Placeholder 1"/>
          <p:cNvSpPr>
            <a:spLocks noGrp="1"/>
          </p:cNvSpPr>
          <p:nvPr>
            <p:ph idx="1"/>
          </p:nvPr>
        </p:nvSpPr>
        <p:spPr>
          <a:xfrm>
            <a:off x="395536" y="2060848"/>
            <a:ext cx="8305800" cy="3168352"/>
          </a:xfrm>
        </p:spPr>
        <p:txBody>
          <a:bodyPr>
            <a:normAutofit/>
          </a:bodyPr>
          <a:lstStyle/>
          <a:p>
            <a:pPr>
              <a:lnSpc>
                <a:spcPct val="150000"/>
              </a:lnSpc>
            </a:pPr>
            <a:r>
              <a:rPr lang="en-US" sz="2800" dirty="0">
                <a:solidFill>
                  <a:srgbClr val="3333CC"/>
                </a:solidFill>
              </a:rPr>
              <a:t>“extend” dependency</a:t>
            </a:r>
          </a:p>
          <a:p>
            <a:pPr lvl="1">
              <a:lnSpc>
                <a:spcPct val="150000"/>
              </a:lnSpc>
              <a:buFont typeface="Wingdings" pitchFamily="2" charset="2"/>
              <a:buChar char="§"/>
            </a:pPr>
            <a:r>
              <a:rPr lang="en-US" sz="2400" dirty="0"/>
              <a:t>One use case may be extended by another use case</a:t>
            </a:r>
          </a:p>
          <a:p>
            <a:pPr lvl="1">
              <a:lnSpc>
                <a:spcPct val="150000"/>
              </a:lnSpc>
              <a:buFont typeface="Wingdings" pitchFamily="2" charset="2"/>
              <a:buChar char="§"/>
            </a:pPr>
            <a:r>
              <a:rPr lang="en-US" sz="2400" dirty="0"/>
              <a:t>If use case A is extended by use case B, then both A and B </a:t>
            </a:r>
            <a:r>
              <a:rPr lang="en-US" sz="2400" dirty="0">
                <a:solidFill>
                  <a:srgbClr val="3333CC"/>
                </a:solidFill>
              </a:rPr>
              <a:t>can be independently implemented and used</a:t>
            </a:r>
          </a:p>
          <a:p>
            <a:pPr lvl="2">
              <a:lnSpc>
                <a:spcPct val="150000"/>
              </a:lnSpc>
            </a:pPr>
            <a:r>
              <a:rPr lang="en-US" dirty="0"/>
              <a:t>A will occasionally use B depending on some constraints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29</a:t>
            </a:fld>
            <a:endParaRPr lang="en-US"/>
          </a:p>
        </p:txBody>
      </p:sp>
    </p:spTree>
    <p:extLst>
      <p:ext uri="{BB962C8B-B14F-4D97-AF65-F5344CB8AC3E}">
        <p14:creationId xmlns:p14="http://schemas.microsoft.com/office/powerpoint/2010/main" val="380947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71540" y="2636912"/>
            <a:ext cx="8229600" cy="1440160"/>
          </a:xfrm>
        </p:spPr>
        <p:txBody>
          <a:bodyPr/>
          <a:lstStyle/>
          <a:p>
            <a:pPr algn="ctr">
              <a:buNone/>
            </a:pPr>
            <a:r>
              <a:rPr lang="id-ID" sz="4400" b="1" dirty="0" smtClean="0">
                <a:effectLst>
                  <a:outerShdw blurRad="38100" dist="38100" dir="2700000" algn="tl">
                    <a:srgbClr val="000000">
                      <a:alpha val="43137"/>
                    </a:srgbClr>
                  </a:outerShdw>
                </a:effectLst>
              </a:rPr>
              <a:t>Introduction of UML</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a:t>
            </a:fld>
            <a:endParaRPr lang="en-US"/>
          </a:p>
        </p:txBody>
      </p:sp>
    </p:spTree>
    <p:extLst>
      <p:ext uri="{BB962C8B-B14F-4D97-AF65-F5344CB8AC3E}">
        <p14:creationId xmlns:p14="http://schemas.microsoft.com/office/powerpoint/2010/main" val="3305524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2326"/>
            <a:ext cx="8229600" cy="639763"/>
          </a:xfrm>
        </p:spPr>
        <p:txBody>
          <a:bodyPr>
            <a:normAutofit fontScale="90000"/>
          </a:bodyPr>
          <a:lstStyle/>
          <a:p>
            <a:pPr>
              <a:buNone/>
            </a:pPr>
            <a:r>
              <a:rPr lang="id-ID" dirty="0" smtClean="0"/>
              <a:t>Use Case Definition (6)</a:t>
            </a:r>
            <a:endParaRPr lang="id-ID" dirty="0"/>
          </a:p>
        </p:txBody>
      </p:sp>
      <p:sp>
        <p:nvSpPr>
          <p:cNvPr id="7" name="Content Placeholder 1"/>
          <p:cNvSpPr>
            <a:spLocks noGrp="1"/>
          </p:cNvSpPr>
          <p:nvPr>
            <p:ph idx="1"/>
          </p:nvPr>
        </p:nvSpPr>
        <p:spPr>
          <a:xfrm>
            <a:off x="395340" y="1522662"/>
            <a:ext cx="8305800" cy="4032448"/>
          </a:xfrm>
        </p:spPr>
        <p:txBody>
          <a:bodyPr>
            <a:normAutofit fontScale="85000" lnSpcReduction="10000"/>
          </a:bodyPr>
          <a:lstStyle/>
          <a:p>
            <a:pPr>
              <a:lnSpc>
                <a:spcPct val="150000"/>
              </a:lnSpc>
              <a:buClr>
                <a:schemeClr val="tx1"/>
              </a:buClr>
            </a:pPr>
            <a:r>
              <a:rPr lang="en-US" dirty="0">
                <a:solidFill>
                  <a:srgbClr val="FFFF00"/>
                </a:solidFill>
              </a:rPr>
              <a:t>“</a:t>
            </a:r>
            <a:r>
              <a:rPr lang="en-US" dirty="0">
                <a:solidFill>
                  <a:srgbClr val="3333CC"/>
                </a:solidFill>
              </a:rPr>
              <a:t>extend” dependency (continued)</a:t>
            </a:r>
          </a:p>
          <a:p>
            <a:pPr lvl="1">
              <a:lnSpc>
                <a:spcPct val="150000"/>
              </a:lnSpc>
            </a:pPr>
            <a:r>
              <a:rPr lang="en-US" sz="2400" dirty="0"/>
              <a:t>Represented as a dashed arrow from B to A with a label “&lt;&lt;extend&gt;&gt;”</a:t>
            </a:r>
          </a:p>
          <a:p>
            <a:pPr lvl="2">
              <a:lnSpc>
                <a:spcPct val="150000"/>
              </a:lnSpc>
            </a:pPr>
            <a:r>
              <a:rPr lang="en-US" dirty="0">
                <a:solidFill>
                  <a:srgbClr val="00CC00"/>
                </a:solidFill>
              </a:rPr>
              <a:t>Notice that the arrow is reversed </a:t>
            </a:r>
          </a:p>
          <a:p>
            <a:pPr lvl="1">
              <a:lnSpc>
                <a:spcPct val="150000"/>
              </a:lnSpc>
            </a:pPr>
            <a:r>
              <a:rPr lang="en-US" sz="2400" dirty="0"/>
              <a:t>Example : </a:t>
            </a:r>
          </a:p>
          <a:p>
            <a:pPr lvl="2">
              <a:lnSpc>
                <a:spcPct val="150000"/>
              </a:lnSpc>
            </a:pPr>
            <a:r>
              <a:rPr lang="en-US" sz="2000" dirty="0"/>
              <a:t>Use case “withdraw” is extended by use case “compute penalty” when the user withdraws an amount more than the balance in the account; the use case “compute penalty” is therefore occasionally used by “withdraw”.</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30</a:t>
            </a:fld>
            <a:endParaRPr lang="en-US"/>
          </a:p>
        </p:txBody>
      </p:sp>
      <p:sp>
        <p:nvSpPr>
          <p:cNvPr id="9" name="Oval 8"/>
          <p:cNvSpPr>
            <a:spLocks noChangeArrowheads="1"/>
          </p:cNvSpPr>
          <p:nvPr/>
        </p:nvSpPr>
        <p:spPr bwMode="auto">
          <a:xfrm>
            <a:off x="6134100" y="5551512"/>
            <a:ext cx="13716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 name="Text Box 6"/>
          <p:cNvSpPr txBox="1">
            <a:spLocks noChangeArrowheads="1"/>
          </p:cNvSpPr>
          <p:nvPr/>
        </p:nvSpPr>
        <p:spPr bwMode="auto">
          <a:xfrm>
            <a:off x="6392237" y="571105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1" hangingPunct="1">
              <a:spcBef>
                <a:spcPct val="50000"/>
              </a:spcBef>
            </a:pPr>
            <a:r>
              <a:rPr lang="en-US" sz="1800"/>
              <a:t>B</a:t>
            </a:r>
          </a:p>
        </p:txBody>
      </p:sp>
      <p:sp>
        <p:nvSpPr>
          <p:cNvPr id="11" name="Line 7"/>
          <p:cNvSpPr>
            <a:spLocks noChangeShapeType="1"/>
          </p:cNvSpPr>
          <p:nvPr/>
        </p:nvSpPr>
        <p:spPr bwMode="auto">
          <a:xfrm>
            <a:off x="2933700" y="5856312"/>
            <a:ext cx="3200400" cy="0"/>
          </a:xfrm>
          <a:prstGeom prst="line">
            <a:avLst/>
          </a:prstGeom>
          <a:noFill/>
          <a:ln w="952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12" name="Text Box 8"/>
          <p:cNvSpPr txBox="1">
            <a:spLocks noChangeArrowheads="1"/>
          </p:cNvSpPr>
          <p:nvPr/>
        </p:nvSpPr>
        <p:spPr bwMode="auto">
          <a:xfrm>
            <a:off x="3779912" y="5475312"/>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dirty="0">
                <a:solidFill>
                  <a:srgbClr val="FFFF00"/>
                </a:solidFill>
              </a:rPr>
              <a:t>&lt;&lt;</a:t>
            </a:r>
            <a:r>
              <a:rPr lang="en-US" sz="1800" dirty="0">
                <a:solidFill>
                  <a:srgbClr val="3333CC"/>
                </a:solidFill>
              </a:rPr>
              <a:t>extend</a:t>
            </a:r>
            <a:r>
              <a:rPr lang="en-US" sz="1800" dirty="0">
                <a:solidFill>
                  <a:srgbClr val="FFFF00"/>
                </a:solidFill>
              </a:rPr>
              <a:t>&gt;&gt;</a:t>
            </a:r>
          </a:p>
        </p:txBody>
      </p:sp>
      <p:sp>
        <p:nvSpPr>
          <p:cNvPr id="13" name="Oval 9"/>
          <p:cNvSpPr>
            <a:spLocks noChangeArrowheads="1"/>
          </p:cNvSpPr>
          <p:nvPr/>
        </p:nvSpPr>
        <p:spPr bwMode="auto">
          <a:xfrm>
            <a:off x="1562100" y="5551512"/>
            <a:ext cx="1371600" cy="6858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4" name="Text Box 5"/>
          <p:cNvSpPr txBox="1">
            <a:spLocks noChangeArrowheads="1"/>
          </p:cNvSpPr>
          <p:nvPr/>
        </p:nvSpPr>
        <p:spPr bwMode="auto">
          <a:xfrm>
            <a:off x="1866900" y="5703912"/>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ctr" eaLnBrk="1" hangingPunct="1">
              <a:spcBef>
                <a:spcPct val="50000"/>
              </a:spcBef>
            </a:pPr>
            <a:r>
              <a:rPr lang="en-US" sz="1800"/>
              <a:t>A</a:t>
            </a:r>
          </a:p>
        </p:txBody>
      </p:sp>
    </p:spTree>
    <p:extLst>
      <p:ext uri="{BB962C8B-B14F-4D97-AF65-F5344CB8AC3E}">
        <p14:creationId xmlns:p14="http://schemas.microsoft.com/office/powerpoint/2010/main" val="199262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421704"/>
            <a:ext cx="8229600" cy="1044352"/>
          </a:xfrm>
        </p:spPr>
        <p:txBody>
          <a:bodyPr>
            <a:normAutofit fontScale="90000"/>
          </a:bodyPr>
          <a:lstStyle/>
          <a:p>
            <a:pPr>
              <a:buNone/>
            </a:pPr>
            <a:r>
              <a:rPr lang="id-ID" sz="3200" dirty="0" smtClean="0"/>
              <a:t>Example of  Generalization, Extension, and Inclusion</a:t>
            </a:r>
            <a:endParaRPr lang="id-ID" sz="3200" dirty="0"/>
          </a:p>
        </p:txBody>
      </p:sp>
      <p:pic>
        <p:nvPicPr>
          <p:cNvPr id="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560" y="1844824"/>
            <a:ext cx="7847012"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31</a:t>
            </a:fld>
            <a:endParaRPr lang="en-US"/>
          </a:p>
        </p:txBody>
      </p:sp>
    </p:spTree>
    <p:extLst>
      <p:ext uri="{BB962C8B-B14F-4D97-AF65-F5344CB8AC3E}">
        <p14:creationId xmlns:p14="http://schemas.microsoft.com/office/powerpoint/2010/main" val="3526562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0688"/>
            <a:ext cx="8229600" cy="639763"/>
          </a:xfrm>
        </p:spPr>
        <p:txBody>
          <a:bodyPr>
            <a:normAutofit fontScale="90000"/>
          </a:bodyPr>
          <a:lstStyle/>
          <a:p>
            <a:pPr>
              <a:buNone/>
            </a:pPr>
            <a:r>
              <a:rPr lang="id-ID" dirty="0" smtClean="0"/>
              <a:t>Constraints in Use Case Model</a:t>
            </a:r>
            <a:endParaRPr lang="id-ID" dirty="0"/>
          </a:p>
        </p:txBody>
      </p:sp>
      <p:sp>
        <p:nvSpPr>
          <p:cNvPr id="7" name="Content Placeholder 1"/>
          <p:cNvSpPr>
            <a:spLocks noGrp="1"/>
          </p:cNvSpPr>
          <p:nvPr>
            <p:ph idx="1"/>
          </p:nvPr>
        </p:nvSpPr>
        <p:spPr>
          <a:xfrm>
            <a:off x="395340" y="1953072"/>
            <a:ext cx="8305800" cy="3744416"/>
          </a:xfrm>
        </p:spPr>
        <p:txBody>
          <a:bodyPr>
            <a:normAutofit fontScale="92500" lnSpcReduction="20000"/>
          </a:bodyPr>
          <a:lstStyle/>
          <a:p>
            <a:pPr>
              <a:lnSpc>
                <a:spcPct val="150000"/>
              </a:lnSpc>
            </a:pPr>
            <a:r>
              <a:rPr lang="en-US" dirty="0">
                <a:solidFill>
                  <a:srgbClr val="3333CC"/>
                </a:solidFill>
              </a:rPr>
              <a:t>Every use case must be connected to an actor</a:t>
            </a:r>
            <a:r>
              <a:rPr lang="en-US" dirty="0">
                <a:solidFill>
                  <a:srgbClr val="FFFF00"/>
                </a:solidFill>
              </a:rPr>
              <a:t> </a:t>
            </a:r>
            <a:r>
              <a:rPr lang="en-US" dirty="0"/>
              <a:t>or be included in another use case or extends another use case</a:t>
            </a:r>
          </a:p>
          <a:p>
            <a:pPr>
              <a:lnSpc>
                <a:spcPct val="150000"/>
              </a:lnSpc>
            </a:pPr>
            <a:r>
              <a:rPr lang="en-US" dirty="0"/>
              <a:t>Every use case connected to an actor must return an observable result to the actor</a:t>
            </a:r>
          </a:p>
          <a:p>
            <a:pPr lvl="1">
              <a:lnSpc>
                <a:spcPct val="150000"/>
              </a:lnSpc>
              <a:buFont typeface="Wingdings" pitchFamily="2" charset="2"/>
              <a:buChar char="§"/>
            </a:pPr>
            <a:r>
              <a:rPr lang="en-US" sz="2400" dirty="0"/>
              <a:t>The result may be </a:t>
            </a:r>
            <a:r>
              <a:rPr lang="en-US" sz="2400" dirty="0">
                <a:solidFill>
                  <a:srgbClr val="3333CC"/>
                </a:solidFill>
              </a:rPr>
              <a:t>data</a:t>
            </a:r>
            <a:r>
              <a:rPr lang="en-US" sz="2400" dirty="0"/>
              <a:t>, </a:t>
            </a:r>
            <a:r>
              <a:rPr lang="en-US" sz="2400" dirty="0">
                <a:solidFill>
                  <a:srgbClr val="3333CC"/>
                </a:solidFill>
              </a:rPr>
              <a:t>confirmation </a:t>
            </a:r>
            <a:r>
              <a:rPr lang="en-US" sz="2400" dirty="0"/>
              <a:t>or </a:t>
            </a:r>
            <a:r>
              <a:rPr lang="en-US" sz="2400" dirty="0">
                <a:solidFill>
                  <a:srgbClr val="3333CC"/>
                </a:solidFill>
              </a:rPr>
              <a:t>termination </a:t>
            </a:r>
            <a:r>
              <a:rPr lang="en-US" sz="2400" dirty="0"/>
              <a:t>of an action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32</a:t>
            </a:fld>
            <a:endParaRPr lang="en-US"/>
          </a:p>
        </p:txBody>
      </p:sp>
    </p:spTree>
    <p:extLst>
      <p:ext uri="{BB962C8B-B14F-4D97-AF65-F5344CB8AC3E}">
        <p14:creationId xmlns:p14="http://schemas.microsoft.com/office/powerpoint/2010/main" val="4130736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584448"/>
            <a:ext cx="8229600" cy="639763"/>
          </a:xfrm>
        </p:spPr>
        <p:txBody>
          <a:bodyPr>
            <a:normAutofit fontScale="90000"/>
          </a:bodyPr>
          <a:lstStyle/>
          <a:p>
            <a:pPr>
              <a:buNone/>
            </a:pPr>
            <a:r>
              <a:rPr lang="id-ID" dirty="0" smtClean="0"/>
              <a:t>How To Find Use Case?</a:t>
            </a:r>
            <a:endParaRPr lang="id-ID" dirty="0"/>
          </a:p>
        </p:txBody>
      </p:sp>
      <p:sp>
        <p:nvSpPr>
          <p:cNvPr id="7" name="Content Placeholder 1"/>
          <p:cNvSpPr>
            <a:spLocks noGrp="1"/>
          </p:cNvSpPr>
          <p:nvPr>
            <p:ph idx="1"/>
          </p:nvPr>
        </p:nvSpPr>
        <p:spPr>
          <a:xfrm>
            <a:off x="395536" y="1484784"/>
            <a:ext cx="8305800" cy="4752528"/>
          </a:xfrm>
        </p:spPr>
        <p:txBody>
          <a:bodyPr>
            <a:normAutofit fontScale="70000" lnSpcReduction="20000"/>
          </a:bodyPr>
          <a:lstStyle/>
          <a:p>
            <a:pPr>
              <a:lnSpc>
                <a:spcPct val="170000"/>
              </a:lnSpc>
            </a:pPr>
            <a:r>
              <a:rPr lang="en-US" sz="2800" dirty="0"/>
              <a:t>Every requirement is a use case</a:t>
            </a:r>
          </a:p>
          <a:p>
            <a:pPr>
              <a:lnSpc>
                <a:spcPct val="170000"/>
              </a:lnSpc>
            </a:pPr>
            <a:r>
              <a:rPr lang="en-US" sz="2800" dirty="0"/>
              <a:t>Every functionality that supports the implementation of a requirement is a use case</a:t>
            </a:r>
          </a:p>
          <a:p>
            <a:pPr lvl="1">
              <a:lnSpc>
                <a:spcPct val="170000"/>
              </a:lnSpc>
              <a:buFont typeface="Wingdings" pitchFamily="2" charset="2"/>
              <a:buChar char="§"/>
            </a:pPr>
            <a:r>
              <a:rPr lang="en-US" dirty="0"/>
              <a:t>Design issue</a:t>
            </a:r>
          </a:p>
          <a:p>
            <a:pPr lvl="1">
              <a:lnSpc>
                <a:spcPct val="170000"/>
              </a:lnSpc>
              <a:buFont typeface="Wingdings" pitchFamily="2" charset="2"/>
              <a:buChar char="§"/>
            </a:pPr>
            <a:r>
              <a:rPr lang="en-US" dirty="0"/>
              <a:t>Found when the first (abstract) use case model is refined to express a design</a:t>
            </a:r>
          </a:p>
          <a:p>
            <a:pPr>
              <a:lnSpc>
                <a:spcPct val="170000"/>
              </a:lnSpc>
            </a:pPr>
            <a:r>
              <a:rPr lang="en-US" sz="2800" dirty="0">
                <a:solidFill>
                  <a:srgbClr val="3333CC"/>
                </a:solidFill>
              </a:rPr>
              <a:t>Do not confuse a “use case” with a “method” in implementation</a:t>
            </a:r>
          </a:p>
          <a:p>
            <a:pPr lvl="1">
              <a:lnSpc>
                <a:spcPct val="170000"/>
              </a:lnSpc>
              <a:buFont typeface="Wingdings" pitchFamily="2" charset="2"/>
              <a:buChar char="§"/>
            </a:pPr>
            <a:r>
              <a:rPr lang="en-US" dirty="0"/>
              <a:t>Generally, there is a one-to-many relationship between a use case and a method</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33</a:t>
            </a:fld>
            <a:endParaRPr lang="en-US"/>
          </a:p>
        </p:txBody>
      </p:sp>
    </p:spTree>
    <p:extLst>
      <p:ext uri="{BB962C8B-B14F-4D97-AF65-F5344CB8AC3E}">
        <p14:creationId xmlns:p14="http://schemas.microsoft.com/office/powerpoint/2010/main" val="4040946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0688"/>
            <a:ext cx="8229600" cy="639763"/>
          </a:xfrm>
        </p:spPr>
        <p:txBody>
          <a:bodyPr>
            <a:normAutofit fontScale="90000"/>
          </a:bodyPr>
          <a:lstStyle/>
          <a:p>
            <a:pPr>
              <a:buNone/>
            </a:pPr>
            <a:r>
              <a:rPr lang="id-ID" dirty="0" smtClean="0"/>
              <a:t>How To Find Use Case Relationship?</a:t>
            </a:r>
            <a:endParaRPr lang="id-ID" dirty="0"/>
          </a:p>
        </p:txBody>
      </p:sp>
      <p:sp>
        <p:nvSpPr>
          <p:cNvPr id="7" name="Content Placeholder 1"/>
          <p:cNvSpPr>
            <a:spLocks noGrp="1"/>
          </p:cNvSpPr>
          <p:nvPr>
            <p:ph idx="1"/>
          </p:nvPr>
        </p:nvSpPr>
        <p:spPr>
          <a:xfrm>
            <a:off x="395340" y="1556792"/>
            <a:ext cx="8305800" cy="4752528"/>
          </a:xfrm>
        </p:spPr>
        <p:txBody>
          <a:bodyPr>
            <a:normAutofit fontScale="85000" lnSpcReduction="20000"/>
          </a:bodyPr>
          <a:lstStyle/>
          <a:p>
            <a:pPr>
              <a:lnSpc>
                <a:spcPct val="150000"/>
              </a:lnSpc>
            </a:pPr>
            <a:r>
              <a:rPr lang="en-US" sz="2800" dirty="0"/>
              <a:t>Extracted from </a:t>
            </a:r>
            <a:r>
              <a:rPr lang="en-US" sz="2800" dirty="0">
                <a:solidFill>
                  <a:srgbClr val="3333CC"/>
                </a:solidFill>
              </a:rPr>
              <a:t>the application domain</a:t>
            </a:r>
          </a:p>
          <a:p>
            <a:pPr>
              <a:lnSpc>
                <a:spcPct val="150000"/>
              </a:lnSpc>
            </a:pPr>
            <a:r>
              <a:rPr lang="en-US" sz="2800" dirty="0"/>
              <a:t>Must be </a:t>
            </a:r>
            <a:r>
              <a:rPr lang="en-US" sz="2800" dirty="0">
                <a:solidFill>
                  <a:srgbClr val="3333CC"/>
                </a:solidFill>
              </a:rPr>
              <a:t>justifiable </a:t>
            </a:r>
            <a:r>
              <a:rPr lang="en-US" sz="2800" dirty="0"/>
              <a:t>from the application domain or from the designer’s choice</a:t>
            </a:r>
          </a:p>
          <a:p>
            <a:pPr>
              <a:lnSpc>
                <a:spcPct val="150000"/>
              </a:lnSpc>
            </a:pPr>
            <a:r>
              <a:rPr lang="en-US" sz="2800" dirty="0"/>
              <a:t>Examples</a:t>
            </a:r>
          </a:p>
          <a:p>
            <a:pPr lvl="1">
              <a:lnSpc>
                <a:spcPct val="150000"/>
              </a:lnSpc>
              <a:buFont typeface="Wingdings" pitchFamily="2" charset="2"/>
              <a:buChar char="§"/>
            </a:pPr>
            <a:r>
              <a:rPr lang="en-US" sz="2400" dirty="0"/>
              <a:t>Use case “withdraw” includes use case “update account” is justifiable from application domain</a:t>
            </a:r>
          </a:p>
          <a:p>
            <a:pPr lvl="1">
              <a:lnSpc>
                <a:spcPct val="150000"/>
              </a:lnSpc>
              <a:buFont typeface="Wingdings" pitchFamily="2" charset="2"/>
              <a:buChar char="§"/>
            </a:pPr>
            <a:r>
              <a:rPr lang="en-US" sz="2400" dirty="0"/>
              <a:t>Use case “withdraw” is extended by “compute penalty” is a designer’s choice</a:t>
            </a:r>
          </a:p>
          <a:p>
            <a:pPr lvl="2">
              <a:lnSpc>
                <a:spcPct val="150000"/>
              </a:lnSpc>
            </a:pPr>
            <a:r>
              <a:rPr lang="en-US" dirty="0"/>
              <a:t>Designer can decide to implement two different versions of withdrawals or just only one with no extension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34</a:t>
            </a:fld>
            <a:endParaRPr lang="en-US"/>
          </a:p>
        </p:txBody>
      </p:sp>
    </p:spTree>
    <p:extLst>
      <p:ext uri="{BB962C8B-B14F-4D97-AF65-F5344CB8AC3E}">
        <p14:creationId xmlns:p14="http://schemas.microsoft.com/office/powerpoint/2010/main" val="418783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584448"/>
            <a:ext cx="8229600" cy="639763"/>
          </a:xfrm>
        </p:spPr>
        <p:txBody>
          <a:bodyPr>
            <a:normAutofit fontScale="90000"/>
          </a:bodyPr>
          <a:lstStyle/>
          <a:p>
            <a:pPr>
              <a:buNone/>
            </a:pPr>
            <a:r>
              <a:rPr lang="id-ID" dirty="0" smtClean="0"/>
              <a:t>Use Case Narrative/Scenario</a:t>
            </a:r>
            <a:endParaRPr lang="id-ID" dirty="0"/>
          </a:p>
        </p:txBody>
      </p:sp>
      <p:sp>
        <p:nvSpPr>
          <p:cNvPr id="7" name="Content Placeholder 1"/>
          <p:cNvSpPr>
            <a:spLocks noGrp="1"/>
          </p:cNvSpPr>
          <p:nvPr>
            <p:ph idx="1"/>
          </p:nvPr>
        </p:nvSpPr>
        <p:spPr>
          <a:xfrm>
            <a:off x="395536" y="1700808"/>
            <a:ext cx="8305800" cy="4248472"/>
          </a:xfrm>
        </p:spPr>
        <p:txBody>
          <a:bodyPr>
            <a:normAutofit/>
          </a:bodyPr>
          <a:lstStyle/>
          <a:p>
            <a:pPr>
              <a:lnSpc>
                <a:spcPct val="150000"/>
              </a:lnSpc>
            </a:pPr>
            <a:r>
              <a:rPr lang="en-US" sz="2800" dirty="0"/>
              <a:t>Important for </a:t>
            </a:r>
            <a:r>
              <a:rPr lang="en-US" sz="2800" dirty="0">
                <a:solidFill>
                  <a:srgbClr val="3333CC"/>
                </a:solidFill>
              </a:rPr>
              <a:t>design </a:t>
            </a:r>
            <a:r>
              <a:rPr lang="en-US" sz="2800" dirty="0"/>
              <a:t>and </a:t>
            </a:r>
            <a:r>
              <a:rPr lang="en-US" sz="2800" dirty="0">
                <a:solidFill>
                  <a:srgbClr val="3333CC"/>
                </a:solidFill>
              </a:rPr>
              <a:t>implementation </a:t>
            </a:r>
            <a:r>
              <a:rPr lang="en-US" sz="2800" dirty="0"/>
              <a:t>of use cases</a:t>
            </a:r>
          </a:p>
          <a:p>
            <a:pPr>
              <a:lnSpc>
                <a:spcPct val="150000"/>
              </a:lnSpc>
            </a:pPr>
            <a:r>
              <a:rPr lang="en-US" sz="2800" dirty="0">
                <a:solidFill>
                  <a:srgbClr val="3333CC"/>
                </a:solidFill>
              </a:rPr>
              <a:t>Different types</a:t>
            </a:r>
          </a:p>
          <a:p>
            <a:pPr lvl="1">
              <a:lnSpc>
                <a:spcPct val="150000"/>
              </a:lnSpc>
              <a:buFont typeface="Wingdings" pitchFamily="2" charset="2"/>
              <a:buChar char="§"/>
            </a:pPr>
            <a:r>
              <a:rPr lang="en-US" sz="2400" dirty="0"/>
              <a:t>Textual (informal) descriptions</a:t>
            </a:r>
          </a:p>
          <a:p>
            <a:pPr lvl="1">
              <a:lnSpc>
                <a:spcPct val="150000"/>
              </a:lnSpc>
              <a:buFont typeface="Wingdings" pitchFamily="2" charset="2"/>
              <a:buChar char="§"/>
            </a:pPr>
            <a:r>
              <a:rPr lang="en-US" sz="2400" dirty="0"/>
              <a:t>Algorithmic descriptions</a:t>
            </a:r>
          </a:p>
          <a:p>
            <a:pPr lvl="1">
              <a:lnSpc>
                <a:spcPct val="150000"/>
              </a:lnSpc>
              <a:buFont typeface="Wingdings" pitchFamily="2" charset="2"/>
              <a:buChar char="§"/>
            </a:pPr>
            <a:r>
              <a:rPr lang="en-US" sz="2400" dirty="0"/>
              <a:t>Diagrammatic descriptions (activity diagram)</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35</a:t>
            </a:fld>
            <a:endParaRPr lang="en-US"/>
          </a:p>
        </p:txBody>
      </p:sp>
    </p:spTree>
    <p:extLst>
      <p:ext uri="{BB962C8B-B14F-4D97-AF65-F5344CB8AC3E}">
        <p14:creationId xmlns:p14="http://schemas.microsoft.com/office/powerpoint/2010/main" val="87478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92696"/>
            <a:ext cx="8229600" cy="639763"/>
          </a:xfrm>
        </p:spPr>
        <p:txBody>
          <a:bodyPr>
            <a:normAutofit fontScale="90000"/>
          </a:bodyPr>
          <a:lstStyle/>
          <a:p>
            <a:pPr>
              <a:buNone/>
            </a:pPr>
            <a:r>
              <a:rPr lang="id-ID" dirty="0" smtClean="0"/>
              <a:t>Describe An Use Case</a:t>
            </a:r>
            <a:endParaRPr lang="id-ID" dirty="0"/>
          </a:p>
        </p:txBody>
      </p:sp>
      <p:sp>
        <p:nvSpPr>
          <p:cNvPr id="7" name="Content Placeholder 1"/>
          <p:cNvSpPr>
            <a:spLocks noGrp="1"/>
          </p:cNvSpPr>
          <p:nvPr>
            <p:ph idx="1"/>
          </p:nvPr>
        </p:nvSpPr>
        <p:spPr>
          <a:xfrm>
            <a:off x="395340" y="1628800"/>
            <a:ext cx="8305800" cy="4752528"/>
          </a:xfrm>
        </p:spPr>
        <p:txBody>
          <a:bodyPr>
            <a:normAutofit fontScale="62500" lnSpcReduction="20000"/>
          </a:bodyPr>
          <a:lstStyle/>
          <a:p>
            <a:pPr algn="just">
              <a:lnSpc>
                <a:spcPct val="160000"/>
              </a:lnSpc>
              <a:buNone/>
            </a:pPr>
            <a:r>
              <a:rPr lang="en-GB" sz="2800" dirty="0">
                <a:cs typeface="Times New Roman" pitchFamily="18" charset="0"/>
              </a:rPr>
              <a:t>A. </a:t>
            </a:r>
            <a:r>
              <a:rPr lang="en-GB" sz="2800" dirty="0">
                <a:solidFill>
                  <a:srgbClr val="3333CC"/>
                </a:solidFill>
                <a:cs typeface="Times New Roman" pitchFamily="18" charset="0"/>
              </a:rPr>
              <a:t>Name</a:t>
            </a:r>
            <a:r>
              <a:rPr lang="en-GB" sz="2800" b="1" dirty="0">
                <a:cs typeface="Times New Roman" pitchFamily="18" charset="0"/>
              </a:rPr>
              <a:t>: </a:t>
            </a:r>
            <a:r>
              <a:rPr lang="en-GB" sz="2800" dirty="0">
                <a:cs typeface="Times New Roman" pitchFamily="18" charset="0"/>
              </a:rPr>
              <a:t>Give a short, descriptive name to the use case</a:t>
            </a:r>
          </a:p>
          <a:p>
            <a:pPr algn="just">
              <a:lnSpc>
                <a:spcPct val="160000"/>
              </a:lnSpc>
              <a:buNone/>
            </a:pPr>
            <a:r>
              <a:rPr lang="en-GB" sz="2800" dirty="0">
                <a:cs typeface="Times New Roman" pitchFamily="18" charset="0"/>
              </a:rPr>
              <a:t>B. </a:t>
            </a:r>
            <a:r>
              <a:rPr lang="en-GB" sz="2800" dirty="0">
                <a:solidFill>
                  <a:srgbClr val="3333CC"/>
                </a:solidFill>
                <a:cs typeface="Times New Roman" pitchFamily="18" charset="0"/>
              </a:rPr>
              <a:t>Actors</a:t>
            </a:r>
            <a:r>
              <a:rPr lang="en-GB" sz="2800" dirty="0">
                <a:cs typeface="Times New Roman" pitchFamily="18" charset="0"/>
              </a:rPr>
              <a:t>: List the actors who can perform this use case</a:t>
            </a:r>
          </a:p>
          <a:p>
            <a:pPr algn="just">
              <a:lnSpc>
                <a:spcPct val="160000"/>
              </a:lnSpc>
              <a:buNone/>
            </a:pPr>
            <a:r>
              <a:rPr lang="en-GB" sz="2800" dirty="0">
                <a:cs typeface="Times New Roman" pitchFamily="18" charset="0"/>
              </a:rPr>
              <a:t>C. </a:t>
            </a:r>
            <a:r>
              <a:rPr lang="en-GB" sz="2800" dirty="0">
                <a:solidFill>
                  <a:srgbClr val="3333CC"/>
                </a:solidFill>
                <a:cs typeface="Times New Roman" pitchFamily="18" charset="0"/>
              </a:rPr>
              <a:t>Goals</a:t>
            </a:r>
            <a:r>
              <a:rPr lang="en-GB" sz="2800" dirty="0">
                <a:cs typeface="Times New Roman" pitchFamily="18" charset="0"/>
              </a:rPr>
              <a:t>: Explain what the actor or actors are trying to achieve</a:t>
            </a:r>
          </a:p>
          <a:p>
            <a:pPr algn="just">
              <a:lnSpc>
                <a:spcPct val="160000"/>
              </a:lnSpc>
              <a:buNone/>
            </a:pPr>
            <a:r>
              <a:rPr lang="en-GB" sz="2800" dirty="0">
                <a:cs typeface="Times New Roman" pitchFamily="18" charset="0"/>
              </a:rPr>
              <a:t>D. </a:t>
            </a:r>
            <a:r>
              <a:rPr lang="en-GB" sz="2800" dirty="0">
                <a:solidFill>
                  <a:srgbClr val="3333CC"/>
                </a:solidFill>
                <a:cs typeface="Times New Roman" pitchFamily="18" charset="0"/>
              </a:rPr>
              <a:t>Preconditions</a:t>
            </a:r>
            <a:r>
              <a:rPr lang="en-GB" sz="2800" dirty="0">
                <a:cs typeface="Times New Roman" pitchFamily="18" charset="0"/>
              </a:rPr>
              <a:t>: State of the system before the use case</a:t>
            </a:r>
          </a:p>
          <a:p>
            <a:pPr algn="just">
              <a:lnSpc>
                <a:spcPct val="160000"/>
              </a:lnSpc>
              <a:buNone/>
            </a:pPr>
            <a:r>
              <a:rPr lang="en-GB" sz="2800" dirty="0">
                <a:cs typeface="Times New Roman" pitchFamily="18" charset="0"/>
              </a:rPr>
              <a:t>E. </a:t>
            </a:r>
            <a:r>
              <a:rPr lang="en-GB" sz="2800" dirty="0">
                <a:solidFill>
                  <a:srgbClr val="3333CC"/>
                </a:solidFill>
                <a:cs typeface="Times New Roman" pitchFamily="18" charset="0"/>
              </a:rPr>
              <a:t>Summary</a:t>
            </a:r>
            <a:r>
              <a:rPr lang="en-GB" sz="2800" dirty="0">
                <a:cs typeface="Times New Roman" pitchFamily="18" charset="0"/>
              </a:rPr>
              <a:t>: Give a short informal description</a:t>
            </a:r>
          </a:p>
          <a:p>
            <a:pPr algn="just">
              <a:lnSpc>
                <a:spcPct val="160000"/>
              </a:lnSpc>
              <a:buNone/>
            </a:pPr>
            <a:r>
              <a:rPr lang="en-GB" sz="2800" dirty="0">
                <a:cs typeface="Times New Roman" pitchFamily="18" charset="0"/>
              </a:rPr>
              <a:t>F. </a:t>
            </a:r>
            <a:r>
              <a:rPr lang="en-GB" sz="2800" dirty="0">
                <a:solidFill>
                  <a:srgbClr val="3333CC"/>
                </a:solidFill>
                <a:cs typeface="Times New Roman" pitchFamily="18" charset="0"/>
              </a:rPr>
              <a:t>Related</a:t>
            </a:r>
            <a:r>
              <a:rPr lang="en-GB" sz="2800" dirty="0">
                <a:solidFill>
                  <a:srgbClr val="FFFF00"/>
                </a:solidFill>
                <a:cs typeface="Times New Roman" pitchFamily="18" charset="0"/>
              </a:rPr>
              <a:t> </a:t>
            </a:r>
            <a:r>
              <a:rPr lang="en-GB" sz="2800" dirty="0">
                <a:solidFill>
                  <a:srgbClr val="3333CC"/>
                </a:solidFill>
                <a:cs typeface="Times New Roman" pitchFamily="18" charset="0"/>
              </a:rPr>
              <a:t>use</a:t>
            </a:r>
            <a:r>
              <a:rPr lang="en-GB" sz="2800" dirty="0">
                <a:solidFill>
                  <a:srgbClr val="FFFF00"/>
                </a:solidFill>
                <a:cs typeface="Times New Roman" pitchFamily="18" charset="0"/>
              </a:rPr>
              <a:t> </a:t>
            </a:r>
            <a:r>
              <a:rPr lang="en-GB" sz="2800" dirty="0">
                <a:solidFill>
                  <a:srgbClr val="3333CC"/>
                </a:solidFill>
                <a:cs typeface="Times New Roman" pitchFamily="18" charset="0"/>
              </a:rPr>
              <a:t>cases</a:t>
            </a:r>
          </a:p>
          <a:p>
            <a:pPr algn="just">
              <a:lnSpc>
                <a:spcPct val="160000"/>
              </a:lnSpc>
              <a:buNone/>
            </a:pPr>
            <a:r>
              <a:rPr lang="en-GB" sz="2800" dirty="0">
                <a:cs typeface="Times New Roman" pitchFamily="18" charset="0"/>
              </a:rPr>
              <a:t>G. </a:t>
            </a:r>
            <a:r>
              <a:rPr lang="en-GB" sz="2800" dirty="0">
                <a:solidFill>
                  <a:srgbClr val="3333CC"/>
                </a:solidFill>
                <a:cs typeface="Times New Roman" pitchFamily="18" charset="0"/>
              </a:rPr>
              <a:t>Steps</a:t>
            </a:r>
            <a:r>
              <a:rPr lang="en-GB" sz="2800" dirty="0">
                <a:cs typeface="Times New Roman" pitchFamily="18" charset="0"/>
              </a:rPr>
              <a:t>: Describe each step using a 2-column format</a:t>
            </a:r>
          </a:p>
          <a:p>
            <a:pPr algn="just">
              <a:lnSpc>
                <a:spcPct val="160000"/>
              </a:lnSpc>
              <a:buNone/>
            </a:pPr>
            <a:r>
              <a:rPr lang="en-GB" sz="2800" dirty="0">
                <a:cs typeface="Times New Roman" pitchFamily="18" charset="0"/>
              </a:rPr>
              <a:t>H. </a:t>
            </a:r>
            <a:r>
              <a:rPr lang="id-ID" sz="2800" dirty="0" smtClean="0">
                <a:solidFill>
                  <a:srgbClr val="3333CC"/>
                </a:solidFill>
                <a:cs typeface="Times New Roman" pitchFamily="18" charset="0"/>
              </a:rPr>
              <a:t>Postconditions</a:t>
            </a:r>
            <a:r>
              <a:rPr lang="en-GB" sz="2800" dirty="0" smtClean="0">
                <a:cs typeface="Times New Roman" pitchFamily="18" charset="0"/>
              </a:rPr>
              <a:t>: </a:t>
            </a:r>
            <a:r>
              <a:rPr lang="en-GB" sz="2800" dirty="0">
                <a:cs typeface="Times New Roman" pitchFamily="18" charset="0"/>
              </a:rPr>
              <a:t>State of the system in following completion</a:t>
            </a:r>
          </a:p>
          <a:p>
            <a:pPr algn="just">
              <a:lnSpc>
                <a:spcPct val="160000"/>
              </a:lnSpc>
              <a:buNone/>
            </a:pPr>
            <a:endParaRPr lang="en-GB" sz="2800" dirty="0">
              <a:cs typeface="Times New Roman" pitchFamily="18" charset="0"/>
            </a:endParaRPr>
          </a:p>
          <a:p>
            <a:pPr algn="just">
              <a:lnSpc>
                <a:spcPct val="160000"/>
              </a:lnSpc>
              <a:buNone/>
            </a:pPr>
            <a:r>
              <a:rPr lang="en-GB" sz="2800" b="1" dirty="0">
                <a:solidFill>
                  <a:srgbClr val="FF0000"/>
                </a:solidFill>
                <a:cs typeface="Times New Roman" pitchFamily="18" charset="0"/>
              </a:rPr>
              <a:t>A and G are the most important</a:t>
            </a:r>
            <a:endParaRPr lang="en-US" sz="2800" b="1" dirty="0">
              <a:solidFill>
                <a:srgbClr val="FF0000"/>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36</a:t>
            </a:fld>
            <a:endParaRPr lang="en-US"/>
          </a:p>
        </p:txBody>
      </p:sp>
    </p:spTree>
    <p:extLst>
      <p:ext uri="{BB962C8B-B14F-4D97-AF65-F5344CB8AC3E}">
        <p14:creationId xmlns:p14="http://schemas.microsoft.com/office/powerpoint/2010/main" val="1797564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556989"/>
            <a:ext cx="8229600" cy="639763"/>
          </a:xfrm>
        </p:spPr>
        <p:txBody>
          <a:bodyPr/>
          <a:lstStyle/>
          <a:p>
            <a:pPr>
              <a:buNone/>
            </a:pPr>
            <a:r>
              <a:rPr lang="id-ID" sz="3200" dirty="0" smtClean="0"/>
              <a:t>Example of Use Case Narrative/Scenario</a:t>
            </a:r>
            <a:endParaRPr lang="id-ID" sz="3200"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IL/Best Practice </a:t>
            </a:r>
            <a:r>
              <a:rPr lang="en-US" dirty="0" err="1"/>
              <a:t>Prg</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37</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74111"/>
            <a:ext cx="7704856" cy="4935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4809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67544" y="2636912"/>
            <a:ext cx="8229600" cy="1440160"/>
          </a:xfrm>
        </p:spPr>
        <p:txBody>
          <a:bodyPr/>
          <a:lstStyle/>
          <a:p>
            <a:pPr algn="ctr">
              <a:buNone/>
            </a:pPr>
            <a:r>
              <a:rPr lang="id-ID" sz="4400" b="1" dirty="0" smtClean="0">
                <a:effectLst>
                  <a:outerShdw blurRad="38100" dist="38100" dir="2700000" algn="tl">
                    <a:srgbClr val="000000">
                      <a:alpha val="43137"/>
                    </a:srgbClr>
                  </a:outerShdw>
                </a:effectLst>
              </a:rPr>
              <a:t>Case Study for Use Case Modelling</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38</a:t>
            </a:fld>
            <a:endParaRPr lang="en-US"/>
          </a:p>
        </p:txBody>
      </p:sp>
    </p:spTree>
    <p:extLst>
      <p:ext uri="{BB962C8B-B14F-4D97-AF65-F5344CB8AC3E}">
        <p14:creationId xmlns:p14="http://schemas.microsoft.com/office/powerpoint/2010/main" val="3377678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en-US" dirty="0"/>
              <a:t>Case Study - ATM</a:t>
            </a:r>
            <a:endParaRPr lang="id-ID" dirty="0"/>
          </a:p>
        </p:txBody>
      </p:sp>
      <p:sp>
        <p:nvSpPr>
          <p:cNvPr id="7" name="Content Placeholder 1"/>
          <p:cNvSpPr>
            <a:spLocks noGrp="1"/>
          </p:cNvSpPr>
          <p:nvPr>
            <p:ph idx="1"/>
          </p:nvPr>
        </p:nvSpPr>
        <p:spPr>
          <a:xfrm>
            <a:off x="395340" y="1628800"/>
            <a:ext cx="8305800" cy="4752528"/>
          </a:xfrm>
        </p:spPr>
        <p:txBody>
          <a:bodyPr>
            <a:normAutofit fontScale="85000" lnSpcReduction="20000"/>
          </a:bodyPr>
          <a:lstStyle/>
          <a:p>
            <a:pPr>
              <a:lnSpc>
                <a:spcPct val="150000"/>
              </a:lnSpc>
            </a:pPr>
            <a:r>
              <a:rPr lang="en-US" dirty="0"/>
              <a:t>Model only the transactions</a:t>
            </a:r>
          </a:p>
          <a:p>
            <a:pPr>
              <a:lnSpc>
                <a:spcPct val="150000"/>
              </a:lnSpc>
            </a:pPr>
            <a:r>
              <a:rPr lang="en-US" dirty="0"/>
              <a:t>Customer accounts assumed to exist</a:t>
            </a:r>
          </a:p>
          <a:p>
            <a:pPr lvl="1">
              <a:lnSpc>
                <a:spcPct val="150000"/>
              </a:lnSpc>
              <a:buFont typeface="Wingdings" pitchFamily="2" charset="2"/>
              <a:buChar char="§"/>
            </a:pPr>
            <a:r>
              <a:rPr lang="en-US" dirty="0"/>
              <a:t>Opening and closing of accounts are handled by another portion of the system</a:t>
            </a:r>
          </a:p>
          <a:p>
            <a:pPr>
              <a:lnSpc>
                <a:spcPct val="150000"/>
              </a:lnSpc>
            </a:pPr>
            <a:r>
              <a:rPr lang="en-US" dirty="0"/>
              <a:t>Include operations “deposit”, withdraw”, “check balance”, “transfer”</a:t>
            </a:r>
          </a:p>
          <a:p>
            <a:pPr>
              <a:lnSpc>
                <a:spcPct val="150000"/>
              </a:lnSpc>
            </a:pPr>
            <a:r>
              <a:rPr lang="en-US" dirty="0"/>
              <a:t>If balance is zero or less than the amount to be withdrawn, then withdrawal should fail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39</a:t>
            </a:fld>
            <a:endParaRPr lang="en-US"/>
          </a:p>
        </p:txBody>
      </p:sp>
    </p:spTree>
    <p:extLst>
      <p:ext uri="{BB962C8B-B14F-4D97-AF65-F5344CB8AC3E}">
        <p14:creationId xmlns:p14="http://schemas.microsoft.com/office/powerpoint/2010/main" val="385544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52400" y="692696"/>
            <a:ext cx="8229600" cy="639763"/>
          </a:xfrm>
        </p:spPr>
        <p:txBody>
          <a:bodyPr>
            <a:normAutofit fontScale="90000"/>
          </a:bodyPr>
          <a:lstStyle/>
          <a:p>
            <a:pPr>
              <a:buNone/>
            </a:pPr>
            <a:r>
              <a:rPr lang="id-ID" dirty="0" smtClean="0"/>
              <a:t>UML History (1)</a:t>
            </a:r>
            <a:endParaRPr lang="id-ID" dirty="0"/>
          </a:p>
        </p:txBody>
      </p:sp>
      <p:sp>
        <p:nvSpPr>
          <p:cNvPr id="9" name="Content Placeholder 1"/>
          <p:cNvSpPr>
            <a:spLocks noGrp="1"/>
          </p:cNvSpPr>
          <p:nvPr>
            <p:ph idx="1"/>
          </p:nvPr>
        </p:nvSpPr>
        <p:spPr>
          <a:xfrm>
            <a:off x="395536" y="1655439"/>
            <a:ext cx="8305800" cy="4581873"/>
          </a:xfrm>
        </p:spPr>
        <p:txBody>
          <a:bodyPr>
            <a:normAutofit/>
          </a:bodyPr>
          <a:lstStyle/>
          <a:p>
            <a:pPr marL="582930" indent="-514350">
              <a:lnSpc>
                <a:spcPct val="150000"/>
              </a:lnSpc>
              <a:buClrTx/>
              <a:buFont typeface="+mj-lt"/>
              <a:buAutoNum type="arabicPeriod"/>
            </a:pPr>
            <a:r>
              <a:rPr lang="id-ID" sz="2000" dirty="0">
                <a:latin typeface="Calibri" pitchFamily="34" charset="0"/>
                <a:cs typeface="Calibri" pitchFamily="34" charset="0"/>
              </a:rPr>
              <a:t>OO languages muncul pada pertengahan tahun 70 sampai 80.</a:t>
            </a:r>
          </a:p>
          <a:p>
            <a:pPr marL="582930" indent="-514350">
              <a:lnSpc>
                <a:spcPct val="150000"/>
              </a:lnSpc>
              <a:buClrTx/>
              <a:buFont typeface="+mj-lt"/>
              <a:buAutoNum type="arabicPeriod"/>
            </a:pPr>
            <a:r>
              <a:rPr lang="id-ID" sz="2000" dirty="0">
                <a:latin typeface="Calibri" pitchFamily="34" charset="0"/>
                <a:cs typeface="Calibri" pitchFamily="34" charset="0"/>
              </a:rPr>
              <a:t>Antara tahun 89 sampai 94, metode OO meningkat dari 10% sampai </a:t>
            </a:r>
            <a:r>
              <a:rPr lang="id-ID" sz="2000" dirty="0" smtClean="0">
                <a:latin typeface="Calibri" pitchFamily="34" charset="0"/>
                <a:cs typeface="Calibri" pitchFamily="34" charset="0"/>
              </a:rPr>
              <a:t>50%.</a:t>
            </a:r>
            <a:endParaRPr lang="id-ID" sz="2000" dirty="0">
              <a:latin typeface="Calibri" pitchFamily="34" charset="0"/>
              <a:cs typeface="Calibri" pitchFamily="34" charset="0"/>
            </a:endParaRPr>
          </a:p>
          <a:p>
            <a:pPr marL="582930" indent="-514350">
              <a:lnSpc>
                <a:spcPct val="150000"/>
              </a:lnSpc>
              <a:buClrTx/>
              <a:buFont typeface="+mj-lt"/>
              <a:buAutoNum type="arabicPeriod"/>
            </a:pPr>
            <a:r>
              <a:rPr lang="id-ID" sz="2000" dirty="0">
                <a:latin typeface="Calibri" pitchFamily="34" charset="0"/>
                <a:cs typeface="Calibri" pitchFamily="34" charset="0"/>
              </a:rPr>
              <a:t>Dicetuskan oleh Three Amigos:</a:t>
            </a:r>
          </a:p>
          <a:p>
            <a:pPr marL="892175" lvl="1" indent="-273050">
              <a:lnSpc>
                <a:spcPct val="150000"/>
              </a:lnSpc>
              <a:buClrTx/>
              <a:buFont typeface="+mj-lt"/>
              <a:buAutoNum type="alphaLcPeriod"/>
            </a:pPr>
            <a:r>
              <a:rPr lang="id-ID" sz="2000" dirty="0">
                <a:solidFill>
                  <a:srgbClr val="3333CC"/>
                </a:solidFill>
                <a:latin typeface="Calibri" pitchFamily="34" charset="0"/>
                <a:cs typeface="Calibri" pitchFamily="34" charset="0"/>
              </a:rPr>
              <a:t>Grady Booch </a:t>
            </a:r>
            <a:r>
              <a:rPr lang="id-ID" sz="2000" dirty="0">
                <a:solidFill>
                  <a:srgbClr val="FFFF00"/>
                </a:solidFill>
                <a:latin typeface="Calibri" pitchFamily="34" charset="0"/>
                <a:cs typeface="Calibri" pitchFamily="34" charset="0"/>
              </a:rPr>
              <a:t>-</a:t>
            </a:r>
            <a:r>
              <a:rPr lang="id-ID" sz="2000" dirty="0">
                <a:latin typeface="Calibri" pitchFamily="34" charset="0"/>
                <a:cs typeface="Calibri" pitchFamily="34" charset="0"/>
              </a:rPr>
              <a:t> Fusion</a:t>
            </a:r>
          </a:p>
          <a:p>
            <a:pPr marL="892175" lvl="1" indent="-273050">
              <a:lnSpc>
                <a:spcPct val="150000"/>
              </a:lnSpc>
              <a:buClrTx/>
              <a:buFont typeface="+mj-lt"/>
              <a:buAutoNum type="alphaLcPeriod"/>
            </a:pPr>
            <a:r>
              <a:rPr lang="id-ID" sz="2000" dirty="0">
                <a:solidFill>
                  <a:srgbClr val="3333CC"/>
                </a:solidFill>
                <a:latin typeface="Calibri" pitchFamily="34" charset="0"/>
                <a:cs typeface="Calibri" pitchFamily="34" charset="0"/>
              </a:rPr>
              <a:t>James Rumbaugh</a:t>
            </a:r>
            <a:r>
              <a:rPr lang="id-ID" sz="2000" dirty="0">
                <a:solidFill>
                  <a:srgbClr val="FFFF00"/>
                </a:solidFill>
                <a:latin typeface="Calibri" pitchFamily="34" charset="0"/>
                <a:cs typeface="Calibri" pitchFamily="34" charset="0"/>
              </a:rPr>
              <a:t> </a:t>
            </a:r>
            <a:r>
              <a:rPr lang="id-ID" sz="2000" dirty="0">
                <a:latin typeface="Calibri" pitchFamily="34" charset="0"/>
                <a:cs typeface="Calibri" pitchFamily="34" charset="0"/>
              </a:rPr>
              <a:t>– Object Modeling Technique (OMT)</a:t>
            </a:r>
          </a:p>
          <a:p>
            <a:pPr marL="892175" lvl="1" indent="-273050">
              <a:lnSpc>
                <a:spcPct val="150000"/>
              </a:lnSpc>
              <a:buClrTx/>
              <a:buFont typeface="+mj-lt"/>
              <a:buAutoNum type="alphaLcPeriod"/>
            </a:pPr>
            <a:r>
              <a:rPr lang="id-ID" sz="2000" dirty="0">
                <a:solidFill>
                  <a:srgbClr val="3333CC"/>
                </a:solidFill>
                <a:latin typeface="Calibri" pitchFamily="34" charset="0"/>
                <a:cs typeface="Calibri" pitchFamily="34" charset="0"/>
              </a:rPr>
              <a:t>Ivar Jacobson </a:t>
            </a:r>
            <a:r>
              <a:rPr lang="id-ID" sz="2000" dirty="0">
                <a:latin typeface="Calibri" pitchFamily="34" charset="0"/>
                <a:cs typeface="Calibri" pitchFamily="34" charset="0"/>
              </a:rPr>
              <a:t>– Object-oriented Software Engineering: A Use Case Approach (Objectory)</a:t>
            </a:r>
          </a:p>
          <a:p>
            <a:pPr marL="892175" lvl="1" indent="-273050">
              <a:lnSpc>
                <a:spcPct val="150000"/>
              </a:lnSpc>
              <a:buClrTx/>
              <a:buFont typeface="+mj-lt"/>
              <a:buAutoNum type="alphaLcPeriod"/>
            </a:pPr>
            <a:r>
              <a:rPr lang="id-ID" sz="2000" dirty="0">
                <a:latin typeface="Calibri" pitchFamily="34" charset="0"/>
                <a:cs typeface="Calibri" pitchFamily="34" charset="0"/>
              </a:rPr>
              <a:t>( And David Harel - StateChart</a:t>
            </a:r>
            <a:r>
              <a:rPr lang="en-US" sz="2000" dirty="0">
                <a:latin typeface="Calibri" pitchFamily="34" charset="0"/>
                <a:cs typeface="Calibri" pitchFamily="34" charset="0"/>
              </a:rPr>
              <a:t>)</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a:t>
            </a:fld>
            <a:endParaRPr lang="en-US"/>
          </a:p>
        </p:txBody>
      </p:sp>
    </p:spTree>
    <p:extLst>
      <p:ext uri="{BB962C8B-B14F-4D97-AF65-F5344CB8AC3E}">
        <p14:creationId xmlns:p14="http://schemas.microsoft.com/office/powerpoint/2010/main" val="3602882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07504" y="584448"/>
            <a:ext cx="8229600" cy="639763"/>
          </a:xfrm>
        </p:spPr>
        <p:txBody>
          <a:bodyPr>
            <a:normAutofit fontScale="90000"/>
          </a:bodyPr>
          <a:lstStyle/>
          <a:p>
            <a:pPr>
              <a:buNone/>
            </a:pPr>
            <a:r>
              <a:rPr lang="en-US" dirty="0"/>
              <a:t>Case Study - ATM</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40</a:t>
            </a:fld>
            <a:endParaRPr lang="en-US"/>
          </a:p>
        </p:txBody>
      </p:sp>
      <p:sp>
        <p:nvSpPr>
          <p:cNvPr id="7" name="Rectangle 6"/>
          <p:cNvSpPr/>
          <p:nvPr/>
        </p:nvSpPr>
        <p:spPr>
          <a:xfrm>
            <a:off x="350640" y="1268760"/>
            <a:ext cx="8485624" cy="49685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9" name="Oval 2"/>
          <p:cNvSpPr>
            <a:spLocks noChangeArrowheads="1"/>
          </p:cNvSpPr>
          <p:nvPr/>
        </p:nvSpPr>
        <p:spPr bwMode="auto">
          <a:xfrm>
            <a:off x="1406591" y="2146548"/>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Line 3"/>
          <p:cNvSpPr>
            <a:spLocks noChangeShapeType="1"/>
          </p:cNvSpPr>
          <p:nvPr/>
        </p:nvSpPr>
        <p:spPr bwMode="auto">
          <a:xfrm>
            <a:off x="1558991" y="245134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 name="Line 4"/>
          <p:cNvSpPr>
            <a:spLocks noChangeShapeType="1"/>
          </p:cNvSpPr>
          <p:nvPr/>
        </p:nvSpPr>
        <p:spPr bwMode="auto">
          <a:xfrm flipH="1">
            <a:off x="1406591" y="2832348"/>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 name="Line 5"/>
          <p:cNvSpPr>
            <a:spLocks noChangeShapeType="1"/>
          </p:cNvSpPr>
          <p:nvPr/>
        </p:nvSpPr>
        <p:spPr bwMode="auto">
          <a:xfrm>
            <a:off x="1558991" y="2832348"/>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Line 6"/>
          <p:cNvSpPr>
            <a:spLocks noChangeShapeType="1"/>
          </p:cNvSpPr>
          <p:nvPr/>
        </p:nvSpPr>
        <p:spPr bwMode="auto">
          <a:xfrm>
            <a:off x="1406591" y="260374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4" name="Oval 8"/>
          <p:cNvSpPr>
            <a:spLocks noChangeArrowheads="1"/>
          </p:cNvSpPr>
          <p:nvPr/>
        </p:nvSpPr>
        <p:spPr bwMode="auto">
          <a:xfrm>
            <a:off x="2854391" y="2908548"/>
            <a:ext cx="19812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 name="Oval 9"/>
          <p:cNvSpPr>
            <a:spLocks noChangeArrowheads="1"/>
          </p:cNvSpPr>
          <p:nvPr/>
        </p:nvSpPr>
        <p:spPr bwMode="auto">
          <a:xfrm>
            <a:off x="2930591" y="3594348"/>
            <a:ext cx="1828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6" name="Oval 10"/>
          <p:cNvSpPr>
            <a:spLocks noChangeArrowheads="1"/>
          </p:cNvSpPr>
          <p:nvPr/>
        </p:nvSpPr>
        <p:spPr bwMode="auto">
          <a:xfrm>
            <a:off x="2930591" y="4508748"/>
            <a:ext cx="19812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7" name="Oval 11"/>
          <p:cNvSpPr>
            <a:spLocks noChangeArrowheads="1"/>
          </p:cNvSpPr>
          <p:nvPr/>
        </p:nvSpPr>
        <p:spPr bwMode="auto">
          <a:xfrm>
            <a:off x="3006791" y="5346948"/>
            <a:ext cx="18288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8" name="Oval 12"/>
          <p:cNvSpPr>
            <a:spLocks noChangeArrowheads="1"/>
          </p:cNvSpPr>
          <p:nvPr/>
        </p:nvSpPr>
        <p:spPr bwMode="auto">
          <a:xfrm>
            <a:off x="7502591" y="374674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9" name="Line 13"/>
          <p:cNvSpPr>
            <a:spLocks noChangeShapeType="1"/>
          </p:cNvSpPr>
          <p:nvPr/>
        </p:nvSpPr>
        <p:spPr bwMode="auto">
          <a:xfrm>
            <a:off x="7654991" y="412774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0" name="Line 14"/>
          <p:cNvSpPr>
            <a:spLocks noChangeShapeType="1"/>
          </p:cNvSpPr>
          <p:nvPr/>
        </p:nvSpPr>
        <p:spPr bwMode="auto">
          <a:xfrm flipH="1">
            <a:off x="7426391" y="4737348"/>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1" name="Line 15"/>
          <p:cNvSpPr>
            <a:spLocks noChangeShapeType="1"/>
          </p:cNvSpPr>
          <p:nvPr/>
        </p:nvSpPr>
        <p:spPr bwMode="auto">
          <a:xfrm>
            <a:off x="7654991" y="4737348"/>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2" name="Line 16"/>
          <p:cNvSpPr>
            <a:spLocks noChangeShapeType="1"/>
          </p:cNvSpPr>
          <p:nvPr/>
        </p:nvSpPr>
        <p:spPr bwMode="auto">
          <a:xfrm>
            <a:off x="7426391" y="4356348"/>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 name="Text Box 27"/>
          <p:cNvSpPr txBox="1">
            <a:spLocks noChangeArrowheads="1"/>
          </p:cNvSpPr>
          <p:nvPr/>
        </p:nvSpPr>
        <p:spPr bwMode="auto">
          <a:xfrm>
            <a:off x="3082991" y="290854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Deposit</a:t>
            </a:r>
          </a:p>
        </p:txBody>
      </p:sp>
      <p:sp>
        <p:nvSpPr>
          <p:cNvPr id="24" name="Text Box 28"/>
          <p:cNvSpPr txBox="1">
            <a:spLocks noChangeArrowheads="1"/>
          </p:cNvSpPr>
          <p:nvPr/>
        </p:nvSpPr>
        <p:spPr bwMode="auto">
          <a:xfrm>
            <a:off x="3159191" y="367054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Withdraw </a:t>
            </a:r>
          </a:p>
        </p:txBody>
      </p:sp>
      <p:sp>
        <p:nvSpPr>
          <p:cNvPr id="25" name="Text Box 29"/>
          <p:cNvSpPr txBox="1">
            <a:spLocks noChangeArrowheads="1"/>
          </p:cNvSpPr>
          <p:nvPr/>
        </p:nvSpPr>
        <p:spPr bwMode="auto">
          <a:xfrm>
            <a:off x="2930591" y="4584948"/>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Check balance</a:t>
            </a:r>
          </a:p>
        </p:txBody>
      </p:sp>
      <p:sp>
        <p:nvSpPr>
          <p:cNvPr id="26" name="Text Box 30"/>
          <p:cNvSpPr txBox="1">
            <a:spLocks noChangeArrowheads="1"/>
          </p:cNvSpPr>
          <p:nvPr/>
        </p:nvSpPr>
        <p:spPr bwMode="auto">
          <a:xfrm>
            <a:off x="3159191" y="54231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Transfer </a:t>
            </a:r>
          </a:p>
        </p:txBody>
      </p:sp>
      <p:sp>
        <p:nvSpPr>
          <p:cNvPr id="27" name="Text Box 31"/>
          <p:cNvSpPr txBox="1">
            <a:spLocks noChangeArrowheads="1"/>
          </p:cNvSpPr>
          <p:nvPr/>
        </p:nvSpPr>
        <p:spPr bwMode="auto">
          <a:xfrm>
            <a:off x="6969191" y="511834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Database </a:t>
            </a:r>
          </a:p>
        </p:txBody>
      </p:sp>
      <p:sp>
        <p:nvSpPr>
          <p:cNvPr id="28" name="Text Box 32"/>
          <p:cNvSpPr txBox="1">
            <a:spLocks noChangeArrowheads="1"/>
          </p:cNvSpPr>
          <p:nvPr/>
        </p:nvSpPr>
        <p:spPr bwMode="auto">
          <a:xfrm>
            <a:off x="873191" y="313714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customer</a:t>
            </a:r>
          </a:p>
        </p:txBody>
      </p:sp>
      <p:sp>
        <p:nvSpPr>
          <p:cNvPr id="29" name="Line 34"/>
          <p:cNvSpPr>
            <a:spLocks noChangeShapeType="1"/>
          </p:cNvSpPr>
          <p:nvPr/>
        </p:nvSpPr>
        <p:spPr bwMode="auto">
          <a:xfrm>
            <a:off x="1787591" y="2679948"/>
            <a:ext cx="1066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0" name="Line 35"/>
          <p:cNvSpPr>
            <a:spLocks noChangeShapeType="1"/>
          </p:cNvSpPr>
          <p:nvPr/>
        </p:nvSpPr>
        <p:spPr bwMode="auto">
          <a:xfrm>
            <a:off x="1787591" y="2679948"/>
            <a:ext cx="1143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1" name="Line 36"/>
          <p:cNvSpPr>
            <a:spLocks noChangeShapeType="1"/>
          </p:cNvSpPr>
          <p:nvPr/>
        </p:nvSpPr>
        <p:spPr bwMode="auto">
          <a:xfrm>
            <a:off x="1787591" y="2679948"/>
            <a:ext cx="114300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2" name="Line 37"/>
          <p:cNvSpPr>
            <a:spLocks noChangeShapeType="1"/>
          </p:cNvSpPr>
          <p:nvPr/>
        </p:nvSpPr>
        <p:spPr bwMode="auto">
          <a:xfrm>
            <a:off x="1787591" y="2679948"/>
            <a:ext cx="121920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3" name="Oval 39"/>
          <p:cNvSpPr>
            <a:spLocks noChangeArrowheads="1"/>
          </p:cNvSpPr>
          <p:nvPr/>
        </p:nvSpPr>
        <p:spPr bwMode="auto">
          <a:xfrm>
            <a:off x="3006791" y="1536948"/>
            <a:ext cx="1676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4" name="Oval 40"/>
          <p:cNvSpPr>
            <a:spLocks noChangeArrowheads="1"/>
          </p:cNvSpPr>
          <p:nvPr/>
        </p:nvSpPr>
        <p:spPr bwMode="auto">
          <a:xfrm>
            <a:off x="3006791" y="2222748"/>
            <a:ext cx="1676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5" name="Text Box 41"/>
          <p:cNvSpPr txBox="1">
            <a:spLocks noChangeArrowheads="1"/>
          </p:cNvSpPr>
          <p:nvPr/>
        </p:nvSpPr>
        <p:spPr bwMode="auto">
          <a:xfrm>
            <a:off x="3311591" y="153694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Login </a:t>
            </a:r>
          </a:p>
        </p:txBody>
      </p:sp>
      <p:sp>
        <p:nvSpPr>
          <p:cNvPr id="36" name="Text Box 42"/>
          <p:cNvSpPr txBox="1">
            <a:spLocks noChangeArrowheads="1"/>
          </p:cNvSpPr>
          <p:nvPr/>
        </p:nvSpPr>
        <p:spPr bwMode="auto">
          <a:xfrm>
            <a:off x="3235391" y="222274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Logout </a:t>
            </a:r>
          </a:p>
        </p:txBody>
      </p:sp>
      <p:sp>
        <p:nvSpPr>
          <p:cNvPr id="37" name="Line 43"/>
          <p:cNvSpPr>
            <a:spLocks noChangeShapeType="1"/>
          </p:cNvSpPr>
          <p:nvPr/>
        </p:nvSpPr>
        <p:spPr bwMode="auto">
          <a:xfrm flipV="1">
            <a:off x="1787591" y="1841748"/>
            <a:ext cx="1219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8" name="Line 44"/>
          <p:cNvSpPr>
            <a:spLocks noChangeShapeType="1"/>
          </p:cNvSpPr>
          <p:nvPr/>
        </p:nvSpPr>
        <p:spPr bwMode="auto">
          <a:xfrm flipV="1">
            <a:off x="1787591" y="2527548"/>
            <a:ext cx="1219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9" name="Line 45"/>
          <p:cNvSpPr>
            <a:spLocks noChangeShapeType="1"/>
          </p:cNvSpPr>
          <p:nvPr/>
        </p:nvSpPr>
        <p:spPr bwMode="auto">
          <a:xfrm>
            <a:off x="4683191" y="1841748"/>
            <a:ext cx="2743200" cy="266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0" name="Line 46"/>
          <p:cNvSpPr>
            <a:spLocks noChangeShapeType="1"/>
          </p:cNvSpPr>
          <p:nvPr/>
        </p:nvSpPr>
        <p:spPr bwMode="auto">
          <a:xfrm>
            <a:off x="4683191" y="2527548"/>
            <a:ext cx="274320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1" name="Line 47"/>
          <p:cNvSpPr>
            <a:spLocks noChangeShapeType="1"/>
          </p:cNvSpPr>
          <p:nvPr/>
        </p:nvSpPr>
        <p:spPr bwMode="auto">
          <a:xfrm>
            <a:off x="4835591" y="3213348"/>
            <a:ext cx="25908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2" name="Line 48"/>
          <p:cNvSpPr>
            <a:spLocks noChangeShapeType="1"/>
          </p:cNvSpPr>
          <p:nvPr/>
        </p:nvSpPr>
        <p:spPr bwMode="auto">
          <a:xfrm>
            <a:off x="4759391" y="3975348"/>
            <a:ext cx="2667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3" name="Line 49"/>
          <p:cNvSpPr>
            <a:spLocks noChangeShapeType="1"/>
          </p:cNvSpPr>
          <p:nvPr/>
        </p:nvSpPr>
        <p:spPr bwMode="auto">
          <a:xfrm flipV="1">
            <a:off x="4911791" y="4508748"/>
            <a:ext cx="2514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4" name="Line 50"/>
          <p:cNvSpPr>
            <a:spLocks noChangeShapeType="1"/>
          </p:cNvSpPr>
          <p:nvPr/>
        </p:nvSpPr>
        <p:spPr bwMode="auto">
          <a:xfrm flipV="1">
            <a:off x="4835591" y="4508748"/>
            <a:ext cx="25908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631426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7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8" name="Title 3"/>
          <p:cNvSpPr>
            <a:spLocks noGrp="1"/>
          </p:cNvSpPr>
          <p:nvPr>
            <p:ph type="title"/>
          </p:nvPr>
        </p:nvSpPr>
        <p:spPr>
          <a:xfrm>
            <a:off x="594984" y="188640"/>
            <a:ext cx="8229600" cy="639763"/>
          </a:xfrm>
        </p:spPr>
        <p:txBody>
          <a:bodyPr>
            <a:normAutofit fontScale="90000"/>
          </a:bodyPr>
          <a:lstStyle/>
          <a:p>
            <a:pPr>
              <a:buNone/>
            </a:pPr>
            <a:r>
              <a:rPr lang="en-US" dirty="0"/>
              <a:t>Case Study </a:t>
            </a:r>
            <a:r>
              <a:rPr lang="en-US" dirty="0" smtClean="0"/>
              <a:t>– ATM</a:t>
            </a:r>
            <a:r>
              <a:rPr lang="id-ID" dirty="0" smtClean="0"/>
              <a:t> (Revised)</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41</a:t>
            </a:fld>
            <a:endParaRPr lang="en-US"/>
          </a:p>
        </p:txBody>
      </p:sp>
      <p:sp>
        <p:nvSpPr>
          <p:cNvPr id="9" name="Oval 2"/>
          <p:cNvSpPr>
            <a:spLocks noChangeArrowheads="1"/>
          </p:cNvSpPr>
          <p:nvPr/>
        </p:nvSpPr>
        <p:spPr bwMode="auto">
          <a:xfrm>
            <a:off x="747384" y="1708448"/>
            <a:ext cx="304800" cy="3562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Line 3"/>
          <p:cNvSpPr>
            <a:spLocks noChangeShapeType="1"/>
          </p:cNvSpPr>
          <p:nvPr/>
        </p:nvSpPr>
        <p:spPr bwMode="auto">
          <a:xfrm>
            <a:off x="899784" y="2013247"/>
            <a:ext cx="0" cy="4453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 name="Line 4"/>
          <p:cNvSpPr>
            <a:spLocks noChangeShapeType="1"/>
          </p:cNvSpPr>
          <p:nvPr/>
        </p:nvSpPr>
        <p:spPr bwMode="auto">
          <a:xfrm flipH="1">
            <a:off x="747384" y="2394248"/>
            <a:ext cx="152400" cy="178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 name="Line 5"/>
          <p:cNvSpPr>
            <a:spLocks noChangeShapeType="1"/>
          </p:cNvSpPr>
          <p:nvPr/>
        </p:nvSpPr>
        <p:spPr bwMode="auto">
          <a:xfrm>
            <a:off x="899784" y="2394248"/>
            <a:ext cx="76200" cy="178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Line 6"/>
          <p:cNvSpPr>
            <a:spLocks noChangeShapeType="1"/>
          </p:cNvSpPr>
          <p:nvPr/>
        </p:nvSpPr>
        <p:spPr bwMode="auto">
          <a:xfrm>
            <a:off x="747384" y="2165648"/>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4" name="Oval 7"/>
          <p:cNvSpPr>
            <a:spLocks noChangeArrowheads="1"/>
          </p:cNvSpPr>
          <p:nvPr/>
        </p:nvSpPr>
        <p:spPr bwMode="auto">
          <a:xfrm>
            <a:off x="2195184" y="2470447"/>
            <a:ext cx="1981200" cy="62348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 name="Oval 8"/>
          <p:cNvSpPr>
            <a:spLocks noChangeArrowheads="1"/>
          </p:cNvSpPr>
          <p:nvPr/>
        </p:nvSpPr>
        <p:spPr bwMode="auto">
          <a:xfrm>
            <a:off x="2271384" y="3156248"/>
            <a:ext cx="1828800" cy="80162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6" name="Oval 9"/>
          <p:cNvSpPr>
            <a:spLocks noChangeArrowheads="1"/>
          </p:cNvSpPr>
          <p:nvPr/>
        </p:nvSpPr>
        <p:spPr bwMode="auto">
          <a:xfrm>
            <a:off x="2271384" y="4070648"/>
            <a:ext cx="1981200" cy="80162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7" name="Oval 10"/>
          <p:cNvSpPr>
            <a:spLocks noChangeArrowheads="1"/>
          </p:cNvSpPr>
          <p:nvPr/>
        </p:nvSpPr>
        <p:spPr bwMode="auto">
          <a:xfrm>
            <a:off x="2347584" y="4908847"/>
            <a:ext cx="1828800" cy="71255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8" name="Oval 11"/>
          <p:cNvSpPr>
            <a:spLocks noChangeArrowheads="1"/>
          </p:cNvSpPr>
          <p:nvPr/>
        </p:nvSpPr>
        <p:spPr bwMode="auto">
          <a:xfrm>
            <a:off x="7605384" y="3308647"/>
            <a:ext cx="381000" cy="4453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9" name="Line 12"/>
          <p:cNvSpPr>
            <a:spLocks noChangeShapeType="1"/>
          </p:cNvSpPr>
          <p:nvPr/>
        </p:nvSpPr>
        <p:spPr bwMode="auto">
          <a:xfrm>
            <a:off x="7833984" y="3689647"/>
            <a:ext cx="0" cy="7125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0" name="Line 13"/>
          <p:cNvSpPr>
            <a:spLocks noChangeShapeType="1"/>
          </p:cNvSpPr>
          <p:nvPr/>
        </p:nvSpPr>
        <p:spPr bwMode="auto">
          <a:xfrm flipH="1">
            <a:off x="7605384" y="4299247"/>
            <a:ext cx="228600" cy="267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1" name="Line 14"/>
          <p:cNvSpPr>
            <a:spLocks noChangeShapeType="1"/>
          </p:cNvSpPr>
          <p:nvPr/>
        </p:nvSpPr>
        <p:spPr bwMode="auto">
          <a:xfrm>
            <a:off x="7833984" y="4299247"/>
            <a:ext cx="228600" cy="267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2" name="Line 15"/>
          <p:cNvSpPr>
            <a:spLocks noChangeShapeType="1"/>
          </p:cNvSpPr>
          <p:nvPr/>
        </p:nvSpPr>
        <p:spPr bwMode="auto">
          <a:xfrm>
            <a:off x="7605384" y="3842048"/>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 name="Text Box 16"/>
          <p:cNvSpPr txBox="1">
            <a:spLocks noChangeArrowheads="1"/>
          </p:cNvSpPr>
          <p:nvPr/>
        </p:nvSpPr>
        <p:spPr bwMode="auto">
          <a:xfrm>
            <a:off x="2423784" y="247044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Deposit</a:t>
            </a:r>
          </a:p>
        </p:txBody>
      </p:sp>
      <p:sp>
        <p:nvSpPr>
          <p:cNvPr id="24" name="Text Box 17"/>
          <p:cNvSpPr txBox="1">
            <a:spLocks noChangeArrowheads="1"/>
          </p:cNvSpPr>
          <p:nvPr/>
        </p:nvSpPr>
        <p:spPr bwMode="auto">
          <a:xfrm>
            <a:off x="2499984" y="323244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Withdraw </a:t>
            </a:r>
          </a:p>
        </p:txBody>
      </p:sp>
      <p:sp>
        <p:nvSpPr>
          <p:cNvPr id="25" name="Text Box 18"/>
          <p:cNvSpPr txBox="1">
            <a:spLocks noChangeArrowheads="1"/>
          </p:cNvSpPr>
          <p:nvPr/>
        </p:nvSpPr>
        <p:spPr bwMode="auto">
          <a:xfrm>
            <a:off x="2271384" y="4146848"/>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Check balance</a:t>
            </a:r>
          </a:p>
        </p:txBody>
      </p:sp>
      <p:sp>
        <p:nvSpPr>
          <p:cNvPr id="26" name="Text Box 19"/>
          <p:cNvSpPr txBox="1">
            <a:spLocks noChangeArrowheads="1"/>
          </p:cNvSpPr>
          <p:nvPr/>
        </p:nvSpPr>
        <p:spPr bwMode="auto">
          <a:xfrm>
            <a:off x="2499984" y="498504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Transfer </a:t>
            </a:r>
          </a:p>
        </p:txBody>
      </p:sp>
      <p:sp>
        <p:nvSpPr>
          <p:cNvPr id="27" name="Text Box 20"/>
          <p:cNvSpPr txBox="1">
            <a:spLocks noChangeArrowheads="1"/>
          </p:cNvSpPr>
          <p:nvPr/>
        </p:nvSpPr>
        <p:spPr bwMode="auto">
          <a:xfrm>
            <a:off x="7224384" y="468024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Database </a:t>
            </a:r>
          </a:p>
        </p:txBody>
      </p:sp>
      <p:sp>
        <p:nvSpPr>
          <p:cNvPr id="28" name="Line 22"/>
          <p:cNvSpPr>
            <a:spLocks noChangeShapeType="1"/>
          </p:cNvSpPr>
          <p:nvPr/>
        </p:nvSpPr>
        <p:spPr bwMode="auto">
          <a:xfrm>
            <a:off x="1128384" y="2241848"/>
            <a:ext cx="1066800" cy="5344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9" name="Line 23"/>
          <p:cNvSpPr>
            <a:spLocks noChangeShapeType="1"/>
          </p:cNvSpPr>
          <p:nvPr/>
        </p:nvSpPr>
        <p:spPr bwMode="auto">
          <a:xfrm>
            <a:off x="1128384" y="2241848"/>
            <a:ext cx="1143000" cy="13360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0" name="Line 24"/>
          <p:cNvSpPr>
            <a:spLocks noChangeShapeType="1"/>
          </p:cNvSpPr>
          <p:nvPr/>
        </p:nvSpPr>
        <p:spPr bwMode="auto">
          <a:xfrm>
            <a:off x="1128384" y="2241847"/>
            <a:ext cx="1143000" cy="23246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1" name="Line 25"/>
          <p:cNvSpPr>
            <a:spLocks noChangeShapeType="1"/>
          </p:cNvSpPr>
          <p:nvPr/>
        </p:nvSpPr>
        <p:spPr bwMode="auto">
          <a:xfrm>
            <a:off x="1128384" y="2241847"/>
            <a:ext cx="1219200" cy="29718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2" name="Oval 27"/>
          <p:cNvSpPr>
            <a:spLocks noChangeArrowheads="1"/>
          </p:cNvSpPr>
          <p:nvPr/>
        </p:nvSpPr>
        <p:spPr bwMode="auto">
          <a:xfrm>
            <a:off x="2347584" y="1784647"/>
            <a:ext cx="1676400" cy="62348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 name="Text Box 29"/>
          <p:cNvSpPr txBox="1">
            <a:spLocks noChangeArrowheads="1"/>
          </p:cNvSpPr>
          <p:nvPr/>
        </p:nvSpPr>
        <p:spPr bwMode="auto">
          <a:xfrm>
            <a:off x="2576184" y="178464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Logout </a:t>
            </a:r>
          </a:p>
        </p:txBody>
      </p:sp>
      <p:sp>
        <p:nvSpPr>
          <p:cNvPr id="34" name="Line 30"/>
          <p:cNvSpPr>
            <a:spLocks noChangeShapeType="1"/>
          </p:cNvSpPr>
          <p:nvPr/>
        </p:nvSpPr>
        <p:spPr bwMode="auto">
          <a:xfrm flipV="1">
            <a:off x="1128384" y="1403648"/>
            <a:ext cx="1139360" cy="863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5" name="Line 31"/>
          <p:cNvSpPr>
            <a:spLocks noChangeShapeType="1"/>
          </p:cNvSpPr>
          <p:nvPr/>
        </p:nvSpPr>
        <p:spPr bwMode="auto">
          <a:xfrm flipV="1">
            <a:off x="1128384" y="2089448"/>
            <a:ext cx="1219200" cy="178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6" name="Oval 40"/>
          <p:cNvSpPr>
            <a:spLocks noChangeArrowheads="1"/>
          </p:cNvSpPr>
          <p:nvPr/>
        </p:nvSpPr>
        <p:spPr bwMode="auto">
          <a:xfrm>
            <a:off x="5090784" y="2165647"/>
            <a:ext cx="1752600" cy="89068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7" name="Oval 41"/>
          <p:cNvSpPr>
            <a:spLocks noChangeArrowheads="1"/>
          </p:cNvSpPr>
          <p:nvPr/>
        </p:nvSpPr>
        <p:spPr bwMode="auto">
          <a:xfrm>
            <a:off x="5090784" y="3537247"/>
            <a:ext cx="1752600" cy="89068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8" name="Text Box 42"/>
          <p:cNvSpPr txBox="1">
            <a:spLocks noChangeArrowheads="1"/>
          </p:cNvSpPr>
          <p:nvPr/>
        </p:nvSpPr>
        <p:spPr bwMode="auto">
          <a:xfrm>
            <a:off x="5319384" y="2165648"/>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Validate account</a:t>
            </a:r>
          </a:p>
        </p:txBody>
      </p:sp>
      <p:sp>
        <p:nvSpPr>
          <p:cNvPr id="39" name="Text Box 43"/>
          <p:cNvSpPr txBox="1">
            <a:spLocks noChangeArrowheads="1"/>
          </p:cNvSpPr>
          <p:nvPr/>
        </p:nvSpPr>
        <p:spPr bwMode="auto">
          <a:xfrm>
            <a:off x="5319384" y="3461048"/>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8" charset="0"/>
              </a:rPr>
              <a:t>Update account</a:t>
            </a:r>
          </a:p>
        </p:txBody>
      </p:sp>
      <p:sp>
        <p:nvSpPr>
          <p:cNvPr id="40" name="Line 44"/>
          <p:cNvSpPr>
            <a:spLocks noChangeShapeType="1"/>
          </p:cNvSpPr>
          <p:nvPr/>
        </p:nvSpPr>
        <p:spPr bwMode="auto">
          <a:xfrm>
            <a:off x="6843384" y="3994448"/>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1" name="Line 45"/>
          <p:cNvSpPr>
            <a:spLocks noChangeShapeType="1"/>
          </p:cNvSpPr>
          <p:nvPr/>
        </p:nvSpPr>
        <p:spPr bwMode="auto">
          <a:xfrm>
            <a:off x="6767184" y="2699047"/>
            <a:ext cx="762000" cy="12469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2" name="Line 47"/>
          <p:cNvSpPr>
            <a:spLocks noChangeShapeType="1"/>
          </p:cNvSpPr>
          <p:nvPr/>
        </p:nvSpPr>
        <p:spPr bwMode="auto">
          <a:xfrm>
            <a:off x="4100184" y="1403648"/>
            <a:ext cx="1143000" cy="86393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3" name="Line 48"/>
          <p:cNvSpPr>
            <a:spLocks noChangeShapeType="1"/>
          </p:cNvSpPr>
          <p:nvPr/>
        </p:nvSpPr>
        <p:spPr bwMode="auto">
          <a:xfrm>
            <a:off x="4176384" y="2851448"/>
            <a:ext cx="106680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4" name="Line 49"/>
          <p:cNvSpPr>
            <a:spLocks noChangeShapeType="1"/>
          </p:cNvSpPr>
          <p:nvPr/>
        </p:nvSpPr>
        <p:spPr bwMode="auto">
          <a:xfrm>
            <a:off x="4176384" y="3557059"/>
            <a:ext cx="990600" cy="22165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5" name="Line 51"/>
          <p:cNvSpPr>
            <a:spLocks noChangeShapeType="1"/>
          </p:cNvSpPr>
          <p:nvPr/>
        </p:nvSpPr>
        <p:spPr bwMode="auto">
          <a:xfrm flipV="1">
            <a:off x="4176384" y="4146846"/>
            <a:ext cx="990600" cy="111827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6" name="Text Box 60"/>
          <p:cNvSpPr txBox="1">
            <a:spLocks noChangeArrowheads="1"/>
          </p:cNvSpPr>
          <p:nvPr/>
        </p:nvSpPr>
        <p:spPr bwMode="auto">
          <a:xfrm>
            <a:off x="4443084" y="5179375"/>
            <a:ext cx="4305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sz="1800" dirty="0">
                <a:latin typeface="Times New Roman" pitchFamily="18" charset="0"/>
              </a:rPr>
              <a:t>All dependency relationships are  of type   &lt;&lt;include&gt;&gt;</a:t>
            </a:r>
          </a:p>
        </p:txBody>
      </p:sp>
      <p:sp>
        <p:nvSpPr>
          <p:cNvPr id="47" name="Text Box 61"/>
          <p:cNvSpPr txBox="1">
            <a:spLocks noChangeArrowheads="1"/>
          </p:cNvSpPr>
          <p:nvPr/>
        </p:nvSpPr>
        <p:spPr bwMode="auto">
          <a:xfrm>
            <a:off x="899784" y="5814123"/>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b="1" dirty="0">
                <a:latin typeface="Times New Roman" pitchFamily="18" charset="0"/>
              </a:rPr>
              <a:t>Use case diagram for ATM – revised to show design issues</a:t>
            </a:r>
          </a:p>
        </p:txBody>
      </p:sp>
      <p:cxnSp>
        <p:nvCxnSpPr>
          <p:cNvPr id="48" name="Straight Arrow Connector 47"/>
          <p:cNvCxnSpPr>
            <a:cxnSpLocks noChangeShapeType="1"/>
          </p:cNvCxnSpPr>
          <p:nvPr/>
        </p:nvCxnSpPr>
        <p:spPr bwMode="auto">
          <a:xfrm flipV="1">
            <a:off x="4100184" y="2775249"/>
            <a:ext cx="1066800" cy="2362199"/>
          </a:xfrm>
          <a:prstGeom prst="straightConnector1">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49" name="Text Box 28"/>
          <p:cNvSpPr txBox="1">
            <a:spLocks noChangeArrowheads="1"/>
          </p:cNvSpPr>
          <p:nvPr/>
        </p:nvSpPr>
        <p:spPr bwMode="auto">
          <a:xfrm>
            <a:off x="2652384" y="109884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spcBef>
                <a:spcPct val="50000"/>
              </a:spcBef>
            </a:pPr>
            <a:r>
              <a:rPr lang="en-US" dirty="0">
                <a:latin typeface="Times New Roman" pitchFamily="18" charset="0"/>
              </a:rPr>
              <a:t>Login </a:t>
            </a:r>
          </a:p>
        </p:txBody>
      </p:sp>
      <p:sp>
        <p:nvSpPr>
          <p:cNvPr id="50" name="Oval 10"/>
          <p:cNvSpPr>
            <a:spLocks noChangeArrowheads="1"/>
          </p:cNvSpPr>
          <p:nvPr/>
        </p:nvSpPr>
        <p:spPr bwMode="auto">
          <a:xfrm>
            <a:off x="2267744" y="1052736"/>
            <a:ext cx="1828800" cy="71255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Tree>
    <p:extLst>
      <p:ext uri="{BB962C8B-B14F-4D97-AF65-F5344CB8AC3E}">
        <p14:creationId xmlns:p14="http://schemas.microsoft.com/office/powerpoint/2010/main" val="2311590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67544" y="2492896"/>
            <a:ext cx="8229600" cy="1440160"/>
          </a:xfrm>
        </p:spPr>
        <p:txBody>
          <a:bodyPr/>
          <a:lstStyle/>
          <a:p>
            <a:pPr algn="ctr">
              <a:buNone/>
            </a:pPr>
            <a:r>
              <a:rPr lang="id-ID" sz="4400" b="1" dirty="0" smtClean="0">
                <a:effectLst>
                  <a:outerShdw blurRad="38100" dist="38100" dir="2700000" algn="tl">
                    <a:srgbClr val="000000">
                      <a:alpha val="43137"/>
                    </a:srgbClr>
                  </a:outerShdw>
                </a:effectLst>
              </a:rPr>
              <a:t>Activity Diagram Modelling</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42</a:t>
            </a:fld>
            <a:endParaRPr lang="en-US"/>
          </a:p>
        </p:txBody>
      </p:sp>
    </p:spTree>
    <p:extLst>
      <p:ext uri="{BB962C8B-B14F-4D97-AF65-F5344CB8AC3E}">
        <p14:creationId xmlns:p14="http://schemas.microsoft.com/office/powerpoint/2010/main" val="3068558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596" y="584448"/>
            <a:ext cx="8229600" cy="639763"/>
          </a:xfrm>
        </p:spPr>
        <p:txBody>
          <a:bodyPr>
            <a:normAutofit fontScale="90000"/>
          </a:bodyPr>
          <a:lstStyle/>
          <a:p>
            <a:pPr>
              <a:buNone/>
            </a:pPr>
            <a:r>
              <a:rPr lang="id-ID" dirty="0" smtClean="0"/>
              <a:t>Activity Diagram</a:t>
            </a:r>
            <a:endParaRPr lang="id-ID" dirty="0"/>
          </a:p>
        </p:txBody>
      </p:sp>
      <p:sp>
        <p:nvSpPr>
          <p:cNvPr id="7" name="Content Placeholder 1"/>
          <p:cNvSpPr>
            <a:spLocks noGrp="1"/>
          </p:cNvSpPr>
          <p:nvPr>
            <p:ph idx="1"/>
          </p:nvPr>
        </p:nvSpPr>
        <p:spPr>
          <a:xfrm>
            <a:off x="395536" y="1484784"/>
            <a:ext cx="8305800" cy="4680520"/>
          </a:xfrm>
        </p:spPr>
        <p:txBody>
          <a:bodyPr>
            <a:normAutofit fontScale="92500" lnSpcReduction="20000"/>
          </a:bodyPr>
          <a:lstStyle/>
          <a:p>
            <a:pPr>
              <a:lnSpc>
                <a:spcPct val="150000"/>
              </a:lnSpc>
            </a:pPr>
            <a:r>
              <a:rPr lang="en-US" sz="2800" dirty="0"/>
              <a:t>Represents a sequence of activities</a:t>
            </a:r>
          </a:p>
          <a:p>
            <a:pPr>
              <a:lnSpc>
                <a:spcPct val="150000"/>
              </a:lnSpc>
            </a:pPr>
            <a:r>
              <a:rPr lang="en-US" sz="2800" dirty="0"/>
              <a:t>An </a:t>
            </a:r>
            <a:r>
              <a:rPr lang="en-US" sz="2800" b="1" dirty="0">
                <a:solidFill>
                  <a:srgbClr val="3333CC"/>
                </a:solidFill>
              </a:rPr>
              <a:t>activity</a:t>
            </a:r>
            <a:r>
              <a:rPr lang="en-US" sz="2800" dirty="0">
                <a:solidFill>
                  <a:srgbClr val="3333CC"/>
                </a:solidFill>
              </a:rPr>
              <a:t> </a:t>
            </a:r>
            <a:r>
              <a:rPr lang="en-US" sz="2800" dirty="0"/>
              <a:t>is a group of atomic actions</a:t>
            </a:r>
          </a:p>
          <a:p>
            <a:pPr>
              <a:lnSpc>
                <a:spcPct val="150000"/>
              </a:lnSpc>
            </a:pPr>
            <a:r>
              <a:rPr lang="en-US" sz="2800" dirty="0"/>
              <a:t>An </a:t>
            </a:r>
            <a:r>
              <a:rPr lang="en-US" sz="2800" b="1" dirty="0">
                <a:solidFill>
                  <a:srgbClr val="3333CC"/>
                </a:solidFill>
              </a:rPr>
              <a:t>action</a:t>
            </a:r>
            <a:r>
              <a:rPr lang="en-US" sz="2800" dirty="0">
                <a:solidFill>
                  <a:srgbClr val="3333CC"/>
                </a:solidFill>
              </a:rPr>
              <a:t> </a:t>
            </a:r>
            <a:r>
              <a:rPr lang="en-US" sz="2800" dirty="0"/>
              <a:t>is indivisible (atomic) task </a:t>
            </a:r>
          </a:p>
          <a:p>
            <a:pPr lvl="1">
              <a:lnSpc>
                <a:spcPct val="150000"/>
              </a:lnSpc>
              <a:buFont typeface="Wingdings" pitchFamily="2" charset="2"/>
              <a:buChar char="§"/>
            </a:pPr>
            <a:r>
              <a:rPr lang="en-US" sz="2400" dirty="0">
                <a:ea typeface="ＭＳ Ｐゴシック" pitchFamily="34" charset="-128"/>
              </a:rPr>
              <a:t>Example: change the value of a variable/field</a:t>
            </a:r>
          </a:p>
          <a:p>
            <a:pPr>
              <a:lnSpc>
                <a:spcPct val="150000"/>
              </a:lnSpc>
            </a:pPr>
            <a:r>
              <a:rPr lang="en-US" sz="2800" dirty="0"/>
              <a:t>An activity may consist of sub-activities or actions or both</a:t>
            </a:r>
          </a:p>
          <a:p>
            <a:pPr>
              <a:lnSpc>
                <a:spcPct val="150000"/>
              </a:lnSpc>
            </a:pPr>
            <a:r>
              <a:rPr lang="en-US" sz="2800" dirty="0"/>
              <a:t>In general, activities may be decomposable but actions are not.</a:t>
            </a:r>
          </a:p>
          <a:p>
            <a:pPr lvl="1">
              <a:lnSpc>
                <a:spcPct val="150000"/>
              </a:lnSpc>
              <a:buFont typeface="Wingdings" pitchFamily="2" charset="2"/>
              <a:buChar char="§"/>
            </a:pPr>
            <a:r>
              <a:rPr lang="en-US" sz="2400" dirty="0">
                <a:ea typeface="ＭＳ Ｐゴシック" pitchFamily="34" charset="-128"/>
              </a:rPr>
              <a:t>Activities can be interrupted by events, but actions are not.</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43</a:t>
            </a:fld>
            <a:endParaRPr lang="en-US"/>
          </a:p>
        </p:txBody>
      </p:sp>
    </p:spTree>
    <p:extLst>
      <p:ext uri="{BB962C8B-B14F-4D97-AF65-F5344CB8AC3E}">
        <p14:creationId xmlns:p14="http://schemas.microsoft.com/office/powerpoint/2010/main" val="1185809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584448"/>
            <a:ext cx="8229600" cy="639763"/>
          </a:xfrm>
        </p:spPr>
        <p:txBody>
          <a:bodyPr>
            <a:normAutofit fontScale="90000"/>
          </a:bodyPr>
          <a:lstStyle/>
          <a:p>
            <a:pPr>
              <a:buNone/>
            </a:pPr>
            <a:r>
              <a:rPr lang="id-ID" dirty="0" smtClean="0"/>
              <a:t>Activity Diagram</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44</a:t>
            </a:fld>
            <a:endParaRPr lang="en-US"/>
          </a:p>
        </p:txBody>
      </p:sp>
      <p:sp>
        <p:nvSpPr>
          <p:cNvPr id="8" name="Rectangle 7"/>
          <p:cNvSpPr/>
          <p:nvPr/>
        </p:nvSpPr>
        <p:spPr>
          <a:xfrm>
            <a:off x="395536" y="1628800"/>
            <a:ext cx="8305604" cy="47525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9" name="Oval 8"/>
          <p:cNvSpPr>
            <a:spLocks noChangeArrowheads="1"/>
          </p:cNvSpPr>
          <p:nvPr/>
        </p:nvSpPr>
        <p:spPr bwMode="auto">
          <a:xfrm>
            <a:off x="7617619" y="210642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Oval 9"/>
          <p:cNvSpPr>
            <a:spLocks noChangeArrowheads="1"/>
          </p:cNvSpPr>
          <p:nvPr/>
        </p:nvSpPr>
        <p:spPr bwMode="auto">
          <a:xfrm>
            <a:off x="1674019" y="2258828"/>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 name="Oval 10"/>
          <p:cNvSpPr>
            <a:spLocks noChangeArrowheads="1"/>
          </p:cNvSpPr>
          <p:nvPr/>
        </p:nvSpPr>
        <p:spPr bwMode="auto">
          <a:xfrm>
            <a:off x="7693819" y="2182628"/>
            <a:ext cx="228600" cy="228600"/>
          </a:xfrm>
          <a:prstGeom prst="ellipse">
            <a:avLst/>
          </a:prstGeom>
          <a:solidFill>
            <a:schemeClr val="tx1"/>
          </a:solidFill>
          <a:ln w="9525">
            <a:solidFill>
              <a:schemeClr val="tx1"/>
            </a:solidFill>
            <a:round/>
            <a:headEnd/>
            <a:tailEnd/>
          </a:ln>
        </p:spPr>
        <p:txBody>
          <a:bodyPr wrap="none" anchor="ctr"/>
          <a:lstStyle/>
          <a:p>
            <a:endParaRPr lang="id-ID"/>
          </a:p>
        </p:txBody>
      </p:sp>
      <p:sp>
        <p:nvSpPr>
          <p:cNvPr id="12" name="AutoShape 10"/>
          <p:cNvSpPr>
            <a:spLocks noChangeArrowheads="1"/>
          </p:cNvSpPr>
          <p:nvPr/>
        </p:nvSpPr>
        <p:spPr bwMode="auto">
          <a:xfrm>
            <a:off x="2664619" y="2106428"/>
            <a:ext cx="1676400" cy="533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 name="AutoShape 13"/>
          <p:cNvSpPr>
            <a:spLocks noChangeArrowheads="1"/>
          </p:cNvSpPr>
          <p:nvPr/>
        </p:nvSpPr>
        <p:spPr bwMode="auto">
          <a:xfrm>
            <a:off x="7236619" y="3325628"/>
            <a:ext cx="1214438" cy="1214438"/>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 name="AutoShape 14"/>
          <p:cNvSpPr>
            <a:spLocks noChangeArrowheads="1"/>
          </p:cNvSpPr>
          <p:nvPr/>
        </p:nvSpPr>
        <p:spPr bwMode="auto">
          <a:xfrm>
            <a:off x="2817019" y="3249428"/>
            <a:ext cx="1214438" cy="1214438"/>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 name="AutoShape 16"/>
          <p:cNvSpPr>
            <a:spLocks noChangeArrowheads="1"/>
          </p:cNvSpPr>
          <p:nvPr/>
        </p:nvSpPr>
        <p:spPr bwMode="auto">
          <a:xfrm>
            <a:off x="4722019" y="3249428"/>
            <a:ext cx="16764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6" name="AutoShape 17"/>
          <p:cNvSpPr>
            <a:spLocks noChangeArrowheads="1"/>
          </p:cNvSpPr>
          <p:nvPr/>
        </p:nvSpPr>
        <p:spPr bwMode="auto">
          <a:xfrm>
            <a:off x="4798219" y="4925828"/>
            <a:ext cx="1676400" cy="533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7" name="Line 18"/>
          <p:cNvSpPr>
            <a:spLocks noChangeShapeType="1"/>
          </p:cNvSpPr>
          <p:nvPr/>
        </p:nvSpPr>
        <p:spPr bwMode="auto">
          <a:xfrm>
            <a:off x="1826419" y="2335028"/>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8" name="Line 19"/>
          <p:cNvSpPr>
            <a:spLocks noChangeShapeType="1"/>
          </p:cNvSpPr>
          <p:nvPr/>
        </p:nvSpPr>
        <p:spPr bwMode="auto">
          <a:xfrm>
            <a:off x="3426619" y="2639828"/>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9" name="Line 20"/>
          <p:cNvSpPr>
            <a:spLocks noChangeShapeType="1"/>
          </p:cNvSpPr>
          <p:nvPr/>
        </p:nvSpPr>
        <p:spPr bwMode="auto">
          <a:xfrm>
            <a:off x="4036219" y="3859028"/>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0" name="Line 23"/>
          <p:cNvSpPr>
            <a:spLocks noChangeShapeType="1"/>
          </p:cNvSpPr>
          <p:nvPr/>
        </p:nvSpPr>
        <p:spPr bwMode="auto">
          <a:xfrm>
            <a:off x="6398419" y="3935228"/>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1" name="Line 25"/>
          <p:cNvSpPr>
            <a:spLocks noChangeShapeType="1"/>
          </p:cNvSpPr>
          <p:nvPr/>
        </p:nvSpPr>
        <p:spPr bwMode="auto">
          <a:xfrm>
            <a:off x="3426619" y="5154428"/>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2" name="Line 26"/>
          <p:cNvSpPr>
            <a:spLocks noChangeShapeType="1"/>
          </p:cNvSpPr>
          <p:nvPr/>
        </p:nvSpPr>
        <p:spPr bwMode="auto">
          <a:xfrm>
            <a:off x="3426619" y="4468628"/>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 name="Line 27"/>
          <p:cNvSpPr>
            <a:spLocks noChangeShapeType="1"/>
          </p:cNvSpPr>
          <p:nvPr/>
        </p:nvSpPr>
        <p:spPr bwMode="auto">
          <a:xfrm flipV="1">
            <a:off x="7846219" y="4468628"/>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4" name="Line 28"/>
          <p:cNvSpPr>
            <a:spLocks noChangeShapeType="1"/>
          </p:cNvSpPr>
          <p:nvPr/>
        </p:nvSpPr>
        <p:spPr bwMode="auto">
          <a:xfrm flipH="1">
            <a:off x="6474619" y="5154428"/>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5" name="Line 29"/>
          <p:cNvSpPr>
            <a:spLocks noChangeShapeType="1"/>
          </p:cNvSpPr>
          <p:nvPr/>
        </p:nvSpPr>
        <p:spPr bwMode="auto">
          <a:xfrm flipV="1">
            <a:off x="7846219" y="2487428"/>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6" name="Text Box 30"/>
          <p:cNvSpPr txBox="1">
            <a:spLocks noChangeArrowheads="1"/>
          </p:cNvSpPr>
          <p:nvPr/>
        </p:nvSpPr>
        <p:spPr bwMode="auto">
          <a:xfrm>
            <a:off x="1293019" y="2487428"/>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Times New Roman" pitchFamily="18" charset="0"/>
              </a:rPr>
              <a:t>initial</a:t>
            </a:r>
          </a:p>
        </p:txBody>
      </p:sp>
      <p:sp>
        <p:nvSpPr>
          <p:cNvPr id="27" name="Text Box 32"/>
          <p:cNvSpPr txBox="1">
            <a:spLocks noChangeArrowheads="1"/>
          </p:cNvSpPr>
          <p:nvPr/>
        </p:nvSpPr>
        <p:spPr bwMode="auto">
          <a:xfrm>
            <a:off x="2969419" y="3706628"/>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latin typeface="Times New Roman" pitchFamily="18" charset="0"/>
              </a:rPr>
              <a:t>branch</a:t>
            </a:r>
          </a:p>
        </p:txBody>
      </p:sp>
      <p:sp>
        <p:nvSpPr>
          <p:cNvPr id="28" name="Text Box 33"/>
          <p:cNvSpPr txBox="1">
            <a:spLocks noChangeArrowheads="1"/>
          </p:cNvSpPr>
          <p:nvPr/>
        </p:nvSpPr>
        <p:spPr bwMode="auto">
          <a:xfrm>
            <a:off x="4798219" y="3325628"/>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latin typeface="Times New Roman" pitchFamily="18" charset="0"/>
              </a:rPr>
              <a:t>subactivity</a:t>
            </a:r>
          </a:p>
        </p:txBody>
      </p:sp>
      <p:sp>
        <p:nvSpPr>
          <p:cNvPr id="29" name="Text Box 34"/>
          <p:cNvSpPr txBox="1">
            <a:spLocks noChangeArrowheads="1"/>
          </p:cNvSpPr>
          <p:nvPr/>
        </p:nvSpPr>
        <p:spPr bwMode="auto">
          <a:xfrm>
            <a:off x="4874419" y="5002028"/>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latin typeface="Times New Roman" pitchFamily="18" charset="0"/>
              </a:rPr>
              <a:t>action</a:t>
            </a:r>
          </a:p>
        </p:txBody>
      </p:sp>
      <p:sp>
        <p:nvSpPr>
          <p:cNvPr id="30" name="Text Box 35"/>
          <p:cNvSpPr txBox="1">
            <a:spLocks noChangeArrowheads="1"/>
          </p:cNvSpPr>
          <p:nvPr/>
        </p:nvSpPr>
        <p:spPr bwMode="auto">
          <a:xfrm>
            <a:off x="7389019" y="3782828"/>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latin typeface="Times New Roman" pitchFamily="18" charset="0"/>
              </a:rPr>
              <a:t>merge</a:t>
            </a:r>
          </a:p>
        </p:txBody>
      </p:sp>
      <p:sp>
        <p:nvSpPr>
          <p:cNvPr id="31" name="Text Box 36"/>
          <p:cNvSpPr txBox="1">
            <a:spLocks noChangeArrowheads="1"/>
          </p:cNvSpPr>
          <p:nvPr/>
        </p:nvSpPr>
        <p:spPr bwMode="auto">
          <a:xfrm>
            <a:off x="7389019" y="1725428"/>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latin typeface="Times New Roman" pitchFamily="18" charset="0"/>
              </a:rPr>
              <a:t>final</a:t>
            </a:r>
          </a:p>
        </p:txBody>
      </p:sp>
      <p:sp>
        <p:nvSpPr>
          <p:cNvPr id="32" name="Rectangle 38"/>
          <p:cNvSpPr>
            <a:spLocks noChangeArrowheads="1"/>
          </p:cNvSpPr>
          <p:nvPr/>
        </p:nvSpPr>
        <p:spPr bwMode="auto">
          <a:xfrm>
            <a:off x="5712619" y="3935228"/>
            <a:ext cx="152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 name="Rectangle 39"/>
          <p:cNvSpPr>
            <a:spLocks noChangeArrowheads="1"/>
          </p:cNvSpPr>
          <p:nvPr/>
        </p:nvSpPr>
        <p:spPr bwMode="auto">
          <a:xfrm>
            <a:off x="6093619" y="3782828"/>
            <a:ext cx="152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4" name="Line 40"/>
          <p:cNvSpPr>
            <a:spLocks noChangeShapeType="1"/>
          </p:cNvSpPr>
          <p:nvPr/>
        </p:nvSpPr>
        <p:spPr bwMode="auto">
          <a:xfrm flipV="1">
            <a:off x="5865019" y="3859028"/>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5" name="Text Box 41"/>
          <p:cNvSpPr txBox="1">
            <a:spLocks noChangeArrowheads="1"/>
          </p:cNvSpPr>
          <p:nvPr/>
        </p:nvSpPr>
        <p:spPr bwMode="auto">
          <a:xfrm>
            <a:off x="4036219" y="3478028"/>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Times New Roman" pitchFamily="18" charset="0"/>
              </a:rPr>
              <a:t>C</a:t>
            </a:r>
          </a:p>
        </p:txBody>
      </p:sp>
      <p:sp>
        <p:nvSpPr>
          <p:cNvPr id="36" name="Text Box 42"/>
          <p:cNvSpPr txBox="1">
            <a:spLocks noChangeArrowheads="1"/>
          </p:cNvSpPr>
          <p:nvPr/>
        </p:nvSpPr>
        <p:spPr bwMode="auto">
          <a:xfrm>
            <a:off x="3579019" y="4468628"/>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Times New Roman" pitchFamily="18" charset="0"/>
              </a:rPr>
              <a:t>~C</a:t>
            </a:r>
          </a:p>
        </p:txBody>
      </p:sp>
      <p:sp>
        <p:nvSpPr>
          <p:cNvPr id="37" name="Text Box 43"/>
          <p:cNvSpPr txBox="1">
            <a:spLocks noChangeArrowheads="1"/>
          </p:cNvSpPr>
          <p:nvPr/>
        </p:nvSpPr>
        <p:spPr bwMode="auto">
          <a:xfrm>
            <a:off x="912019" y="5535428"/>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Times New Roman" pitchFamily="18" charset="0"/>
              </a:rPr>
              <a:t>C – Boolean expression </a:t>
            </a:r>
          </a:p>
        </p:txBody>
      </p:sp>
      <p:sp>
        <p:nvSpPr>
          <p:cNvPr id="70" name="Text Box 31"/>
          <p:cNvSpPr txBox="1">
            <a:spLocks noChangeArrowheads="1"/>
          </p:cNvSpPr>
          <p:nvPr/>
        </p:nvSpPr>
        <p:spPr bwMode="auto">
          <a:xfrm>
            <a:off x="2740819" y="219819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dirty="0">
                <a:latin typeface="Times New Roman" pitchFamily="18" charset="0"/>
              </a:rPr>
              <a:t>action</a:t>
            </a:r>
          </a:p>
        </p:txBody>
      </p:sp>
    </p:spTree>
    <p:extLst>
      <p:ext uri="{BB962C8B-B14F-4D97-AF65-F5344CB8AC3E}">
        <p14:creationId xmlns:p14="http://schemas.microsoft.com/office/powerpoint/2010/main" val="1912394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Semantic of Activity Diagram (1)</a:t>
            </a:r>
            <a:endParaRPr lang="id-ID" dirty="0"/>
          </a:p>
        </p:txBody>
      </p:sp>
      <p:sp>
        <p:nvSpPr>
          <p:cNvPr id="7" name="Content Placeholder 1"/>
          <p:cNvSpPr>
            <a:spLocks noGrp="1"/>
          </p:cNvSpPr>
          <p:nvPr>
            <p:ph idx="1"/>
          </p:nvPr>
        </p:nvSpPr>
        <p:spPr>
          <a:xfrm>
            <a:off x="395340" y="1628800"/>
            <a:ext cx="8305800" cy="4320480"/>
          </a:xfrm>
        </p:spPr>
        <p:txBody>
          <a:bodyPr>
            <a:normAutofit fontScale="77500" lnSpcReduction="20000"/>
          </a:bodyPr>
          <a:lstStyle/>
          <a:p>
            <a:pPr>
              <a:lnSpc>
                <a:spcPct val="150000"/>
              </a:lnSpc>
            </a:pPr>
            <a:r>
              <a:rPr lang="en-US" sz="2800" dirty="0"/>
              <a:t>An activity diagram consists of </a:t>
            </a:r>
            <a:r>
              <a:rPr lang="en-US" sz="2800" dirty="0">
                <a:solidFill>
                  <a:srgbClr val="3333CC"/>
                </a:solidFill>
              </a:rPr>
              <a:t>a collection of action states, sub-activities and transitions</a:t>
            </a:r>
          </a:p>
          <a:p>
            <a:pPr>
              <a:lnSpc>
                <a:spcPct val="150000"/>
              </a:lnSpc>
            </a:pPr>
            <a:r>
              <a:rPr lang="en-US" sz="2800" dirty="0"/>
              <a:t>Every activity diagram must </a:t>
            </a:r>
            <a:r>
              <a:rPr lang="en-US" sz="2800" dirty="0">
                <a:solidFill>
                  <a:srgbClr val="3333CC"/>
                </a:solidFill>
              </a:rPr>
              <a:t>have only one initial state </a:t>
            </a:r>
            <a:r>
              <a:rPr lang="en-US" sz="2800" dirty="0"/>
              <a:t>and </a:t>
            </a:r>
            <a:r>
              <a:rPr lang="en-US" sz="2800" dirty="0">
                <a:solidFill>
                  <a:srgbClr val="3333CC"/>
                </a:solidFill>
              </a:rPr>
              <a:t>one or more final states</a:t>
            </a:r>
          </a:p>
          <a:p>
            <a:pPr lvl="1">
              <a:lnSpc>
                <a:spcPct val="150000"/>
              </a:lnSpc>
              <a:buFont typeface="Wingdings" pitchFamily="2" charset="2"/>
              <a:buChar char="§"/>
            </a:pPr>
            <a:r>
              <a:rPr lang="en-US" sz="2400" dirty="0">
                <a:ea typeface="ＭＳ Ｐゴシック" pitchFamily="34" charset="-128"/>
              </a:rPr>
              <a:t>The initial state represents the beginning of the activity and a final state represents the termination of an activity </a:t>
            </a:r>
          </a:p>
          <a:p>
            <a:pPr>
              <a:lnSpc>
                <a:spcPct val="150000"/>
              </a:lnSpc>
            </a:pPr>
            <a:r>
              <a:rPr lang="en-US" sz="2800" dirty="0"/>
              <a:t>Actions are represented by action states </a:t>
            </a:r>
            <a:r>
              <a:rPr lang="en-US" sz="2800" dirty="0">
                <a:solidFill>
                  <a:srgbClr val="FFFF00"/>
                </a:solidFill>
              </a:rPr>
              <a:t>(</a:t>
            </a:r>
            <a:r>
              <a:rPr lang="en-US" sz="2800" dirty="0">
                <a:solidFill>
                  <a:srgbClr val="3333CC"/>
                </a:solidFill>
              </a:rPr>
              <a:t>rounded rectangles)</a:t>
            </a:r>
          </a:p>
          <a:p>
            <a:pPr>
              <a:lnSpc>
                <a:spcPct val="150000"/>
              </a:lnSpc>
            </a:pPr>
            <a:r>
              <a:rPr lang="en-US" sz="2800" dirty="0">
                <a:solidFill>
                  <a:srgbClr val="3333CC"/>
                </a:solidFill>
              </a:rPr>
              <a:t>A sub-activity</a:t>
            </a:r>
            <a:r>
              <a:rPr lang="en-US" sz="2800" dirty="0">
                <a:solidFill>
                  <a:srgbClr val="FFFF00"/>
                </a:solidFill>
              </a:rPr>
              <a:t> </a:t>
            </a:r>
            <a:r>
              <a:rPr lang="en-US" sz="2800" dirty="0"/>
              <a:t>is also represented by a rounded rectangle but with an icon inside the rectangle </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45</a:t>
            </a:fld>
            <a:endParaRPr lang="en-US"/>
          </a:p>
        </p:txBody>
      </p:sp>
    </p:spTree>
    <p:extLst>
      <p:ext uri="{BB962C8B-B14F-4D97-AF65-F5344CB8AC3E}">
        <p14:creationId xmlns:p14="http://schemas.microsoft.com/office/powerpoint/2010/main" val="1185730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Semantic of Activity Diagram (2)</a:t>
            </a:r>
            <a:endParaRPr lang="id-ID" dirty="0"/>
          </a:p>
        </p:txBody>
      </p:sp>
      <p:sp>
        <p:nvSpPr>
          <p:cNvPr id="7" name="Content Placeholder 1"/>
          <p:cNvSpPr>
            <a:spLocks noGrp="1"/>
          </p:cNvSpPr>
          <p:nvPr>
            <p:ph idx="1"/>
          </p:nvPr>
        </p:nvSpPr>
        <p:spPr>
          <a:xfrm>
            <a:off x="395536" y="1700808"/>
            <a:ext cx="8305800" cy="4320480"/>
          </a:xfrm>
        </p:spPr>
        <p:txBody>
          <a:bodyPr>
            <a:normAutofit fontScale="85000" lnSpcReduction="20000"/>
          </a:bodyPr>
          <a:lstStyle/>
          <a:p>
            <a:pPr>
              <a:lnSpc>
                <a:spcPct val="150000"/>
              </a:lnSpc>
            </a:pPr>
            <a:r>
              <a:rPr lang="en-US" sz="2800" dirty="0" smtClean="0"/>
              <a:t>When expanded, each sub-activity is </a:t>
            </a:r>
            <a:r>
              <a:rPr lang="en-US" sz="2800" dirty="0" smtClean="0">
                <a:solidFill>
                  <a:srgbClr val="3333CC"/>
                </a:solidFill>
              </a:rPr>
              <a:t>diagrammatically </a:t>
            </a:r>
            <a:r>
              <a:rPr lang="en-US" sz="2800" dirty="0" smtClean="0"/>
              <a:t>substituted with the </a:t>
            </a:r>
            <a:r>
              <a:rPr lang="en-US" sz="2800" dirty="0" smtClean="0">
                <a:solidFill>
                  <a:srgbClr val="3333CC"/>
                </a:solidFill>
              </a:rPr>
              <a:t>incoming </a:t>
            </a:r>
            <a:r>
              <a:rPr lang="en-US" sz="2800" dirty="0" smtClean="0"/>
              <a:t>and </a:t>
            </a:r>
            <a:r>
              <a:rPr lang="en-US" sz="2800" dirty="0" smtClean="0">
                <a:solidFill>
                  <a:srgbClr val="3333CC"/>
                </a:solidFill>
              </a:rPr>
              <a:t>outgoing </a:t>
            </a:r>
            <a:r>
              <a:rPr lang="en-US" sz="2800" dirty="0" smtClean="0"/>
              <a:t>transitions matched</a:t>
            </a:r>
            <a:endParaRPr lang="en-US" sz="2800" dirty="0" smtClean="0">
              <a:solidFill>
                <a:srgbClr val="3333CC"/>
              </a:solidFill>
            </a:endParaRPr>
          </a:p>
          <a:p>
            <a:pPr>
              <a:lnSpc>
                <a:spcPct val="150000"/>
              </a:lnSpc>
            </a:pPr>
            <a:r>
              <a:rPr lang="en-US" sz="2800" dirty="0" smtClean="0"/>
              <a:t>Sequence of actions is represented by </a:t>
            </a:r>
            <a:r>
              <a:rPr lang="en-US" sz="2800" dirty="0" smtClean="0">
                <a:solidFill>
                  <a:srgbClr val="3333CC"/>
                </a:solidFill>
              </a:rPr>
              <a:t>transitions</a:t>
            </a:r>
            <a:r>
              <a:rPr lang="en-US" sz="2800" dirty="0" smtClean="0">
                <a:solidFill>
                  <a:srgbClr val="FFFF00"/>
                </a:solidFill>
              </a:rPr>
              <a:t> </a:t>
            </a:r>
            <a:r>
              <a:rPr lang="en-US" sz="2800" dirty="0" smtClean="0">
                <a:solidFill>
                  <a:srgbClr val="3333CC"/>
                </a:solidFill>
              </a:rPr>
              <a:t>between</a:t>
            </a:r>
            <a:r>
              <a:rPr lang="en-US" sz="2800" dirty="0" smtClean="0">
                <a:solidFill>
                  <a:srgbClr val="FFFF00"/>
                </a:solidFill>
              </a:rPr>
              <a:t> </a:t>
            </a:r>
            <a:r>
              <a:rPr lang="en-US" sz="2800" dirty="0" smtClean="0">
                <a:solidFill>
                  <a:srgbClr val="3333CC"/>
                </a:solidFill>
              </a:rPr>
              <a:t>actions</a:t>
            </a:r>
          </a:p>
          <a:p>
            <a:pPr lvl="1">
              <a:lnSpc>
                <a:spcPct val="150000"/>
              </a:lnSpc>
              <a:buFont typeface="Wingdings" pitchFamily="2" charset="2"/>
              <a:buChar char="§"/>
            </a:pPr>
            <a:r>
              <a:rPr lang="en-US" sz="2400" dirty="0" smtClean="0">
                <a:ea typeface="ＭＳ Ｐゴシック" pitchFamily="34" charset="-128"/>
              </a:rPr>
              <a:t>Transitions are simple straight arrows with no labels or parameters</a:t>
            </a:r>
          </a:p>
          <a:p>
            <a:pPr lvl="1">
              <a:lnSpc>
                <a:spcPct val="150000"/>
              </a:lnSpc>
              <a:buFont typeface="Wingdings" pitchFamily="2" charset="2"/>
              <a:buChar char="§"/>
            </a:pPr>
            <a:r>
              <a:rPr lang="en-US" sz="2400" dirty="0" smtClean="0">
                <a:ea typeface="ＭＳ Ｐゴシック" pitchFamily="34" charset="-128"/>
              </a:rPr>
              <a:t>Transitions may have guards/conditions, send-clause and actions (very similar to those in state transition diagrams)</a:t>
            </a:r>
          </a:p>
          <a:p>
            <a:pPr lvl="1">
              <a:lnSpc>
                <a:spcPct val="150000"/>
              </a:lnSpc>
              <a:buFont typeface="Wingdings" pitchFamily="2" charset="2"/>
              <a:buChar char="§"/>
            </a:pPr>
            <a:r>
              <a:rPr lang="en-US" sz="2400" dirty="0" smtClean="0">
                <a:ea typeface="ＭＳ Ｐゴシック" pitchFamily="34" charset="-128"/>
              </a:rPr>
              <a:t>Transitions are augmented with conditions at branching</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46</a:t>
            </a:fld>
            <a:endParaRPr lang="en-US"/>
          </a:p>
        </p:txBody>
      </p:sp>
    </p:spTree>
    <p:extLst>
      <p:ext uri="{BB962C8B-B14F-4D97-AF65-F5344CB8AC3E}">
        <p14:creationId xmlns:p14="http://schemas.microsoft.com/office/powerpoint/2010/main" val="1693811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Semantic of Activity Diagram (3)</a:t>
            </a:r>
            <a:endParaRPr lang="id-ID" dirty="0"/>
          </a:p>
        </p:txBody>
      </p:sp>
      <p:sp>
        <p:nvSpPr>
          <p:cNvPr id="7" name="Content Placeholder 1"/>
          <p:cNvSpPr>
            <a:spLocks noGrp="1"/>
          </p:cNvSpPr>
          <p:nvPr>
            <p:ph idx="1"/>
          </p:nvPr>
        </p:nvSpPr>
        <p:spPr>
          <a:xfrm>
            <a:off x="395340" y="1556792"/>
            <a:ext cx="8305800" cy="4680520"/>
          </a:xfrm>
        </p:spPr>
        <p:txBody>
          <a:bodyPr>
            <a:normAutofit fontScale="92500" lnSpcReduction="10000"/>
          </a:bodyPr>
          <a:lstStyle/>
          <a:p>
            <a:pPr>
              <a:lnSpc>
                <a:spcPct val="150000"/>
              </a:lnSpc>
            </a:pPr>
            <a:r>
              <a:rPr lang="en-US" sz="2800" dirty="0">
                <a:solidFill>
                  <a:srgbClr val="3333CC"/>
                </a:solidFill>
              </a:rPr>
              <a:t>A branch is represented by a diamond</a:t>
            </a:r>
          </a:p>
          <a:p>
            <a:pPr lvl="1">
              <a:lnSpc>
                <a:spcPct val="150000"/>
              </a:lnSpc>
              <a:buFont typeface="Wingdings" pitchFamily="2" charset="2"/>
              <a:buChar char="§"/>
            </a:pPr>
            <a:r>
              <a:rPr lang="en-US" sz="2400" dirty="0">
                <a:ea typeface="ＭＳ Ｐゴシック" pitchFamily="34" charset="-128"/>
              </a:rPr>
              <a:t>Has one incoming transition to enter the branch</a:t>
            </a:r>
          </a:p>
          <a:p>
            <a:pPr lvl="1">
              <a:lnSpc>
                <a:spcPct val="150000"/>
              </a:lnSpc>
              <a:buFont typeface="Wingdings" pitchFamily="2" charset="2"/>
              <a:buChar char="§"/>
            </a:pPr>
            <a:r>
              <a:rPr lang="en-US" sz="2400" dirty="0">
                <a:ea typeface="ＭＳ Ｐゴシック" pitchFamily="34" charset="-128"/>
              </a:rPr>
              <a:t>Two or more outgoing transitions augmented with mutually exclusive conditions</a:t>
            </a:r>
          </a:p>
          <a:p>
            <a:pPr>
              <a:lnSpc>
                <a:spcPct val="150000"/>
              </a:lnSpc>
            </a:pPr>
            <a:r>
              <a:rPr lang="en-US" sz="2800" dirty="0">
                <a:solidFill>
                  <a:srgbClr val="3333CC"/>
                </a:solidFill>
              </a:rPr>
              <a:t>A merger is also represented by a diamond</a:t>
            </a:r>
            <a:r>
              <a:rPr lang="en-US" dirty="0">
                <a:solidFill>
                  <a:srgbClr val="3333CC"/>
                </a:solidFill>
              </a:rPr>
              <a:t> </a:t>
            </a:r>
          </a:p>
          <a:p>
            <a:pPr lvl="1">
              <a:lnSpc>
                <a:spcPct val="150000"/>
              </a:lnSpc>
              <a:buFont typeface="Wingdings" pitchFamily="2" charset="2"/>
              <a:buChar char="§"/>
            </a:pPr>
            <a:r>
              <a:rPr lang="en-US" sz="2400" dirty="0">
                <a:ea typeface="ＭＳ Ｐゴシック" pitchFamily="34" charset="-128"/>
              </a:rPr>
              <a:t>Two or more incoming transitions and one outgoing transition</a:t>
            </a:r>
          </a:p>
          <a:p>
            <a:pPr lvl="1">
              <a:lnSpc>
                <a:spcPct val="150000"/>
              </a:lnSpc>
              <a:buFont typeface="Wingdings" pitchFamily="2" charset="2"/>
              <a:buChar char="§"/>
            </a:pPr>
            <a:r>
              <a:rPr lang="en-US" sz="2400" dirty="0">
                <a:ea typeface="ＭＳ Ｐゴシック" pitchFamily="34" charset="-128"/>
              </a:rPr>
              <a:t>The outgoing transition will be fired only when all the incoming transitions are fired</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47</a:t>
            </a:fld>
            <a:endParaRPr lang="en-US"/>
          </a:p>
        </p:txBody>
      </p:sp>
    </p:spTree>
    <p:extLst>
      <p:ext uri="{BB962C8B-B14F-4D97-AF65-F5344CB8AC3E}">
        <p14:creationId xmlns:p14="http://schemas.microsoft.com/office/powerpoint/2010/main" val="3838101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584448"/>
            <a:ext cx="8229600" cy="639763"/>
          </a:xfrm>
        </p:spPr>
        <p:txBody>
          <a:bodyPr>
            <a:normAutofit fontScale="90000"/>
          </a:bodyPr>
          <a:lstStyle/>
          <a:p>
            <a:pPr>
              <a:buNone/>
            </a:pPr>
            <a:r>
              <a:rPr lang="id-ID" dirty="0" smtClean="0"/>
              <a:t>When to Use Activity Diagram</a:t>
            </a:r>
            <a:endParaRPr lang="id-ID" dirty="0"/>
          </a:p>
        </p:txBody>
      </p:sp>
      <p:sp>
        <p:nvSpPr>
          <p:cNvPr id="7" name="Content Placeholder 1"/>
          <p:cNvSpPr>
            <a:spLocks noGrp="1"/>
          </p:cNvSpPr>
          <p:nvPr>
            <p:ph idx="1"/>
          </p:nvPr>
        </p:nvSpPr>
        <p:spPr>
          <a:xfrm>
            <a:off x="395340" y="1484784"/>
            <a:ext cx="8305800" cy="4680520"/>
          </a:xfrm>
        </p:spPr>
        <p:txBody>
          <a:bodyPr>
            <a:normAutofit fontScale="92500"/>
          </a:bodyPr>
          <a:lstStyle/>
          <a:p>
            <a:pPr>
              <a:lnSpc>
                <a:spcPct val="150000"/>
              </a:lnSpc>
            </a:pPr>
            <a:r>
              <a:rPr lang="en-US" sz="2800" dirty="0"/>
              <a:t>An activity diagram can be used to</a:t>
            </a:r>
            <a:r>
              <a:rPr lang="en-US" dirty="0"/>
              <a:t> </a:t>
            </a:r>
          </a:p>
          <a:p>
            <a:pPr lvl="1">
              <a:lnSpc>
                <a:spcPct val="150000"/>
              </a:lnSpc>
              <a:buFont typeface="Wingdings" pitchFamily="2" charset="2"/>
              <a:buChar char="§"/>
            </a:pPr>
            <a:r>
              <a:rPr lang="en-US" sz="2400" dirty="0">
                <a:ea typeface="ＭＳ Ｐゴシック" pitchFamily="34" charset="-128"/>
              </a:rPr>
              <a:t>describe a use case </a:t>
            </a:r>
          </a:p>
          <a:p>
            <a:pPr lvl="1">
              <a:lnSpc>
                <a:spcPct val="150000"/>
              </a:lnSpc>
              <a:buFont typeface="Wingdings" pitchFamily="2" charset="2"/>
              <a:buChar char="§"/>
            </a:pPr>
            <a:r>
              <a:rPr lang="en-US" sz="2400" dirty="0">
                <a:ea typeface="ＭＳ Ｐゴシック" pitchFamily="34" charset="-128"/>
              </a:rPr>
              <a:t>describe a method in a sequence or communication diagram</a:t>
            </a:r>
          </a:p>
          <a:p>
            <a:pPr lvl="1">
              <a:lnSpc>
                <a:spcPct val="150000"/>
              </a:lnSpc>
              <a:buFont typeface="Wingdings" pitchFamily="2" charset="2"/>
              <a:buChar char="§"/>
            </a:pPr>
            <a:r>
              <a:rPr lang="en-US" sz="2400" dirty="0">
                <a:ea typeface="ＭＳ Ｐゴシック" pitchFamily="34" charset="-128"/>
              </a:rPr>
              <a:t>describe an action associated with a transition in a state diagram, or the entry action or the exit action of a state diagram</a:t>
            </a:r>
          </a:p>
          <a:p>
            <a:pPr lvl="2">
              <a:lnSpc>
                <a:spcPct val="150000"/>
              </a:lnSpc>
            </a:pPr>
            <a:r>
              <a:rPr lang="en-US" b="1" u="sng" dirty="0">
                <a:solidFill>
                  <a:srgbClr val="3333CC"/>
                </a:solidFill>
                <a:ea typeface="ＭＳ Ｐゴシック" pitchFamily="34" charset="-128"/>
              </a:rPr>
              <a:t>Caution</a:t>
            </a:r>
            <a:r>
              <a:rPr lang="en-US" b="1" dirty="0">
                <a:solidFill>
                  <a:srgbClr val="3333CC"/>
                </a:solidFill>
                <a:ea typeface="ＭＳ Ｐゴシック" pitchFamily="34" charset="-128"/>
              </a:rPr>
              <a:t>: </a:t>
            </a:r>
            <a:r>
              <a:rPr lang="en-US" dirty="0">
                <a:solidFill>
                  <a:srgbClr val="3333CC"/>
                </a:solidFill>
                <a:ea typeface="ＭＳ Ｐゴシック" pitchFamily="34" charset="-128"/>
              </a:rPr>
              <a:t>the word “action” in state diagram represents a higher level task while the same word in an activity diagram represents an atomic non-divisible computation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48</a:t>
            </a:fld>
            <a:endParaRPr lang="en-US"/>
          </a:p>
        </p:txBody>
      </p:sp>
    </p:spTree>
    <p:extLst>
      <p:ext uri="{BB962C8B-B14F-4D97-AF65-F5344CB8AC3E}">
        <p14:creationId xmlns:p14="http://schemas.microsoft.com/office/powerpoint/2010/main" val="1837541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620688"/>
            <a:ext cx="8229600" cy="639763"/>
          </a:xfrm>
        </p:spPr>
        <p:txBody>
          <a:bodyPr>
            <a:normAutofit fontScale="90000"/>
          </a:bodyPr>
          <a:lstStyle/>
          <a:p>
            <a:pPr>
              <a:buNone/>
            </a:pPr>
            <a:r>
              <a:rPr lang="id-ID" dirty="0" smtClean="0"/>
              <a:t>More Syntax in Activity Diagram</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49</a:t>
            </a:fld>
            <a:endParaRPr lang="en-US"/>
          </a:p>
        </p:txBody>
      </p:sp>
      <p:sp>
        <p:nvSpPr>
          <p:cNvPr id="8" name="Rectangle 7"/>
          <p:cNvSpPr/>
          <p:nvPr/>
        </p:nvSpPr>
        <p:spPr>
          <a:xfrm>
            <a:off x="251520" y="1628800"/>
            <a:ext cx="8629640" cy="4680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9" name="Oval 4"/>
          <p:cNvSpPr>
            <a:spLocks noChangeArrowheads="1"/>
          </p:cNvSpPr>
          <p:nvPr/>
        </p:nvSpPr>
        <p:spPr bwMode="auto">
          <a:xfrm>
            <a:off x="685800" y="4094278"/>
            <a:ext cx="228600" cy="2286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0" name="AutoShape 6"/>
          <p:cNvSpPr>
            <a:spLocks noChangeArrowheads="1"/>
          </p:cNvSpPr>
          <p:nvPr/>
        </p:nvSpPr>
        <p:spPr bwMode="auto">
          <a:xfrm>
            <a:off x="1905000" y="1884478"/>
            <a:ext cx="17526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 name="AutoShape 7"/>
          <p:cNvSpPr>
            <a:spLocks noChangeArrowheads="1"/>
          </p:cNvSpPr>
          <p:nvPr/>
        </p:nvSpPr>
        <p:spPr bwMode="auto">
          <a:xfrm>
            <a:off x="2590800" y="4094278"/>
            <a:ext cx="17526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2" name="AutoShape 8"/>
          <p:cNvSpPr>
            <a:spLocks noChangeArrowheads="1"/>
          </p:cNvSpPr>
          <p:nvPr/>
        </p:nvSpPr>
        <p:spPr bwMode="auto">
          <a:xfrm>
            <a:off x="4724400" y="4094278"/>
            <a:ext cx="17526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 name="Line 9"/>
          <p:cNvSpPr>
            <a:spLocks noChangeShapeType="1"/>
          </p:cNvSpPr>
          <p:nvPr/>
        </p:nvSpPr>
        <p:spPr bwMode="auto">
          <a:xfrm>
            <a:off x="3962400" y="3484678"/>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4" name="Line 10"/>
          <p:cNvSpPr>
            <a:spLocks noChangeShapeType="1"/>
          </p:cNvSpPr>
          <p:nvPr/>
        </p:nvSpPr>
        <p:spPr bwMode="auto">
          <a:xfrm>
            <a:off x="3962400" y="5465878"/>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5" name="Oval 11"/>
          <p:cNvSpPr>
            <a:spLocks noChangeArrowheads="1"/>
          </p:cNvSpPr>
          <p:nvPr/>
        </p:nvSpPr>
        <p:spPr bwMode="auto">
          <a:xfrm>
            <a:off x="4419600" y="5923078"/>
            <a:ext cx="228600" cy="2286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6" name="Oval 12"/>
          <p:cNvSpPr>
            <a:spLocks noChangeArrowheads="1"/>
          </p:cNvSpPr>
          <p:nvPr/>
        </p:nvSpPr>
        <p:spPr bwMode="auto">
          <a:xfrm>
            <a:off x="4343400" y="5846878"/>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7" name="Line 13"/>
          <p:cNvSpPr>
            <a:spLocks noChangeShapeType="1"/>
          </p:cNvSpPr>
          <p:nvPr/>
        </p:nvSpPr>
        <p:spPr bwMode="auto">
          <a:xfrm>
            <a:off x="762000" y="2341678"/>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8" name="Line 14"/>
          <p:cNvSpPr>
            <a:spLocks noChangeShapeType="1"/>
          </p:cNvSpPr>
          <p:nvPr/>
        </p:nvSpPr>
        <p:spPr bwMode="auto">
          <a:xfrm flipH="1">
            <a:off x="4495800" y="2646478"/>
            <a:ext cx="1600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9" name="Line 15"/>
          <p:cNvSpPr>
            <a:spLocks noChangeShapeType="1"/>
          </p:cNvSpPr>
          <p:nvPr/>
        </p:nvSpPr>
        <p:spPr bwMode="auto">
          <a:xfrm>
            <a:off x="3429000" y="378947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0" name="Line 16"/>
          <p:cNvSpPr>
            <a:spLocks noChangeShapeType="1"/>
          </p:cNvSpPr>
          <p:nvPr/>
        </p:nvSpPr>
        <p:spPr bwMode="auto">
          <a:xfrm>
            <a:off x="5562600" y="378947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1" name="Line 17"/>
          <p:cNvSpPr>
            <a:spLocks noChangeShapeType="1"/>
          </p:cNvSpPr>
          <p:nvPr/>
        </p:nvSpPr>
        <p:spPr bwMode="auto">
          <a:xfrm>
            <a:off x="3429000" y="3789478"/>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2" name="Line 18"/>
          <p:cNvSpPr>
            <a:spLocks noChangeShapeType="1"/>
          </p:cNvSpPr>
          <p:nvPr/>
        </p:nvSpPr>
        <p:spPr bwMode="auto">
          <a:xfrm>
            <a:off x="4495800" y="348467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 name="Line 19"/>
          <p:cNvSpPr>
            <a:spLocks noChangeShapeType="1"/>
          </p:cNvSpPr>
          <p:nvPr/>
        </p:nvSpPr>
        <p:spPr bwMode="auto">
          <a:xfrm>
            <a:off x="3429000" y="5008678"/>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4" name="Line 20"/>
          <p:cNvSpPr>
            <a:spLocks noChangeShapeType="1"/>
          </p:cNvSpPr>
          <p:nvPr/>
        </p:nvSpPr>
        <p:spPr bwMode="auto">
          <a:xfrm flipH="1">
            <a:off x="4724400" y="5008678"/>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5" name="Line 21"/>
          <p:cNvSpPr>
            <a:spLocks noChangeShapeType="1"/>
          </p:cNvSpPr>
          <p:nvPr/>
        </p:nvSpPr>
        <p:spPr bwMode="auto">
          <a:xfrm>
            <a:off x="4495800" y="546587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6" name="Text Box 22"/>
          <p:cNvSpPr txBox="1">
            <a:spLocks noChangeArrowheads="1"/>
          </p:cNvSpPr>
          <p:nvPr/>
        </p:nvSpPr>
        <p:spPr bwMode="auto">
          <a:xfrm>
            <a:off x="2209800" y="211307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action</a:t>
            </a:r>
          </a:p>
        </p:txBody>
      </p:sp>
      <p:sp>
        <p:nvSpPr>
          <p:cNvPr id="27" name="Text Box 23"/>
          <p:cNvSpPr txBox="1">
            <a:spLocks noChangeArrowheads="1"/>
          </p:cNvSpPr>
          <p:nvPr/>
        </p:nvSpPr>
        <p:spPr bwMode="auto">
          <a:xfrm>
            <a:off x="2819400" y="439907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action</a:t>
            </a:r>
          </a:p>
        </p:txBody>
      </p:sp>
      <p:sp>
        <p:nvSpPr>
          <p:cNvPr id="28" name="Text Box 24"/>
          <p:cNvSpPr txBox="1">
            <a:spLocks noChangeArrowheads="1"/>
          </p:cNvSpPr>
          <p:nvPr/>
        </p:nvSpPr>
        <p:spPr bwMode="auto">
          <a:xfrm>
            <a:off x="4953000" y="4322878"/>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action</a:t>
            </a:r>
          </a:p>
        </p:txBody>
      </p:sp>
      <p:sp>
        <p:nvSpPr>
          <p:cNvPr id="29" name="Text Box 25"/>
          <p:cNvSpPr txBox="1">
            <a:spLocks noChangeArrowheads="1"/>
          </p:cNvSpPr>
          <p:nvPr/>
        </p:nvSpPr>
        <p:spPr bwMode="auto">
          <a:xfrm>
            <a:off x="5715000" y="2951278"/>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solidFill>
                  <a:srgbClr val="FF0000"/>
                </a:solidFill>
              </a:rPr>
              <a:t>Fork node</a:t>
            </a:r>
          </a:p>
        </p:txBody>
      </p:sp>
      <p:sp>
        <p:nvSpPr>
          <p:cNvPr id="30" name="Text Box 26"/>
          <p:cNvSpPr txBox="1">
            <a:spLocks noChangeArrowheads="1"/>
          </p:cNvSpPr>
          <p:nvPr/>
        </p:nvSpPr>
        <p:spPr bwMode="auto">
          <a:xfrm>
            <a:off x="5715000" y="5465878"/>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solidFill>
                  <a:srgbClr val="FF0000"/>
                </a:solidFill>
              </a:rPr>
              <a:t>Join node</a:t>
            </a:r>
          </a:p>
        </p:txBody>
      </p:sp>
      <p:sp>
        <p:nvSpPr>
          <p:cNvPr id="31" name="Line 27"/>
          <p:cNvSpPr>
            <a:spLocks noChangeShapeType="1"/>
          </p:cNvSpPr>
          <p:nvPr/>
        </p:nvSpPr>
        <p:spPr bwMode="auto">
          <a:xfrm flipH="1" flipV="1">
            <a:off x="5029200" y="5542078"/>
            <a:ext cx="762000" cy="762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2" name="Line 28"/>
          <p:cNvSpPr>
            <a:spLocks noChangeShapeType="1"/>
          </p:cNvSpPr>
          <p:nvPr/>
        </p:nvSpPr>
        <p:spPr bwMode="auto">
          <a:xfrm flipH="1">
            <a:off x="5029200" y="3256078"/>
            <a:ext cx="609600" cy="1524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3" name="AutoShape 29"/>
          <p:cNvSpPr>
            <a:spLocks noChangeArrowheads="1"/>
          </p:cNvSpPr>
          <p:nvPr/>
        </p:nvSpPr>
        <p:spPr bwMode="auto">
          <a:xfrm>
            <a:off x="6096000" y="1808278"/>
            <a:ext cx="17526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4" name="Text Box 30"/>
          <p:cNvSpPr txBox="1">
            <a:spLocks noChangeArrowheads="1"/>
          </p:cNvSpPr>
          <p:nvPr/>
        </p:nvSpPr>
        <p:spPr bwMode="auto">
          <a:xfrm>
            <a:off x="6400800" y="211307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action</a:t>
            </a:r>
          </a:p>
        </p:txBody>
      </p:sp>
      <p:sp>
        <p:nvSpPr>
          <p:cNvPr id="35" name="Rectangle 31"/>
          <p:cNvSpPr>
            <a:spLocks noChangeArrowheads="1"/>
          </p:cNvSpPr>
          <p:nvPr/>
        </p:nvSpPr>
        <p:spPr bwMode="auto">
          <a:xfrm>
            <a:off x="4191000" y="1960678"/>
            <a:ext cx="1295400" cy="609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36" name="Text Box 32"/>
          <p:cNvSpPr txBox="1">
            <a:spLocks noChangeArrowheads="1"/>
          </p:cNvSpPr>
          <p:nvPr/>
        </p:nvSpPr>
        <p:spPr bwMode="auto">
          <a:xfrm>
            <a:off x="4267200" y="203687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u="sng"/>
              <a:t>: Class</a:t>
            </a:r>
          </a:p>
        </p:txBody>
      </p:sp>
      <p:sp>
        <p:nvSpPr>
          <p:cNvPr id="37" name="Line 33"/>
          <p:cNvSpPr>
            <a:spLocks noChangeShapeType="1"/>
          </p:cNvSpPr>
          <p:nvPr/>
        </p:nvSpPr>
        <p:spPr bwMode="auto">
          <a:xfrm>
            <a:off x="3657600" y="234167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8" name="Line 34"/>
          <p:cNvSpPr>
            <a:spLocks noChangeShapeType="1"/>
          </p:cNvSpPr>
          <p:nvPr/>
        </p:nvSpPr>
        <p:spPr bwMode="auto">
          <a:xfrm>
            <a:off x="5486400" y="234167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9" name="Text Box 35"/>
          <p:cNvSpPr txBox="1">
            <a:spLocks noChangeArrowheads="1"/>
          </p:cNvSpPr>
          <p:nvPr/>
        </p:nvSpPr>
        <p:spPr bwMode="auto">
          <a:xfrm>
            <a:off x="1524000" y="3179878"/>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solidFill>
                  <a:srgbClr val="FF0000"/>
                </a:solidFill>
              </a:rPr>
              <a:t>Object</a:t>
            </a:r>
          </a:p>
        </p:txBody>
      </p:sp>
      <p:sp>
        <p:nvSpPr>
          <p:cNvPr id="40" name="Line 36"/>
          <p:cNvSpPr>
            <a:spLocks noChangeShapeType="1"/>
          </p:cNvSpPr>
          <p:nvPr/>
        </p:nvSpPr>
        <p:spPr bwMode="auto">
          <a:xfrm flipV="1">
            <a:off x="2590800" y="2646478"/>
            <a:ext cx="1600200" cy="6096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1" name="Line 37"/>
          <p:cNvSpPr>
            <a:spLocks noChangeShapeType="1"/>
          </p:cNvSpPr>
          <p:nvPr/>
        </p:nvSpPr>
        <p:spPr bwMode="auto">
          <a:xfrm flipV="1">
            <a:off x="762000" y="2341678"/>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2" name="TextBox 38"/>
          <p:cNvSpPr txBox="1">
            <a:spLocks noChangeArrowheads="1"/>
          </p:cNvSpPr>
          <p:nvPr/>
        </p:nvSpPr>
        <p:spPr bwMode="auto">
          <a:xfrm>
            <a:off x="533400" y="1732078"/>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Obj.action (params)</a:t>
            </a:r>
          </a:p>
        </p:txBody>
      </p:sp>
    </p:spTree>
    <p:extLst>
      <p:ext uri="{BB962C8B-B14F-4D97-AF65-F5344CB8AC3E}">
        <p14:creationId xmlns:p14="http://schemas.microsoft.com/office/powerpoint/2010/main" val="3601935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52400" y="611087"/>
            <a:ext cx="8229600" cy="639763"/>
          </a:xfrm>
        </p:spPr>
        <p:txBody>
          <a:bodyPr>
            <a:normAutofit fontScale="90000"/>
          </a:bodyPr>
          <a:lstStyle/>
          <a:p>
            <a:pPr>
              <a:buNone/>
            </a:pPr>
            <a:r>
              <a:rPr lang="id-ID" dirty="0" smtClean="0"/>
              <a:t>UML History</a:t>
            </a:r>
            <a:endParaRPr lang="id-ID" dirty="0"/>
          </a:p>
        </p:txBody>
      </p:sp>
      <p:sp>
        <p:nvSpPr>
          <p:cNvPr id="9" name="Content Placeholder 1"/>
          <p:cNvSpPr>
            <a:spLocks noGrp="1"/>
          </p:cNvSpPr>
          <p:nvPr>
            <p:ph idx="1"/>
          </p:nvPr>
        </p:nvSpPr>
        <p:spPr>
          <a:xfrm>
            <a:off x="395536" y="1655439"/>
            <a:ext cx="8305800" cy="4581873"/>
          </a:xfrm>
        </p:spPr>
        <p:txBody>
          <a:bodyPr>
            <a:normAutofit/>
          </a:bodyPr>
          <a:lstStyle/>
          <a:p>
            <a:pPr marL="68580" indent="0">
              <a:lnSpc>
                <a:spcPct val="80000"/>
              </a:lnSpc>
              <a:buNone/>
            </a:pPr>
            <a:r>
              <a:rPr lang="en-US" sz="2100" dirty="0">
                <a:solidFill>
                  <a:srgbClr val="3333CC"/>
                </a:solidFill>
                <a:latin typeface="Calibri" pitchFamily="34" charset="0"/>
                <a:cs typeface="Calibri" pitchFamily="34" charset="0"/>
              </a:rPr>
              <a:t>Unification of ideas began in mid 90’s.</a:t>
            </a:r>
          </a:p>
          <a:p>
            <a:pPr marL="88900" lvl="2" indent="0">
              <a:lnSpc>
                <a:spcPct val="80000"/>
              </a:lnSpc>
              <a:buNone/>
            </a:pPr>
            <a:r>
              <a:rPr lang="id-ID" sz="2100" dirty="0">
                <a:solidFill>
                  <a:srgbClr val="3333CC"/>
                </a:solidFill>
                <a:latin typeface="Calibri" pitchFamily="34" charset="0"/>
                <a:cs typeface="Calibri" pitchFamily="34" charset="0"/>
              </a:rPr>
              <a:t>Rumbaugh joins Booch at Rational ’94</a:t>
            </a:r>
          </a:p>
          <a:p>
            <a:pPr marL="88900" lvl="1" indent="0">
              <a:lnSpc>
                <a:spcPct val="80000"/>
              </a:lnSpc>
              <a:buNone/>
            </a:pPr>
            <a:r>
              <a:rPr lang="id-ID" sz="2100" dirty="0">
                <a:solidFill>
                  <a:srgbClr val="3333CC"/>
                </a:solidFill>
                <a:latin typeface="Calibri" pitchFamily="34" charset="0"/>
                <a:cs typeface="Calibri" pitchFamily="34" charset="0"/>
              </a:rPr>
              <a:t>v0.8 draft Unified Method ’95</a:t>
            </a:r>
          </a:p>
          <a:p>
            <a:pPr marL="88900" lvl="2" indent="0">
              <a:lnSpc>
                <a:spcPct val="80000"/>
              </a:lnSpc>
              <a:buNone/>
            </a:pPr>
            <a:r>
              <a:rPr lang="id-ID" sz="2100" dirty="0">
                <a:solidFill>
                  <a:srgbClr val="3333CC"/>
                </a:solidFill>
                <a:latin typeface="Calibri" pitchFamily="34" charset="0"/>
                <a:cs typeface="Calibri" pitchFamily="34" charset="0"/>
              </a:rPr>
              <a:t>Jacobson joins Rational ’95</a:t>
            </a:r>
          </a:p>
          <a:p>
            <a:pPr marL="88900" lvl="1" indent="0">
              <a:lnSpc>
                <a:spcPct val="80000"/>
              </a:lnSpc>
              <a:buNone/>
            </a:pPr>
            <a:r>
              <a:rPr lang="id-ID" sz="2100" dirty="0">
                <a:solidFill>
                  <a:srgbClr val="3333CC"/>
                </a:solidFill>
                <a:latin typeface="Calibri" pitchFamily="34" charset="0"/>
                <a:cs typeface="Calibri" pitchFamily="34" charset="0"/>
              </a:rPr>
              <a:t>UML v0.9 in June ’96</a:t>
            </a:r>
          </a:p>
          <a:p>
            <a:pPr marL="365760" lvl="1" indent="0">
              <a:lnSpc>
                <a:spcPct val="80000"/>
              </a:lnSpc>
              <a:buNone/>
            </a:pPr>
            <a:endParaRPr lang="en-US" sz="2100" dirty="0">
              <a:latin typeface="Calibri" pitchFamily="34" charset="0"/>
              <a:cs typeface="Calibri" pitchFamily="34" charset="0"/>
            </a:endParaRPr>
          </a:p>
          <a:p>
            <a:pPr marL="88900" lvl="1" indent="0">
              <a:lnSpc>
                <a:spcPct val="80000"/>
              </a:lnSpc>
              <a:buNone/>
            </a:pPr>
            <a:r>
              <a:rPr lang="en-US" sz="2100" dirty="0">
                <a:latin typeface="Calibri" pitchFamily="34" charset="0"/>
                <a:cs typeface="Calibri" pitchFamily="34" charset="0"/>
              </a:rPr>
              <a:t>UML 1.0 offered to OMG in January ’97</a:t>
            </a:r>
          </a:p>
          <a:p>
            <a:pPr marL="88900" lvl="1" indent="0">
              <a:lnSpc>
                <a:spcPct val="80000"/>
              </a:lnSpc>
              <a:buNone/>
            </a:pPr>
            <a:r>
              <a:rPr lang="en-US" sz="2100" dirty="0">
                <a:latin typeface="Calibri" pitchFamily="34" charset="0"/>
                <a:cs typeface="Calibri" pitchFamily="34" charset="0"/>
              </a:rPr>
              <a:t>UML 1.1 offered to OMG in July ’97</a:t>
            </a:r>
          </a:p>
          <a:p>
            <a:pPr marL="88900" lvl="2" indent="0">
              <a:lnSpc>
                <a:spcPct val="80000"/>
              </a:lnSpc>
              <a:buNone/>
            </a:pPr>
            <a:r>
              <a:rPr lang="en-US" sz="2100" dirty="0">
                <a:latin typeface="Calibri" pitchFamily="34" charset="0"/>
                <a:cs typeface="Calibri" pitchFamily="34" charset="0"/>
              </a:rPr>
              <a:t>Maintenance through OMG RTF</a:t>
            </a:r>
          </a:p>
          <a:p>
            <a:pPr marL="88900" lvl="1" indent="0">
              <a:lnSpc>
                <a:spcPct val="80000"/>
              </a:lnSpc>
              <a:buNone/>
            </a:pPr>
            <a:r>
              <a:rPr lang="en-US" sz="2100" dirty="0">
                <a:latin typeface="Calibri" pitchFamily="34" charset="0"/>
                <a:cs typeface="Calibri" pitchFamily="34" charset="0"/>
              </a:rPr>
              <a:t>UML 1.2 in June ’98</a:t>
            </a:r>
          </a:p>
          <a:p>
            <a:pPr marL="88900" lvl="1" indent="0">
              <a:lnSpc>
                <a:spcPct val="80000"/>
              </a:lnSpc>
              <a:buNone/>
            </a:pPr>
            <a:r>
              <a:rPr lang="en-US" sz="2100" dirty="0">
                <a:latin typeface="Calibri" pitchFamily="34" charset="0"/>
                <a:cs typeface="Calibri" pitchFamily="34" charset="0"/>
              </a:rPr>
              <a:t>UML 1.3 in fall ’99</a:t>
            </a:r>
          </a:p>
          <a:p>
            <a:pPr marL="88900" lvl="1" indent="0">
              <a:lnSpc>
                <a:spcPct val="80000"/>
              </a:lnSpc>
              <a:buNone/>
            </a:pPr>
            <a:r>
              <a:rPr lang="en-US" sz="2100" dirty="0">
                <a:latin typeface="Calibri" pitchFamily="34" charset="0"/>
                <a:cs typeface="Calibri" pitchFamily="34" charset="0"/>
              </a:rPr>
              <a:t>UML 1.5 </a:t>
            </a:r>
            <a:r>
              <a:rPr lang="en-US" sz="2100" dirty="0">
                <a:latin typeface="Calibri" pitchFamily="34" charset="0"/>
                <a:cs typeface="Calibri" pitchFamily="34" charset="0"/>
                <a:hlinkClick r:id="rId2"/>
              </a:rPr>
              <a:t>http://www.omg.org/technology/documents/formal/uml.htm</a:t>
            </a:r>
            <a:endParaRPr lang="en-US" sz="2100" dirty="0">
              <a:latin typeface="Calibri" pitchFamily="34" charset="0"/>
              <a:cs typeface="Calibri" pitchFamily="34" charset="0"/>
            </a:endParaRPr>
          </a:p>
          <a:p>
            <a:pPr marL="365760" lvl="1" indent="0">
              <a:lnSpc>
                <a:spcPct val="80000"/>
              </a:lnSpc>
              <a:buNone/>
            </a:pPr>
            <a:endParaRPr lang="en-US" sz="2100" dirty="0">
              <a:latin typeface="Calibri" pitchFamily="34" charset="0"/>
              <a:cs typeface="Calibri" pitchFamily="34" charset="0"/>
            </a:endParaRPr>
          </a:p>
          <a:p>
            <a:pPr marL="85725" lvl="1" indent="0">
              <a:lnSpc>
                <a:spcPct val="80000"/>
              </a:lnSpc>
              <a:buNone/>
            </a:pPr>
            <a:r>
              <a:rPr lang="en-US" sz="2100" dirty="0">
                <a:solidFill>
                  <a:schemeClr val="tx2">
                    <a:lumMod val="95000"/>
                    <a:lumOff val="5000"/>
                  </a:schemeClr>
                </a:solidFill>
                <a:latin typeface="Calibri" pitchFamily="34" charset="0"/>
                <a:cs typeface="Calibri" pitchFamily="34" charset="0"/>
              </a:rPr>
              <a:t>UML 2.0 underway </a:t>
            </a:r>
            <a:r>
              <a:rPr lang="en-US" sz="2100" dirty="0">
                <a:latin typeface="Calibri" pitchFamily="34" charset="0"/>
                <a:cs typeface="Calibri" pitchFamily="34" charset="0"/>
                <a:hlinkClick r:id="rId3"/>
              </a:rPr>
              <a:t>http://www.uml.org/</a:t>
            </a:r>
            <a:endParaRPr lang="en-US" sz="2100" dirty="0">
              <a:latin typeface="Calibri" pitchFamily="34" charset="0"/>
              <a:cs typeface="Calibri" pitchFamily="34" charset="0"/>
            </a:endParaRPr>
          </a:p>
          <a:p>
            <a:pPr marL="68580" indent="0">
              <a:lnSpc>
                <a:spcPct val="150000"/>
              </a:lnSpc>
              <a:buClrTx/>
              <a:buNone/>
            </a:pPr>
            <a:endParaRPr lang="en-US" dirty="0">
              <a:latin typeface="Calibri" pitchFamily="34" charset="0"/>
              <a:cs typeface="Calibri" pitchFamily="34" charset="0"/>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a:t>
            </a:fld>
            <a:endParaRPr lang="en-US"/>
          </a:p>
        </p:txBody>
      </p:sp>
    </p:spTree>
    <p:extLst>
      <p:ext uri="{BB962C8B-B14F-4D97-AF65-F5344CB8AC3E}">
        <p14:creationId xmlns:p14="http://schemas.microsoft.com/office/powerpoint/2010/main" val="4240019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584448"/>
            <a:ext cx="8229600" cy="639763"/>
          </a:xfrm>
        </p:spPr>
        <p:txBody>
          <a:bodyPr>
            <a:normAutofit fontScale="90000"/>
          </a:bodyPr>
          <a:lstStyle/>
          <a:p>
            <a:pPr>
              <a:buNone/>
            </a:pPr>
            <a:r>
              <a:rPr lang="id-ID" dirty="0" smtClean="0"/>
              <a:t>Example of Activity Diagram</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50</a:t>
            </a:fld>
            <a:endParaRPr lang="en-US"/>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036638"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9509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584448"/>
            <a:ext cx="8229600" cy="639763"/>
          </a:xfrm>
        </p:spPr>
        <p:txBody>
          <a:bodyPr>
            <a:normAutofit fontScale="90000"/>
          </a:bodyPr>
          <a:lstStyle/>
          <a:p>
            <a:pPr>
              <a:buNone/>
            </a:pPr>
            <a:r>
              <a:rPr lang="id-ID" dirty="0" smtClean="0"/>
              <a:t>Activity Partition</a:t>
            </a:r>
            <a:endParaRPr lang="id-ID" dirty="0"/>
          </a:p>
        </p:txBody>
      </p:sp>
      <p:sp>
        <p:nvSpPr>
          <p:cNvPr id="7" name="Content Placeholder 1"/>
          <p:cNvSpPr>
            <a:spLocks noGrp="1"/>
          </p:cNvSpPr>
          <p:nvPr>
            <p:ph idx="1"/>
          </p:nvPr>
        </p:nvSpPr>
        <p:spPr>
          <a:xfrm>
            <a:off x="395340" y="1484784"/>
            <a:ext cx="8305800" cy="4680520"/>
          </a:xfrm>
        </p:spPr>
        <p:txBody>
          <a:bodyPr>
            <a:normAutofit/>
          </a:bodyPr>
          <a:lstStyle/>
          <a:p>
            <a:pPr>
              <a:lnSpc>
                <a:spcPct val="150000"/>
              </a:lnSpc>
            </a:pPr>
            <a:r>
              <a:rPr lang="en-US" sz="2800" dirty="0">
                <a:solidFill>
                  <a:srgbClr val="3333CC"/>
                </a:solidFill>
              </a:rPr>
              <a:t>An activity partition represents a group of actions</a:t>
            </a:r>
          </a:p>
          <a:p>
            <a:pPr lvl="1">
              <a:lnSpc>
                <a:spcPct val="150000"/>
              </a:lnSpc>
              <a:buFont typeface="Wingdings" pitchFamily="2" charset="2"/>
              <a:buChar char="§"/>
            </a:pPr>
            <a:r>
              <a:rPr lang="en-US" sz="2400" dirty="0">
                <a:ea typeface="ＭＳ Ｐゴシック" pitchFamily="34" charset="-128"/>
              </a:rPr>
              <a:t>Actions grouped based on who performs the actions</a:t>
            </a:r>
          </a:p>
          <a:p>
            <a:pPr lvl="1">
              <a:lnSpc>
                <a:spcPct val="150000"/>
              </a:lnSpc>
              <a:buFont typeface="Wingdings" pitchFamily="2" charset="2"/>
              <a:buChar char="§"/>
            </a:pPr>
            <a:r>
              <a:rPr lang="en-US" sz="2400" dirty="0">
                <a:ea typeface="ＭＳ Ｐゴシック" pitchFamily="34" charset="-128"/>
              </a:rPr>
              <a:t>Actions grouped based on the functionality achieved by the actions</a:t>
            </a:r>
          </a:p>
          <a:p>
            <a:pPr lvl="1">
              <a:lnSpc>
                <a:spcPct val="150000"/>
              </a:lnSpc>
              <a:buFont typeface="Wingdings" pitchFamily="2" charset="2"/>
              <a:buChar char="§"/>
            </a:pPr>
            <a:r>
              <a:rPr lang="en-US" sz="2400" dirty="0">
                <a:ea typeface="ＭＳ Ｐゴシック" pitchFamily="34" charset="-128"/>
              </a:rPr>
              <a:t>Actions grouped based on timing events</a:t>
            </a:r>
          </a:p>
          <a:p>
            <a:pPr>
              <a:lnSpc>
                <a:spcPct val="150000"/>
              </a:lnSpc>
            </a:pPr>
            <a:endParaRPr lang="id-ID" sz="2800" dirty="0" smtClean="0"/>
          </a:p>
          <a:p>
            <a:pPr>
              <a:lnSpc>
                <a:spcPct val="150000"/>
              </a:lnSpc>
            </a:pPr>
            <a:r>
              <a:rPr lang="en-US" sz="2800" dirty="0" smtClean="0">
                <a:solidFill>
                  <a:srgbClr val="3333CC"/>
                </a:solidFill>
              </a:rPr>
              <a:t>Previous </a:t>
            </a:r>
            <a:r>
              <a:rPr lang="en-US" sz="2800" dirty="0">
                <a:solidFill>
                  <a:srgbClr val="3333CC"/>
                </a:solidFill>
              </a:rPr>
              <a:t>versions of UML call this as “swim </a:t>
            </a:r>
            <a:r>
              <a:rPr lang="en-US" sz="2800" dirty="0" smtClean="0">
                <a:solidFill>
                  <a:srgbClr val="3333CC"/>
                </a:solidFill>
              </a:rPr>
              <a:t>lane</a:t>
            </a:r>
            <a:r>
              <a:rPr lang="id-ID" sz="2800" dirty="0" smtClean="0">
                <a:solidFill>
                  <a:srgbClr val="3333CC"/>
                </a:solidFill>
              </a:rPr>
              <a:t>”</a:t>
            </a:r>
            <a:r>
              <a:rPr lang="en-US" sz="2800" dirty="0" smtClean="0">
                <a:solidFill>
                  <a:srgbClr val="FFFF00"/>
                </a:solidFill>
              </a:rPr>
              <a:t>.</a:t>
            </a:r>
            <a:endParaRPr lang="en-US" sz="2800" dirty="0">
              <a:solidFill>
                <a:srgbClr val="FFFF00"/>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51</a:t>
            </a:fld>
            <a:endParaRPr lang="en-US"/>
          </a:p>
        </p:txBody>
      </p:sp>
    </p:spTree>
    <p:extLst>
      <p:ext uri="{BB962C8B-B14F-4D97-AF65-F5344CB8AC3E}">
        <p14:creationId xmlns:p14="http://schemas.microsoft.com/office/powerpoint/2010/main" val="351630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512440"/>
            <a:ext cx="8229600" cy="639763"/>
          </a:xfrm>
        </p:spPr>
        <p:txBody>
          <a:bodyPr>
            <a:normAutofit fontScale="90000"/>
          </a:bodyPr>
          <a:lstStyle/>
          <a:p>
            <a:pPr>
              <a:buNone/>
            </a:pPr>
            <a:r>
              <a:rPr lang="id-ID" dirty="0" smtClean="0"/>
              <a:t>More Syntax in Activity Diagram</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52</a:t>
            </a:fld>
            <a:endParaRPr lang="en-US"/>
          </a:p>
        </p:txBody>
      </p:sp>
      <p:sp>
        <p:nvSpPr>
          <p:cNvPr id="8" name="Rectangle 7"/>
          <p:cNvSpPr/>
          <p:nvPr/>
        </p:nvSpPr>
        <p:spPr>
          <a:xfrm>
            <a:off x="285933" y="1268760"/>
            <a:ext cx="8629640"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9" name="AutoShape 5"/>
          <p:cNvSpPr>
            <a:spLocks noChangeArrowheads="1"/>
          </p:cNvSpPr>
          <p:nvPr/>
        </p:nvSpPr>
        <p:spPr bwMode="auto">
          <a:xfrm>
            <a:off x="533400" y="3728715"/>
            <a:ext cx="17526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AutoShape 6"/>
          <p:cNvSpPr>
            <a:spLocks noChangeArrowheads="1"/>
          </p:cNvSpPr>
          <p:nvPr/>
        </p:nvSpPr>
        <p:spPr bwMode="auto">
          <a:xfrm>
            <a:off x="5334000" y="3728715"/>
            <a:ext cx="17526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 name="Line 7"/>
          <p:cNvSpPr>
            <a:spLocks noChangeShapeType="1"/>
          </p:cNvSpPr>
          <p:nvPr/>
        </p:nvSpPr>
        <p:spPr bwMode="auto">
          <a:xfrm>
            <a:off x="5562600" y="3119115"/>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 name="Line 8"/>
          <p:cNvSpPr>
            <a:spLocks noChangeShapeType="1"/>
          </p:cNvSpPr>
          <p:nvPr/>
        </p:nvSpPr>
        <p:spPr bwMode="auto">
          <a:xfrm>
            <a:off x="5562600" y="5176515"/>
            <a:ext cx="99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Oval 9"/>
          <p:cNvSpPr>
            <a:spLocks noChangeArrowheads="1"/>
          </p:cNvSpPr>
          <p:nvPr/>
        </p:nvSpPr>
        <p:spPr bwMode="auto">
          <a:xfrm>
            <a:off x="6096000" y="5709915"/>
            <a:ext cx="228600" cy="2286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4" name="Oval 10"/>
          <p:cNvSpPr>
            <a:spLocks noChangeArrowheads="1"/>
          </p:cNvSpPr>
          <p:nvPr/>
        </p:nvSpPr>
        <p:spPr bwMode="auto">
          <a:xfrm>
            <a:off x="6019800" y="5633715"/>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 name="Line 13"/>
          <p:cNvSpPr>
            <a:spLocks noChangeShapeType="1"/>
          </p:cNvSpPr>
          <p:nvPr/>
        </p:nvSpPr>
        <p:spPr bwMode="auto">
          <a:xfrm>
            <a:off x="1371600" y="342391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6" name="Line 14"/>
          <p:cNvSpPr>
            <a:spLocks noChangeShapeType="1"/>
          </p:cNvSpPr>
          <p:nvPr/>
        </p:nvSpPr>
        <p:spPr bwMode="auto">
          <a:xfrm>
            <a:off x="6248400" y="342391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7" name="Line 15"/>
          <p:cNvSpPr>
            <a:spLocks noChangeShapeType="1"/>
          </p:cNvSpPr>
          <p:nvPr/>
        </p:nvSpPr>
        <p:spPr bwMode="auto">
          <a:xfrm>
            <a:off x="1371600" y="3423915"/>
            <a:ext cx="487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8" name="Line 16"/>
          <p:cNvSpPr>
            <a:spLocks noChangeShapeType="1"/>
          </p:cNvSpPr>
          <p:nvPr/>
        </p:nvSpPr>
        <p:spPr bwMode="auto">
          <a:xfrm>
            <a:off x="5867400" y="3119115"/>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9" name="Line 17"/>
          <p:cNvSpPr>
            <a:spLocks noChangeShapeType="1"/>
          </p:cNvSpPr>
          <p:nvPr/>
        </p:nvSpPr>
        <p:spPr bwMode="auto">
          <a:xfrm>
            <a:off x="1295400" y="4643115"/>
            <a:ext cx="441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0" name="Line 18"/>
          <p:cNvSpPr>
            <a:spLocks noChangeShapeType="1"/>
          </p:cNvSpPr>
          <p:nvPr/>
        </p:nvSpPr>
        <p:spPr bwMode="auto">
          <a:xfrm flipH="1">
            <a:off x="6172200" y="464311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1" name="Line 19"/>
          <p:cNvSpPr>
            <a:spLocks noChangeShapeType="1"/>
          </p:cNvSpPr>
          <p:nvPr/>
        </p:nvSpPr>
        <p:spPr bwMode="auto">
          <a:xfrm>
            <a:off x="6172200" y="517651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2" name="Text Box 21"/>
          <p:cNvSpPr txBox="1">
            <a:spLocks noChangeArrowheads="1"/>
          </p:cNvSpPr>
          <p:nvPr/>
        </p:nvSpPr>
        <p:spPr bwMode="auto">
          <a:xfrm>
            <a:off x="838200" y="403351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400"/>
              <a:t>Display Bar</a:t>
            </a:r>
          </a:p>
        </p:txBody>
      </p:sp>
      <p:sp>
        <p:nvSpPr>
          <p:cNvPr id="23" name="Text Box 22"/>
          <p:cNvSpPr txBox="1">
            <a:spLocks noChangeArrowheads="1"/>
          </p:cNvSpPr>
          <p:nvPr/>
        </p:nvSpPr>
        <p:spPr bwMode="auto">
          <a:xfrm>
            <a:off x="5562600" y="3881115"/>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400"/>
              <a:t>Update status of Bar</a:t>
            </a:r>
          </a:p>
        </p:txBody>
      </p:sp>
      <p:sp>
        <p:nvSpPr>
          <p:cNvPr id="24" name="AutoShape 31"/>
          <p:cNvSpPr>
            <a:spLocks noChangeArrowheads="1"/>
          </p:cNvSpPr>
          <p:nvPr/>
        </p:nvSpPr>
        <p:spPr bwMode="auto">
          <a:xfrm>
            <a:off x="5257800" y="1747515"/>
            <a:ext cx="17526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 name="Text Box 32"/>
          <p:cNvSpPr txBox="1">
            <a:spLocks noChangeArrowheads="1"/>
          </p:cNvSpPr>
          <p:nvPr/>
        </p:nvSpPr>
        <p:spPr bwMode="auto">
          <a:xfrm>
            <a:off x="5410200" y="197611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400"/>
              <a:t>Initialize Bar</a:t>
            </a:r>
          </a:p>
        </p:txBody>
      </p:sp>
      <p:sp>
        <p:nvSpPr>
          <p:cNvPr id="26" name="Line 33"/>
          <p:cNvSpPr>
            <a:spLocks noChangeShapeType="1"/>
          </p:cNvSpPr>
          <p:nvPr/>
        </p:nvSpPr>
        <p:spPr bwMode="auto">
          <a:xfrm>
            <a:off x="6096000" y="266191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7" name="Text Box 36"/>
          <p:cNvSpPr txBox="1">
            <a:spLocks noChangeArrowheads="1"/>
          </p:cNvSpPr>
          <p:nvPr/>
        </p:nvSpPr>
        <p:spPr bwMode="auto">
          <a:xfrm>
            <a:off x="914400" y="1366515"/>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err="1"/>
              <a:t>DisplayWindow</a:t>
            </a:r>
            <a:endParaRPr lang="en-US" sz="1800" dirty="0"/>
          </a:p>
        </p:txBody>
      </p:sp>
      <p:sp>
        <p:nvSpPr>
          <p:cNvPr id="28" name="Text Box 37"/>
          <p:cNvSpPr txBox="1">
            <a:spLocks noChangeArrowheads="1"/>
          </p:cNvSpPr>
          <p:nvPr/>
        </p:nvSpPr>
        <p:spPr bwMode="auto">
          <a:xfrm>
            <a:off x="7086600" y="1290315"/>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t>Installer</a:t>
            </a:r>
          </a:p>
        </p:txBody>
      </p:sp>
      <p:sp>
        <p:nvSpPr>
          <p:cNvPr id="29" name="Rectangle 38"/>
          <p:cNvSpPr>
            <a:spLocks noChangeArrowheads="1"/>
          </p:cNvSpPr>
          <p:nvPr/>
        </p:nvSpPr>
        <p:spPr bwMode="auto">
          <a:xfrm>
            <a:off x="2895600" y="3881115"/>
            <a:ext cx="1447800" cy="609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30" name="Text Box 39"/>
          <p:cNvSpPr txBox="1">
            <a:spLocks noChangeArrowheads="1"/>
          </p:cNvSpPr>
          <p:nvPr/>
        </p:nvSpPr>
        <p:spPr bwMode="auto">
          <a:xfrm>
            <a:off x="2971800" y="3957315"/>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400" u="sng"/>
              <a:t>:Progress Bar </a:t>
            </a:r>
          </a:p>
        </p:txBody>
      </p:sp>
      <p:sp>
        <p:nvSpPr>
          <p:cNvPr id="31" name="Line 40"/>
          <p:cNvSpPr>
            <a:spLocks noChangeShapeType="1"/>
          </p:cNvSpPr>
          <p:nvPr/>
        </p:nvSpPr>
        <p:spPr bwMode="auto">
          <a:xfrm flipH="1">
            <a:off x="2286000" y="418591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2" name="Line 41"/>
          <p:cNvSpPr>
            <a:spLocks noChangeShapeType="1"/>
          </p:cNvSpPr>
          <p:nvPr/>
        </p:nvSpPr>
        <p:spPr bwMode="auto">
          <a:xfrm flipH="1">
            <a:off x="4343400" y="4109715"/>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3" name="Line 35"/>
          <p:cNvSpPr>
            <a:spLocks noChangeShapeType="1"/>
          </p:cNvSpPr>
          <p:nvPr/>
        </p:nvSpPr>
        <p:spPr bwMode="auto">
          <a:xfrm>
            <a:off x="4600753" y="1290315"/>
            <a:ext cx="0" cy="50190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2361719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152400"/>
            <a:ext cx="8229600" cy="639763"/>
          </a:xfrm>
        </p:spPr>
        <p:txBody>
          <a:bodyPr>
            <a:normAutofit fontScale="90000"/>
          </a:bodyPr>
          <a:lstStyle/>
          <a:p>
            <a:pPr>
              <a:buNone/>
            </a:pPr>
            <a:r>
              <a:rPr lang="id-ID" dirty="0" smtClean="0"/>
              <a:t>Sub Activity</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53</a:t>
            </a:fld>
            <a:endParaRPr lang="en-US"/>
          </a:p>
        </p:txBody>
      </p:sp>
      <p:sp>
        <p:nvSpPr>
          <p:cNvPr id="8" name="Text Box 4"/>
          <p:cNvSpPr txBox="1">
            <a:spLocks noChangeArrowheads="1"/>
          </p:cNvSpPr>
          <p:nvPr/>
        </p:nvSpPr>
        <p:spPr bwMode="auto">
          <a:xfrm>
            <a:off x="990600" y="908720"/>
            <a:ext cx="7391400"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spcBef>
                <a:spcPct val="50000"/>
              </a:spcBef>
            </a:pPr>
            <a:r>
              <a:rPr lang="en-US" dirty="0">
                <a:solidFill>
                  <a:srgbClr val="3333CC"/>
                </a:solidFill>
              </a:rPr>
              <a:t>An action state in an activity diagram can be represented by a </a:t>
            </a:r>
            <a:r>
              <a:rPr lang="en-US" dirty="0" smtClean="0">
                <a:solidFill>
                  <a:srgbClr val="3333CC"/>
                </a:solidFill>
              </a:rPr>
              <a:t>sub</a:t>
            </a:r>
            <a:r>
              <a:rPr lang="id-ID" dirty="0" smtClean="0">
                <a:solidFill>
                  <a:srgbClr val="3333CC"/>
                </a:solidFill>
              </a:rPr>
              <a:t> </a:t>
            </a:r>
            <a:r>
              <a:rPr lang="en-US" dirty="0" smtClean="0">
                <a:solidFill>
                  <a:srgbClr val="3333CC"/>
                </a:solidFill>
              </a:rPr>
              <a:t>activity </a:t>
            </a:r>
            <a:r>
              <a:rPr lang="en-US" dirty="0">
                <a:solidFill>
                  <a:srgbClr val="3333CC"/>
                </a:solidFill>
              </a:rPr>
              <a:t>as shown below</a:t>
            </a:r>
          </a:p>
        </p:txBody>
      </p:sp>
      <p:sp>
        <p:nvSpPr>
          <p:cNvPr id="9" name="AutoShape 5"/>
          <p:cNvSpPr>
            <a:spLocks noChangeArrowheads="1"/>
          </p:cNvSpPr>
          <p:nvPr/>
        </p:nvSpPr>
        <p:spPr bwMode="auto">
          <a:xfrm>
            <a:off x="2590800" y="2628900"/>
            <a:ext cx="2971800" cy="11430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id-ID"/>
          </a:p>
        </p:txBody>
      </p:sp>
      <p:sp>
        <p:nvSpPr>
          <p:cNvPr id="10" name="Line 6"/>
          <p:cNvSpPr>
            <a:spLocks noChangeShapeType="1"/>
          </p:cNvSpPr>
          <p:nvPr/>
        </p:nvSpPr>
        <p:spPr bwMode="auto">
          <a:xfrm>
            <a:off x="1295400" y="3220065"/>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 name="Line 7"/>
          <p:cNvSpPr>
            <a:spLocks noChangeShapeType="1"/>
          </p:cNvSpPr>
          <p:nvPr/>
        </p:nvSpPr>
        <p:spPr bwMode="auto">
          <a:xfrm>
            <a:off x="5562600" y="32385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 name="Rectangle 8"/>
          <p:cNvSpPr>
            <a:spLocks noChangeArrowheads="1"/>
          </p:cNvSpPr>
          <p:nvPr/>
        </p:nvSpPr>
        <p:spPr bwMode="auto">
          <a:xfrm>
            <a:off x="4648200" y="3467100"/>
            <a:ext cx="228600" cy="1524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3" name="Rectangle 9"/>
          <p:cNvSpPr>
            <a:spLocks noChangeArrowheads="1"/>
          </p:cNvSpPr>
          <p:nvPr/>
        </p:nvSpPr>
        <p:spPr bwMode="auto">
          <a:xfrm>
            <a:off x="5181600" y="3238500"/>
            <a:ext cx="228600" cy="1524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4" name="Line 10"/>
          <p:cNvSpPr>
            <a:spLocks noChangeShapeType="1"/>
          </p:cNvSpPr>
          <p:nvPr/>
        </p:nvSpPr>
        <p:spPr bwMode="auto">
          <a:xfrm flipV="1">
            <a:off x="4876800" y="33909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5" name="Text Box 12"/>
          <p:cNvSpPr txBox="1">
            <a:spLocks noChangeArrowheads="1"/>
          </p:cNvSpPr>
          <p:nvPr/>
        </p:nvSpPr>
        <p:spPr bwMode="auto">
          <a:xfrm>
            <a:off x="1109816" y="3933056"/>
            <a:ext cx="624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spcBef>
                <a:spcPct val="50000"/>
              </a:spcBef>
            </a:pPr>
            <a:r>
              <a:rPr lang="en-US" dirty="0">
                <a:solidFill>
                  <a:srgbClr val="3333CC"/>
                </a:solidFill>
              </a:rPr>
              <a:t>A </a:t>
            </a:r>
            <a:r>
              <a:rPr lang="en-US" dirty="0" smtClean="0">
                <a:solidFill>
                  <a:srgbClr val="3333CC"/>
                </a:solidFill>
              </a:rPr>
              <a:t>sub</a:t>
            </a:r>
            <a:r>
              <a:rPr lang="id-ID" dirty="0" smtClean="0">
                <a:solidFill>
                  <a:srgbClr val="3333CC"/>
                </a:solidFill>
              </a:rPr>
              <a:t> </a:t>
            </a:r>
            <a:r>
              <a:rPr lang="en-US" dirty="0" smtClean="0">
                <a:solidFill>
                  <a:srgbClr val="3333CC"/>
                </a:solidFill>
              </a:rPr>
              <a:t>activity </a:t>
            </a:r>
            <a:r>
              <a:rPr lang="en-US" dirty="0">
                <a:solidFill>
                  <a:srgbClr val="3333CC"/>
                </a:solidFill>
              </a:rPr>
              <a:t>represents a simplification of another activity diagram</a:t>
            </a:r>
          </a:p>
          <a:p>
            <a:pPr eaLnBrk="1" hangingPunct="1">
              <a:lnSpc>
                <a:spcPct val="150000"/>
              </a:lnSpc>
              <a:spcBef>
                <a:spcPct val="50000"/>
              </a:spcBef>
            </a:pPr>
            <a:r>
              <a:rPr lang="en-US" dirty="0">
                <a:solidFill>
                  <a:srgbClr val="3333CC"/>
                </a:solidFill>
              </a:rPr>
              <a:t>It reduces the space for an activity diagram</a:t>
            </a:r>
          </a:p>
        </p:txBody>
      </p:sp>
      <p:sp>
        <p:nvSpPr>
          <p:cNvPr id="25" name="Text Box 11"/>
          <p:cNvSpPr txBox="1">
            <a:spLocks noChangeArrowheads="1"/>
          </p:cNvSpPr>
          <p:nvPr/>
        </p:nvSpPr>
        <p:spPr bwMode="auto">
          <a:xfrm>
            <a:off x="2743200" y="29337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id-ID" dirty="0" smtClean="0"/>
              <a:t>Subactivity</a:t>
            </a:r>
            <a:endParaRPr lang="id-ID" dirty="0"/>
          </a:p>
        </p:txBody>
      </p:sp>
    </p:spTree>
    <p:extLst>
      <p:ext uri="{BB962C8B-B14F-4D97-AF65-F5344CB8AC3E}">
        <p14:creationId xmlns:p14="http://schemas.microsoft.com/office/powerpoint/2010/main" val="4067544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584448"/>
            <a:ext cx="8229600" cy="639763"/>
          </a:xfrm>
        </p:spPr>
        <p:txBody>
          <a:bodyPr>
            <a:normAutofit fontScale="90000"/>
          </a:bodyPr>
          <a:lstStyle/>
          <a:p>
            <a:pPr>
              <a:buNone/>
            </a:pPr>
            <a:r>
              <a:rPr lang="id-ID" dirty="0" smtClean="0"/>
              <a:t>Sub Activity Semantics</a:t>
            </a:r>
            <a:endParaRPr lang="id-ID" dirty="0"/>
          </a:p>
        </p:txBody>
      </p:sp>
      <p:sp>
        <p:nvSpPr>
          <p:cNvPr id="7" name="Content Placeholder 1"/>
          <p:cNvSpPr>
            <a:spLocks noGrp="1"/>
          </p:cNvSpPr>
          <p:nvPr>
            <p:ph idx="1"/>
          </p:nvPr>
        </p:nvSpPr>
        <p:spPr>
          <a:xfrm>
            <a:off x="395340" y="1268760"/>
            <a:ext cx="8305800" cy="5184576"/>
          </a:xfrm>
        </p:spPr>
        <p:txBody>
          <a:bodyPr>
            <a:noAutofit/>
          </a:bodyPr>
          <a:lstStyle/>
          <a:p>
            <a:pPr>
              <a:lnSpc>
                <a:spcPct val="170000"/>
              </a:lnSpc>
            </a:pPr>
            <a:r>
              <a:rPr lang="id-ID" sz="2400" dirty="0" smtClean="0"/>
              <a:t>A subactivity is a representation of </a:t>
            </a:r>
            <a:r>
              <a:rPr lang="id-ID" sz="2400" dirty="0" smtClean="0">
                <a:solidFill>
                  <a:srgbClr val="3333CC"/>
                </a:solidFill>
              </a:rPr>
              <a:t>another activity diagram </a:t>
            </a:r>
          </a:p>
          <a:p>
            <a:pPr>
              <a:lnSpc>
                <a:spcPct val="170000"/>
              </a:lnSpc>
            </a:pPr>
            <a:r>
              <a:rPr lang="id-ID" sz="2400" dirty="0" smtClean="0">
                <a:solidFill>
                  <a:srgbClr val="3333CC"/>
                </a:solidFill>
              </a:rPr>
              <a:t>The incoming arrow </a:t>
            </a:r>
            <a:r>
              <a:rPr lang="id-ID" sz="2400" dirty="0" smtClean="0"/>
              <a:t>to a subactivity matches with the initial state of the activity diagram represented by the subactivity</a:t>
            </a:r>
          </a:p>
          <a:p>
            <a:pPr>
              <a:lnSpc>
                <a:spcPct val="170000"/>
              </a:lnSpc>
            </a:pPr>
            <a:r>
              <a:rPr lang="id-ID" sz="2400" dirty="0" smtClean="0">
                <a:solidFill>
                  <a:srgbClr val="3333CC"/>
                </a:solidFill>
              </a:rPr>
              <a:t>The outgoing arrow </a:t>
            </a:r>
            <a:r>
              <a:rPr lang="id-ID" sz="2400" dirty="0" smtClean="0"/>
              <a:t>from a subactivity matches with the final state of the activity diagram represented by the subactivity</a:t>
            </a:r>
            <a:endParaRPr lang="id-ID" sz="2400"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54</a:t>
            </a:fld>
            <a:endParaRPr lang="en-US"/>
          </a:p>
        </p:txBody>
      </p:sp>
    </p:spTree>
    <p:extLst>
      <p:ext uri="{BB962C8B-B14F-4D97-AF65-F5344CB8AC3E}">
        <p14:creationId xmlns:p14="http://schemas.microsoft.com/office/powerpoint/2010/main" val="32870193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55</a:t>
            </a:fld>
            <a:endParaRPr lang="en-US"/>
          </a:p>
        </p:txBody>
      </p:sp>
      <p:sp>
        <p:nvSpPr>
          <p:cNvPr id="8" name="Oval 16"/>
          <p:cNvSpPr>
            <a:spLocks noChangeArrowheads="1"/>
          </p:cNvSpPr>
          <p:nvPr/>
        </p:nvSpPr>
        <p:spPr bwMode="auto">
          <a:xfrm>
            <a:off x="2743200" y="5729748"/>
            <a:ext cx="533400" cy="457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9" name="Rectangle 5"/>
          <p:cNvSpPr>
            <a:spLocks noChangeArrowheads="1"/>
          </p:cNvSpPr>
          <p:nvPr/>
        </p:nvSpPr>
        <p:spPr bwMode="auto">
          <a:xfrm>
            <a:off x="457200" y="167148"/>
            <a:ext cx="28956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Rectangle 6"/>
          <p:cNvSpPr>
            <a:spLocks noChangeArrowheads="1"/>
          </p:cNvSpPr>
          <p:nvPr/>
        </p:nvSpPr>
        <p:spPr bwMode="auto">
          <a:xfrm>
            <a:off x="3352800" y="167148"/>
            <a:ext cx="28956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 name="Rectangle 7"/>
          <p:cNvSpPr>
            <a:spLocks noChangeArrowheads="1"/>
          </p:cNvSpPr>
          <p:nvPr/>
        </p:nvSpPr>
        <p:spPr bwMode="auto">
          <a:xfrm>
            <a:off x="6248400" y="167148"/>
            <a:ext cx="25908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2" name="AutoShape 8"/>
          <p:cNvSpPr>
            <a:spLocks noChangeArrowheads="1"/>
          </p:cNvSpPr>
          <p:nvPr/>
        </p:nvSpPr>
        <p:spPr bwMode="auto">
          <a:xfrm>
            <a:off x="1143000" y="1386348"/>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 name="AutoShape 9"/>
          <p:cNvSpPr>
            <a:spLocks noChangeArrowheads="1"/>
          </p:cNvSpPr>
          <p:nvPr/>
        </p:nvSpPr>
        <p:spPr bwMode="auto">
          <a:xfrm>
            <a:off x="4038600" y="2681748"/>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 name="AutoShape 10"/>
          <p:cNvSpPr>
            <a:spLocks noChangeArrowheads="1"/>
          </p:cNvSpPr>
          <p:nvPr/>
        </p:nvSpPr>
        <p:spPr bwMode="auto">
          <a:xfrm>
            <a:off x="1143000" y="3215148"/>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 name="AutoShape 11"/>
          <p:cNvSpPr>
            <a:spLocks noChangeArrowheads="1"/>
          </p:cNvSpPr>
          <p:nvPr/>
        </p:nvSpPr>
        <p:spPr bwMode="auto">
          <a:xfrm>
            <a:off x="6858000" y="3519948"/>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6" name="AutoShape 12"/>
          <p:cNvSpPr>
            <a:spLocks noChangeArrowheads="1"/>
          </p:cNvSpPr>
          <p:nvPr/>
        </p:nvSpPr>
        <p:spPr bwMode="auto">
          <a:xfrm>
            <a:off x="4038600" y="4510548"/>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7" name="AutoShape 13"/>
          <p:cNvSpPr>
            <a:spLocks noChangeArrowheads="1"/>
          </p:cNvSpPr>
          <p:nvPr/>
        </p:nvSpPr>
        <p:spPr bwMode="auto">
          <a:xfrm>
            <a:off x="1219200" y="4739148"/>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8" name="Oval 14"/>
          <p:cNvSpPr>
            <a:spLocks noChangeArrowheads="1"/>
          </p:cNvSpPr>
          <p:nvPr/>
        </p:nvSpPr>
        <p:spPr bwMode="auto">
          <a:xfrm>
            <a:off x="1905000" y="776748"/>
            <a:ext cx="152400" cy="152400"/>
          </a:xfrm>
          <a:prstGeom prst="ellipse">
            <a:avLst/>
          </a:prstGeom>
          <a:solidFill>
            <a:schemeClr val="accent2"/>
          </a:solidFill>
          <a:ln w="9525">
            <a:solidFill>
              <a:schemeClr val="tx1"/>
            </a:solidFill>
            <a:round/>
            <a:headEnd/>
            <a:tailEnd/>
          </a:ln>
        </p:spPr>
        <p:txBody>
          <a:bodyPr wrap="none" anchor="ctr"/>
          <a:lstStyle/>
          <a:p>
            <a:endParaRPr lang="id-ID"/>
          </a:p>
        </p:txBody>
      </p:sp>
      <p:sp>
        <p:nvSpPr>
          <p:cNvPr id="19" name="Oval 15"/>
          <p:cNvSpPr>
            <a:spLocks noChangeArrowheads="1"/>
          </p:cNvSpPr>
          <p:nvPr/>
        </p:nvSpPr>
        <p:spPr bwMode="auto">
          <a:xfrm>
            <a:off x="2895600" y="5882148"/>
            <a:ext cx="228600" cy="152400"/>
          </a:xfrm>
          <a:prstGeom prst="ellipse">
            <a:avLst/>
          </a:prstGeom>
          <a:solidFill>
            <a:schemeClr val="accent2"/>
          </a:solidFill>
          <a:ln w="9525">
            <a:solidFill>
              <a:schemeClr val="tx1"/>
            </a:solidFill>
            <a:round/>
            <a:headEnd/>
            <a:tailEnd/>
          </a:ln>
        </p:spPr>
        <p:txBody>
          <a:bodyPr wrap="none" anchor="ctr"/>
          <a:lstStyle/>
          <a:p>
            <a:endParaRPr lang="id-ID"/>
          </a:p>
        </p:txBody>
      </p:sp>
      <p:sp>
        <p:nvSpPr>
          <p:cNvPr id="20" name="Line 17"/>
          <p:cNvSpPr>
            <a:spLocks noChangeShapeType="1"/>
          </p:cNvSpPr>
          <p:nvPr/>
        </p:nvSpPr>
        <p:spPr bwMode="auto">
          <a:xfrm>
            <a:off x="1371600" y="2529348"/>
            <a:ext cx="106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1" name="Line 18"/>
          <p:cNvSpPr>
            <a:spLocks noChangeShapeType="1"/>
          </p:cNvSpPr>
          <p:nvPr/>
        </p:nvSpPr>
        <p:spPr bwMode="auto">
          <a:xfrm>
            <a:off x="4267200" y="4129548"/>
            <a:ext cx="106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2" name="Line 19"/>
          <p:cNvSpPr>
            <a:spLocks noChangeShapeType="1"/>
          </p:cNvSpPr>
          <p:nvPr/>
        </p:nvSpPr>
        <p:spPr bwMode="auto">
          <a:xfrm>
            <a:off x="1981200" y="92914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3" name="Line 20"/>
          <p:cNvSpPr>
            <a:spLocks noChangeShapeType="1"/>
          </p:cNvSpPr>
          <p:nvPr/>
        </p:nvSpPr>
        <p:spPr bwMode="auto">
          <a:xfrm>
            <a:off x="4800600" y="230074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4" name="Line 21"/>
          <p:cNvSpPr>
            <a:spLocks noChangeShapeType="1"/>
          </p:cNvSpPr>
          <p:nvPr/>
        </p:nvSpPr>
        <p:spPr bwMode="auto">
          <a:xfrm flipH="1">
            <a:off x="2209800" y="2300748"/>
            <a:ext cx="2590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5" name="Line 22"/>
          <p:cNvSpPr>
            <a:spLocks noChangeShapeType="1"/>
          </p:cNvSpPr>
          <p:nvPr/>
        </p:nvSpPr>
        <p:spPr bwMode="auto">
          <a:xfrm flipV="1">
            <a:off x="2209800" y="252934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 name="Line 23"/>
          <p:cNvSpPr>
            <a:spLocks noChangeShapeType="1"/>
          </p:cNvSpPr>
          <p:nvPr/>
        </p:nvSpPr>
        <p:spPr bwMode="auto">
          <a:xfrm>
            <a:off x="1676400" y="2529348"/>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7" name="Line 24"/>
          <p:cNvSpPr>
            <a:spLocks noChangeShapeType="1"/>
          </p:cNvSpPr>
          <p:nvPr/>
        </p:nvSpPr>
        <p:spPr bwMode="auto">
          <a:xfrm>
            <a:off x="4724400" y="374854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8" name="Line 25"/>
          <p:cNvSpPr>
            <a:spLocks noChangeShapeType="1"/>
          </p:cNvSpPr>
          <p:nvPr/>
        </p:nvSpPr>
        <p:spPr bwMode="auto">
          <a:xfrm flipH="1">
            <a:off x="1981200" y="3748548"/>
            <a:ext cx="2743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 name="Line 26"/>
          <p:cNvSpPr>
            <a:spLocks noChangeShapeType="1"/>
          </p:cNvSpPr>
          <p:nvPr/>
        </p:nvSpPr>
        <p:spPr bwMode="auto">
          <a:xfrm flipV="1">
            <a:off x="1981200" y="3900948"/>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0" name="Line 27"/>
          <p:cNvSpPr>
            <a:spLocks noChangeShapeType="1"/>
          </p:cNvSpPr>
          <p:nvPr/>
        </p:nvSpPr>
        <p:spPr bwMode="auto">
          <a:xfrm>
            <a:off x="7620000" y="298654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 name="Line 28"/>
          <p:cNvSpPr>
            <a:spLocks noChangeShapeType="1"/>
          </p:cNvSpPr>
          <p:nvPr/>
        </p:nvSpPr>
        <p:spPr bwMode="auto">
          <a:xfrm flipH="1">
            <a:off x="5029200" y="2986548"/>
            <a:ext cx="2590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2" name="Line 29"/>
          <p:cNvSpPr>
            <a:spLocks noChangeShapeType="1"/>
          </p:cNvSpPr>
          <p:nvPr/>
        </p:nvSpPr>
        <p:spPr bwMode="auto">
          <a:xfrm flipV="1">
            <a:off x="5029200" y="336754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3" name="Line 30"/>
          <p:cNvSpPr>
            <a:spLocks noChangeShapeType="1"/>
          </p:cNvSpPr>
          <p:nvPr/>
        </p:nvSpPr>
        <p:spPr bwMode="auto">
          <a:xfrm>
            <a:off x="4876800" y="374854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4" name="Line 31"/>
          <p:cNvSpPr>
            <a:spLocks noChangeShapeType="1"/>
          </p:cNvSpPr>
          <p:nvPr/>
        </p:nvSpPr>
        <p:spPr bwMode="auto">
          <a:xfrm>
            <a:off x="4876800" y="3748548"/>
            <a:ext cx="27432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5" name="Line 32"/>
          <p:cNvSpPr>
            <a:spLocks noChangeShapeType="1"/>
          </p:cNvSpPr>
          <p:nvPr/>
        </p:nvSpPr>
        <p:spPr bwMode="auto">
          <a:xfrm flipV="1">
            <a:off x="7620000" y="4205748"/>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6" name="Line 33"/>
          <p:cNvSpPr>
            <a:spLocks noChangeShapeType="1"/>
          </p:cNvSpPr>
          <p:nvPr/>
        </p:nvSpPr>
        <p:spPr bwMode="auto">
          <a:xfrm flipH="1">
            <a:off x="2819400" y="4815348"/>
            <a:ext cx="1219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7" name="Line 34"/>
          <p:cNvSpPr>
            <a:spLocks noChangeShapeType="1"/>
          </p:cNvSpPr>
          <p:nvPr/>
        </p:nvSpPr>
        <p:spPr bwMode="auto">
          <a:xfrm>
            <a:off x="1981200" y="5424948"/>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8" name="Line 35"/>
          <p:cNvSpPr>
            <a:spLocks noChangeShapeType="1"/>
          </p:cNvSpPr>
          <p:nvPr/>
        </p:nvSpPr>
        <p:spPr bwMode="auto">
          <a:xfrm>
            <a:off x="1905000" y="2072148"/>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 name="Text Box 36"/>
          <p:cNvSpPr txBox="1">
            <a:spLocks noChangeArrowheads="1"/>
          </p:cNvSpPr>
          <p:nvPr/>
        </p:nvSpPr>
        <p:spPr bwMode="auto">
          <a:xfrm>
            <a:off x="609600" y="243348"/>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2000" b="1"/>
              <a:t>Customer</a:t>
            </a:r>
          </a:p>
        </p:txBody>
      </p:sp>
      <p:sp>
        <p:nvSpPr>
          <p:cNvPr id="40" name="Text Box 37"/>
          <p:cNvSpPr txBox="1">
            <a:spLocks noChangeArrowheads="1"/>
          </p:cNvSpPr>
          <p:nvPr/>
        </p:nvSpPr>
        <p:spPr bwMode="auto">
          <a:xfrm>
            <a:off x="3505200" y="243348"/>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2000" b="1"/>
              <a:t>Sales</a:t>
            </a:r>
          </a:p>
        </p:txBody>
      </p:sp>
      <p:sp>
        <p:nvSpPr>
          <p:cNvPr id="41" name="Text Box 38"/>
          <p:cNvSpPr txBox="1">
            <a:spLocks noChangeArrowheads="1"/>
          </p:cNvSpPr>
          <p:nvPr/>
        </p:nvSpPr>
        <p:spPr bwMode="auto">
          <a:xfrm>
            <a:off x="6324600" y="319548"/>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2000" b="1"/>
              <a:t>Stockroom</a:t>
            </a:r>
          </a:p>
        </p:txBody>
      </p:sp>
      <p:sp>
        <p:nvSpPr>
          <p:cNvPr id="42" name="Text Box 39"/>
          <p:cNvSpPr txBox="1">
            <a:spLocks noChangeArrowheads="1"/>
          </p:cNvSpPr>
          <p:nvPr/>
        </p:nvSpPr>
        <p:spPr bwMode="auto">
          <a:xfrm>
            <a:off x="1170039" y="1392698"/>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t>Request service</a:t>
            </a:r>
          </a:p>
        </p:txBody>
      </p:sp>
      <p:sp>
        <p:nvSpPr>
          <p:cNvPr id="43" name="Text Box 40"/>
          <p:cNvSpPr txBox="1">
            <a:spLocks noChangeArrowheads="1"/>
          </p:cNvSpPr>
          <p:nvPr/>
        </p:nvSpPr>
        <p:spPr bwMode="auto">
          <a:xfrm>
            <a:off x="4191000" y="2834148"/>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t>Take Order</a:t>
            </a:r>
          </a:p>
        </p:txBody>
      </p:sp>
      <p:sp>
        <p:nvSpPr>
          <p:cNvPr id="44" name="Text Box 41"/>
          <p:cNvSpPr txBox="1">
            <a:spLocks noChangeArrowheads="1"/>
          </p:cNvSpPr>
          <p:nvPr/>
        </p:nvSpPr>
        <p:spPr bwMode="auto">
          <a:xfrm>
            <a:off x="1219200" y="3443748"/>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Pay</a:t>
            </a:r>
          </a:p>
        </p:txBody>
      </p:sp>
      <p:sp>
        <p:nvSpPr>
          <p:cNvPr id="45" name="Text Box 42"/>
          <p:cNvSpPr txBox="1">
            <a:spLocks noChangeArrowheads="1"/>
          </p:cNvSpPr>
          <p:nvPr/>
        </p:nvSpPr>
        <p:spPr bwMode="auto">
          <a:xfrm>
            <a:off x="6934200" y="3672348"/>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Fill Order</a:t>
            </a:r>
          </a:p>
        </p:txBody>
      </p:sp>
      <p:sp>
        <p:nvSpPr>
          <p:cNvPr id="46" name="Text Box 43"/>
          <p:cNvSpPr txBox="1">
            <a:spLocks noChangeArrowheads="1"/>
          </p:cNvSpPr>
          <p:nvPr/>
        </p:nvSpPr>
        <p:spPr bwMode="auto">
          <a:xfrm>
            <a:off x="4114800" y="4570873"/>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dirty="0"/>
              <a:t>Deliver order</a:t>
            </a:r>
          </a:p>
        </p:txBody>
      </p:sp>
      <p:sp>
        <p:nvSpPr>
          <p:cNvPr id="47" name="Text Box 44"/>
          <p:cNvSpPr txBox="1">
            <a:spLocks noChangeArrowheads="1"/>
          </p:cNvSpPr>
          <p:nvPr/>
        </p:nvSpPr>
        <p:spPr bwMode="auto">
          <a:xfrm>
            <a:off x="1295400" y="4805311"/>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dirty="0"/>
              <a:t>Collect order</a:t>
            </a:r>
          </a:p>
        </p:txBody>
      </p:sp>
      <p:sp>
        <p:nvSpPr>
          <p:cNvPr id="48" name="Line 45"/>
          <p:cNvSpPr>
            <a:spLocks noChangeShapeType="1"/>
          </p:cNvSpPr>
          <p:nvPr/>
        </p:nvSpPr>
        <p:spPr bwMode="auto">
          <a:xfrm>
            <a:off x="4800600" y="412954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446496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56456"/>
            <a:ext cx="8229600" cy="639763"/>
          </a:xfrm>
        </p:spPr>
        <p:txBody>
          <a:bodyPr>
            <a:normAutofit fontScale="90000"/>
          </a:bodyPr>
          <a:lstStyle/>
          <a:p>
            <a:pPr>
              <a:buNone/>
            </a:pPr>
            <a:r>
              <a:rPr lang="id-ID" dirty="0" smtClean="0"/>
              <a:t>Object as Parameters</a:t>
            </a:r>
            <a:endParaRPr lang="id-ID" dirty="0"/>
          </a:p>
        </p:txBody>
      </p:sp>
      <p:sp>
        <p:nvSpPr>
          <p:cNvPr id="7" name="Content Placeholder 1"/>
          <p:cNvSpPr>
            <a:spLocks noGrp="1"/>
          </p:cNvSpPr>
          <p:nvPr>
            <p:ph idx="1"/>
          </p:nvPr>
        </p:nvSpPr>
        <p:spPr>
          <a:xfrm>
            <a:off x="395340" y="1556792"/>
            <a:ext cx="8305800" cy="4248472"/>
          </a:xfrm>
        </p:spPr>
        <p:txBody>
          <a:bodyPr>
            <a:normAutofit fontScale="70000" lnSpcReduction="20000"/>
          </a:bodyPr>
          <a:lstStyle/>
          <a:p>
            <a:pPr>
              <a:lnSpc>
                <a:spcPct val="200000"/>
              </a:lnSpc>
            </a:pPr>
            <a:r>
              <a:rPr lang="en-US" dirty="0">
                <a:solidFill>
                  <a:srgbClr val="3333CC"/>
                </a:solidFill>
              </a:rPr>
              <a:t>Objects passed as parameters </a:t>
            </a:r>
            <a:r>
              <a:rPr lang="en-US" dirty="0"/>
              <a:t>between action states can be represented in the activity diagram (and in </a:t>
            </a:r>
            <a:r>
              <a:rPr lang="en-US" dirty="0" err="1"/>
              <a:t>swimlane</a:t>
            </a:r>
            <a:r>
              <a:rPr lang="en-US" dirty="0"/>
              <a:t> diagram) using the same syntax for </a:t>
            </a:r>
            <a:r>
              <a:rPr lang="en-US" dirty="0" smtClean="0"/>
              <a:t>objects</a:t>
            </a:r>
            <a:endParaRPr lang="id-ID" dirty="0" smtClean="0"/>
          </a:p>
          <a:p>
            <a:pPr>
              <a:lnSpc>
                <a:spcPct val="200000"/>
              </a:lnSpc>
            </a:pPr>
            <a:endParaRPr lang="en-US" dirty="0"/>
          </a:p>
          <a:p>
            <a:pPr>
              <a:lnSpc>
                <a:spcPct val="200000"/>
              </a:lnSpc>
            </a:pPr>
            <a:r>
              <a:rPr lang="en-US" dirty="0">
                <a:solidFill>
                  <a:srgbClr val="3333CC"/>
                </a:solidFill>
              </a:rPr>
              <a:t>The transition between an object parameters and an action state</a:t>
            </a:r>
            <a:r>
              <a:rPr lang="en-US" dirty="0"/>
              <a:t> is represented with a dashed line, instead of a solid line </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56</a:t>
            </a:fld>
            <a:endParaRPr lang="en-US"/>
          </a:p>
        </p:txBody>
      </p:sp>
    </p:spTree>
    <p:extLst>
      <p:ext uri="{BB962C8B-B14F-4D97-AF65-F5344CB8AC3E}">
        <p14:creationId xmlns:p14="http://schemas.microsoft.com/office/powerpoint/2010/main" val="3974113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57</a:t>
            </a:fld>
            <a:endParaRPr lang="en-US"/>
          </a:p>
        </p:txBody>
      </p:sp>
      <p:sp>
        <p:nvSpPr>
          <p:cNvPr id="110" name="Oval 2"/>
          <p:cNvSpPr>
            <a:spLocks noChangeArrowheads="1"/>
          </p:cNvSpPr>
          <p:nvPr/>
        </p:nvSpPr>
        <p:spPr bwMode="auto">
          <a:xfrm>
            <a:off x="2667000" y="5745162"/>
            <a:ext cx="533400" cy="457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11" name="Rectangle 3"/>
          <p:cNvSpPr>
            <a:spLocks noChangeArrowheads="1"/>
          </p:cNvSpPr>
          <p:nvPr/>
        </p:nvSpPr>
        <p:spPr bwMode="auto">
          <a:xfrm>
            <a:off x="381000" y="182562"/>
            <a:ext cx="28956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2" name="Rectangle 4"/>
          <p:cNvSpPr>
            <a:spLocks noChangeArrowheads="1"/>
          </p:cNvSpPr>
          <p:nvPr/>
        </p:nvSpPr>
        <p:spPr bwMode="auto">
          <a:xfrm>
            <a:off x="3276600" y="182562"/>
            <a:ext cx="28956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3" name="Rectangle 5"/>
          <p:cNvSpPr>
            <a:spLocks noChangeArrowheads="1"/>
          </p:cNvSpPr>
          <p:nvPr/>
        </p:nvSpPr>
        <p:spPr bwMode="auto">
          <a:xfrm>
            <a:off x="6172200" y="182562"/>
            <a:ext cx="25908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4" name="AutoShape 6"/>
          <p:cNvSpPr>
            <a:spLocks noChangeArrowheads="1"/>
          </p:cNvSpPr>
          <p:nvPr/>
        </p:nvSpPr>
        <p:spPr bwMode="auto">
          <a:xfrm>
            <a:off x="1066800" y="1401762"/>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5" name="AutoShape 7"/>
          <p:cNvSpPr>
            <a:spLocks noChangeArrowheads="1"/>
          </p:cNvSpPr>
          <p:nvPr/>
        </p:nvSpPr>
        <p:spPr bwMode="auto">
          <a:xfrm>
            <a:off x="3962400" y="2697162"/>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6" name="AutoShape 8"/>
          <p:cNvSpPr>
            <a:spLocks noChangeArrowheads="1"/>
          </p:cNvSpPr>
          <p:nvPr/>
        </p:nvSpPr>
        <p:spPr bwMode="auto">
          <a:xfrm>
            <a:off x="1066800" y="3230562"/>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7" name="AutoShape 9"/>
          <p:cNvSpPr>
            <a:spLocks noChangeArrowheads="1"/>
          </p:cNvSpPr>
          <p:nvPr/>
        </p:nvSpPr>
        <p:spPr bwMode="auto">
          <a:xfrm>
            <a:off x="6781800" y="3535362"/>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8" name="AutoShape 10"/>
          <p:cNvSpPr>
            <a:spLocks noChangeArrowheads="1"/>
          </p:cNvSpPr>
          <p:nvPr/>
        </p:nvSpPr>
        <p:spPr bwMode="auto">
          <a:xfrm>
            <a:off x="3962400" y="5287962"/>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9" name="AutoShape 11"/>
          <p:cNvSpPr>
            <a:spLocks noChangeArrowheads="1"/>
          </p:cNvSpPr>
          <p:nvPr/>
        </p:nvSpPr>
        <p:spPr bwMode="auto">
          <a:xfrm>
            <a:off x="685800" y="5364162"/>
            <a:ext cx="1600200" cy="685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20" name="Oval 12"/>
          <p:cNvSpPr>
            <a:spLocks noChangeArrowheads="1"/>
          </p:cNvSpPr>
          <p:nvPr/>
        </p:nvSpPr>
        <p:spPr bwMode="auto">
          <a:xfrm>
            <a:off x="1828800" y="792162"/>
            <a:ext cx="152400" cy="152400"/>
          </a:xfrm>
          <a:prstGeom prst="ellipse">
            <a:avLst/>
          </a:prstGeom>
          <a:solidFill>
            <a:schemeClr val="accent2"/>
          </a:solidFill>
          <a:ln w="9525">
            <a:solidFill>
              <a:schemeClr val="tx1"/>
            </a:solidFill>
            <a:round/>
            <a:headEnd/>
            <a:tailEnd/>
          </a:ln>
        </p:spPr>
        <p:txBody>
          <a:bodyPr wrap="none" anchor="ctr"/>
          <a:lstStyle/>
          <a:p>
            <a:endParaRPr lang="id-ID"/>
          </a:p>
        </p:txBody>
      </p:sp>
      <p:sp>
        <p:nvSpPr>
          <p:cNvPr id="121" name="Oval 13"/>
          <p:cNvSpPr>
            <a:spLocks noChangeArrowheads="1"/>
          </p:cNvSpPr>
          <p:nvPr/>
        </p:nvSpPr>
        <p:spPr bwMode="auto">
          <a:xfrm>
            <a:off x="2819400" y="5897562"/>
            <a:ext cx="228600" cy="152400"/>
          </a:xfrm>
          <a:prstGeom prst="ellipse">
            <a:avLst/>
          </a:prstGeom>
          <a:solidFill>
            <a:schemeClr val="accent2"/>
          </a:solidFill>
          <a:ln w="9525">
            <a:solidFill>
              <a:schemeClr val="tx1"/>
            </a:solidFill>
            <a:round/>
            <a:headEnd/>
            <a:tailEnd/>
          </a:ln>
        </p:spPr>
        <p:txBody>
          <a:bodyPr wrap="none" anchor="ctr"/>
          <a:lstStyle/>
          <a:p>
            <a:endParaRPr lang="id-ID"/>
          </a:p>
        </p:txBody>
      </p:sp>
      <p:sp>
        <p:nvSpPr>
          <p:cNvPr id="122" name="Line 14"/>
          <p:cNvSpPr>
            <a:spLocks noChangeShapeType="1"/>
          </p:cNvSpPr>
          <p:nvPr/>
        </p:nvSpPr>
        <p:spPr bwMode="auto">
          <a:xfrm>
            <a:off x="1295400" y="2544762"/>
            <a:ext cx="106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3" name="Line 15"/>
          <p:cNvSpPr>
            <a:spLocks noChangeShapeType="1"/>
          </p:cNvSpPr>
          <p:nvPr/>
        </p:nvSpPr>
        <p:spPr bwMode="auto">
          <a:xfrm>
            <a:off x="4191000" y="4906962"/>
            <a:ext cx="106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4" name="Line 16"/>
          <p:cNvSpPr>
            <a:spLocks noChangeShapeType="1"/>
          </p:cNvSpPr>
          <p:nvPr/>
        </p:nvSpPr>
        <p:spPr bwMode="auto">
          <a:xfrm>
            <a:off x="1905000" y="944562"/>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5" name="Line 17"/>
          <p:cNvSpPr>
            <a:spLocks noChangeShapeType="1"/>
          </p:cNvSpPr>
          <p:nvPr/>
        </p:nvSpPr>
        <p:spPr bwMode="auto">
          <a:xfrm>
            <a:off x="4724400" y="2316162"/>
            <a:ext cx="0" cy="3810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6" name="Line 19"/>
          <p:cNvSpPr>
            <a:spLocks noChangeShapeType="1"/>
          </p:cNvSpPr>
          <p:nvPr/>
        </p:nvSpPr>
        <p:spPr bwMode="auto">
          <a:xfrm flipV="1">
            <a:off x="2133600" y="2544762"/>
            <a:ext cx="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27" name="Line 20"/>
          <p:cNvSpPr>
            <a:spLocks noChangeShapeType="1"/>
          </p:cNvSpPr>
          <p:nvPr/>
        </p:nvSpPr>
        <p:spPr bwMode="auto">
          <a:xfrm>
            <a:off x="1600200" y="2544762"/>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8" name="Line 23"/>
          <p:cNvSpPr>
            <a:spLocks noChangeShapeType="1"/>
          </p:cNvSpPr>
          <p:nvPr/>
        </p:nvSpPr>
        <p:spPr bwMode="auto">
          <a:xfrm flipV="1">
            <a:off x="1905000" y="3916362"/>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9" name="Line 24"/>
          <p:cNvSpPr>
            <a:spLocks noChangeShapeType="1"/>
          </p:cNvSpPr>
          <p:nvPr/>
        </p:nvSpPr>
        <p:spPr bwMode="auto">
          <a:xfrm>
            <a:off x="7543800" y="3001962"/>
            <a:ext cx="0" cy="5334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30" name="Line 27"/>
          <p:cNvSpPr>
            <a:spLocks noChangeShapeType="1"/>
          </p:cNvSpPr>
          <p:nvPr/>
        </p:nvSpPr>
        <p:spPr bwMode="auto">
          <a:xfrm>
            <a:off x="4876800" y="4449762"/>
            <a:ext cx="0" cy="457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31" name="Line 29"/>
          <p:cNvSpPr>
            <a:spLocks noChangeShapeType="1"/>
          </p:cNvSpPr>
          <p:nvPr/>
        </p:nvSpPr>
        <p:spPr bwMode="auto">
          <a:xfrm flipV="1">
            <a:off x="7543800" y="4221162"/>
            <a:ext cx="0" cy="533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32" name="Line 30"/>
          <p:cNvSpPr>
            <a:spLocks noChangeShapeType="1"/>
          </p:cNvSpPr>
          <p:nvPr/>
        </p:nvSpPr>
        <p:spPr bwMode="auto">
          <a:xfrm flipH="1" flipV="1">
            <a:off x="2438400" y="4830762"/>
            <a:ext cx="144780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33" name="Line 32"/>
          <p:cNvSpPr>
            <a:spLocks noChangeShapeType="1"/>
          </p:cNvSpPr>
          <p:nvPr/>
        </p:nvSpPr>
        <p:spPr bwMode="auto">
          <a:xfrm>
            <a:off x="1828800" y="2087562"/>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4" name="Text Box 33"/>
          <p:cNvSpPr txBox="1">
            <a:spLocks noChangeArrowheads="1"/>
          </p:cNvSpPr>
          <p:nvPr/>
        </p:nvSpPr>
        <p:spPr bwMode="auto">
          <a:xfrm>
            <a:off x="533400" y="258762"/>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2000" b="1"/>
              <a:t>Customer</a:t>
            </a:r>
          </a:p>
        </p:txBody>
      </p:sp>
      <p:sp>
        <p:nvSpPr>
          <p:cNvPr id="135" name="Text Box 34"/>
          <p:cNvSpPr txBox="1">
            <a:spLocks noChangeArrowheads="1"/>
          </p:cNvSpPr>
          <p:nvPr/>
        </p:nvSpPr>
        <p:spPr bwMode="auto">
          <a:xfrm>
            <a:off x="3429000" y="258762"/>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2000" b="1"/>
              <a:t>Sales</a:t>
            </a:r>
          </a:p>
        </p:txBody>
      </p:sp>
      <p:sp>
        <p:nvSpPr>
          <p:cNvPr id="136" name="Text Box 35"/>
          <p:cNvSpPr txBox="1">
            <a:spLocks noChangeArrowheads="1"/>
          </p:cNvSpPr>
          <p:nvPr/>
        </p:nvSpPr>
        <p:spPr bwMode="auto">
          <a:xfrm>
            <a:off x="6248400" y="334962"/>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2000" b="1"/>
              <a:t>Stockroom</a:t>
            </a:r>
          </a:p>
        </p:txBody>
      </p:sp>
      <p:sp>
        <p:nvSpPr>
          <p:cNvPr id="137" name="Text Box 36"/>
          <p:cNvSpPr txBox="1">
            <a:spLocks noChangeArrowheads="1"/>
          </p:cNvSpPr>
          <p:nvPr/>
        </p:nvSpPr>
        <p:spPr bwMode="auto">
          <a:xfrm>
            <a:off x="1066800" y="1408112"/>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t>Request service</a:t>
            </a:r>
          </a:p>
        </p:txBody>
      </p:sp>
      <p:sp>
        <p:nvSpPr>
          <p:cNvPr id="138" name="Text Box 37"/>
          <p:cNvSpPr txBox="1">
            <a:spLocks noChangeArrowheads="1"/>
          </p:cNvSpPr>
          <p:nvPr/>
        </p:nvSpPr>
        <p:spPr bwMode="auto">
          <a:xfrm>
            <a:off x="4114800" y="2849562"/>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t>Take Order</a:t>
            </a:r>
          </a:p>
        </p:txBody>
      </p:sp>
      <p:sp>
        <p:nvSpPr>
          <p:cNvPr id="139" name="Text Box 38"/>
          <p:cNvSpPr txBox="1">
            <a:spLocks noChangeArrowheads="1"/>
          </p:cNvSpPr>
          <p:nvPr/>
        </p:nvSpPr>
        <p:spPr bwMode="auto">
          <a:xfrm>
            <a:off x="1143000" y="3459162"/>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Pay</a:t>
            </a:r>
          </a:p>
        </p:txBody>
      </p:sp>
      <p:sp>
        <p:nvSpPr>
          <p:cNvPr id="140" name="Text Box 39"/>
          <p:cNvSpPr txBox="1">
            <a:spLocks noChangeArrowheads="1"/>
          </p:cNvSpPr>
          <p:nvPr/>
        </p:nvSpPr>
        <p:spPr bwMode="auto">
          <a:xfrm>
            <a:off x="6858000" y="3687762"/>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a:t>Fill Order</a:t>
            </a:r>
          </a:p>
        </p:txBody>
      </p:sp>
      <p:sp>
        <p:nvSpPr>
          <p:cNvPr id="141" name="Text Box 40"/>
          <p:cNvSpPr txBox="1">
            <a:spLocks noChangeArrowheads="1"/>
          </p:cNvSpPr>
          <p:nvPr/>
        </p:nvSpPr>
        <p:spPr bwMode="auto">
          <a:xfrm>
            <a:off x="4038600" y="5332412"/>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dirty="0"/>
              <a:t>Deliver order</a:t>
            </a:r>
          </a:p>
        </p:txBody>
      </p:sp>
      <p:sp>
        <p:nvSpPr>
          <p:cNvPr id="142" name="Text Box 41"/>
          <p:cNvSpPr txBox="1">
            <a:spLocks noChangeArrowheads="1"/>
          </p:cNvSpPr>
          <p:nvPr/>
        </p:nvSpPr>
        <p:spPr bwMode="auto">
          <a:xfrm>
            <a:off x="762000" y="5412299"/>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dirty="0"/>
              <a:t>Collect order</a:t>
            </a:r>
          </a:p>
        </p:txBody>
      </p:sp>
      <p:sp>
        <p:nvSpPr>
          <p:cNvPr id="143" name="Rectangle 42"/>
          <p:cNvSpPr>
            <a:spLocks noChangeArrowheads="1"/>
          </p:cNvSpPr>
          <p:nvPr/>
        </p:nvSpPr>
        <p:spPr bwMode="auto">
          <a:xfrm>
            <a:off x="4038600" y="1706562"/>
            <a:ext cx="1371600" cy="609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4" name="Rectangle 43"/>
          <p:cNvSpPr>
            <a:spLocks noChangeArrowheads="1"/>
          </p:cNvSpPr>
          <p:nvPr/>
        </p:nvSpPr>
        <p:spPr bwMode="auto">
          <a:xfrm>
            <a:off x="6858000" y="2392362"/>
            <a:ext cx="1371600" cy="609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5" name="Rectangle 44"/>
          <p:cNvSpPr>
            <a:spLocks noChangeArrowheads="1"/>
          </p:cNvSpPr>
          <p:nvPr/>
        </p:nvSpPr>
        <p:spPr bwMode="auto">
          <a:xfrm>
            <a:off x="4191000" y="3840162"/>
            <a:ext cx="1371600" cy="609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6" name="Rectangle 45"/>
          <p:cNvSpPr>
            <a:spLocks noChangeArrowheads="1"/>
          </p:cNvSpPr>
          <p:nvPr/>
        </p:nvSpPr>
        <p:spPr bwMode="auto">
          <a:xfrm>
            <a:off x="1066800" y="4602162"/>
            <a:ext cx="1371600" cy="609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7" name="Line 46"/>
          <p:cNvSpPr>
            <a:spLocks noChangeShapeType="1"/>
          </p:cNvSpPr>
          <p:nvPr/>
        </p:nvSpPr>
        <p:spPr bwMode="auto">
          <a:xfrm flipV="1">
            <a:off x="2133600" y="1935162"/>
            <a:ext cx="1905000" cy="990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8" name="Text Box 47"/>
          <p:cNvSpPr txBox="1">
            <a:spLocks noChangeArrowheads="1"/>
          </p:cNvSpPr>
          <p:nvPr/>
        </p:nvSpPr>
        <p:spPr bwMode="auto">
          <a:xfrm>
            <a:off x="4114800" y="1706562"/>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u="sng"/>
              <a:t>: Order</a:t>
            </a:r>
            <a:r>
              <a:rPr lang="en-US" sz="1800"/>
              <a:t> [placed]</a:t>
            </a:r>
          </a:p>
        </p:txBody>
      </p:sp>
      <p:sp>
        <p:nvSpPr>
          <p:cNvPr id="149" name="Text Box 48"/>
          <p:cNvSpPr txBox="1">
            <a:spLocks noChangeArrowheads="1"/>
          </p:cNvSpPr>
          <p:nvPr/>
        </p:nvSpPr>
        <p:spPr bwMode="auto">
          <a:xfrm>
            <a:off x="6934200" y="2392362"/>
            <a:ext cx="121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u="sng"/>
              <a:t>:Order</a:t>
            </a:r>
            <a:r>
              <a:rPr lang="en-US" sz="1800"/>
              <a:t> [entered]</a:t>
            </a:r>
          </a:p>
        </p:txBody>
      </p:sp>
      <p:sp>
        <p:nvSpPr>
          <p:cNvPr id="150" name="Text Box 49"/>
          <p:cNvSpPr txBox="1">
            <a:spLocks noChangeArrowheads="1"/>
          </p:cNvSpPr>
          <p:nvPr/>
        </p:nvSpPr>
        <p:spPr bwMode="auto">
          <a:xfrm>
            <a:off x="4191000" y="3840162"/>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u="sng"/>
              <a:t>: Order</a:t>
            </a:r>
            <a:r>
              <a:rPr lang="en-US" sz="1800"/>
              <a:t> [filled]</a:t>
            </a:r>
          </a:p>
        </p:txBody>
      </p:sp>
      <p:sp>
        <p:nvSpPr>
          <p:cNvPr id="151" name="Text Box 50"/>
          <p:cNvSpPr txBox="1">
            <a:spLocks noChangeArrowheads="1"/>
          </p:cNvSpPr>
          <p:nvPr/>
        </p:nvSpPr>
        <p:spPr bwMode="auto">
          <a:xfrm>
            <a:off x="1143000" y="4602162"/>
            <a:ext cx="1219200" cy="58102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sz="1800" u="sng" dirty="0"/>
              <a:t>:Order</a:t>
            </a:r>
            <a:r>
              <a:rPr lang="en-US" sz="1800" dirty="0"/>
              <a:t> [delivered]</a:t>
            </a:r>
          </a:p>
        </p:txBody>
      </p:sp>
      <p:sp>
        <p:nvSpPr>
          <p:cNvPr id="152" name="Line 51"/>
          <p:cNvSpPr>
            <a:spLocks noChangeShapeType="1"/>
          </p:cNvSpPr>
          <p:nvPr/>
        </p:nvSpPr>
        <p:spPr bwMode="auto">
          <a:xfrm flipV="1">
            <a:off x="5562600" y="2697162"/>
            <a:ext cx="1295400" cy="3810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3" name="Line 52"/>
          <p:cNvSpPr>
            <a:spLocks noChangeShapeType="1"/>
          </p:cNvSpPr>
          <p:nvPr/>
        </p:nvSpPr>
        <p:spPr bwMode="auto">
          <a:xfrm flipH="1" flipV="1">
            <a:off x="5562600" y="4144962"/>
            <a:ext cx="1981200" cy="609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4" name="Line 53"/>
          <p:cNvSpPr>
            <a:spLocks noChangeShapeType="1"/>
          </p:cNvSpPr>
          <p:nvPr/>
        </p:nvSpPr>
        <p:spPr bwMode="auto">
          <a:xfrm>
            <a:off x="1905000" y="4373562"/>
            <a:ext cx="2438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55" name="Line 54"/>
          <p:cNvSpPr>
            <a:spLocks noChangeShapeType="1"/>
          </p:cNvSpPr>
          <p:nvPr/>
        </p:nvSpPr>
        <p:spPr bwMode="auto">
          <a:xfrm>
            <a:off x="4343400" y="467836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6" name="Line 55"/>
          <p:cNvSpPr>
            <a:spLocks noChangeShapeType="1"/>
          </p:cNvSpPr>
          <p:nvPr/>
        </p:nvSpPr>
        <p:spPr bwMode="auto">
          <a:xfrm>
            <a:off x="4648200" y="4906962"/>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7" name="Line 56"/>
          <p:cNvSpPr>
            <a:spLocks noChangeShapeType="1"/>
          </p:cNvSpPr>
          <p:nvPr/>
        </p:nvSpPr>
        <p:spPr bwMode="auto">
          <a:xfrm>
            <a:off x="685800" y="5059362"/>
            <a:ext cx="228600" cy="304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8" name="Line 57"/>
          <p:cNvSpPr>
            <a:spLocks noChangeShapeType="1"/>
          </p:cNvSpPr>
          <p:nvPr/>
        </p:nvSpPr>
        <p:spPr bwMode="auto">
          <a:xfrm flipV="1">
            <a:off x="685800" y="4830762"/>
            <a:ext cx="381000" cy="22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59" name="Line 58"/>
          <p:cNvSpPr>
            <a:spLocks noChangeShapeType="1"/>
          </p:cNvSpPr>
          <p:nvPr/>
        </p:nvSpPr>
        <p:spPr bwMode="auto">
          <a:xfrm>
            <a:off x="2286000" y="5668962"/>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24950820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67544" y="2492896"/>
            <a:ext cx="8229600" cy="1440160"/>
          </a:xfrm>
        </p:spPr>
        <p:txBody>
          <a:bodyPr/>
          <a:lstStyle/>
          <a:p>
            <a:pPr algn="ctr">
              <a:buNone/>
            </a:pPr>
            <a:r>
              <a:rPr lang="id-ID" sz="4400" b="1" dirty="0" smtClean="0">
                <a:effectLst>
                  <a:outerShdw blurRad="38100" dist="38100" dir="2700000" algn="tl">
                    <a:srgbClr val="000000">
                      <a:alpha val="43137"/>
                    </a:srgbClr>
                  </a:outerShdw>
                </a:effectLst>
              </a:rPr>
              <a:t>Sequence Diagram Modelling</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58</a:t>
            </a:fld>
            <a:endParaRPr lang="en-US"/>
          </a:p>
        </p:txBody>
      </p:sp>
    </p:spTree>
    <p:extLst>
      <p:ext uri="{BB962C8B-B14F-4D97-AF65-F5344CB8AC3E}">
        <p14:creationId xmlns:p14="http://schemas.microsoft.com/office/powerpoint/2010/main" val="2858480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313779"/>
            <a:ext cx="8229600" cy="1143000"/>
          </a:xfrm>
        </p:spPr>
        <p:txBody>
          <a:bodyPr/>
          <a:lstStyle/>
          <a:p>
            <a:pPr eaLnBrk="1" hangingPunct="1"/>
            <a:r>
              <a:rPr lang="en-US" dirty="0" smtClean="0"/>
              <a:t>Sequence diagram</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59</a:t>
            </a:fld>
            <a:endParaRPr lang="en-US"/>
          </a:p>
        </p:txBody>
      </p:sp>
      <p:sp>
        <p:nvSpPr>
          <p:cNvPr id="8" name="Rectangle 3"/>
          <p:cNvSpPr txBox="1">
            <a:spLocks noChangeArrowheads="1"/>
          </p:cNvSpPr>
          <p:nvPr/>
        </p:nvSpPr>
        <p:spPr bwMode="auto">
          <a:xfrm>
            <a:off x="457200" y="1639341"/>
            <a:ext cx="8229600" cy="474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400" dirty="0" smtClean="0"/>
              <a:t>A two-dimensional chart that describes </a:t>
            </a:r>
            <a:r>
              <a:rPr lang="en-US" sz="2400" dirty="0" smtClean="0">
                <a:solidFill>
                  <a:srgbClr val="3333CC"/>
                </a:solidFill>
              </a:rPr>
              <a:t>collaborations</a:t>
            </a:r>
          </a:p>
          <a:p>
            <a:pPr>
              <a:lnSpc>
                <a:spcPct val="150000"/>
              </a:lnSpc>
            </a:pPr>
            <a:r>
              <a:rPr lang="en-US" sz="2400" dirty="0" smtClean="0"/>
              <a:t>Each sequence diagram </a:t>
            </a:r>
            <a:r>
              <a:rPr lang="en-US" sz="2400" dirty="0" smtClean="0">
                <a:solidFill>
                  <a:srgbClr val="3333CC"/>
                </a:solidFill>
              </a:rPr>
              <a:t>describes a particular scenario</a:t>
            </a:r>
          </a:p>
          <a:p>
            <a:pPr lvl="1">
              <a:lnSpc>
                <a:spcPct val="150000"/>
              </a:lnSpc>
              <a:buFont typeface="Wingdings" pitchFamily="2" charset="2"/>
              <a:buChar char="§"/>
            </a:pPr>
            <a:r>
              <a:rPr lang="en-US" sz="2400" dirty="0" smtClean="0"/>
              <a:t>E.g., a sequence diagram can describe successful withdrawal operation</a:t>
            </a:r>
          </a:p>
          <a:p>
            <a:pPr lvl="1">
              <a:lnSpc>
                <a:spcPct val="150000"/>
              </a:lnSpc>
              <a:buFont typeface="Wingdings" pitchFamily="2" charset="2"/>
              <a:buChar char="§"/>
            </a:pPr>
            <a:r>
              <a:rPr lang="en-US" sz="2400" dirty="0" smtClean="0"/>
              <a:t>Another sequence diagram can describe failure of withdrawal operation due to insufficient funds</a:t>
            </a:r>
          </a:p>
          <a:p>
            <a:pPr lvl="1">
              <a:lnSpc>
                <a:spcPct val="150000"/>
              </a:lnSpc>
              <a:buFont typeface="Wingdings" pitchFamily="2" charset="2"/>
              <a:buChar char="§"/>
            </a:pPr>
            <a:r>
              <a:rPr lang="en-US" sz="2400" dirty="0" smtClean="0"/>
              <a:t>It is also possible to describe both scenarios in one sequence diagram</a:t>
            </a:r>
          </a:p>
        </p:txBody>
      </p:sp>
    </p:spTree>
    <p:extLst>
      <p:ext uri="{BB962C8B-B14F-4D97-AF65-F5344CB8AC3E}">
        <p14:creationId xmlns:p14="http://schemas.microsoft.com/office/powerpoint/2010/main" val="92057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584448"/>
            <a:ext cx="8229600" cy="639763"/>
          </a:xfrm>
        </p:spPr>
        <p:txBody>
          <a:bodyPr>
            <a:normAutofit fontScale="90000"/>
          </a:bodyPr>
          <a:lstStyle/>
          <a:p>
            <a:pPr>
              <a:buNone/>
            </a:pPr>
            <a:r>
              <a:rPr lang="id-ID" sz="4000" dirty="0" smtClean="0"/>
              <a:t>UML (Unified Modelling Language)</a:t>
            </a:r>
            <a:endParaRPr lang="id-ID" sz="4000" dirty="0"/>
          </a:p>
        </p:txBody>
      </p:sp>
      <p:sp>
        <p:nvSpPr>
          <p:cNvPr id="7" name="Content Placeholder 1"/>
          <p:cNvSpPr>
            <a:spLocks noGrp="1"/>
          </p:cNvSpPr>
          <p:nvPr>
            <p:ph idx="1"/>
          </p:nvPr>
        </p:nvSpPr>
        <p:spPr>
          <a:xfrm>
            <a:off x="395536" y="1628800"/>
            <a:ext cx="8305800" cy="4581873"/>
          </a:xfrm>
        </p:spPr>
        <p:txBody>
          <a:bodyPr>
            <a:normAutofit/>
          </a:bodyPr>
          <a:lstStyle/>
          <a:p>
            <a:pPr>
              <a:lnSpc>
                <a:spcPct val="150000"/>
              </a:lnSpc>
            </a:pPr>
            <a:r>
              <a:rPr lang="en-US" sz="2000" dirty="0"/>
              <a:t>An effort by </a:t>
            </a:r>
            <a:r>
              <a:rPr lang="en-US" sz="2000" dirty="0">
                <a:solidFill>
                  <a:srgbClr val="3333CC"/>
                </a:solidFill>
              </a:rPr>
              <a:t>IBM (Rational) – OMG </a:t>
            </a:r>
            <a:r>
              <a:rPr lang="en-US" sz="2000" dirty="0"/>
              <a:t>to standardize </a:t>
            </a:r>
            <a:r>
              <a:rPr lang="en-US" sz="2000" dirty="0">
                <a:solidFill>
                  <a:srgbClr val="3333CC"/>
                </a:solidFill>
              </a:rPr>
              <a:t>OOA&amp;D </a:t>
            </a:r>
            <a:r>
              <a:rPr lang="en-US" sz="2000" dirty="0" smtClean="0">
                <a:solidFill>
                  <a:srgbClr val="3333CC"/>
                </a:solidFill>
              </a:rPr>
              <a:t>notation</a:t>
            </a:r>
            <a:endParaRPr lang="en-US" sz="2000" dirty="0"/>
          </a:p>
          <a:p>
            <a:pPr>
              <a:lnSpc>
                <a:spcPct val="150000"/>
              </a:lnSpc>
            </a:pPr>
            <a:r>
              <a:rPr lang="en-US" sz="2000" dirty="0"/>
              <a:t>Combine the best of the best from</a:t>
            </a:r>
          </a:p>
          <a:p>
            <a:pPr lvl="1">
              <a:lnSpc>
                <a:spcPct val="150000"/>
              </a:lnSpc>
              <a:buFont typeface="Wingdings" pitchFamily="2" charset="2"/>
              <a:buChar char="§"/>
            </a:pPr>
            <a:r>
              <a:rPr lang="en-US" sz="2000" dirty="0">
                <a:solidFill>
                  <a:srgbClr val="3333CC"/>
                </a:solidFill>
              </a:rPr>
              <a:t>Data</a:t>
            </a:r>
            <a:r>
              <a:rPr lang="en-US" sz="2000" dirty="0">
                <a:solidFill>
                  <a:srgbClr val="FFFF00"/>
                </a:solidFill>
              </a:rPr>
              <a:t> </a:t>
            </a:r>
            <a:r>
              <a:rPr lang="en-US" sz="2000" dirty="0">
                <a:solidFill>
                  <a:srgbClr val="3333CC"/>
                </a:solidFill>
              </a:rPr>
              <a:t>Modeling</a:t>
            </a:r>
            <a:r>
              <a:rPr lang="en-US" sz="2000" dirty="0">
                <a:solidFill>
                  <a:srgbClr val="FFFF00"/>
                </a:solidFill>
              </a:rPr>
              <a:t> </a:t>
            </a:r>
            <a:r>
              <a:rPr lang="en-US" sz="2000" dirty="0"/>
              <a:t>(Entity Relationship Diagrams);</a:t>
            </a:r>
          </a:p>
          <a:p>
            <a:pPr lvl="1">
              <a:lnSpc>
                <a:spcPct val="150000"/>
              </a:lnSpc>
              <a:buFont typeface="Wingdings" pitchFamily="2" charset="2"/>
              <a:buChar char="§"/>
            </a:pPr>
            <a:r>
              <a:rPr lang="en-US" sz="2000" dirty="0" smtClean="0">
                <a:solidFill>
                  <a:srgbClr val="3333CC"/>
                </a:solidFill>
              </a:rPr>
              <a:t>Business</a:t>
            </a:r>
            <a:r>
              <a:rPr lang="en-US" sz="2000" dirty="0" smtClean="0">
                <a:solidFill>
                  <a:srgbClr val="FFFF00"/>
                </a:solidFill>
              </a:rPr>
              <a:t> </a:t>
            </a:r>
            <a:r>
              <a:rPr lang="en-US" sz="2000" dirty="0">
                <a:solidFill>
                  <a:srgbClr val="3333CC"/>
                </a:solidFill>
              </a:rPr>
              <a:t>Modeling</a:t>
            </a:r>
            <a:r>
              <a:rPr lang="en-US" sz="2000" dirty="0">
                <a:solidFill>
                  <a:srgbClr val="FFFF00"/>
                </a:solidFill>
              </a:rPr>
              <a:t> </a:t>
            </a:r>
            <a:r>
              <a:rPr lang="en-US" sz="2000" dirty="0"/>
              <a:t>(work flow); </a:t>
            </a:r>
            <a:r>
              <a:rPr lang="en-US" sz="2000" dirty="0">
                <a:solidFill>
                  <a:srgbClr val="3333CC"/>
                </a:solidFill>
              </a:rPr>
              <a:t>Object</a:t>
            </a:r>
            <a:r>
              <a:rPr lang="en-US" sz="2000" dirty="0">
                <a:solidFill>
                  <a:srgbClr val="FFFF00"/>
                </a:solidFill>
              </a:rPr>
              <a:t> </a:t>
            </a:r>
            <a:r>
              <a:rPr lang="en-US" sz="2000" dirty="0">
                <a:solidFill>
                  <a:srgbClr val="3333CC"/>
                </a:solidFill>
              </a:rPr>
              <a:t>Modeling </a:t>
            </a:r>
            <a:endParaRPr lang="en-US" sz="2000" dirty="0"/>
          </a:p>
          <a:p>
            <a:pPr lvl="1">
              <a:lnSpc>
                <a:spcPct val="150000"/>
              </a:lnSpc>
              <a:buFont typeface="Wingdings" pitchFamily="2" charset="2"/>
              <a:buChar char="§"/>
            </a:pPr>
            <a:r>
              <a:rPr lang="en-US" sz="2000" dirty="0">
                <a:solidFill>
                  <a:srgbClr val="3333CC"/>
                </a:solidFill>
              </a:rPr>
              <a:t>Component</a:t>
            </a:r>
            <a:r>
              <a:rPr lang="en-US" sz="2000" dirty="0">
                <a:solidFill>
                  <a:srgbClr val="FFFF00"/>
                </a:solidFill>
              </a:rPr>
              <a:t> </a:t>
            </a:r>
            <a:r>
              <a:rPr lang="en-US" sz="2000" dirty="0">
                <a:solidFill>
                  <a:srgbClr val="3333CC"/>
                </a:solidFill>
              </a:rPr>
              <a:t>Modeling</a:t>
            </a:r>
            <a:r>
              <a:rPr lang="en-US" sz="2000" dirty="0">
                <a:solidFill>
                  <a:srgbClr val="FFFF00"/>
                </a:solidFill>
              </a:rPr>
              <a:t> </a:t>
            </a:r>
            <a:r>
              <a:rPr lang="en-US" sz="2000" dirty="0"/>
              <a:t>(development and reuse - middleware, COTS/GOTS/OSS</a:t>
            </a:r>
            <a:r>
              <a:rPr lang="en-US" sz="2000" dirty="0" smtClean="0"/>
              <a:t>/…:)</a:t>
            </a:r>
            <a:endParaRPr lang="en-US" sz="2000" dirty="0"/>
          </a:p>
          <a:p>
            <a:pPr>
              <a:lnSpc>
                <a:spcPct val="150000"/>
              </a:lnSpc>
            </a:pPr>
            <a:r>
              <a:rPr lang="en-US" sz="2000" dirty="0"/>
              <a:t>Offers vocabulary and rules for </a:t>
            </a:r>
            <a:r>
              <a:rPr lang="en-US" sz="2000" dirty="0" smtClean="0">
                <a:solidFill>
                  <a:srgbClr val="3333CC"/>
                </a:solidFill>
              </a:rPr>
              <a:t>communication</a:t>
            </a:r>
            <a:endParaRPr lang="en-US" sz="2000" dirty="0">
              <a:solidFill>
                <a:srgbClr val="3333CC"/>
              </a:solidFill>
            </a:endParaRPr>
          </a:p>
          <a:p>
            <a:pPr>
              <a:lnSpc>
                <a:spcPct val="150000"/>
              </a:lnSpc>
            </a:pPr>
            <a:r>
              <a:rPr lang="en-US" sz="2000" dirty="0"/>
              <a:t>Not a process but </a:t>
            </a:r>
            <a:r>
              <a:rPr lang="en-US" sz="2000" dirty="0">
                <a:solidFill>
                  <a:srgbClr val="3333CC"/>
                </a:solidFill>
              </a:rPr>
              <a:t>a language</a:t>
            </a:r>
          </a:p>
          <a:p>
            <a:pPr marL="68580" indent="0">
              <a:lnSpc>
                <a:spcPct val="150000"/>
              </a:lnSpc>
              <a:buClrTx/>
              <a:buNone/>
            </a:pPr>
            <a:endParaRPr lang="en-US" dirty="0">
              <a:latin typeface="Calibri" pitchFamily="34" charset="0"/>
              <a:cs typeface="Calibri" pitchFamily="34" charset="0"/>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a:t>
            </a:fld>
            <a:endParaRPr lang="en-US"/>
          </a:p>
        </p:txBody>
      </p:sp>
    </p:spTree>
    <p:extLst>
      <p:ext uri="{BB962C8B-B14F-4D97-AF65-F5344CB8AC3E}">
        <p14:creationId xmlns:p14="http://schemas.microsoft.com/office/powerpoint/2010/main" val="5032162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692696"/>
            <a:ext cx="7772400" cy="533400"/>
          </a:xfrm>
        </p:spPr>
        <p:txBody>
          <a:bodyPr>
            <a:normAutofit fontScale="90000"/>
          </a:bodyPr>
          <a:lstStyle/>
          <a:p>
            <a:pPr eaLnBrk="1" hangingPunct="1"/>
            <a:r>
              <a:rPr lang="en-US" sz="3600" dirty="0" smtClean="0"/>
              <a:t>Sequence diagram</a:t>
            </a:r>
            <a:r>
              <a:rPr lang="id-ID" sz="3600" dirty="0" smtClean="0"/>
              <a:t>:</a:t>
            </a:r>
            <a:r>
              <a:rPr lang="en-US" sz="3600" dirty="0" smtClean="0"/>
              <a:t> basic syntax</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60</a:t>
            </a:fld>
            <a:endParaRPr lang="en-US"/>
          </a:p>
        </p:txBody>
      </p:sp>
      <p:sp>
        <p:nvSpPr>
          <p:cNvPr id="8" name="Rectangle 4"/>
          <p:cNvSpPr>
            <a:spLocks noChangeArrowheads="1"/>
          </p:cNvSpPr>
          <p:nvPr/>
        </p:nvSpPr>
        <p:spPr bwMode="auto">
          <a:xfrm>
            <a:off x="838200" y="1530896"/>
            <a:ext cx="17526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9" name="Rectangle 5"/>
          <p:cNvSpPr>
            <a:spLocks noChangeArrowheads="1"/>
          </p:cNvSpPr>
          <p:nvPr/>
        </p:nvSpPr>
        <p:spPr bwMode="auto">
          <a:xfrm>
            <a:off x="6400800" y="1530896"/>
            <a:ext cx="17526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Rectangle 6"/>
          <p:cNvSpPr>
            <a:spLocks noChangeArrowheads="1"/>
          </p:cNvSpPr>
          <p:nvPr/>
        </p:nvSpPr>
        <p:spPr bwMode="auto">
          <a:xfrm>
            <a:off x="3581400" y="1530896"/>
            <a:ext cx="17526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1" name="Line 8"/>
          <p:cNvSpPr>
            <a:spLocks noChangeShapeType="1"/>
          </p:cNvSpPr>
          <p:nvPr/>
        </p:nvSpPr>
        <p:spPr bwMode="auto">
          <a:xfrm>
            <a:off x="1752600" y="1911896"/>
            <a:ext cx="0" cy="4572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 name="Line 9"/>
          <p:cNvSpPr>
            <a:spLocks noChangeShapeType="1"/>
          </p:cNvSpPr>
          <p:nvPr/>
        </p:nvSpPr>
        <p:spPr bwMode="auto">
          <a:xfrm>
            <a:off x="7315200" y="1911896"/>
            <a:ext cx="0" cy="4572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Line 10"/>
          <p:cNvSpPr>
            <a:spLocks noChangeShapeType="1"/>
          </p:cNvSpPr>
          <p:nvPr/>
        </p:nvSpPr>
        <p:spPr bwMode="auto">
          <a:xfrm>
            <a:off x="4495800" y="1911896"/>
            <a:ext cx="0" cy="4572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4" name="Text Box 11"/>
          <p:cNvSpPr txBox="1">
            <a:spLocks noChangeArrowheads="1"/>
          </p:cNvSpPr>
          <p:nvPr/>
        </p:nvSpPr>
        <p:spPr bwMode="auto">
          <a:xfrm>
            <a:off x="838200" y="1530896"/>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a:latin typeface="Times New Roman" pitchFamily="-110" charset="0"/>
              </a:rPr>
              <a:t>Obj1 : ClassA</a:t>
            </a:r>
          </a:p>
        </p:txBody>
      </p:sp>
      <p:sp>
        <p:nvSpPr>
          <p:cNvPr id="15" name="Text Box 12"/>
          <p:cNvSpPr txBox="1">
            <a:spLocks noChangeArrowheads="1"/>
          </p:cNvSpPr>
          <p:nvPr/>
        </p:nvSpPr>
        <p:spPr bwMode="auto">
          <a:xfrm>
            <a:off x="3581400" y="1530896"/>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a:latin typeface="Times New Roman" pitchFamily="-110" charset="0"/>
              </a:rPr>
              <a:t>: ClassB</a:t>
            </a:r>
          </a:p>
        </p:txBody>
      </p:sp>
      <p:sp>
        <p:nvSpPr>
          <p:cNvPr id="16" name="Text Box 13"/>
          <p:cNvSpPr txBox="1">
            <a:spLocks noChangeArrowheads="1"/>
          </p:cNvSpPr>
          <p:nvPr/>
        </p:nvSpPr>
        <p:spPr bwMode="auto">
          <a:xfrm>
            <a:off x="6400800" y="1530896"/>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a:latin typeface="Times New Roman" pitchFamily="-110" charset="0"/>
              </a:rPr>
              <a:t>Obj2 : ClassC</a:t>
            </a:r>
          </a:p>
        </p:txBody>
      </p:sp>
      <p:sp>
        <p:nvSpPr>
          <p:cNvPr id="17" name="Line 14"/>
          <p:cNvSpPr>
            <a:spLocks noChangeShapeType="1"/>
          </p:cNvSpPr>
          <p:nvPr/>
        </p:nvSpPr>
        <p:spPr bwMode="auto">
          <a:xfrm>
            <a:off x="1905000" y="2369096"/>
            <a:ext cx="2438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18" name="Text Box 15"/>
          <p:cNvSpPr txBox="1">
            <a:spLocks noChangeArrowheads="1"/>
          </p:cNvSpPr>
          <p:nvPr/>
        </p:nvSpPr>
        <p:spPr bwMode="auto">
          <a:xfrm>
            <a:off x="2209800" y="2064296"/>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method-in-B()</a:t>
            </a:r>
          </a:p>
        </p:txBody>
      </p:sp>
      <p:sp>
        <p:nvSpPr>
          <p:cNvPr id="19" name="Line 16"/>
          <p:cNvSpPr>
            <a:spLocks noChangeShapeType="1"/>
          </p:cNvSpPr>
          <p:nvPr/>
        </p:nvSpPr>
        <p:spPr bwMode="auto">
          <a:xfrm flipH="1">
            <a:off x="1905000" y="2902496"/>
            <a:ext cx="2362200" cy="0"/>
          </a:xfrm>
          <a:prstGeom prst="line">
            <a:avLst/>
          </a:prstGeom>
          <a:noFill/>
          <a:ln w="12700">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20" name="Text Box 17"/>
          <p:cNvSpPr txBox="1">
            <a:spLocks noChangeArrowheads="1"/>
          </p:cNvSpPr>
          <p:nvPr/>
        </p:nvSpPr>
        <p:spPr bwMode="auto">
          <a:xfrm>
            <a:off x="2133600" y="2597696"/>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return</a:t>
            </a:r>
          </a:p>
        </p:txBody>
      </p:sp>
      <p:sp>
        <p:nvSpPr>
          <p:cNvPr id="21" name="Line 18"/>
          <p:cNvSpPr>
            <a:spLocks noChangeShapeType="1"/>
          </p:cNvSpPr>
          <p:nvPr/>
        </p:nvSpPr>
        <p:spPr bwMode="auto">
          <a:xfrm>
            <a:off x="4495800" y="3435896"/>
            <a:ext cx="2667000" cy="0"/>
          </a:xfrm>
          <a:prstGeom prst="line">
            <a:avLst/>
          </a:prstGeom>
          <a:noFill/>
          <a:ln w="12700">
            <a:solidFill>
              <a:schemeClr val="tx1"/>
            </a:solidFill>
            <a:round/>
            <a:headEnd/>
            <a:tailEnd type="arrow" w="lg" len="lg"/>
          </a:ln>
          <a:extLst>
            <a:ext uri="{909E8E84-426E-40DD-AFC4-6F175D3DCCD1}">
              <a14:hiddenFill xmlns:a14="http://schemas.microsoft.com/office/drawing/2010/main">
                <a:noFill/>
              </a14:hiddenFill>
            </a:ext>
          </a:extLst>
        </p:spPr>
        <p:txBody>
          <a:bodyPr wrap="none"/>
          <a:lstStyle/>
          <a:p>
            <a:endParaRPr lang="id-ID"/>
          </a:p>
        </p:txBody>
      </p:sp>
      <p:sp>
        <p:nvSpPr>
          <p:cNvPr id="22" name="Text Box 19"/>
          <p:cNvSpPr txBox="1">
            <a:spLocks noChangeArrowheads="1"/>
          </p:cNvSpPr>
          <p:nvPr/>
        </p:nvSpPr>
        <p:spPr bwMode="auto">
          <a:xfrm>
            <a:off x="4800600" y="3054896"/>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stimulus</a:t>
            </a:r>
          </a:p>
        </p:txBody>
      </p:sp>
      <p:sp>
        <p:nvSpPr>
          <p:cNvPr id="23" name="Line 20"/>
          <p:cNvSpPr>
            <a:spLocks noChangeShapeType="1"/>
          </p:cNvSpPr>
          <p:nvPr/>
        </p:nvSpPr>
        <p:spPr bwMode="auto">
          <a:xfrm flipH="1">
            <a:off x="7467600" y="4274096"/>
            <a:ext cx="533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24" name="Line 21"/>
          <p:cNvSpPr>
            <a:spLocks noChangeShapeType="1"/>
          </p:cNvSpPr>
          <p:nvPr/>
        </p:nvSpPr>
        <p:spPr bwMode="auto">
          <a:xfrm flipV="1">
            <a:off x="8001000" y="3969296"/>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5" name="Line 22"/>
          <p:cNvSpPr>
            <a:spLocks noChangeShapeType="1"/>
          </p:cNvSpPr>
          <p:nvPr/>
        </p:nvSpPr>
        <p:spPr bwMode="auto">
          <a:xfrm flipH="1">
            <a:off x="7315200" y="3969296"/>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6" name="Line 23"/>
          <p:cNvSpPr>
            <a:spLocks noChangeShapeType="1"/>
          </p:cNvSpPr>
          <p:nvPr/>
        </p:nvSpPr>
        <p:spPr bwMode="auto">
          <a:xfrm flipH="1">
            <a:off x="7467600" y="4807496"/>
            <a:ext cx="533400" cy="0"/>
          </a:xfrm>
          <a:prstGeom prst="line">
            <a:avLst/>
          </a:prstGeom>
          <a:noFill/>
          <a:ln w="127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27" name="Line 24"/>
          <p:cNvSpPr>
            <a:spLocks noChangeShapeType="1"/>
          </p:cNvSpPr>
          <p:nvPr/>
        </p:nvSpPr>
        <p:spPr bwMode="auto">
          <a:xfrm flipV="1">
            <a:off x="8001000" y="4502696"/>
            <a:ext cx="0" cy="304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8" name="Line 25"/>
          <p:cNvSpPr>
            <a:spLocks noChangeShapeType="1"/>
          </p:cNvSpPr>
          <p:nvPr/>
        </p:nvSpPr>
        <p:spPr bwMode="auto">
          <a:xfrm flipH="1">
            <a:off x="7315200" y="4502696"/>
            <a:ext cx="6858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9" name="Text Box 26"/>
          <p:cNvSpPr txBox="1">
            <a:spLocks noChangeArrowheads="1"/>
          </p:cNvSpPr>
          <p:nvPr/>
        </p:nvSpPr>
        <p:spPr bwMode="auto">
          <a:xfrm>
            <a:off x="7467600" y="3435896"/>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message to self</a:t>
            </a:r>
          </a:p>
        </p:txBody>
      </p:sp>
      <p:sp>
        <p:nvSpPr>
          <p:cNvPr id="30" name="Text Box 27"/>
          <p:cNvSpPr txBox="1">
            <a:spLocks noChangeArrowheads="1"/>
          </p:cNvSpPr>
          <p:nvPr/>
        </p:nvSpPr>
        <p:spPr bwMode="auto">
          <a:xfrm>
            <a:off x="8077200" y="4578896"/>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return</a:t>
            </a:r>
          </a:p>
        </p:txBody>
      </p:sp>
      <p:sp>
        <p:nvSpPr>
          <p:cNvPr id="31" name="Line 28"/>
          <p:cNvSpPr>
            <a:spLocks noChangeShapeType="1"/>
          </p:cNvSpPr>
          <p:nvPr/>
        </p:nvSpPr>
        <p:spPr bwMode="auto">
          <a:xfrm>
            <a:off x="1752600" y="5264696"/>
            <a:ext cx="54102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32" name="Text Box 29"/>
          <p:cNvSpPr txBox="1">
            <a:spLocks noChangeArrowheads="1"/>
          </p:cNvSpPr>
          <p:nvPr/>
        </p:nvSpPr>
        <p:spPr bwMode="auto">
          <a:xfrm>
            <a:off x="1905000" y="4883696"/>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[condition] method(parameters)</a:t>
            </a:r>
          </a:p>
        </p:txBody>
      </p:sp>
      <p:sp>
        <p:nvSpPr>
          <p:cNvPr id="33" name="Line 30"/>
          <p:cNvSpPr>
            <a:spLocks noChangeShapeType="1"/>
          </p:cNvSpPr>
          <p:nvPr/>
        </p:nvSpPr>
        <p:spPr bwMode="auto">
          <a:xfrm>
            <a:off x="4495800" y="5874296"/>
            <a:ext cx="26670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34" name="Line 31"/>
          <p:cNvSpPr>
            <a:spLocks noChangeShapeType="1"/>
          </p:cNvSpPr>
          <p:nvPr/>
        </p:nvSpPr>
        <p:spPr bwMode="auto">
          <a:xfrm flipH="1">
            <a:off x="1905000" y="5874296"/>
            <a:ext cx="25908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35" name="Text Box 32"/>
          <p:cNvSpPr txBox="1">
            <a:spLocks noChangeArrowheads="1"/>
          </p:cNvSpPr>
          <p:nvPr/>
        </p:nvSpPr>
        <p:spPr bwMode="auto">
          <a:xfrm>
            <a:off x="2133600" y="5569496"/>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concurrent method()</a:t>
            </a:r>
          </a:p>
        </p:txBody>
      </p:sp>
      <p:sp>
        <p:nvSpPr>
          <p:cNvPr id="36" name="Text Box 33"/>
          <p:cNvSpPr txBox="1">
            <a:spLocks noChangeArrowheads="1"/>
          </p:cNvSpPr>
          <p:nvPr/>
        </p:nvSpPr>
        <p:spPr bwMode="auto">
          <a:xfrm>
            <a:off x="4572000" y="5569496"/>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concurrent method()</a:t>
            </a:r>
          </a:p>
        </p:txBody>
      </p:sp>
      <p:sp>
        <p:nvSpPr>
          <p:cNvPr id="37" name="Freeform 35"/>
          <p:cNvSpPr>
            <a:spLocks/>
          </p:cNvSpPr>
          <p:nvPr/>
        </p:nvSpPr>
        <p:spPr bwMode="auto">
          <a:xfrm>
            <a:off x="838200" y="2064296"/>
            <a:ext cx="1295400" cy="457200"/>
          </a:xfrm>
          <a:custGeom>
            <a:avLst/>
            <a:gdLst>
              <a:gd name="T0" fmla="*/ 0 w 816"/>
              <a:gd name="T1" fmla="*/ 2147483647 h 288"/>
              <a:gd name="T2" fmla="*/ 2147483647 w 816"/>
              <a:gd name="T3" fmla="*/ 2147483647 h 288"/>
              <a:gd name="T4" fmla="*/ 2147483647 w 816"/>
              <a:gd name="T5" fmla="*/ 0 h 288"/>
              <a:gd name="T6" fmla="*/ 2147483647 w 816"/>
              <a:gd name="T7" fmla="*/ 2147483647 h 288"/>
              <a:gd name="T8" fmla="*/ 2147483647 w 816"/>
              <a:gd name="T9" fmla="*/ 2147483647 h 288"/>
              <a:gd name="T10" fmla="*/ 0 60000 65536"/>
              <a:gd name="T11" fmla="*/ 0 60000 65536"/>
              <a:gd name="T12" fmla="*/ 0 60000 65536"/>
              <a:gd name="T13" fmla="*/ 0 60000 65536"/>
              <a:gd name="T14" fmla="*/ 0 60000 65536"/>
              <a:gd name="T15" fmla="*/ 0 w 816"/>
              <a:gd name="T16" fmla="*/ 0 h 288"/>
              <a:gd name="T17" fmla="*/ 816 w 816"/>
              <a:gd name="T18" fmla="*/ 288 h 288"/>
            </a:gdLst>
            <a:ahLst/>
            <a:cxnLst>
              <a:cxn ang="T10">
                <a:pos x="T0" y="T1"/>
              </a:cxn>
              <a:cxn ang="T11">
                <a:pos x="T2" y="T3"/>
              </a:cxn>
              <a:cxn ang="T12">
                <a:pos x="T4" y="T5"/>
              </a:cxn>
              <a:cxn ang="T13">
                <a:pos x="T6" y="T7"/>
              </a:cxn>
              <a:cxn ang="T14">
                <a:pos x="T8" y="T9"/>
              </a:cxn>
            </a:cxnLst>
            <a:rect l="T15" t="T16" r="T17" b="T18"/>
            <a:pathLst>
              <a:path w="816" h="288">
                <a:moveTo>
                  <a:pt x="0" y="288"/>
                </a:moveTo>
                <a:cubicBezTo>
                  <a:pt x="56" y="240"/>
                  <a:pt x="112" y="192"/>
                  <a:pt x="192" y="144"/>
                </a:cubicBezTo>
                <a:cubicBezTo>
                  <a:pt x="272" y="96"/>
                  <a:pt x="384" y="0"/>
                  <a:pt x="480" y="0"/>
                </a:cubicBezTo>
                <a:cubicBezTo>
                  <a:pt x="576" y="0"/>
                  <a:pt x="720" y="112"/>
                  <a:pt x="768" y="144"/>
                </a:cubicBezTo>
                <a:cubicBezTo>
                  <a:pt x="816" y="176"/>
                  <a:pt x="792" y="184"/>
                  <a:pt x="768" y="192"/>
                </a:cubicBezTo>
              </a:path>
            </a:pathLst>
          </a:custGeom>
          <a:noFill/>
          <a:ln w="127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id-ID"/>
          </a:p>
        </p:txBody>
      </p:sp>
      <p:sp>
        <p:nvSpPr>
          <p:cNvPr id="38" name="Text Box 36"/>
          <p:cNvSpPr txBox="1">
            <a:spLocks noChangeArrowheads="1"/>
          </p:cNvSpPr>
          <p:nvPr/>
        </p:nvSpPr>
        <p:spPr bwMode="auto">
          <a:xfrm>
            <a:off x="304800" y="3893096"/>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b="1">
                <a:solidFill>
                  <a:srgbClr val="0000FF"/>
                </a:solidFill>
              </a:rPr>
              <a:t>lifeline</a:t>
            </a:r>
          </a:p>
        </p:txBody>
      </p:sp>
      <p:sp>
        <p:nvSpPr>
          <p:cNvPr id="39" name="Freeform 37"/>
          <p:cNvSpPr>
            <a:spLocks/>
          </p:cNvSpPr>
          <p:nvPr/>
        </p:nvSpPr>
        <p:spPr bwMode="auto">
          <a:xfrm>
            <a:off x="673100" y="3397796"/>
            <a:ext cx="1079500" cy="584200"/>
          </a:xfrm>
          <a:custGeom>
            <a:avLst/>
            <a:gdLst>
              <a:gd name="T0" fmla="*/ 2147483647 w 680"/>
              <a:gd name="T1" fmla="*/ 2147483647 h 368"/>
              <a:gd name="T2" fmla="*/ 2147483647 w 680"/>
              <a:gd name="T3" fmla="*/ 2147483647 h 368"/>
              <a:gd name="T4" fmla="*/ 2147483647 w 680"/>
              <a:gd name="T5" fmla="*/ 2147483647 h 368"/>
              <a:gd name="T6" fmla="*/ 2147483647 w 680"/>
              <a:gd name="T7" fmla="*/ 2147483647 h 368"/>
              <a:gd name="T8" fmla="*/ 0 60000 65536"/>
              <a:gd name="T9" fmla="*/ 0 60000 65536"/>
              <a:gd name="T10" fmla="*/ 0 60000 65536"/>
              <a:gd name="T11" fmla="*/ 0 60000 65536"/>
              <a:gd name="T12" fmla="*/ 0 w 680"/>
              <a:gd name="T13" fmla="*/ 0 h 368"/>
              <a:gd name="T14" fmla="*/ 680 w 680"/>
              <a:gd name="T15" fmla="*/ 368 h 368"/>
            </a:gdLst>
            <a:ahLst/>
            <a:cxnLst>
              <a:cxn ang="T8">
                <a:pos x="T0" y="T1"/>
              </a:cxn>
              <a:cxn ang="T9">
                <a:pos x="T2" y="T3"/>
              </a:cxn>
              <a:cxn ang="T10">
                <a:pos x="T4" y="T5"/>
              </a:cxn>
              <a:cxn ang="T11">
                <a:pos x="T6" y="T7"/>
              </a:cxn>
            </a:cxnLst>
            <a:rect l="T12" t="T13" r="T14" b="T15"/>
            <a:pathLst>
              <a:path w="680" h="368">
                <a:moveTo>
                  <a:pt x="56" y="360"/>
                </a:moveTo>
                <a:cubicBezTo>
                  <a:pt x="28" y="364"/>
                  <a:pt x="0" y="368"/>
                  <a:pt x="56" y="312"/>
                </a:cubicBezTo>
                <a:cubicBezTo>
                  <a:pt x="112" y="256"/>
                  <a:pt x="288" y="48"/>
                  <a:pt x="392" y="24"/>
                </a:cubicBezTo>
                <a:cubicBezTo>
                  <a:pt x="496" y="0"/>
                  <a:pt x="632" y="144"/>
                  <a:pt x="680" y="168"/>
                </a:cubicBezTo>
              </a:path>
            </a:pathLst>
          </a:custGeom>
          <a:noFill/>
          <a:ln w="127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id-ID"/>
          </a:p>
        </p:txBody>
      </p:sp>
      <p:sp>
        <p:nvSpPr>
          <p:cNvPr id="40" name="Rectangle 38"/>
          <p:cNvSpPr>
            <a:spLocks noChangeArrowheads="1"/>
          </p:cNvSpPr>
          <p:nvPr/>
        </p:nvSpPr>
        <p:spPr bwMode="auto">
          <a:xfrm>
            <a:off x="1600200" y="2292896"/>
            <a:ext cx="304800" cy="762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41" name="Rectangle 39"/>
          <p:cNvSpPr>
            <a:spLocks noChangeArrowheads="1"/>
          </p:cNvSpPr>
          <p:nvPr/>
        </p:nvSpPr>
        <p:spPr bwMode="auto">
          <a:xfrm>
            <a:off x="4343400" y="2216696"/>
            <a:ext cx="304800" cy="12954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42" name="Rectangle 40"/>
          <p:cNvSpPr>
            <a:spLocks noChangeArrowheads="1"/>
          </p:cNvSpPr>
          <p:nvPr/>
        </p:nvSpPr>
        <p:spPr bwMode="auto">
          <a:xfrm>
            <a:off x="7162800" y="3359696"/>
            <a:ext cx="304800" cy="1524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43" name="Rectangle 41"/>
          <p:cNvSpPr>
            <a:spLocks noChangeArrowheads="1"/>
          </p:cNvSpPr>
          <p:nvPr/>
        </p:nvSpPr>
        <p:spPr bwMode="auto">
          <a:xfrm>
            <a:off x="7162800" y="5112296"/>
            <a:ext cx="304800" cy="9144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44" name="Rectangle 43"/>
          <p:cNvSpPr>
            <a:spLocks noChangeArrowheads="1"/>
          </p:cNvSpPr>
          <p:nvPr/>
        </p:nvSpPr>
        <p:spPr bwMode="auto">
          <a:xfrm>
            <a:off x="1600200" y="5264696"/>
            <a:ext cx="304800" cy="762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45" name="Rectangle 44"/>
          <p:cNvSpPr>
            <a:spLocks noChangeArrowheads="1"/>
          </p:cNvSpPr>
          <p:nvPr/>
        </p:nvSpPr>
        <p:spPr bwMode="auto">
          <a:xfrm>
            <a:off x="4343400" y="5721896"/>
            <a:ext cx="304800" cy="381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46" name="Line 45"/>
          <p:cNvSpPr>
            <a:spLocks noChangeShapeType="1"/>
          </p:cNvSpPr>
          <p:nvPr/>
        </p:nvSpPr>
        <p:spPr bwMode="auto">
          <a:xfrm flipH="1">
            <a:off x="1905000" y="5569496"/>
            <a:ext cx="5257800" cy="0"/>
          </a:xfrm>
          <a:prstGeom prst="line">
            <a:avLst/>
          </a:prstGeom>
          <a:noFill/>
          <a:ln w="12700">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47" name="Text Box 46"/>
          <p:cNvSpPr txBox="1">
            <a:spLocks noChangeArrowheads="1"/>
          </p:cNvSpPr>
          <p:nvPr/>
        </p:nvSpPr>
        <p:spPr bwMode="auto">
          <a:xfrm>
            <a:off x="2590800" y="5340896"/>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400"/>
              <a:t>return</a:t>
            </a:r>
          </a:p>
        </p:txBody>
      </p:sp>
      <p:sp>
        <p:nvSpPr>
          <p:cNvPr id="48" name="Text Box 34"/>
          <p:cNvSpPr txBox="1">
            <a:spLocks noChangeArrowheads="1"/>
          </p:cNvSpPr>
          <p:nvPr/>
        </p:nvSpPr>
        <p:spPr bwMode="auto">
          <a:xfrm>
            <a:off x="228600" y="2527846"/>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b="1" dirty="0">
                <a:solidFill>
                  <a:srgbClr val="0000FF"/>
                </a:solidFill>
              </a:rPr>
              <a:t>message</a:t>
            </a:r>
          </a:p>
        </p:txBody>
      </p:sp>
    </p:spTree>
    <p:extLst>
      <p:ext uri="{BB962C8B-B14F-4D97-AF65-F5344CB8AC3E}">
        <p14:creationId xmlns:p14="http://schemas.microsoft.com/office/powerpoint/2010/main" val="2151047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581744"/>
            <a:ext cx="7772400" cy="685800"/>
          </a:xfrm>
        </p:spPr>
        <p:txBody>
          <a:bodyPr/>
          <a:lstStyle/>
          <a:p>
            <a:pPr eaLnBrk="1" hangingPunct="1"/>
            <a:r>
              <a:rPr lang="en-US" sz="3600" dirty="0" smtClean="0"/>
              <a:t>Sequence diagram – semantics</a:t>
            </a:r>
            <a:r>
              <a:rPr lang="id-ID" sz="3600" dirty="0" smtClean="0"/>
              <a:t> (1)</a:t>
            </a:r>
            <a:endParaRPr lang="en-US" sz="36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61</a:t>
            </a:fld>
            <a:endParaRPr lang="en-US"/>
          </a:p>
        </p:txBody>
      </p:sp>
      <p:sp>
        <p:nvSpPr>
          <p:cNvPr id="8" name="Rectangle 3"/>
          <p:cNvSpPr txBox="1">
            <a:spLocks noChangeArrowheads="1"/>
          </p:cNvSpPr>
          <p:nvPr/>
        </p:nvSpPr>
        <p:spPr bwMode="auto">
          <a:xfrm>
            <a:off x="543744" y="1635968"/>
            <a:ext cx="7772400" cy="460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000" dirty="0" smtClean="0"/>
              <a:t>Rectangular boxes on the top indicate objects</a:t>
            </a:r>
          </a:p>
          <a:p>
            <a:pPr>
              <a:lnSpc>
                <a:spcPct val="150000"/>
              </a:lnSpc>
            </a:pPr>
            <a:r>
              <a:rPr lang="en-US" sz="2000" dirty="0" smtClean="0"/>
              <a:t>The dotted vertical line indicates the life line of the corresponding object</a:t>
            </a:r>
          </a:p>
          <a:p>
            <a:pPr>
              <a:lnSpc>
                <a:spcPct val="150000"/>
              </a:lnSpc>
            </a:pPr>
            <a:r>
              <a:rPr lang="en-US" sz="2000" dirty="0" smtClean="0"/>
              <a:t>Rectangular boxes on the dotted vertical line indicate the duration in which the corresponding object is active; the object is idle otherwise</a:t>
            </a:r>
          </a:p>
          <a:p>
            <a:pPr>
              <a:lnSpc>
                <a:spcPct val="150000"/>
              </a:lnSpc>
            </a:pPr>
            <a:r>
              <a:rPr lang="en-US" sz="2000" dirty="0" smtClean="0"/>
              <a:t>A solid arrow with solid arrowhead indicates a message</a:t>
            </a:r>
          </a:p>
          <a:p>
            <a:pPr>
              <a:lnSpc>
                <a:spcPct val="150000"/>
              </a:lnSpc>
            </a:pPr>
            <a:r>
              <a:rPr lang="en-US" sz="2000" dirty="0" smtClean="0"/>
              <a:t>A solid arrow with thin arrowhead indicates a stimulus</a:t>
            </a:r>
          </a:p>
          <a:p>
            <a:pPr>
              <a:lnSpc>
                <a:spcPct val="150000"/>
              </a:lnSpc>
            </a:pPr>
            <a:r>
              <a:rPr lang="en-US" sz="2000" dirty="0" smtClean="0"/>
              <a:t>A dashed arrow indicates return of control</a:t>
            </a:r>
          </a:p>
        </p:txBody>
      </p:sp>
    </p:spTree>
    <p:extLst>
      <p:ext uri="{BB962C8B-B14F-4D97-AF65-F5344CB8AC3E}">
        <p14:creationId xmlns:p14="http://schemas.microsoft.com/office/powerpoint/2010/main" val="23498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581744"/>
            <a:ext cx="7772400" cy="685800"/>
          </a:xfrm>
        </p:spPr>
        <p:txBody>
          <a:bodyPr/>
          <a:lstStyle/>
          <a:p>
            <a:pPr eaLnBrk="1" hangingPunct="1"/>
            <a:r>
              <a:rPr lang="en-US" sz="3600" dirty="0" smtClean="0"/>
              <a:t>Sequence diagram – semantics</a:t>
            </a:r>
            <a:r>
              <a:rPr lang="id-ID" sz="3600" dirty="0" smtClean="0"/>
              <a:t> (2)</a:t>
            </a:r>
            <a:endParaRPr lang="en-US" sz="36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62</a:t>
            </a:fld>
            <a:endParaRPr lang="en-US"/>
          </a:p>
        </p:txBody>
      </p:sp>
      <p:sp>
        <p:nvSpPr>
          <p:cNvPr id="8" name="Rectangle 3"/>
          <p:cNvSpPr txBox="1">
            <a:spLocks noChangeArrowheads="1"/>
          </p:cNvSpPr>
          <p:nvPr/>
        </p:nvSpPr>
        <p:spPr bwMode="auto">
          <a:xfrm>
            <a:off x="685800" y="14478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400" dirty="0" smtClean="0"/>
              <a:t>Messages/stimuli may be augmented with conditions</a:t>
            </a:r>
          </a:p>
          <a:p>
            <a:pPr>
              <a:lnSpc>
                <a:spcPct val="150000"/>
              </a:lnSpc>
            </a:pPr>
            <a:r>
              <a:rPr lang="en-US" sz="2400" dirty="0" smtClean="0"/>
              <a:t>Messages/stimuli can be concurrent</a:t>
            </a:r>
          </a:p>
          <a:p>
            <a:pPr lvl="1">
              <a:lnSpc>
                <a:spcPct val="150000"/>
              </a:lnSpc>
              <a:buFont typeface="Wingdings" pitchFamily="2" charset="2"/>
              <a:buChar char="§"/>
            </a:pPr>
            <a:r>
              <a:rPr lang="en-US" sz="2400" dirty="0" smtClean="0"/>
              <a:t>start from one object and send messages or signals to more than one object at the same time</a:t>
            </a:r>
          </a:p>
          <a:p>
            <a:pPr>
              <a:lnSpc>
                <a:spcPct val="150000"/>
              </a:lnSpc>
            </a:pPr>
            <a:r>
              <a:rPr lang="en-US" sz="2400" dirty="0" smtClean="0"/>
              <a:t>The vertical dimension indicates time axis</a:t>
            </a:r>
          </a:p>
          <a:p>
            <a:pPr lvl="1">
              <a:lnSpc>
                <a:spcPct val="150000"/>
              </a:lnSpc>
              <a:buFont typeface="Wingdings" pitchFamily="2" charset="2"/>
              <a:buChar char="§"/>
            </a:pPr>
            <a:r>
              <a:rPr lang="en-US" sz="2400" dirty="0" smtClean="0"/>
              <a:t>A message ‘Y’ placed below a message ‘X’ in a sequence diagram indicates that message ‘X’ is sent before message ‘Y’</a:t>
            </a:r>
          </a:p>
        </p:txBody>
      </p:sp>
    </p:spTree>
    <p:extLst>
      <p:ext uri="{BB962C8B-B14F-4D97-AF65-F5344CB8AC3E}">
        <p14:creationId xmlns:p14="http://schemas.microsoft.com/office/powerpoint/2010/main" val="352477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581744"/>
            <a:ext cx="7772400" cy="685800"/>
          </a:xfrm>
        </p:spPr>
        <p:txBody>
          <a:bodyPr/>
          <a:lstStyle/>
          <a:p>
            <a:pPr eaLnBrk="1" hangingPunct="1"/>
            <a:r>
              <a:rPr lang="en-US" sz="3600" dirty="0" smtClean="0"/>
              <a:t>Sequence diagram – semantics</a:t>
            </a:r>
            <a:r>
              <a:rPr lang="id-ID" sz="3600" dirty="0" smtClean="0"/>
              <a:t> (3)</a:t>
            </a:r>
            <a:endParaRPr lang="en-US" sz="36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63</a:t>
            </a:fld>
            <a:endParaRPr lang="en-US"/>
          </a:p>
        </p:txBody>
      </p:sp>
      <p:sp>
        <p:nvSpPr>
          <p:cNvPr id="8" name="Rectangle 3"/>
          <p:cNvSpPr txBox="1">
            <a:spLocks noChangeArrowheads="1"/>
          </p:cNvSpPr>
          <p:nvPr/>
        </p:nvSpPr>
        <p:spPr bwMode="auto">
          <a:xfrm>
            <a:off x="457200" y="171134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1800" dirty="0" smtClean="0"/>
              <a:t>Objects with dashed vertical line for the entire diagram have lifeline for the entire scenario</a:t>
            </a:r>
          </a:p>
          <a:p>
            <a:pPr lvl="1">
              <a:lnSpc>
                <a:spcPct val="150000"/>
              </a:lnSpc>
              <a:buFont typeface="Wingdings" pitchFamily="2" charset="2"/>
              <a:buChar char="§"/>
            </a:pPr>
            <a:r>
              <a:rPr lang="en-US" sz="1800" dirty="0" smtClean="0"/>
              <a:t>These objects are assumed to be already created before this scenario starts and assumed to exist even after the scenario ends</a:t>
            </a:r>
          </a:p>
          <a:p>
            <a:pPr>
              <a:lnSpc>
                <a:spcPct val="150000"/>
              </a:lnSpc>
            </a:pPr>
            <a:r>
              <a:rPr lang="en-US" sz="1800" dirty="0" smtClean="0"/>
              <a:t>Objects with short life span within a scenario can be shown differently (see the next diagram)</a:t>
            </a:r>
          </a:p>
          <a:p>
            <a:pPr>
              <a:lnSpc>
                <a:spcPct val="150000"/>
              </a:lnSpc>
            </a:pPr>
            <a:r>
              <a:rPr lang="en-US" sz="1800" dirty="0" smtClean="0"/>
              <a:t>There is no ordering required among the placement of objects on the horizontal line</a:t>
            </a:r>
          </a:p>
          <a:p>
            <a:pPr lvl="1">
              <a:lnSpc>
                <a:spcPct val="150000"/>
              </a:lnSpc>
              <a:buFont typeface="Wingdings" pitchFamily="2" charset="2"/>
              <a:buChar char="§"/>
            </a:pPr>
            <a:r>
              <a:rPr lang="en-US" sz="1800" dirty="0" smtClean="0"/>
              <a:t>A designer may choose the ordering for the convenience of drawing the diagram</a:t>
            </a:r>
          </a:p>
        </p:txBody>
      </p:sp>
    </p:spTree>
    <p:extLst>
      <p:ext uri="{BB962C8B-B14F-4D97-AF65-F5344CB8AC3E}">
        <p14:creationId xmlns:p14="http://schemas.microsoft.com/office/powerpoint/2010/main" val="9759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598512"/>
            <a:ext cx="8282880" cy="533400"/>
          </a:xfrm>
        </p:spPr>
        <p:txBody>
          <a:bodyPr>
            <a:normAutofit fontScale="90000"/>
          </a:bodyPr>
          <a:lstStyle/>
          <a:p>
            <a:pPr eaLnBrk="1" hangingPunct="1"/>
            <a:r>
              <a:rPr lang="en-US" sz="3600" dirty="0" smtClean="0"/>
              <a:t>Sequence diagram – extended syntax</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64</a:t>
            </a:fld>
            <a:endParaRPr lang="en-US"/>
          </a:p>
        </p:txBody>
      </p:sp>
      <p:sp>
        <p:nvSpPr>
          <p:cNvPr id="8" name="Rectangle 4"/>
          <p:cNvSpPr>
            <a:spLocks noChangeArrowheads="1"/>
          </p:cNvSpPr>
          <p:nvPr/>
        </p:nvSpPr>
        <p:spPr bwMode="auto">
          <a:xfrm>
            <a:off x="6477000" y="2655912"/>
            <a:ext cx="17526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9" name="Rectangle 5"/>
          <p:cNvSpPr>
            <a:spLocks noChangeArrowheads="1"/>
          </p:cNvSpPr>
          <p:nvPr/>
        </p:nvSpPr>
        <p:spPr bwMode="auto">
          <a:xfrm>
            <a:off x="3581400" y="1893912"/>
            <a:ext cx="17526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0" name="Line 6"/>
          <p:cNvSpPr>
            <a:spLocks noChangeShapeType="1"/>
          </p:cNvSpPr>
          <p:nvPr/>
        </p:nvSpPr>
        <p:spPr bwMode="auto">
          <a:xfrm>
            <a:off x="1752600" y="1665312"/>
            <a:ext cx="0" cy="4572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 name="Text Box 10"/>
          <p:cNvSpPr txBox="1">
            <a:spLocks noChangeArrowheads="1"/>
          </p:cNvSpPr>
          <p:nvPr/>
        </p:nvSpPr>
        <p:spPr bwMode="auto">
          <a:xfrm>
            <a:off x="3962400" y="1893912"/>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u="sng">
                <a:latin typeface="Times New Roman" pitchFamily="-110" charset="0"/>
              </a:rPr>
              <a:t>: ClassB</a:t>
            </a:r>
          </a:p>
        </p:txBody>
      </p:sp>
      <p:sp>
        <p:nvSpPr>
          <p:cNvPr id="12" name="Text Box 11"/>
          <p:cNvSpPr txBox="1">
            <a:spLocks noChangeArrowheads="1"/>
          </p:cNvSpPr>
          <p:nvPr/>
        </p:nvSpPr>
        <p:spPr bwMode="auto">
          <a:xfrm>
            <a:off x="6400800" y="2655912"/>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a:latin typeface="Times New Roman" pitchFamily="-110" charset="0"/>
              </a:rPr>
              <a:t> : ClassC</a:t>
            </a:r>
          </a:p>
        </p:txBody>
      </p:sp>
      <p:sp>
        <p:nvSpPr>
          <p:cNvPr id="13" name="Line 12"/>
          <p:cNvSpPr>
            <a:spLocks noChangeShapeType="1"/>
          </p:cNvSpPr>
          <p:nvPr/>
        </p:nvSpPr>
        <p:spPr bwMode="auto">
          <a:xfrm>
            <a:off x="1828800" y="2122512"/>
            <a:ext cx="1752600" cy="0"/>
          </a:xfrm>
          <a:prstGeom prst="line">
            <a:avLst/>
          </a:prstGeom>
          <a:noFill/>
          <a:ln w="12700">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14" name="Text Box 13"/>
          <p:cNvSpPr txBox="1">
            <a:spLocks noChangeArrowheads="1"/>
          </p:cNvSpPr>
          <p:nvPr/>
        </p:nvSpPr>
        <p:spPr bwMode="auto">
          <a:xfrm>
            <a:off x="1905000" y="1741512"/>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constructor of B ()</a:t>
            </a:r>
          </a:p>
        </p:txBody>
      </p:sp>
      <p:sp>
        <p:nvSpPr>
          <p:cNvPr id="15" name="Line 16"/>
          <p:cNvSpPr>
            <a:spLocks noChangeShapeType="1"/>
          </p:cNvSpPr>
          <p:nvPr/>
        </p:nvSpPr>
        <p:spPr bwMode="auto">
          <a:xfrm>
            <a:off x="4495800" y="2884512"/>
            <a:ext cx="1981200" cy="0"/>
          </a:xfrm>
          <a:prstGeom prst="line">
            <a:avLst/>
          </a:prstGeom>
          <a:noFill/>
          <a:ln w="12700">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16" name="Text Box 17"/>
          <p:cNvSpPr txBox="1">
            <a:spLocks noChangeArrowheads="1"/>
          </p:cNvSpPr>
          <p:nvPr/>
        </p:nvSpPr>
        <p:spPr bwMode="auto">
          <a:xfrm>
            <a:off x="4724400" y="2579712"/>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constructor of C ()</a:t>
            </a:r>
          </a:p>
        </p:txBody>
      </p:sp>
      <p:sp>
        <p:nvSpPr>
          <p:cNvPr id="17" name="Line 18"/>
          <p:cNvSpPr>
            <a:spLocks noChangeShapeType="1"/>
          </p:cNvSpPr>
          <p:nvPr/>
        </p:nvSpPr>
        <p:spPr bwMode="auto">
          <a:xfrm flipH="1">
            <a:off x="7391400" y="4027512"/>
            <a:ext cx="6096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18" name="Line 19"/>
          <p:cNvSpPr>
            <a:spLocks noChangeShapeType="1"/>
          </p:cNvSpPr>
          <p:nvPr/>
        </p:nvSpPr>
        <p:spPr bwMode="auto">
          <a:xfrm flipV="1">
            <a:off x="8001000" y="3722712"/>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9" name="Line 20"/>
          <p:cNvSpPr>
            <a:spLocks noChangeShapeType="1"/>
          </p:cNvSpPr>
          <p:nvPr/>
        </p:nvSpPr>
        <p:spPr bwMode="auto">
          <a:xfrm flipH="1">
            <a:off x="7315200" y="3722712"/>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0" name="Line 21"/>
          <p:cNvSpPr>
            <a:spLocks noChangeShapeType="1"/>
          </p:cNvSpPr>
          <p:nvPr/>
        </p:nvSpPr>
        <p:spPr bwMode="auto">
          <a:xfrm flipH="1">
            <a:off x="7391400" y="4560912"/>
            <a:ext cx="609600" cy="0"/>
          </a:xfrm>
          <a:prstGeom prst="line">
            <a:avLst/>
          </a:prstGeom>
          <a:noFill/>
          <a:ln w="127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21" name="Line 22"/>
          <p:cNvSpPr>
            <a:spLocks noChangeShapeType="1"/>
          </p:cNvSpPr>
          <p:nvPr/>
        </p:nvSpPr>
        <p:spPr bwMode="auto">
          <a:xfrm flipV="1">
            <a:off x="8001000" y="4256112"/>
            <a:ext cx="0" cy="304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2" name="Line 23"/>
          <p:cNvSpPr>
            <a:spLocks noChangeShapeType="1"/>
          </p:cNvSpPr>
          <p:nvPr/>
        </p:nvSpPr>
        <p:spPr bwMode="auto">
          <a:xfrm flipH="1">
            <a:off x="7315200" y="4256112"/>
            <a:ext cx="6858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 name="Text Box 24"/>
          <p:cNvSpPr txBox="1">
            <a:spLocks noChangeArrowheads="1"/>
          </p:cNvSpPr>
          <p:nvPr/>
        </p:nvSpPr>
        <p:spPr bwMode="auto">
          <a:xfrm>
            <a:off x="7315200" y="3189312"/>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message to self</a:t>
            </a:r>
          </a:p>
        </p:txBody>
      </p:sp>
      <p:sp>
        <p:nvSpPr>
          <p:cNvPr id="24" name="Line 26"/>
          <p:cNvSpPr>
            <a:spLocks noChangeShapeType="1"/>
          </p:cNvSpPr>
          <p:nvPr/>
        </p:nvSpPr>
        <p:spPr bwMode="auto">
          <a:xfrm>
            <a:off x="1828800" y="5018112"/>
            <a:ext cx="5410200" cy="0"/>
          </a:xfrm>
          <a:prstGeom prst="line">
            <a:avLst/>
          </a:prstGeom>
          <a:noFill/>
          <a:ln w="127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wrap="none"/>
          <a:lstStyle/>
          <a:p>
            <a:endParaRPr lang="id-ID"/>
          </a:p>
        </p:txBody>
      </p:sp>
      <p:sp>
        <p:nvSpPr>
          <p:cNvPr id="25" name="Text Box 27"/>
          <p:cNvSpPr txBox="1">
            <a:spLocks noChangeArrowheads="1"/>
          </p:cNvSpPr>
          <p:nvPr/>
        </p:nvSpPr>
        <p:spPr bwMode="auto">
          <a:xfrm>
            <a:off x="1905000" y="4637112"/>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[condition] method(parameters)</a:t>
            </a:r>
          </a:p>
        </p:txBody>
      </p:sp>
      <p:sp>
        <p:nvSpPr>
          <p:cNvPr id="26" name="Rectangle 32"/>
          <p:cNvSpPr>
            <a:spLocks noChangeArrowheads="1"/>
          </p:cNvSpPr>
          <p:nvPr/>
        </p:nvSpPr>
        <p:spPr bwMode="auto">
          <a:xfrm>
            <a:off x="1676400" y="1893912"/>
            <a:ext cx="152400" cy="9144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27" name="Rectangle 33"/>
          <p:cNvSpPr>
            <a:spLocks noChangeArrowheads="1"/>
          </p:cNvSpPr>
          <p:nvPr/>
        </p:nvSpPr>
        <p:spPr bwMode="auto">
          <a:xfrm>
            <a:off x="1676400" y="4941912"/>
            <a:ext cx="152400" cy="9144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28" name="Rectangle 35"/>
          <p:cNvSpPr>
            <a:spLocks noChangeArrowheads="1"/>
          </p:cNvSpPr>
          <p:nvPr/>
        </p:nvSpPr>
        <p:spPr bwMode="auto">
          <a:xfrm>
            <a:off x="4419600" y="2274912"/>
            <a:ext cx="152400" cy="12192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29" name="Rectangle 38"/>
          <p:cNvSpPr>
            <a:spLocks noChangeArrowheads="1"/>
          </p:cNvSpPr>
          <p:nvPr/>
        </p:nvSpPr>
        <p:spPr bwMode="auto">
          <a:xfrm>
            <a:off x="7239000" y="3036912"/>
            <a:ext cx="152400" cy="3048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30" name="Line 40"/>
          <p:cNvSpPr>
            <a:spLocks noChangeShapeType="1"/>
          </p:cNvSpPr>
          <p:nvPr/>
        </p:nvSpPr>
        <p:spPr bwMode="auto">
          <a:xfrm flipH="1">
            <a:off x="1828800" y="5780112"/>
            <a:ext cx="5410200" cy="0"/>
          </a:xfrm>
          <a:prstGeom prst="line">
            <a:avLst/>
          </a:prstGeom>
          <a:noFill/>
          <a:ln w="12700">
            <a:solidFill>
              <a:schemeClr val="tx1"/>
            </a:solidFill>
            <a:prstDash val="dash"/>
            <a:round/>
            <a:headEnd type="triangle" w="lg" len="lg"/>
            <a:tailEnd/>
          </a:ln>
          <a:extLst>
            <a:ext uri="{909E8E84-426E-40DD-AFC4-6F175D3DCCD1}">
              <a14:hiddenFill xmlns:a14="http://schemas.microsoft.com/office/drawing/2010/main">
                <a:noFill/>
              </a14:hiddenFill>
            </a:ext>
          </a:extLst>
        </p:spPr>
        <p:txBody>
          <a:bodyPr wrap="none"/>
          <a:lstStyle/>
          <a:p>
            <a:endParaRPr lang="id-ID"/>
          </a:p>
        </p:txBody>
      </p:sp>
      <p:sp>
        <p:nvSpPr>
          <p:cNvPr id="31" name="Text Box 41"/>
          <p:cNvSpPr txBox="1">
            <a:spLocks noChangeArrowheads="1"/>
          </p:cNvSpPr>
          <p:nvPr/>
        </p:nvSpPr>
        <p:spPr bwMode="auto">
          <a:xfrm>
            <a:off x="2057400" y="5475312"/>
            <a:ext cx="243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return</a:t>
            </a:r>
          </a:p>
        </p:txBody>
      </p:sp>
      <p:sp>
        <p:nvSpPr>
          <p:cNvPr id="32" name="Line 45"/>
          <p:cNvSpPr>
            <a:spLocks noChangeShapeType="1"/>
          </p:cNvSpPr>
          <p:nvPr/>
        </p:nvSpPr>
        <p:spPr bwMode="auto">
          <a:xfrm>
            <a:off x="4495800" y="3494112"/>
            <a:ext cx="0" cy="2743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5" name="Text Box 9"/>
          <p:cNvSpPr txBox="1">
            <a:spLocks noChangeArrowheads="1"/>
          </p:cNvSpPr>
          <p:nvPr/>
        </p:nvSpPr>
        <p:spPr bwMode="auto">
          <a:xfrm>
            <a:off x="947192" y="1262087"/>
            <a:ext cx="1752600" cy="36671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dirty="0">
                <a:latin typeface="Times New Roman" pitchFamily="-110" charset="0"/>
              </a:rPr>
              <a:t> : </a:t>
            </a:r>
            <a:r>
              <a:rPr lang="en-US" sz="1800" u="sng" dirty="0" err="1">
                <a:latin typeface="Times New Roman" pitchFamily="-110" charset="0"/>
              </a:rPr>
              <a:t>ClassA</a:t>
            </a:r>
            <a:endParaRPr lang="en-US" sz="1800" u="sng" dirty="0">
              <a:latin typeface="Times New Roman" pitchFamily="-110" charset="0"/>
            </a:endParaRPr>
          </a:p>
        </p:txBody>
      </p:sp>
    </p:spTree>
    <p:extLst>
      <p:ext uri="{BB962C8B-B14F-4D97-AF65-F5344CB8AC3E}">
        <p14:creationId xmlns:p14="http://schemas.microsoft.com/office/powerpoint/2010/main" val="41366425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581744"/>
            <a:ext cx="7772400" cy="685800"/>
          </a:xfrm>
        </p:spPr>
        <p:txBody>
          <a:bodyPr/>
          <a:lstStyle/>
          <a:p>
            <a:pPr eaLnBrk="1" hangingPunct="1"/>
            <a:r>
              <a:rPr lang="en-US" sz="3600" dirty="0" smtClean="0"/>
              <a:t>Sequence diagram – semantics</a:t>
            </a:r>
            <a:r>
              <a:rPr lang="id-ID" sz="3600" dirty="0" smtClean="0"/>
              <a:t> (4)</a:t>
            </a:r>
            <a:endParaRPr lang="en-US" sz="36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65</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400" dirty="0" smtClean="0">
                <a:solidFill>
                  <a:srgbClr val="3333CC"/>
                </a:solidFill>
              </a:rPr>
              <a:t>The creation of an object </a:t>
            </a:r>
            <a:r>
              <a:rPr lang="en-US" sz="2400" dirty="0" smtClean="0"/>
              <a:t>is shown by the vertical displacement of the object from the top of the diagram. The object is placed at the point of creation</a:t>
            </a:r>
          </a:p>
          <a:p>
            <a:pPr lvl="1">
              <a:lnSpc>
                <a:spcPct val="150000"/>
              </a:lnSpc>
            </a:pPr>
            <a:r>
              <a:rPr lang="en-US" sz="2400" dirty="0" smtClean="0"/>
              <a:t>See the creation of objects from class A and from class B</a:t>
            </a:r>
          </a:p>
          <a:p>
            <a:pPr>
              <a:lnSpc>
                <a:spcPct val="150000"/>
              </a:lnSpc>
            </a:pPr>
            <a:r>
              <a:rPr lang="en-US" sz="2400" dirty="0" smtClean="0">
                <a:solidFill>
                  <a:srgbClr val="3333CC"/>
                </a:solidFill>
              </a:rPr>
              <a:t>The termination of an object </a:t>
            </a:r>
            <a:r>
              <a:rPr lang="en-US" sz="2400" dirty="0" smtClean="0"/>
              <a:t>can be shown by placing an “X” at the bottom of its life line</a:t>
            </a:r>
          </a:p>
          <a:p>
            <a:pPr lvl="1">
              <a:lnSpc>
                <a:spcPct val="150000"/>
              </a:lnSpc>
            </a:pPr>
            <a:r>
              <a:rPr lang="en-US" sz="2400" dirty="0" smtClean="0"/>
              <a:t>See the destruction of the object from class C</a:t>
            </a:r>
          </a:p>
        </p:txBody>
      </p:sp>
    </p:spTree>
    <p:extLst>
      <p:ext uri="{BB962C8B-B14F-4D97-AF65-F5344CB8AC3E}">
        <p14:creationId xmlns:p14="http://schemas.microsoft.com/office/powerpoint/2010/main" val="7138870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2"/>
          <p:cNvSpPr>
            <a:spLocks noGrp="1" noChangeArrowheads="1"/>
          </p:cNvSpPr>
          <p:nvPr>
            <p:ph type="title"/>
          </p:nvPr>
        </p:nvSpPr>
        <p:spPr>
          <a:xfrm>
            <a:off x="609600" y="56728"/>
            <a:ext cx="8282880" cy="533400"/>
          </a:xfrm>
        </p:spPr>
        <p:txBody>
          <a:bodyPr>
            <a:normAutofit fontScale="90000"/>
          </a:bodyPr>
          <a:lstStyle/>
          <a:p>
            <a:pPr eaLnBrk="1" hangingPunct="1"/>
            <a:r>
              <a:rPr lang="en-US" sz="3600" dirty="0" smtClean="0"/>
              <a:t>Sequence diagram – </a:t>
            </a:r>
            <a:r>
              <a:rPr lang="id-ID" sz="3600" dirty="0" smtClean="0"/>
              <a:t>Specifying Loops</a:t>
            </a:r>
            <a:endParaRPr lang="en-US" sz="36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66</a:t>
            </a:fld>
            <a:endParaRPr lang="en-US"/>
          </a:p>
        </p:txBody>
      </p:sp>
      <p:sp>
        <p:nvSpPr>
          <p:cNvPr id="48" name="Rectangle 2"/>
          <p:cNvSpPr>
            <a:spLocks noChangeArrowheads="1"/>
          </p:cNvSpPr>
          <p:nvPr/>
        </p:nvSpPr>
        <p:spPr bwMode="auto">
          <a:xfrm>
            <a:off x="609600" y="666328"/>
            <a:ext cx="1828800"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49" name="Rectangle 3"/>
          <p:cNvSpPr>
            <a:spLocks noChangeArrowheads="1"/>
          </p:cNvSpPr>
          <p:nvPr/>
        </p:nvSpPr>
        <p:spPr bwMode="auto">
          <a:xfrm>
            <a:off x="3124200" y="666328"/>
            <a:ext cx="1828800"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50" name="Rectangle 4"/>
          <p:cNvSpPr>
            <a:spLocks noChangeArrowheads="1"/>
          </p:cNvSpPr>
          <p:nvPr/>
        </p:nvSpPr>
        <p:spPr bwMode="auto">
          <a:xfrm>
            <a:off x="6019800" y="2114128"/>
            <a:ext cx="1828800"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51" name="Line 5"/>
          <p:cNvSpPr>
            <a:spLocks noChangeShapeType="1"/>
          </p:cNvSpPr>
          <p:nvPr/>
        </p:nvSpPr>
        <p:spPr bwMode="auto">
          <a:xfrm>
            <a:off x="1524000" y="1275928"/>
            <a:ext cx="0" cy="44958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2" name="Line 6"/>
          <p:cNvSpPr>
            <a:spLocks noChangeShapeType="1"/>
          </p:cNvSpPr>
          <p:nvPr/>
        </p:nvSpPr>
        <p:spPr bwMode="auto">
          <a:xfrm>
            <a:off x="4038600" y="1275928"/>
            <a:ext cx="0" cy="44958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3" name="Line 7"/>
          <p:cNvSpPr>
            <a:spLocks noChangeShapeType="1"/>
          </p:cNvSpPr>
          <p:nvPr/>
        </p:nvSpPr>
        <p:spPr bwMode="auto">
          <a:xfrm>
            <a:off x="1524000" y="1733128"/>
            <a:ext cx="24384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54" name="Line 8"/>
          <p:cNvSpPr>
            <a:spLocks noChangeShapeType="1"/>
          </p:cNvSpPr>
          <p:nvPr/>
        </p:nvSpPr>
        <p:spPr bwMode="auto">
          <a:xfrm>
            <a:off x="4114800" y="2037928"/>
            <a:ext cx="838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5" name="Line 9"/>
          <p:cNvSpPr>
            <a:spLocks noChangeShapeType="1"/>
          </p:cNvSpPr>
          <p:nvPr/>
        </p:nvSpPr>
        <p:spPr bwMode="auto">
          <a:xfrm flipV="1">
            <a:off x="4953000" y="203792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6" name="Line 10"/>
          <p:cNvSpPr>
            <a:spLocks noChangeShapeType="1"/>
          </p:cNvSpPr>
          <p:nvPr/>
        </p:nvSpPr>
        <p:spPr bwMode="auto">
          <a:xfrm flipH="1">
            <a:off x="4114800" y="2266528"/>
            <a:ext cx="8382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57" name="Line 11"/>
          <p:cNvSpPr>
            <a:spLocks noChangeShapeType="1"/>
          </p:cNvSpPr>
          <p:nvPr/>
        </p:nvSpPr>
        <p:spPr bwMode="auto">
          <a:xfrm>
            <a:off x="4114800" y="2647528"/>
            <a:ext cx="1905000" cy="0"/>
          </a:xfrm>
          <a:prstGeom prst="line">
            <a:avLst/>
          </a:prstGeom>
          <a:noFill/>
          <a:ln w="12700">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58" name="Line 12"/>
          <p:cNvSpPr>
            <a:spLocks noChangeShapeType="1"/>
          </p:cNvSpPr>
          <p:nvPr/>
        </p:nvSpPr>
        <p:spPr bwMode="auto">
          <a:xfrm>
            <a:off x="6934200" y="2723728"/>
            <a:ext cx="0" cy="20574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9" name="Line 13"/>
          <p:cNvSpPr>
            <a:spLocks noChangeShapeType="1"/>
          </p:cNvSpPr>
          <p:nvPr/>
        </p:nvSpPr>
        <p:spPr bwMode="auto">
          <a:xfrm>
            <a:off x="4114800" y="3028528"/>
            <a:ext cx="27432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60" name="Line 21"/>
          <p:cNvSpPr>
            <a:spLocks noChangeShapeType="1"/>
          </p:cNvSpPr>
          <p:nvPr/>
        </p:nvSpPr>
        <p:spPr bwMode="auto">
          <a:xfrm flipH="1">
            <a:off x="1600200" y="5238328"/>
            <a:ext cx="2362200" cy="0"/>
          </a:xfrm>
          <a:prstGeom prst="line">
            <a:avLst/>
          </a:prstGeom>
          <a:noFill/>
          <a:ln w="12700">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61" name="Rectangle 22"/>
          <p:cNvSpPr>
            <a:spLocks noChangeArrowheads="1"/>
          </p:cNvSpPr>
          <p:nvPr/>
        </p:nvSpPr>
        <p:spPr bwMode="auto">
          <a:xfrm>
            <a:off x="1447800" y="1580728"/>
            <a:ext cx="152400" cy="381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62" name="Rectangle 23"/>
          <p:cNvSpPr>
            <a:spLocks noChangeArrowheads="1"/>
          </p:cNvSpPr>
          <p:nvPr/>
        </p:nvSpPr>
        <p:spPr bwMode="auto">
          <a:xfrm>
            <a:off x="3962400" y="1656928"/>
            <a:ext cx="152400" cy="36576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63" name="Rectangle 24"/>
          <p:cNvSpPr>
            <a:spLocks noChangeArrowheads="1"/>
          </p:cNvSpPr>
          <p:nvPr/>
        </p:nvSpPr>
        <p:spPr bwMode="auto">
          <a:xfrm>
            <a:off x="6858000" y="2952328"/>
            <a:ext cx="152400" cy="762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64" name="Rectangle 26"/>
          <p:cNvSpPr>
            <a:spLocks noChangeArrowheads="1"/>
          </p:cNvSpPr>
          <p:nvPr/>
        </p:nvSpPr>
        <p:spPr bwMode="auto">
          <a:xfrm>
            <a:off x="1447800" y="5162128"/>
            <a:ext cx="152400" cy="381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65" name="Text Box 27"/>
          <p:cNvSpPr txBox="1">
            <a:spLocks noChangeArrowheads="1"/>
          </p:cNvSpPr>
          <p:nvPr/>
        </p:nvSpPr>
        <p:spPr bwMode="auto">
          <a:xfrm>
            <a:off x="685800" y="742528"/>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a:t>: User</a:t>
            </a:r>
          </a:p>
        </p:txBody>
      </p:sp>
      <p:sp>
        <p:nvSpPr>
          <p:cNvPr id="66" name="Text Box 28"/>
          <p:cNvSpPr txBox="1">
            <a:spLocks noChangeArrowheads="1"/>
          </p:cNvSpPr>
          <p:nvPr/>
        </p:nvSpPr>
        <p:spPr bwMode="auto">
          <a:xfrm>
            <a:off x="3200400" y="742528"/>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a:t>: Accounts DB</a:t>
            </a:r>
          </a:p>
        </p:txBody>
      </p:sp>
      <p:sp>
        <p:nvSpPr>
          <p:cNvPr id="67" name="Text Box 29"/>
          <p:cNvSpPr txBox="1">
            <a:spLocks noChangeArrowheads="1"/>
          </p:cNvSpPr>
          <p:nvPr/>
        </p:nvSpPr>
        <p:spPr bwMode="auto">
          <a:xfrm>
            <a:off x="6096000" y="2190328"/>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algn="ctr" eaLnBrk="1" hangingPunct="1">
              <a:spcBef>
                <a:spcPct val="50000"/>
              </a:spcBef>
            </a:pPr>
            <a:r>
              <a:rPr lang="en-US" sz="1800" u="sng"/>
              <a:t>: Account</a:t>
            </a:r>
          </a:p>
        </p:txBody>
      </p:sp>
      <p:sp>
        <p:nvSpPr>
          <p:cNvPr id="68" name="Text Box 30"/>
          <p:cNvSpPr txBox="1">
            <a:spLocks noChangeArrowheads="1"/>
          </p:cNvSpPr>
          <p:nvPr/>
        </p:nvSpPr>
        <p:spPr bwMode="auto">
          <a:xfrm>
            <a:off x="1600200" y="1352128"/>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Deposit (act[], amount)</a:t>
            </a:r>
          </a:p>
        </p:txBody>
      </p:sp>
      <p:sp>
        <p:nvSpPr>
          <p:cNvPr id="69" name="Text Box 31"/>
          <p:cNvSpPr txBox="1">
            <a:spLocks noChangeArrowheads="1"/>
          </p:cNvSpPr>
          <p:nvPr/>
        </p:nvSpPr>
        <p:spPr bwMode="auto">
          <a:xfrm>
            <a:off x="4267200" y="1733128"/>
            <a:ext cx="243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Validate Account (act[i])</a:t>
            </a:r>
          </a:p>
        </p:txBody>
      </p:sp>
      <p:sp>
        <p:nvSpPr>
          <p:cNvPr id="70" name="Text Box 32"/>
          <p:cNvSpPr txBox="1">
            <a:spLocks noChangeArrowheads="1"/>
          </p:cNvSpPr>
          <p:nvPr/>
        </p:nvSpPr>
        <p:spPr bwMode="auto">
          <a:xfrm>
            <a:off x="4191000" y="2342728"/>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Create (act[i], bal)</a:t>
            </a:r>
          </a:p>
        </p:txBody>
      </p:sp>
      <p:sp>
        <p:nvSpPr>
          <p:cNvPr id="71" name="Text Box 33"/>
          <p:cNvSpPr txBox="1">
            <a:spLocks noChangeArrowheads="1"/>
          </p:cNvSpPr>
          <p:nvPr/>
        </p:nvSpPr>
        <p:spPr bwMode="auto">
          <a:xfrm>
            <a:off x="4191000" y="272372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Deposit(amount)</a:t>
            </a:r>
          </a:p>
        </p:txBody>
      </p:sp>
      <p:sp>
        <p:nvSpPr>
          <p:cNvPr id="72" name="Text Box 37"/>
          <p:cNvSpPr txBox="1">
            <a:spLocks noChangeArrowheads="1"/>
          </p:cNvSpPr>
          <p:nvPr/>
        </p:nvSpPr>
        <p:spPr bwMode="auto">
          <a:xfrm>
            <a:off x="1828800" y="5162128"/>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return</a:t>
            </a:r>
          </a:p>
        </p:txBody>
      </p:sp>
      <p:sp>
        <p:nvSpPr>
          <p:cNvPr id="73" name="Line 39"/>
          <p:cNvSpPr>
            <a:spLocks noChangeShapeType="1"/>
          </p:cNvSpPr>
          <p:nvPr/>
        </p:nvSpPr>
        <p:spPr bwMode="auto">
          <a:xfrm>
            <a:off x="4114800" y="3866728"/>
            <a:ext cx="27432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74" name="Rectangle 40"/>
          <p:cNvSpPr>
            <a:spLocks noChangeArrowheads="1"/>
          </p:cNvSpPr>
          <p:nvPr/>
        </p:nvSpPr>
        <p:spPr bwMode="auto">
          <a:xfrm>
            <a:off x="6858000" y="3790528"/>
            <a:ext cx="152400" cy="6096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75" name="Line 41"/>
          <p:cNvSpPr>
            <a:spLocks noChangeShapeType="1"/>
          </p:cNvSpPr>
          <p:nvPr/>
        </p:nvSpPr>
        <p:spPr bwMode="auto">
          <a:xfrm flipV="1">
            <a:off x="6781800" y="4781128"/>
            <a:ext cx="3048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76" name="Line 42"/>
          <p:cNvSpPr>
            <a:spLocks noChangeShapeType="1"/>
          </p:cNvSpPr>
          <p:nvPr/>
        </p:nvSpPr>
        <p:spPr bwMode="auto">
          <a:xfrm>
            <a:off x="6781800" y="4781128"/>
            <a:ext cx="3810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77" name="Rectangle 43"/>
          <p:cNvSpPr>
            <a:spLocks noChangeArrowheads="1"/>
          </p:cNvSpPr>
          <p:nvPr/>
        </p:nvSpPr>
        <p:spPr bwMode="auto">
          <a:xfrm>
            <a:off x="1828800" y="1809328"/>
            <a:ext cx="7010400" cy="3200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78" name="Line 44"/>
          <p:cNvSpPr>
            <a:spLocks noChangeShapeType="1"/>
          </p:cNvSpPr>
          <p:nvPr/>
        </p:nvSpPr>
        <p:spPr bwMode="auto">
          <a:xfrm>
            <a:off x="1828800" y="2418928"/>
            <a:ext cx="129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79" name="Line 45"/>
          <p:cNvSpPr>
            <a:spLocks noChangeShapeType="1"/>
          </p:cNvSpPr>
          <p:nvPr/>
        </p:nvSpPr>
        <p:spPr bwMode="auto">
          <a:xfrm flipV="1">
            <a:off x="3124200" y="2190328"/>
            <a:ext cx="4572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0" name="Line 46"/>
          <p:cNvSpPr>
            <a:spLocks noChangeShapeType="1"/>
          </p:cNvSpPr>
          <p:nvPr/>
        </p:nvSpPr>
        <p:spPr bwMode="auto">
          <a:xfrm flipV="1">
            <a:off x="3581400" y="180932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1" name="Text Box 47"/>
          <p:cNvSpPr txBox="1">
            <a:spLocks noChangeArrowheads="1"/>
          </p:cNvSpPr>
          <p:nvPr/>
        </p:nvSpPr>
        <p:spPr bwMode="auto">
          <a:xfrm>
            <a:off x="1905000" y="1809328"/>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a:t>Loop (</a:t>
            </a:r>
            <a:r>
              <a:rPr lang="en-US"/>
              <a:t>1..act.length</a:t>
            </a:r>
            <a:r>
              <a:rPr lang="en-US" sz="1800"/>
              <a:t>)</a:t>
            </a:r>
          </a:p>
        </p:txBody>
      </p:sp>
      <p:sp>
        <p:nvSpPr>
          <p:cNvPr id="82" name="Text Box 48"/>
          <p:cNvSpPr txBox="1">
            <a:spLocks noChangeArrowheads="1"/>
          </p:cNvSpPr>
          <p:nvPr/>
        </p:nvSpPr>
        <p:spPr bwMode="auto">
          <a:xfrm>
            <a:off x="609600" y="592412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2400"/>
              <a:t>Depositing the same amount into several accounts</a:t>
            </a:r>
          </a:p>
        </p:txBody>
      </p:sp>
      <p:sp>
        <p:nvSpPr>
          <p:cNvPr id="83" name="Text Box 49"/>
          <p:cNvSpPr txBox="1">
            <a:spLocks noChangeArrowheads="1"/>
          </p:cNvSpPr>
          <p:nvPr/>
        </p:nvSpPr>
        <p:spPr bwMode="auto">
          <a:xfrm>
            <a:off x="228600" y="1885528"/>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b="1" dirty="0">
                <a:solidFill>
                  <a:srgbClr val="3333CC"/>
                </a:solidFill>
              </a:rPr>
              <a:t>Reserved</a:t>
            </a:r>
            <a:r>
              <a:rPr lang="en-US" b="1" dirty="0">
                <a:solidFill>
                  <a:schemeClr val="folHlink"/>
                </a:solidFill>
              </a:rPr>
              <a:t> </a:t>
            </a:r>
            <a:r>
              <a:rPr lang="en-US" b="1" dirty="0">
                <a:solidFill>
                  <a:srgbClr val="3333CC"/>
                </a:solidFill>
              </a:rPr>
              <a:t>word</a:t>
            </a:r>
          </a:p>
        </p:txBody>
      </p:sp>
      <p:sp>
        <p:nvSpPr>
          <p:cNvPr id="84" name="Line 50"/>
          <p:cNvSpPr>
            <a:spLocks noChangeShapeType="1"/>
          </p:cNvSpPr>
          <p:nvPr/>
        </p:nvSpPr>
        <p:spPr bwMode="auto">
          <a:xfrm flipV="1">
            <a:off x="1143000" y="2037928"/>
            <a:ext cx="762000" cy="228600"/>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85" name="Text Box 51"/>
          <p:cNvSpPr txBox="1">
            <a:spLocks noChangeArrowheads="1"/>
          </p:cNvSpPr>
          <p:nvPr/>
        </p:nvSpPr>
        <p:spPr bwMode="auto">
          <a:xfrm>
            <a:off x="4419600" y="3485728"/>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Delete()</a:t>
            </a:r>
          </a:p>
        </p:txBody>
      </p:sp>
    </p:spTree>
    <p:extLst>
      <p:ext uri="{BB962C8B-B14F-4D97-AF65-F5344CB8AC3E}">
        <p14:creationId xmlns:p14="http://schemas.microsoft.com/office/powerpoint/2010/main" val="1192245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375246"/>
            <a:ext cx="8229600" cy="1143000"/>
          </a:xfrm>
        </p:spPr>
        <p:txBody>
          <a:bodyPr/>
          <a:lstStyle/>
          <a:p>
            <a:r>
              <a:rPr lang="en-US" sz="3200" dirty="0" smtClean="0"/>
              <a:t>Concurrent messages / stimuli - semantics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67</a:t>
            </a:fld>
            <a:endParaRPr lang="en-US"/>
          </a:p>
        </p:txBody>
      </p:sp>
      <p:sp>
        <p:nvSpPr>
          <p:cNvPr id="8" name="Rectangle 3"/>
          <p:cNvSpPr txBox="1">
            <a:spLocks noChangeArrowheads="1"/>
          </p:cNvSpPr>
          <p:nvPr/>
        </p:nvSpPr>
        <p:spPr bwMode="auto">
          <a:xfrm>
            <a:off x="457200" y="1700808"/>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1800" dirty="0" smtClean="0"/>
              <a:t>an object can send two messages / stimuli to two different objects at the same time</a:t>
            </a:r>
          </a:p>
          <a:p>
            <a:pPr lvl="1">
              <a:lnSpc>
                <a:spcPct val="150000"/>
              </a:lnSpc>
              <a:buFont typeface="Wingdings" pitchFamily="2" charset="2"/>
              <a:buChar char="§"/>
            </a:pPr>
            <a:r>
              <a:rPr lang="en-US" sz="1800" dirty="0" smtClean="0"/>
              <a:t>concurrent execution</a:t>
            </a:r>
          </a:p>
          <a:p>
            <a:pPr lvl="1">
              <a:lnSpc>
                <a:spcPct val="150000"/>
              </a:lnSpc>
              <a:buFont typeface="Wingdings" pitchFamily="2" charset="2"/>
              <a:buChar char="§"/>
            </a:pPr>
            <a:r>
              <a:rPr lang="en-US" sz="1800" dirty="0" smtClean="0"/>
              <a:t>there may be a condition on each of these messages / stimuli but they </a:t>
            </a:r>
            <a:r>
              <a:rPr lang="en-US" sz="1800" u="sng" dirty="0" smtClean="0">
                <a:solidFill>
                  <a:srgbClr val="3333CC"/>
                </a:solidFill>
              </a:rPr>
              <a:t>can</a:t>
            </a:r>
            <a:r>
              <a:rPr lang="en-US" sz="1800" u="sng" dirty="0" smtClean="0"/>
              <a:t> </a:t>
            </a:r>
            <a:r>
              <a:rPr lang="en-US" sz="1800" u="sng" dirty="0" smtClean="0">
                <a:solidFill>
                  <a:srgbClr val="3333CC"/>
                </a:solidFill>
              </a:rPr>
              <a:t>be</a:t>
            </a:r>
            <a:r>
              <a:rPr lang="en-US" sz="1800" dirty="0" smtClean="0">
                <a:solidFill>
                  <a:srgbClr val="3333CC"/>
                </a:solidFill>
              </a:rPr>
              <a:t> </a:t>
            </a:r>
            <a:r>
              <a:rPr lang="en-US" sz="1800" dirty="0" smtClean="0"/>
              <a:t>totally different</a:t>
            </a:r>
          </a:p>
          <a:p>
            <a:pPr lvl="1">
              <a:lnSpc>
                <a:spcPct val="150000"/>
              </a:lnSpc>
              <a:buFont typeface="Wingdings" pitchFamily="2" charset="2"/>
              <a:buChar char="§"/>
            </a:pPr>
            <a:r>
              <a:rPr lang="en-US" sz="1800" dirty="0" smtClean="0"/>
              <a:t>the tail end of these two messages / stimuli coincide at the originating object</a:t>
            </a:r>
          </a:p>
          <a:p>
            <a:pPr lvl="1">
              <a:lnSpc>
                <a:spcPct val="150000"/>
              </a:lnSpc>
              <a:buFont typeface="Wingdings" pitchFamily="2" charset="2"/>
              <a:buChar char="§"/>
            </a:pPr>
            <a:r>
              <a:rPr lang="en-US" sz="1800" dirty="0" smtClean="0"/>
              <a:t>the arrow heads may physically be on different horizontal levels but logically they are at the same time line (horizontal level)</a:t>
            </a:r>
          </a:p>
          <a:p>
            <a:pPr lvl="1">
              <a:lnSpc>
                <a:spcPct val="150000"/>
              </a:lnSpc>
              <a:buFont typeface="Wingdings" pitchFamily="2" charset="2"/>
              <a:buChar char="§"/>
            </a:pPr>
            <a:r>
              <a:rPr lang="en-US" sz="1800" dirty="0" smtClean="0"/>
              <a:t>see “Op4() and Op5()” in the diagram</a:t>
            </a:r>
            <a:r>
              <a:rPr lang="id-ID" sz="1800" dirty="0" smtClean="0"/>
              <a:t> (next page)</a:t>
            </a:r>
            <a:endParaRPr lang="en-US" sz="1800" dirty="0" smtClean="0"/>
          </a:p>
        </p:txBody>
      </p:sp>
    </p:spTree>
    <p:extLst>
      <p:ext uri="{BB962C8B-B14F-4D97-AF65-F5344CB8AC3E}">
        <p14:creationId xmlns:p14="http://schemas.microsoft.com/office/powerpoint/2010/main" val="42161794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620688"/>
            <a:ext cx="7772400" cy="609600"/>
          </a:xfrm>
        </p:spPr>
        <p:txBody>
          <a:bodyPr/>
          <a:lstStyle/>
          <a:p>
            <a:r>
              <a:rPr lang="en-US" sz="2800" dirty="0" smtClean="0"/>
              <a:t>Time-based messages / stimuli- semantics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68</a:t>
            </a:fld>
            <a:endParaRPr lang="en-US"/>
          </a:p>
        </p:txBody>
      </p:sp>
      <p:sp>
        <p:nvSpPr>
          <p:cNvPr id="8" name="Rectangle 3"/>
          <p:cNvSpPr txBox="1">
            <a:spLocks noChangeArrowheads="1"/>
          </p:cNvSpPr>
          <p:nvPr/>
        </p:nvSpPr>
        <p:spPr bwMode="auto">
          <a:xfrm>
            <a:off x="685800" y="1412776"/>
            <a:ext cx="77724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1800" dirty="0" smtClean="0"/>
              <a:t>a message can be split into two, leading to two destination objects with mutually exclusive conditions</a:t>
            </a:r>
          </a:p>
          <a:p>
            <a:pPr lvl="1">
              <a:lnSpc>
                <a:spcPct val="150000"/>
              </a:lnSpc>
              <a:buFont typeface="Wingdings" pitchFamily="2" charset="2"/>
              <a:buChar char="§"/>
            </a:pPr>
            <a:r>
              <a:rPr lang="en-US" sz="1800" dirty="0" smtClean="0"/>
              <a:t>see “Op1(x)” in the diagram</a:t>
            </a:r>
          </a:p>
          <a:p>
            <a:pPr>
              <a:lnSpc>
                <a:spcPct val="150000"/>
              </a:lnSpc>
            </a:pPr>
            <a:r>
              <a:rPr lang="en-US" sz="1800" dirty="0" smtClean="0"/>
              <a:t>a lifeline can be split into a side track for a specific duration to indicate mutually exclusive situations</a:t>
            </a:r>
          </a:p>
          <a:p>
            <a:pPr lvl="1">
              <a:lnSpc>
                <a:spcPct val="150000"/>
              </a:lnSpc>
              <a:buFont typeface="Wingdings" pitchFamily="2" charset="2"/>
              <a:buChar char="§"/>
            </a:pPr>
            <a:r>
              <a:rPr lang="en-US" sz="1800" dirty="0" smtClean="0"/>
              <a:t>see “Obj4” in the diagram</a:t>
            </a:r>
          </a:p>
          <a:p>
            <a:pPr>
              <a:lnSpc>
                <a:spcPct val="150000"/>
              </a:lnSpc>
            </a:pPr>
            <a:r>
              <a:rPr lang="en-US" sz="1800" dirty="0" smtClean="0"/>
              <a:t>iterations can be specified using a condition at the beginning of a message / stimulus</a:t>
            </a:r>
          </a:p>
          <a:p>
            <a:pPr lvl="1">
              <a:lnSpc>
                <a:spcPct val="150000"/>
              </a:lnSpc>
              <a:buFont typeface="Wingdings" pitchFamily="2" charset="2"/>
              <a:buChar char="§"/>
            </a:pPr>
            <a:r>
              <a:rPr lang="en-US" sz="1800" dirty="0" smtClean="0"/>
              <a:t>see “Op2(y)” in the diagram</a:t>
            </a:r>
          </a:p>
          <a:p>
            <a:pPr>
              <a:lnSpc>
                <a:spcPct val="150000"/>
              </a:lnSpc>
            </a:pPr>
            <a:r>
              <a:rPr lang="en-US" sz="1800" dirty="0" smtClean="0"/>
              <a:t>timing constraints can be added onto the messages / stimuli or on the vertical time axis</a:t>
            </a:r>
          </a:p>
        </p:txBody>
      </p:sp>
    </p:spTree>
    <p:extLst>
      <p:ext uri="{BB962C8B-B14F-4D97-AF65-F5344CB8AC3E}">
        <p14:creationId xmlns:p14="http://schemas.microsoft.com/office/powerpoint/2010/main" val="16350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2"/>
          <p:cNvSpPr>
            <a:spLocks noGrp="1" noChangeArrowheads="1"/>
          </p:cNvSpPr>
          <p:nvPr>
            <p:ph type="title"/>
          </p:nvPr>
        </p:nvSpPr>
        <p:spPr>
          <a:xfrm>
            <a:off x="609600" y="56728"/>
            <a:ext cx="8282880" cy="533400"/>
          </a:xfrm>
        </p:spPr>
        <p:txBody>
          <a:bodyPr/>
          <a:lstStyle/>
          <a:p>
            <a:pPr eaLnBrk="1" hangingPunct="1"/>
            <a:r>
              <a:rPr lang="en-US" sz="2800" dirty="0"/>
              <a:t>Concurrent and time-based messages and stimuli</a:t>
            </a:r>
            <a:endParaRPr lang="en-US" sz="280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69</a:t>
            </a:fld>
            <a:endParaRPr lang="en-US"/>
          </a:p>
        </p:txBody>
      </p:sp>
      <p:sp>
        <p:nvSpPr>
          <p:cNvPr id="45" name="Rectangle 4"/>
          <p:cNvSpPr>
            <a:spLocks noChangeArrowheads="1"/>
          </p:cNvSpPr>
          <p:nvPr/>
        </p:nvSpPr>
        <p:spPr bwMode="auto">
          <a:xfrm>
            <a:off x="838200" y="933450"/>
            <a:ext cx="14478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46" name="Rectangle 5"/>
          <p:cNvSpPr>
            <a:spLocks noChangeArrowheads="1"/>
          </p:cNvSpPr>
          <p:nvPr/>
        </p:nvSpPr>
        <p:spPr bwMode="auto">
          <a:xfrm>
            <a:off x="7162800" y="933450"/>
            <a:ext cx="14478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47" name="Rectangle 6"/>
          <p:cNvSpPr>
            <a:spLocks noChangeArrowheads="1"/>
          </p:cNvSpPr>
          <p:nvPr/>
        </p:nvSpPr>
        <p:spPr bwMode="auto">
          <a:xfrm>
            <a:off x="4876800" y="1847850"/>
            <a:ext cx="14478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86" name="Rectangle 7"/>
          <p:cNvSpPr>
            <a:spLocks noChangeArrowheads="1"/>
          </p:cNvSpPr>
          <p:nvPr/>
        </p:nvSpPr>
        <p:spPr bwMode="auto">
          <a:xfrm>
            <a:off x="2819400" y="933450"/>
            <a:ext cx="14478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87" name="Rectangle 8"/>
          <p:cNvSpPr>
            <a:spLocks noChangeArrowheads="1"/>
          </p:cNvSpPr>
          <p:nvPr/>
        </p:nvSpPr>
        <p:spPr bwMode="auto">
          <a:xfrm>
            <a:off x="1524000" y="1390650"/>
            <a:ext cx="152400" cy="4572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88" name="Rectangle 9"/>
          <p:cNvSpPr>
            <a:spLocks noChangeArrowheads="1"/>
          </p:cNvSpPr>
          <p:nvPr/>
        </p:nvSpPr>
        <p:spPr bwMode="auto">
          <a:xfrm>
            <a:off x="3505200" y="2686050"/>
            <a:ext cx="152400" cy="12954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89" name="Rectangle 10"/>
          <p:cNvSpPr>
            <a:spLocks noChangeArrowheads="1"/>
          </p:cNvSpPr>
          <p:nvPr/>
        </p:nvSpPr>
        <p:spPr bwMode="auto">
          <a:xfrm>
            <a:off x="5562600" y="2305050"/>
            <a:ext cx="152400" cy="25908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90" name="Rectangle 11"/>
          <p:cNvSpPr>
            <a:spLocks noChangeArrowheads="1"/>
          </p:cNvSpPr>
          <p:nvPr/>
        </p:nvSpPr>
        <p:spPr bwMode="auto">
          <a:xfrm>
            <a:off x="7772400" y="2838450"/>
            <a:ext cx="152400" cy="14478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91" name="Rectangle 12"/>
          <p:cNvSpPr>
            <a:spLocks noChangeArrowheads="1"/>
          </p:cNvSpPr>
          <p:nvPr/>
        </p:nvSpPr>
        <p:spPr bwMode="auto">
          <a:xfrm>
            <a:off x="8382000" y="2533650"/>
            <a:ext cx="152400" cy="19812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92" name="Line 13"/>
          <p:cNvSpPr>
            <a:spLocks noChangeShapeType="1"/>
          </p:cNvSpPr>
          <p:nvPr/>
        </p:nvSpPr>
        <p:spPr bwMode="auto">
          <a:xfrm>
            <a:off x="1676400" y="2076450"/>
            <a:ext cx="3200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93" name="Line 14"/>
          <p:cNvSpPr>
            <a:spLocks noChangeShapeType="1"/>
          </p:cNvSpPr>
          <p:nvPr/>
        </p:nvSpPr>
        <p:spPr bwMode="auto">
          <a:xfrm>
            <a:off x="2133600" y="2762250"/>
            <a:ext cx="1371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94" name="Line 15"/>
          <p:cNvSpPr>
            <a:spLocks noChangeShapeType="1"/>
          </p:cNvSpPr>
          <p:nvPr/>
        </p:nvSpPr>
        <p:spPr bwMode="auto">
          <a:xfrm>
            <a:off x="1676400" y="2076450"/>
            <a:ext cx="4572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95" name="Line 16"/>
          <p:cNvSpPr>
            <a:spLocks noChangeShapeType="1"/>
          </p:cNvSpPr>
          <p:nvPr/>
        </p:nvSpPr>
        <p:spPr bwMode="auto">
          <a:xfrm>
            <a:off x="5715000" y="2609850"/>
            <a:ext cx="2667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96" name="Line 17"/>
          <p:cNvSpPr>
            <a:spLocks noChangeShapeType="1"/>
          </p:cNvSpPr>
          <p:nvPr/>
        </p:nvSpPr>
        <p:spPr bwMode="auto">
          <a:xfrm>
            <a:off x="3657600" y="2914650"/>
            <a:ext cx="411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97" name="Line 18"/>
          <p:cNvSpPr>
            <a:spLocks noChangeShapeType="1"/>
          </p:cNvSpPr>
          <p:nvPr/>
        </p:nvSpPr>
        <p:spPr bwMode="auto">
          <a:xfrm flipH="1">
            <a:off x="3657600" y="3905250"/>
            <a:ext cx="4114800" cy="0"/>
          </a:xfrm>
          <a:prstGeom prst="line">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wrap="none"/>
          <a:lstStyle/>
          <a:p>
            <a:endParaRPr lang="id-ID"/>
          </a:p>
        </p:txBody>
      </p:sp>
      <p:sp>
        <p:nvSpPr>
          <p:cNvPr id="98" name="Line 19"/>
          <p:cNvSpPr>
            <a:spLocks noChangeShapeType="1"/>
          </p:cNvSpPr>
          <p:nvPr/>
        </p:nvSpPr>
        <p:spPr bwMode="auto">
          <a:xfrm flipH="1">
            <a:off x="5715000" y="4438650"/>
            <a:ext cx="2667000" cy="0"/>
          </a:xfrm>
          <a:prstGeom prst="line">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wrap="none"/>
          <a:lstStyle/>
          <a:p>
            <a:endParaRPr lang="id-ID"/>
          </a:p>
        </p:txBody>
      </p:sp>
      <p:sp>
        <p:nvSpPr>
          <p:cNvPr id="99" name="Line 20"/>
          <p:cNvSpPr>
            <a:spLocks noChangeShapeType="1"/>
          </p:cNvSpPr>
          <p:nvPr/>
        </p:nvSpPr>
        <p:spPr bwMode="auto">
          <a:xfrm flipH="1">
            <a:off x="1676400" y="4895850"/>
            <a:ext cx="3886200" cy="0"/>
          </a:xfrm>
          <a:prstGeom prst="line">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wrap="none"/>
          <a:lstStyle/>
          <a:p>
            <a:endParaRPr lang="id-ID"/>
          </a:p>
        </p:txBody>
      </p:sp>
      <p:sp>
        <p:nvSpPr>
          <p:cNvPr id="100" name="Line 21"/>
          <p:cNvSpPr>
            <a:spLocks noChangeShapeType="1"/>
          </p:cNvSpPr>
          <p:nvPr/>
        </p:nvSpPr>
        <p:spPr bwMode="auto">
          <a:xfrm flipH="1">
            <a:off x="1676400" y="3905250"/>
            <a:ext cx="1371600" cy="990600"/>
          </a:xfrm>
          <a:prstGeom prst="line">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wrap="none"/>
          <a:lstStyle/>
          <a:p>
            <a:endParaRPr lang="id-ID"/>
          </a:p>
        </p:txBody>
      </p:sp>
      <p:sp>
        <p:nvSpPr>
          <p:cNvPr id="101" name="Line 22"/>
          <p:cNvSpPr>
            <a:spLocks noChangeShapeType="1"/>
          </p:cNvSpPr>
          <p:nvPr/>
        </p:nvSpPr>
        <p:spPr bwMode="auto">
          <a:xfrm>
            <a:off x="3048000" y="3905250"/>
            <a:ext cx="4572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2" name="Line 24"/>
          <p:cNvSpPr>
            <a:spLocks noChangeShapeType="1"/>
          </p:cNvSpPr>
          <p:nvPr/>
        </p:nvSpPr>
        <p:spPr bwMode="auto">
          <a:xfrm>
            <a:off x="3581400" y="3981450"/>
            <a:ext cx="0" cy="1219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3" name="Line 25"/>
          <p:cNvSpPr>
            <a:spLocks noChangeShapeType="1"/>
          </p:cNvSpPr>
          <p:nvPr/>
        </p:nvSpPr>
        <p:spPr bwMode="auto">
          <a:xfrm>
            <a:off x="3581400" y="1390650"/>
            <a:ext cx="0" cy="12954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4" name="Text Box 26"/>
          <p:cNvSpPr txBox="1">
            <a:spLocks noChangeArrowheads="1"/>
          </p:cNvSpPr>
          <p:nvPr/>
        </p:nvSpPr>
        <p:spPr bwMode="auto">
          <a:xfrm>
            <a:off x="5486400" y="497205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b="1"/>
              <a:t>X</a:t>
            </a:r>
          </a:p>
        </p:txBody>
      </p:sp>
      <p:sp>
        <p:nvSpPr>
          <p:cNvPr id="105" name="Line 27"/>
          <p:cNvSpPr>
            <a:spLocks noChangeShapeType="1"/>
          </p:cNvSpPr>
          <p:nvPr/>
        </p:nvSpPr>
        <p:spPr bwMode="auto">
          <a:xfrm>
            <a:off x="7848600" y="1390650"/>
            <a:ext cx="0" cy="1447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6" name="Line 28"/>
          <p:cNvSpPr>
            <a:spLocks noChangeShapeType="1"/>
          </p:cNvSpPr>
          <p:nvPr/>
        </p:nvSpPr>
        <p:spPr bwMode="auto">
          <a:xfrm>
            <a:off x="7848600" y="4286250"/>
            <a:ext cx="0" cy="990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7" name="Line 29"/>
          <p:cNvSpPr>
            <a:spLocks noChangeShapeType="1"/>
          </p:cNvSpPr>
          <p:nvPr/>
        </p:nvSpPr>
        <p:spPr bwMode="auto">
          <a:xfrm flipH="1">
            <a:off x="7848600" y="4514850"/>
            <a:ext cx="609600" cy="5334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8" name="Line 30"/>
          <p:cNvSpPr>
            <a:spLocks noChangeShapeType="1"/>
          </p:cNvSpPr>
          <p:nvPr/>
        </p:nvSpPr>
        <p:spPr bwMode="auto">
          <a:xfrm>
            <a:off x="7848600" y="2076450"/>
            <a:ext cx="609600" cy="457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9" name="Text Box 31"/>
          <p:cNvSpPr txBox="1">
            <a:spLocks noChangeArrowheads="1"/>
          </p:cNvSpPr>
          <p:nvPr/>
        </p:nvSpPr>
        <p:spPr bwMode="auto">
          <a:xfrm>
            <a:off x="914400" y="10096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u="sng"/>
              <a:t>Obj1 : C1</a:t>
            </a:r>
          </a:p>
        </p:txBody>
      </p:sp>
      <p:sp>
        <p:nvSpPr>
          <p:cNvPr id="110" name="Text Box 32"/>
          <p:cNvSpPr txBox="1">
            <a:spLocks noChangeArrowheads="1"/>
          </p:cNvSpPr>
          <p:nvPr/>
        </p:nvSpPr>
        <p:spPr bwMode="auto">
          <a:xfrm>
            <a:off x="2895600" y="10096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u="sng"/>
              <a:t>Obj2 : C2</a:t>
            </a:r>
          </a:p>
        </p:txBody>
      </p:sp>
      <p:sp>
        <p:nvSpPr>
          <p:cNvPr id="111" name="Text Box 33"/>
          <p:cNvSpPr txBox="1">
            <a:spLocks noChangeArrowheads="1"/>
          </p:cNvSpPr>
          <p:nvPr/>
        </p:nvSpPr>
        <p:spPr bwMode="auto">
          <a:xfrm>
            <a:off x="4953000" y="1924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u="sng"/>
              <a:t>Obj3 : C3</a:t>
            </a:r>
          </a:p>
        </p:txBody>
      </p:sp>
      <p:sp>
        <p:nvSpPr>
          <p:cNvPr id="112" name="Text Box 34"/>
          <p:cNvSpPr txBox="1">
            <a:spLocks noChangeArrowheads="1"/>
          </p:cNvSpPr>
          <p:nvPr/>
        </p:nvSpPr>
        <p:spPr bwMode="auto">
          <a:xfrm>
            <a:off x="7239000" y="10096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800" u="sng"/>
              <a:t>Obj4 : C4</a:t>
            </a:r>
          </a:p>
        </p:txBody>
      </p:sp>
      <p:sp>
        <p:nvSpPr>
          <p:cNvPr id="113" name="Text Box 35"/>
          <p:cNvSpPr txBox="1">
            <a:spLocks noChangeArrowheads="1"/>
          </p:cNvSpPr>
          <p:nvPr/>
        </p:nvSpPr>
        <p:spPr bwMode="auto">
          <a:xfrm>
            <a:off x="1752600" y="169545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[x &gt; 0] Op1(x)</a:t>
            </a:r>
          </a:p>
        </p:txBody>
      </p:sp>
      <p:sp>
        <p:nvSpPr>
          <p:cNvPr id="114" name="Text Box 36"/>
          <p:cNvSpPr txBox="1">
            <a:spLocks noChangeArrowheads="1"/>
          </p:cNvSpPr>
          <p:nvPr/>
        </p:nvSpPr>
        <p:spPr bwMode="auto">
          <a:xfrm>
            <a:off x="2133600" y="238125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[x &lt;= 0] Op1(x)</a:t>
            </a:r>
          </a:p>
        </p:txBody>
      </p:sp>
      <p:sp>
        <p:nvSpPr>
          <p:cNvPr id="115" name="Text Box 37"/>
          <p:cNvSpPr txBox="1">
            <a:spLocks noChangeArrowheads="1"/>
          </p:cNvSpPr>
          <p:nvPr/>
        </p:nvSpPr>
        <p:spPr bwMode="auto">
          <a:xfrm>
            <a:off x="3810000" y="25336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[for each y] Op2(y)</a:t>
            </a:r>
          </a:p>
        </p:txBody>
      </p:sp>
      <p:sp>
        <p:nvSpPr>
          <p:cNvPr id="116" name="Text Box 38"/>
          <p:cNvSpPr txBox="1">
            <a:spLocks noChangeArrowheads="1"/>
          </p:cNvSpPr>
          <p:nvPr/>
        </p:nvSpPr>
        <p:spPr bwMode="auto">
          <a:xfrm>
            <a:off x="6477000" y="222885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[y &gt;= 0] Op3(y)</a:t>
            </a:r>
          </a:p>
        </p:txBody>
      </p:sp>
      <p:sp>
        <p:nvSpPr>
          <p:cNvPr id="117" name="Text Box 39"/>
          <p:cNvSpPr txBox="1">
            <a:spLocks noChangeArrowheads="1"/>
          </p:cNvSpPr>
          <p:nvPr/>
        </p:nvSpPr>
        <p:spPr bwMode="auto">
          <a:xfrm>
            <a:off x="3886200" y="35242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return</a:t>
            </a:r>
          </a:p>
        </p:txBody>
      </p:sp>
      <p:sp>
        <p:nvSpPr>
          <p:cNvPr id="118" name="Text Box 40"/>
          <p:cNvSpPr txBox="1">
            <a:spLocks noChangeArrowheads="1"/>
          </p:cNvSpPr>
          <p:nvPr/>
        </p:nvSpPr>
        <p:spPr bwMode="auto">
          <a:xfrm>
            <a:off x="5943600" y="41338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return</a:t>
            </a:r>
          </a:p>
        </p:txBody>
      </p:sp>
      <p:sp>
        <p:nvSpPr>
          <p:cNvPr id="119" name="Text Box 41"/>
          <p:cNvSpPr txBox="1">
            <a:spLocks noChangeArrowheads="1"/>
          </p:cNvSpPr>
          <p:nvPr/>
        </p:nvSpPr>
        <p:spPr bwMode="auto">
          <a:xfrm>
            <a:off x="2286000" y="4514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return</a:t>
            </a:r>
          </a:p>
        </p:txBody>
      </p:sp>
      <p:sp>
        <p:nvSpPr>
          <p:cNvPr id="120" name="Text Box 42"/>
          <p:cNvSpPr txBox="1">
            <a:spLocks noChangeArrowheads="1"/>
          </p:cNvSpPr>
          <p:nvPr/>
        </p:nvSpPr>
        <p:spPr bwMode="auto">
          <a:xfrm rot="19415550">
            <a:off x="1752600" y="390525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return</a:t>
            </a:r>
          </a:p>
        </p:txBody>
      </p:sp>
      <p:sp>
        <p:nvSpPr>
          <p:cNvPr id="121" name="Text Box 43"/>
          <p:cNvSpPr txBox="1">
            <a:spLocks noChangeArrowheads="1"/>
          </p:cNvSpPr>
          <p:nvPr/>
        </p:nvSpPr>
        <p:spPr bwMode="auto">
          <a:xfrm>
            <a:off x="533400" y="17716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[t = 0]</a:t>
            </a:r>
          </a:p>
        </p:txBody>
      </p:sp>
      <p:sp>
        <p:nvSpPr>
          <p:cNvPr id="122" name="Text Box 44"/>
          <p:cNvSpPr txBox="1">
            <a:spLocks noChangeArrowheads="1"/>
          </p:cNvSpPr>
          <p:nvPr/>
        </p:nvSpPr>
        <p:spPr bwMode="auto">
          <a:xfrm>
            <a:off x="251520" y="4781550"/>
            <a:ext cx="1196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[t &lt;= 30]</a:t>
            </a:r>
          </a:p>
        </p:txBody>
      </p:sp>
      <p:sp>
        <p:nvSpPr>
          <p:cNvPr id="123" name="Rectangle 45"/>
          <p:cNvSpPr>
            <a:spLocks noChangeArrowheads="1"/>
          </p:cNvSpPr>
          <p:nvPr/>
        </p:nvSpPr>
        <p:spPr bwMode="auto">
          <a:xfrm>
            <a:off x="3505200" y="5200650"/>
            <a:ext cx="152400" cy="7620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124" name="Rectangle 46"/>
          <p:cNvSpPr>
            <a:spLocks noChangeArrowheads="1"/>
          </p:cNvSpPr>
          <p:nvPr/>
        </p:nvSpPr>
        <p:spPr bwMode="auto">
          <a:xfrm>
            <a:off x="7772400" y="5276850"/>
            <a:ext cx="152400" cy="6858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125" name="Line 47"/>
          <p:cNvSpPr>
            <a:spLocks noChangeShapeType="1"/>
          </p:cNvSpPr>
          <p:nvPr/>
        </p:nvSpPr>
        <p:spPr bwMode="auto">
          <a:xfrm>
            <a:off x="1676400" y="5276850"/>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26" name="Line 48"/>
          <p:cNvSpPr>
            <a:spLocks noChangeShapeType="1"/>
          </p:cNvSpPr>
          <p:nvPr/>
        </p:nvSpPr>
        <p:spPr bwMode="auto">
          <a:xfrm>
            <a:off x="2209800" y="5581650"/>
            <a:ext cx="5562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27" name="Line 49"/>
          <p:cNvSpPr>
            <a:spLocks noChangeShapeType="1"/>
          </p:cNvSpPr>
          <p:nvPr/>
        </p:nvSpPr>
        <p:spPr bwMode="auto">
          <a:xfrm>
            <a:off x="1676400" y="5276850"/>
            <a:ext cx="53340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8" name="Text Box 50"/>
          <p:cNvSpPr txBox="1">
            <a:spLocks noChangeArrowheads="1"/>
          </p:cNvSpPr>
          <p:nvPr/>
        </p:nvSpPr>
        <p:spPr bwMode="auto">
          <a:xfrm>
            <a:off x="1828800" y="497205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Op4( )</a:t>
            </a:r>
          </a:p>
        </p:txBody>
      </p:sp>
      <p:sp>
        <p:nvSpPr>
          <p:cNvPr id="129" name="Text Box 51"/>
          <p:cNvSpPr txBox="1">
            <a:spLocks noChangeArrowheads="1"/>
          </p:cNvSpPr>
          <p:nvPr/>
        </p:nvSpPr>
        <p:spPr bwMode="auto">
          <a:xfrm>
            <a:off x="3962400" y="52006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t>Op5( )</a:t>
            </a:r>
          </a:p>
        </p:txBody>
      </p:sp>
    </p:spTree>
    <p:extLst>
      <p:ext uri="{BB962C8B-B14F-4D97-AF65-F5344CB8AC3E}">
        <p14:creationId xmlns:p14="http://schemas.microsoft.com/office/powerpoint/2010/main" val="3825345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620688"/>
            <a:ext cx="8229600" cy="639763"/>
          </a:xfrm>
        </p:spPr>
        <p:txBody>
          <a:bodyPr>
            <a:normAutofit fontScale="90000"/>
          </a:bodyPr>
          <a:lstStyle/>
          <a:p>
            <a:pPr>
              <a:buNone/>
            </a:pPr>
            <a:r>
              <a:rPr lang="id-ID" dirty="0" smtClean="0"/>
              <a:t>UML for Visual Modelling</a:t>
            </a:r>
            <a:endParaRPr lang="id-ID" dirty="0"/>
          </a:p>
        </p:txBody>
      </p:sp>
      <p:pic>
        <p:nvPicPr>
          <p:cNvPr id="7" name="Picture 348" descr="j028256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617315" y="2243881"/>
            <a:ext cx="684212" cy="106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a:t>
            </a:fld>
            <a:endParaRPr lang="en-US"/>
          </a:p>
        </p:txBody>
      </p:sp>
      <p:pic>
        <p:nvPicPr>
          <p:cNvPr id="9" name="Picture 354" descr="j01992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569315" y="3691681"/>
            <a:ext cx="762000" cy="593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214"/>
          <p:cNvSpPr>
            <a:spLocks noChangeArrowheads="1"/>
          </p:cNvSpPr>
          <p:nvPr/>
        </p:nvSpPr>
        <p:spPr bwMode="auto">
          <a:xfrm>
            <a:off x="6311052" y="3920281"/>
            <a:ext cx="2221763" cy="35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87000"/>
              </a:lnSpc>
            </a:pPr>
            <a:r>
              <a:rPr lang="en-US" sz="2000" dirty="0">
                <a:solidFill>
                  <a:srgbClr val="3333CC"/>
                </a:solidFill>
              </a:rPr>
              <a:t>Business Process</a:t>
            </a:r>
          </a:p>
        </p:txBody>
      </p:sp>
      <p:sp>
        <p:nvSpPr>
          <p:cNvPr id="11" name="Rectangle 325"/>
          <p:cNvSpPr>
            <a:spLocks noChangeArrowheads="1"/>
          </p:cNvSpPr>
          <p:nvPr/>
        </p:nvSpPr>
        <p:spPr bwMode="auto">
          <a:xfrm>
            <a:off x="3559915" y="2472481"/>
            <a:ext cx="1905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75" tIns="39688" rIns="79375" bIns="39688">
            <a:spAutoFit/>
          </a:bodyPr>
          <a:lstStyle/>
          <a:p>
            <a:pPr algn="l" defTabSz="709613">
              <a:lnSpc>
                <a:spcPct val="90000"/>
              </a:lnSpc>
            </a:pPr>
            <a:r>
              <a:rPr lang="en-US" sz="1700">
                <a:solidFill>
                  <a:srgbClr val="3333CC"/>
                </a:solidFill>
              </a:rPr>
              <a:t>Places Order</a:t>
            </a:r>
          </a:p>
        </p:txBody>
      </p:sp>
      <p:sp>
        <p:nvSpPr>
          <p:cNvPr id="12" name="Line 326"/>
          <p:cNvSpPr>
            <a:spLocks noChangeShapeType="1"/>
          </p:cNvSpPr>
          <p:nvPr/>
        </p:nvSpPr>
        <p:spPr bwMode="auto">
          <a:xfrm flipH="1">
            <a:off x="3331315" y="2929681"/>
            <a:ext cx="2133600" cy="0"/>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13" name="Line 327"/>
          <p:cNvSpPr>
            <a:spLocks noChangeShapeType="1"/>
          </p:cNvSpPr>
          <p:nvPr/>
        </p:nvSpPr>
        <p:spPr bwMode="auto">
          <a:xfrm>
            <a:off x="2731240" y="3266231"/>
            <a:ext cx="0" cy="481013"/>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14" name="Rectangle 328"/>
          <p:cNvSpPr>
            <a:spLocks noChangeArrowheads="1"/>
          </p:cNvSpPr>
          <p:nvPr/>
        </p:nvSpPr>
        <p:spPr bwMode="auto">
          <a:xfrm>
            <a:off x="1959715" y="3767881"/>
            <a:ext cx="585097" cy="3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75" tIns="39688" rIns="79375" bIns="39688">
            <a:spAutoFit/>
          </a:bodyPr>
          <a:lstStyle/>
          <a:p>
            <a:pPr algn="l" defTabSz="709613">
              <a:lnSpc>
                <a:spcPct val="90000"/>
              </a:lnSpc>
            </a:pPr>
            <a:r>
              <a:rPr lang="en-US" sz="1700" dirty="0">
                <a:solidFill>
                  <a:srgbClr val="3333CC"/>
                </a:solidFill>
              </a:rPr>
              <a:t>Item</a:t>
            </a:r>
          </a:p>
        </p:txBody>
      </p:sp>
      <p:sp>
        <p:nvSpPr>
          <p:cNvPr id="15" name="Line 329"/>
          <p:cNvSpPr>
            <a:spLocks noChangeShapeType="1"/>
          </p:cNvSpPr>
          <p:nvPr/>
        </p:nvSpPr>
        <p:spPr bwMode="auto">
          <a:xfrm flipV="1">
            <a:off x="2793152" y="4529881"/>
            <a:ext cx="3205163" cy="14288"/>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16" name="Line 330"/>
          <p:cNvSpPr>
            <a:spLocks noChangeShapeType="1"/>
          </p:cNvSpPr>
          <p:nvPr/>
        </p:nvSpPr>
        <p:spPr bwMode="auto">
          <a:xfrm flipV="1">
            <a:off x="3820265" y="4179044"/>
            <a:ext cx="0" cy="196850"/>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17" name="Rectangle 331"/>
          <p:cNvSpPr>
            <a:spLocks noChangeArrowheads="1"/>
          </p:cNvSpPr>
          <p:nvPr/>
        </p:nvSpPr>
        <p:spPr bwMode="auto">
          <a:xfrm>
            <a:off x="3407515" y="4606081"/>
            <a:ext cx="1558119" cy="3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75" tIns="39688" rIns="79375" bIns="39688">
            <a:spAutoFit/>
          </a:bodyPr>
          <a:lstStyle/>
          <a:p>
            <a:pPr algn="l" defTabSz="709613">
              <a:lnSpc>
                <a:spcPct val="90000"/>
              </a:lnSpc>
            </a:pPr>
            <a:r>
              <a:rPr lang="en-US" sz="1700">
                <a:solidFill>
                  <a:srgbClr val="3333CC"/>
                </a:solidFill>
              </a:rPr>
              <a:t>Ships the Item</a:t>
            </a:r>
          </a:p>
        </p:txBody>
      </p:sp>
      <p:sp>
        <p:nvSpPr>
          <p:cNvPr id="18" name="Line 332"/>
          <p:cNvSpPr>
            <a:spLocks noChangeShapeType="1"/>
          </p:cNvSpPr>
          <p:nvPr/>
        </p:nvSpPr>
        <p:spPr bwMode="auto">
          <a:xfrm flipV="1">
            <a:off x="4855315" y="4148881"/>
            <a:ext cx="0" cy="195263"/>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19" name="Line 333"/>
          <p:cNvSpPr>
            <a:spLocks noChangeShapeType="1"/>
          </p:cNvSpPr>
          <p:nvPr/>
        </p:nvSpPr>
        <p:spPr bwMode="auto">
          <a:xfrm flipV="1">
            <a:off x="2791565" y="4180631"/>
            <a:ext cx="0" cy="363538"/>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20" name="Line 334"/>
          <p:cNvSpPr>
            <a:spLocks noChangeShapeType="1"/>
          </p:cNvSpPr>
          <p:nvPr/>
        </p:nvSpPr>
        <p:spPr bwMode="auto">
          <a:xfrm flipV="1">
            <a:off x="3820265" y="4363194"/>
            <a:ext cx="0" cy="19367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21" name="Line 335"/>
          <p:cNvSpPr>
            <a:spLocks noChangeShapeType="1"/>
          </p:cNvSpPr>
          <p:nvPr/>
        </p:nvSpPr>
        <p:spPr bwMode="auto">
          <a:xfrm flipV="1">
            <a:off x="4855315" y="4301281"/>
            <a:ext cx="0" cy="26987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22" name="Line 341"/>
          <p:cNvSpPr>
            <a:spLocks noChangeShapeType="1"/>
          </p:cNvSpPr>
          <p:nvPr/>
        </p:nvSpPr>
        <p:spPr bwMode="auto">
          <a:xfrm flipV="1">
            <a:off x="5998315" y="3539281"/>
            <a:ext cx="0" cy="195263"/>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23" name="Line 342"/>
          <p:cNvSpPr>
            <a:spLocks noChangeShapeType="1"/>
          </p:cNvSpPr>
          <p:nvPr/>
        </p:nvSpPr>
        <p:spPr bwMode="auto">
          <a:xfrm flipV="1">
            <a:off x="5998315" y="3691681"/>
            <a:ext cx="0" cy="83820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24" name="Rectangle 343"/>
          <p:cNvSpPr>
            <a:spLocks noChangeArrowheads="1"/>
          </p:cNvSpPr>
          <p:nvPr/>
        </p:nvSpPr>
        <p:spPr bwMode="auto">
          <a:xfrm>
            <a:off x="3940915" y="4301281"/>
            <a:ext cx="439223" cy="3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75" tIns="39688" rIns="79375" bIns="39688">
            <a:spAutoFit/>
          </a:bodyPr>
          <a:lstStyle/>
          <a:p>
            <a:pPr algn="l" defTabSz="709613">
              <a:lnSpc>
                <a:spcPct val="90000"/>
              </a:lnSpc>
            </a:pPr>
            <a:r>
              <a:rPr lang="en-US" sz="1700">
                <a:solidFill>
                  <a:srgbClr val="3333CC"/>
                </a:solidFill>
              </a:rPr>
              <a:t>via</a:t>
            </a:r>
          </a:p>
        </p:txBody>
      </p:sp>
      <p:sp>
        <p:nvSpPr>
          <p:cNvPr id="25" name="Rectangle 344"/>
          <p:cNvSpPr>
            <a:spLocks noChangeArrowheads="1"/>
          </p:cNvSpPr>
          <p:nvPr/>
        </p:nvSpPr>
        <p:spPr bwMode="auto">
          <a:xfrm>
            <a:off x="2035915" y="3310681"/>
            <a:ext cx="1287212" cy="3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75" tIns="39688" rIns="79375" bIns="39688">
            <a:spAutoFit/>
          </a:bodyPr>
          <a:lstStyle/>
          <a:p>
            <a:pPr algn="l" defTabSz="709613">
              <a:lnSpc>
                <a:spcPct val="90000"/>
              </a:lnSpc>
            </a:pPr>
            <a:r>
              <a:rPr lang="en-US" sz="1700" dirty="0">
                <a:solidFill>
                  <a:srgbClr val="3333CC"/>
                </a:solidFill>
              </a:rPr>
              <a:t>Fulfill Order</a:t>
            </a:r>
          </a:p>
        </p:txBody>
      </p:sp>
      <p:sp>
        <p:nvSpPr>
          <p:cNvPr id="26" name="Text Box 345"/>
          <p:cNvSpPr txBox="1">
            <a:spLocks noChangeArrowheads="1"/>
          </p:cNvSpPr>
          <p:nvPr/>
        </p:nvSpPr>
        <p:spPr bwMode="auto">
          <a:xfrm>
            <a:off x="6303115" y="2701081"/>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0" dirty="0">
                <a:solidFill>
                  <a:srgbClr val="3333CC"/>
                </a:solidFill>
              </a:rPr>
              <a:t>Customer</a:t>
            </a:r>
          </a:p>
        </p:txBody>
      </p:sp>
      <p:sp>
        <p:nvSpPr>
          <p:cNvPr id="27" name="Text Box 346"/>
          <p:cNvSpPr txBox="1">
            <a:spLocks noChangeArrowheads="1"/>
          </p:cNvSpPr>
          <p:nvPr/>
        </p:nvSpPr>
        <p:spPr bwMode="auto">
          <a:xfrm>
            <a:off x="969115" y="2472481"/>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0" dirty="0">
                <a:solidFill>
                  <a:srgbClr val="3333CC"/>
                </a:solidFill>
              </a:rPr>
              <a:t>Sales </a:t>
            </a:r>
            <a:br>
              <a:rPr lang="en-US" sz="1200" b="0" dirty="0">
                <a:solidFill>
                  <a:srgbClr val="3333CC"/>
                </a:solidFill>
              </a:rPr>
            </a:br>
            <a:r>
              <a:rPr lang="en-US" sz="1200" b="0" dirty="0">
                <a:solidFill>
                  <a:srgbClr val="3333CC"/>
                </a:solidFill>
              </a:rPr>
              <a:t>Representative</a:t>
            </a:r>
          </a:p>
        </p:txBody>
      </p:sp>
      <p:pic>
        <p:nvPicPr>
          <p:cNvPr id="28" name="Picture 356" descr="j021353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3559915" y="3463081"/>
            <a:ext cx="733425" cy="574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358" descr="j03320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8115" y="3463081"/>
            <a:ext cx="838200" cy="61436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38"/>
          <p:cNvSpPr>
            <a:spLocks noChangeArrowheads="1"/>
          </p:cNvSpPr>
          <p:nvPr/>
        </p:nvSpPr>
        <p:spPr bwMode="auto">
          <a:xfrm>
            <a:off x="2550523" y="5337448"/>
            <a:ext cx="34856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i="1" dirty="0">
                <a:solidFill>
                  <a:srgbClr val="3333CC"/>
                </a:solidFill>
              </a:rPr>
              <a:t>A picture is worth a thousand words!</a:t>
            </a:r>
          </a:p>
        </p:txBody>
      </p:sp>
    </p:spTree>
    <p:extLst>
      <p:ext uri="{BB962C8B-B14F-4D97-AF65-F5344CB8AC3E}">
        <p14:creationId xmlns:p14="http://schemas.microsoft.com/office/powerpoint/2010/main" val="7271880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600" dirty="0" smtClean="0"/>
              <a:t>Example – Course registration system</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70</a:t>
            </a:fld>
            <a:endParaRPr lang="en-US"/>
          </a:p>
        </p:txBody>
      </p:sp>
      <p:sp>
        <p:nvSpPr>
          <p:cNvPr id="8" name="Rectangle 3"/>
          <p:cNvSpPr txBox="1">
            <a:spLocks noChangeArrowheads="1"/>
          </p:cNvSpPr>
          <p:nvPr/>
        </p:nvSpPr>
        <p:spPr bwMode="auto">
          <a:xfrm>
            <a:off x="457200" y="1600200"/>
            <a:ext cx="8229600" cy="47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000" dirty="0" smtClean="0">
                <a:solidFill>
                  <a:srgbClr val="3333CC"/>
                </a:solidFill>
              </a:rPr>
              <a:t>Scenario</a:t>
            </a:r>
          </a:p>
          <a:p>
            <a:pPr lvl="1">
              <a:lnSpc>
                <a:spcPct val="150000"/>
              </a:lnSpc>
              <a:buFont typeface="Wingdings" pitchFamily="2" charset="2"/>
              <a:buChar char="§"/>
            </a:pPr>
            <a:r>
              <a:rPr lang="en-US" sz="2000" dirty="0" smtClean="0"/>
              <a:t>A student object checks the availability of seats in a course. If available, it sends a message to register. The course object checks for the prerequisites first. Upon acceptance, the course object returns the message back to the student object and at the same time informs the account object to bill the student. The account object then communicates with the student to get the payment for the course.</a:t>
            </a:r>
          </a:p>
          <a:p>
            <a:pPr lvl="1">
              <a:lnSpc>
                <a:spcPct val="150000"/>
              </a:lnSpc>
              <a:buFont typeface="Wingdings" pitchFamily="2" charset="2"/>
              <a:buChar char="§"/>
            </a:pPr>
            <a:r>
              <a:rPr lang="en-US" sz="2000" dirty="0" smtClean="0"/>
              <a:t>The following diagram shows a successful course registration process</a:t>
            </a:r>
          </a:p>
        </p:txBody>
      </p:sp>
    </p:spTree>
    <p:extLst>
      <p:ext uri="{BB962C8B-B14F-4D97-AF65-F5344CB8AC3E}">
        <p14:creationId xmlns:p14="http://schemas.microsoft.com/office/powerpoint/2010/main" val="9903972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71</a:t>
            </a:fld>
            <a:endParaRPr lang="en-US"/>
          </a:p>
        </p:txBody>
      </p:sp>
      <p:sp>
        <p:nvSpPr>
          <p:cNvPr id="7" name="Rectangle 2"/>
          <p:cNvSpPr>
            <a:spLocks noChangeArrowheads="1"/>
          </p:cNvSpPr>
          <p:nvPr/>
        </p:nvSpPr>
        <p:spPr bwMode="auto">
          <a:xfrm>
            <a:off x="1297360" y="1275928"/>
            <a:ext cx="152400" cy="28194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8" name="Rectangle 3"/>
          <p:cNvSpPr>
            <a:spLocks noChangeArrowheads="1"/>
          </p:cNvSpPr>
          <p:nvPr/>
        </p:nvSpPr>
        <p:spPr bwMode="auto">
          <a:xfrm>
            <a:off x="4192960" y="1275928"/>
            <a:ext cx="152400" cy="6858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9" name="Rectangle 4"/>
          <p:cNvSpPr>
            <a:spLocks noChangeArrowheads="1"/>
          </p:cNvSpPr>
          <p:nvPr/>
        </p:nvSpPr>
        <p:spPr bwMode="auto">
          <a:xfrm>
            <a:off x="4192960" y="2723728"/>
            <a:ext cx="152400" cy="1371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 name="Rectangle 5"/>
          <p:cNvSpPr>
            <a:spLocks noChangeArrowheads="1"/>
          </p:cNvSpPr>
          <p:nvPr/>
        </p:nvSpPr>
        <p:spPr bwMode="auto">
          <a:xfrm>
            <a:off x="6707560" y="3866728"/>
            <a:ext cx="152400" cy="609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1" name="Line 6"/>
          <p:cNvSpPr>
            <a:spLocks noChangeShapeType="1"/>
          </p:cNvSpPr>
          <p:nvPr/>
        </p:nvSpPr>
        <p:spPr bwMode="auto">
          <a:xfrm>
            <a:off x="4269160" y="1047328"/>
            <a:ext cx="0" cy="22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2" name="Line 7"/>
          <p:cNvSpPr>
            <a:spLocks noChangeShapeType="1"/>
          </p:cNvSpPr>
          <p:nvPr/>
        </p:nvSpPr>
        <p:spPr bwMode="auto">
          <a:xfrm>
            <a:off x="4269160" y="1961728"/>
            <a:ext cx="0" cy="76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3" name="Line 8"/>
          <p:cNvSpPr>
            <a:spLocks noChangeShapeType="1"/>
          </p:cNvSpPr>
          <p:nvPr/>
        </p:nvSpPr>
        <p:spPr bwMode="auto">
          <a:xfrm>
            <a:off x="4269160" y="4095328"/>
            <a:ext cx="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4" name="Line 9"/>
          <p:cNvSpPr>
            <a:spLocks noChangeShapeType="1"/>
          </p:cNvSpPr>
          <p:nvPr/>
        </p:nvSpPr>
        <p:spPr bwMode="auto">
          <a:xfrm>
            <a:off x="6783760" y="1047328"/>
            <a:ext cx="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15" name="Rectangle 10"/>
          <p:cNvSpPr>
            <a:spLocks noChangeArrowheads="1"/>
          </p:cNvSpPr>
          <p:nvPr/>
        </p:nvSpPr>
        <p:spPr bwMode="auto">
          <a:xfrm>
            <a:off x="611560" y="590128"/>
            <a:ext cx="1371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6" name="Rectangle 11"/>
          <p:cNvSpPr>
            <a:spLocks noChangeArrowheads="1"/>
          </p:cNvSpPr>
          <p:nvPr/>
        </p:nvSpPr>
        <p:spPr bwMode="auto">
          <a:xfrm>
            <a:off x="3583360" y="590128"/>
            <a:ext cx="1371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7" name="Rectangle 12"/>
          <p:cNvSpPr>
            <a:spLocks noChangeArrowheads="1"/>
          </p:cNvSpPr>
          <p:nvPr/>
        </p:nvSpPr>
        <p:spPr bwMode="auto">
          <a:xfrm>
            <a:off x="6097960" y="590128"/>
            <a:ext cx="1371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400">
                <a:latin typeface="Times New Roman" pitchFamily="-110" charset="0"/>
              </a:rPr>
              <a:t>:</a:t>
            </a:r>
            <a:r>
              <a:rPr lang="en-US" sz="2400" u="sng">
                <a:latin typeface="Times New Roman" pitchFamily="-110" charset="0"/>
              </a:rPr>
              <a:t>Account</a:t>
            </a:r>
          </a:p>
        </p:txBody>
      </p:sp>
      <p:sp>
        <p:nvSpPr>
          <p:cNvPr id="18" name="Line 13"/>
          <p:cNvSpPr>
            <a:spLocks noChangeShapeType="1"/>
          </p:cNvSpPr>
          <p:nvPr/>
        </p:nvSpPr>
        <p:spPr bwMode="auto">
          <a:xfrm>
            <a:off x="1449760" y="1275928"/>
            <a:ext cx="27432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19" name="Line 14"/>
          <p:cNvSpPr>
            <a:spLocks noChangeShapeType="1"/>
          </p:cNvSpPr>
          <p:nvPr/>
        </p:nvSpPr>
        <p:spPr bwMode="auto">
          <a:xfrm flipH="1">
            <a:off x="1449760" y="1961728"/>
            <a:ext cx="2743200" cy="0"/>
          </a:xfrm>
          <a:prstGeom prst="line">
            <a:avLst/>
          </a:prstGeom>
          <a:noFill/>
          <a:ln w="952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20" name="Line 15"/>
          <p:cNvSpPr>
            <a:spLocks noChangeShapeType="1"/>
          </p:cNvSpPr>
          <p:nvPr/>
        </p:nvSpPr>
        <p:spPr bwMode="auto">
          <a:xfrm>
            <a:off x="1449760" y="2723728"/>
            <a:ext cx="27432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21" name="Line 18"/>
          <p:cNvSpPr>
            <a:spLocks noChangeShapeType="1"/>
          </p:cNvSpPr>
          <p:nvPr/>
        </p:nvSpPr>
        <p:spPr bwMode="auto">
          <a:xfrm flipH="1">
            <a:off x="1449760" y="3942928"/>
            <a:ext cx="2743200" cy="0"/>
          </a:xfrm>
          <a:prstGeom prst="line">
            <a:avLst/>
          </a:prstGeom>
          <a:noFill/>
          <a:ln w="9525">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22" name="Line 19"/>
          <p:cNvSpPr>
            <a:spLocks noChangeShapeType="1"/>
          </p:cNvSpPr>
          <p:nvPr/>
        </p:nvSpPr>
        <p:spPr bwMode="auto">
          <a:xfrm>
            <a:off x="4345360" y="3942928"/>
            <a:ext cx="23622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23" name="Line 20"/>
          <p:cNvSpPr>
            <a:spLocks noChangeShapeType="1"/>
          </p:cNvSpPr>
          <p:nvPr/>
        </p:nvSpPr>
        <p:spPr bwMode="auto">
          <a:xfrm flipH="1">
            <a:off x="1449760" y="4400128"/>
            <a:ext cx="5257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24" name="Line 21"/>
          <p:cNvSpPr>
            <a:spLocks noChangeShapeType="1"/>
          </p:cNvSpPr>
          <p:nvPr/>
        </p:nvSpPr>
        <p:spPr bwMode="auto">
          <a:xfrm>
            <a:off x="1449760" y="4781128"/>
            <a:ext cx="52578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25" name="Text Box 23"/>
          <p:cNvSpPr txBox="1">
            <a:spLocks noChangeArrowheads="1"/>
          </p:cNvSpPr>
          <p:nvPr/>
        </p:nvSpPr>
        <p:spPr bwMode="auto">
          <a:xfrm>
            <a:off x="611560" y="59012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endParaRPr lang="id-ID" sz="2400">
              <a:latin typeface="Times New Roman" pitchFamily="-110" charset="0"/>
            </a:endParaRPr>
          </a:p>
        </p:txBody>
      </p:sp>
      <p:sp>
        <p:nvSpPr>
          <p:cNvPr id="26" name="Text Box 24"/>
          <p:cNvSpPr txBox="1">
            <a:spLocks noChangeArrowheads="1"/>
          </p:cNvSpPr>
          <p:nvPr/>
        </p:nvSpPr>
        <p:spPr bwMode="auto">
          <a:xfrm>
            <a:off x="687760" y="590128"/>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r>
              <a:rPr lang="en-US" sz="2400">
                <a:latin typeface="Times New Roman" pitchFamily="-110" charset="0"/>
              </a:rPr>
              <a:t>:</a:t>
            </a:r>
            <a:r>
              <a:rPr lang="en-US" sz="2400" u="sng">
                <a:latin typeface="Times New Roman" pitchFamily="-110" charset="0"/>
              </a:rPr>
              <a:t>Student</a:t>
            </a:r>
          </a:p>
        </p:txBody>
      </p:sp>
      <p:sp>
        <p:nvSpPr>
          <p:cNvPr id="27" name="Text Box 25"/>
          <p:cNvSpPr txBox="1">
            <a:spLocks noChangeArrowheads="1"/>
          </p:cNvSpPr>
          <p:nvPr/>
        </p:nvSpPr>
        <p:spPr bwMode="auto">
          <a:xfrm>
            <a:off x="3735760" y="590128"/>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r>
              <a:rPr lang="en-US" sz="2400">
                <a:latin typeface="Times New Roman" pitchFamily="-110" charset="0"/>
              </a:rPr>
              <a:t>:</a:t>
            </a:r>
            <a:r>
              <a:rPr lang="en-US" sz="2400" u="sng">
                <a:latin typeface="Times New Roman" pitchFamily="-110" charset="0"/>
              </a:rPr>
              <a:t>Course</a:t>
            </a:r>
          </a:p>
        </p:txBody>
      </p:sp>
      <p:sp>
        <p:nvSpPr>
          <p:cNvPr id="28" name="Text Box 26"/>
          <p:cNvSpPr txBox="1">
            <a:spLocks noChangeArrowheads="1"/>
          </p:cNvSpPr>
          <p:nvPr/>
        </p:nvSpPr>
        <p:spPr bwMode="auto">
          <a:xfrm>
            <a:off x="1906960" y="97112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check seat availability()</a:t>
            </a:r>
          </a:p>
        </p:txBody>
      </p:sp>
      <p:sp>
        <p:nvSpPr>
          <p:cNvPr id="29" name="Text Box 27"/>
          <p:cNvSpPr txBox="1">
            <a:spLocks noChangeArrowheads="1"/>
          </p:cNvSpPr>
          <p:nvPr/>
        </p:nvSpPr>
        <p:spPr bwMode="auto">
          <a:xfrm>
            <a:off x="1754560" y="1656928"/>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return</a:t>
            </a:r>
          </a:p>
        </p:txBody>
      </p:sp>
      <p:sp>
        <p:nvSpPr>
          <p:cNvPr id="30" name="Text Box 28"/>
          <p:cNvSpPr txBox="1">
            <a:spLocks noChangeArrowheads="1"/>
          </p:cNvSpPr>
          <p:nvPr/>
        </p:nvSpPr>
        <p:spPr bwMode="auto">
          <a:xfrm>
            <a:off x="1525960" y="2342728"/>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register  (id, prereqs)</a:t>
            </a:r>
          </a:p>
        </p:txBody>
      </p:sp>
      <p:sp>
        <p:nvSpPr>
          <p:cNvPr id="31" name="Text Box 31"/>
          <p:cNvSpPr txBox="1">
            <a:spLocks noChangeArrowheads="1"/>
          </p:cNvSpPr>
          <p:nvPr/>
        </p:nvSpPr>
        <p:spPr bwMode="auto">
          <a:xfrm>
            <a:off x="1449760" y="3561928"/>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return</a:t>
            </a:r>
          </a:p>
        </p:txBody>
      </p:sp>
      <p:sp>
        <p:nvSpPr>
          <p:cNvPr id="32" name="Text Box 32"/>
          <p:cNvSpPr txBox="1">
            <a:spLocks noChangeArrowheads="1"/>
          </p:cNvSpPr>
          <p:nvPr/>
        </p:nvSpPr>
        <p:spPr bwMode="auto">
          <a:xfrm>
            <a:off x="4421560" y="3561928"/>
            <a:ext cx="350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initiate payment (id, course number)</a:t>
            </a:r>
          </a:p>
        </p:txBody>
      </p:sp>
      <p:sp>
        <p:nvSpPr>
          <p:cNvPr id="33" name="Text Box 33"/>
          <p:cNvSpPr txBox="1">
            <a:spLocks noChangeArrowheads="1"/>
          </p:cNvSpPr>
          <p:nvPr/>
        </p:nvSpPr>
        <p:spPr bwMode="auto">
          <a:xfrm>
            <a:off x="1906960" y="5314528"/>
            <a:ext cx="434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endParaRPr lang="id-ID" sz="1200">
              <a:latin typeface="Times New Roman" pitchFamily="-110" charset="0"/>
            </a:endParaRPr>
          </a:p>
        </p:txBody>
      </p:sp>
      <p:sp>
        <p:nvSpPr>
          <p:cNvPr id="34" name="Text Box 34"/>
          <p:cNvSpPr txBox="1">
            <a:spLocks noChangeArrowheads="1"/>
          </p:cNvSpPr>
          <p:nvPr/>
        </p:nvSpPr>
        <p:spPr bwMode="auto">
          <a:xfrm>
            <a:off x="1602160" y="4095328"/>
            <a:ext cx="487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request payment (course number, amount)</a:t>
            </a:r>
          </a:p>
        </p:txBody>
      </p:sp>
      <p:sp>
        <p:nvSpPr>
          <p:cNvPr id="35" name="Text Box 35"/>
          <p:cNvSpPr txBox="1">
            <a:spLocks noChangeArrowheads="1"/>
          </p:cNvSpPr>
          <p:nvPr/>
        </p:nvSpPr>
        <p:spPr bwMode="auto">
          <a:xfrm>
            <a:off x="1525960" y="4476328"/>
            <a:ext cx="487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payment (id, course number, amount)</a:t>
            </a:r>
          </a:p>
        </p:txBody>
      </p:sp>
      <p:sp>
        <p:nvSpPr>
          <p:cNvPr id="36" name="Line 38"/>
          <p:cNvSpPr>
            <a:spLocks noChangeShapeType="1"/>
          </p:cNvSpPr>
          <p:nvPr/>
        </p:nvSpPr>
        <p:spPr bwMode="auto">
          <a:xfrm flipH="1">
            <a:off x="4345360" y="3104728"/>
            <a:ext cx="6096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id-ID"/>
          </a:p>
        </p:txBody>
      </p:sp>
      <p:sp>
        <p:nvSpPr>
          <p:cNvPr id="37" name="Line 39"/>
          <p:cNvSpPr>
            <a:spLocks noChangeShapeType="1"/>
          </p:cNvSpPr>
          <p:nvPr/>
        </p:nvSpPr>
        <p:spPr bwMode="auto">
          <a:xfrm flipV="1">
            <a:off x="4954960" y="295232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8" name="Line 40"/>
          <p:cNvSpPr>
            <a:spLocks noChangeShapeType="1"/>
          </p:cNvSpPr>
          <p:nvPr/>
        </p:nvSpPr>
        <p:spPr bwMode="auto">
          <a:xfrm flipH="1">
            <a:off x="4345360" y="2952328"/>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9" name="Text Box 41"/>
          <p:cNvSpPr txBox="1">
            <a:spLocks noChangeArrowheads="1"/>
          </p:cNvSpPr>
          <p:nvPr/>
        </p:nvSpPr>
        <p:spPr bwMode="auto">
          <a:xfrm>
            <a:off x="4421560" y="2571328"/>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check prerequisites(prereqs)</a:t>
            </a:r>
          </a:p>
        </p:txBody>
      </p:sp>
      <p:sp>
        <p:nvSpPr>
          <p:cNvPr id="40" name="Rectangle 43"/>
          <p:cNvSpPr>
            <a:spLocks noChangeArrowheads="1"/>
          </p:cNvSpPr>
          <p:nvPr/>
        </p:nvSpPr>
        <p:spPr bwMode="auto">
          <a:xfrm>
            <a:off x="1297360" y="1275928"/>
            <a:ext cx="152400" cy="28194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41" name="Rectangle 45"/>
          <p:cNvSpPr>
            <a:spLocks noChangeArrowheads="1"/>
          </p:cNvSpPr>
          <p:nvPr/>
        </p:nvSpPr>
        <p:spPr bwMode="auto">
          <a:xfrm>
            <a:off x="1297360" y="4323928"/>
            <a:ext cx="152400" cy="16764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42" name="Line 46"/>
          <p:cNvSpPr>
            <a:spLocks noChangeShapeType="1"/>
          </p:cNvSpPr>
          <p:nvPr/>
        </p:nvSpPr>
        <p:spPr bwMode="auto">
          <a:xfrm>
            <a:off x="1373560" y="4095328"/>
            <a:ext cx="0" cy="22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43" name="Line 47"/>
          <p:cNvSpPr>
            <a:spLocks noChangeShapeType="1"/>
          </p:cNvSpPr>
          <p:nvPr/>
        </p:nvSpPr>
        <p:spPr bwMode="auto">
          <a:xfrm>
            <a:off x="1373560" y="1047328"/>
            <a:ext cx="0" cy="22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44" name="Line 48"/>
          <p:cNvSpPr>
            <a:spLocks noChangeShapeType="1"/>
          </p:cNvSpPr>
          <p:nvPr/>
        </p:nvSpPr>
        <p:spPr bwMode="auto">
          <a:xfrm>
            <a:off x="6783760" y="4476328"/>
            <a:ext cx="0" cy="228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5" name="Rectangle 50"/>
          <p:cNvSpPr>
            <a:spLocks noChangeArrowheads="1"/>
          </p:cNvSpPr>
          <p:nvPr/>
        </p:nvSpPr>
        <p:spPr bwMode="auto">
          <a:xfrm>
            <a:off x="6707560" y="4704928"/>
            <a:ext cx="152400" cy="1295400"/>
          </a:xfrm>
          <a:prstGeom prst="rect">
            <a:avLst/>
          </a:prstGeom>
          <a:solidFill>
            <a:schemeClr val="accent1"/>
          </a:solidFill>
          <a:ln w="12700">
            <a:solidFill>
              <a:schemeClr val="tx1"/>
            </a:solidFill>
            <a:miter lim="800000"/>
            <a:headEnd/>
            <a:tailEnd/>
          </a:ln>
        </p:spPr>
        <p:txBody>
          <a:bodyPr wrap="none" anchor="ctr"/>
          <a:lstStyle/>
          <a:p>
            <a:endParaRPr lang="id-ID"/>
          </a:p>
        </p:txBody>
      </p:sp>
      <p:sp>
        <p:nvSpPr>
          <p:cNvPr id="46" name="Line 52"/>
          <p:cNvSpPr>
            <a:spLocks noChangeShapeType="1"/>
          </p:cNvSpPr>
          <p:nvPr/>
        </p:nvSpPr>
        <p:spPr bwMode="auto">
          <a:xfrm flipH="1">
            <a:off x="6859960" y="5543128"/>
            <a:ext cx="6858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47" name="Line 53"/>
          <p:cNvSpPr>
            <a:spLocks noChangeShapeType="1"/>
          </p:cNvSpPr>
          <p:nvPr/>
        </p:nvSpPr>
        <p:spPr bwMode="auto">
          <a:xfrm flipV="1">
            <a:off x="7545760" y="4933528"/>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8" name="Line 54"/>
          <p:cNvSpPr>
            <a:spLocks noChangeShapeType="1"/>
          </p:cNvSpPr>
          <p:nvPr/>
        </p:nvSpPr>
        <p:spPr bwMode="auto">
          <a:xfrm flipH="1">
            <a:off x="6859960" y="4933528"/>
            <a:ext cx="68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9" name="Text Box 55"/>
          <p:cNvSpPr txBox="1">
            <a:spLocks noChangeArrowheads="1"/>
          </p:cNvSpPr>
          <p:nvPr/>
        </p:nvSpPr>
        <p:spPr bwMode="auto">
          <a:xfrm>
            <a:off x="7012360" y="4323928"/>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update student record (id, course number, amount)</a:t>
            </a:r>
          </a:p>
        </p:txBody>
      </p:sp>
      <p:sp>
        <p:nvSpPr>
          <p:cNvPr id="50" name="Line 56"/>
          <p:cNvSpPr>
            <a:spLocks noChangeShapeType="1"/>
          </p:cNvSpPr>
          <p:nvPr/>
        </p:nvSpPr>
        <p:spPr bwMode="auto">
          <a:xfrm flipH="1">
            <a:off x="1449760" y="5924128"/>
            <a:ext cx="5257800" cy="0"/>
          </a:xfrm>
          <a:prstGeom prst="line">
            <a:avLst/>
          </a:prstGeom>
          <a:noFill/>
          <a:ln w="127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51" name="Text Box 57"/>
          <p:cNvSpPr txBox="1">
            <a:spLocks noChangeArrowheads="1"/>
          </p:cNvSpPr>
          <p:nvPr/>
        </p:nvSpPr>
        <p:spPr bwMode="auto">
          <a:xfrm>
            <a:off x="1602160" y="5619328"/>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a:latin typeface="Times New Roman" pitchFamily="-110" charset="0"/>
              </a:rPr>
              <a:t>return</a:t>
            </a:r>
          </a:p>
        </p:txBody>
      </p:sp>
      <p:sp>
        <p:nvSpPr>
          <p:cNvPr id="52" name="Line 58"/>
          <p:cNvSpPr>
            <a:spLocks noChangeShapeType="1"/>
          </p:cNvSpPr>
          <p:nvPr/>
        </p:nvSpPr>
        <p:spPr bwMode="auto">
          <a:xfrm>
            <a:off x="1373560" y="6000328"/>
            <a:ext cx="0" cy="3810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3" name="Line 59"/>
          <p:cNvSpPr>
            <a:spLocks noChangeShapeType="1"/>
          </p:cNvSpPr>
          <p:nvPr/>
        </p:nvSpPr>
        <p:spPr bwMode="auto">
          <a:xfrm>
            <a:off x="6783760" y="6000328"/>
            <a:ext cx="0" cy="304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4" name="Line 60"/>
          <p:cNvSpPr>
            <a:spLocks noChangeShapeType="1"/>
          </p:cNvSpPr>
          <p:nvPr/>
        </p:nvSpPr>
        <p:spPr bwMode="auto">
          <a:xfrm flipH="1">
            <a:off x="4345360" y="3409528"/>
            <a:ext cx="609600" cy="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id-ID"/>
          </a:p>
        </p:txBody>
      </p:sp>
      <p:sp>
        <p:nvSpPr>
          <p:cNvPr id="55" name="Line 61"/>
          <p:cNvSpPr>
            <a:spLocks noChangeShapeType="1"/>
          </p:cNvSpPr>
          <p:nvPr/>
        </p:nvSpPr>
        <p:spPr bwMode="auto">
          <a:xfrm>
            <a:off x="4345360" y="3257128"/>
            <a:ext cx="60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6" name="Line 62"/>
          <p:cNvSpPr>
            <a:spLocks noChangeShapeType="1"/>
          </p:cNvSpPr>
          <p:nvPr/>
        </p:nvSpPr>
        <p:spPr bwMode="auto">
          <a:xfrm>
            <a:off x="4954960" y="3257128"/>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57" name="Text Box 63"/>
          <p:cNvSpPr txBox="1">
            <a:spLocks noChangeArrowheads="1"/>
          </p:cNvSpPr>
          <p:nvPr/>
        </p:nvSpPr>
        <p:spPr bwMode="auto">
          <a:xfrm>
            <a:off x="5031160" y="3180928"/>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110" charset="-128"/>
              </a:defRPr>
            </a:lvl1pPr>
            <a:lvl2pPr marL="37931725" indent="-37474525" eaLnBrk="0" hangingPunct="0">
              <a:defRPr sz="1600">
                <a:solidFill>
                  <a:schemeClr val="tx1"/>
                </a:solidFill>
                <a:latin typeface="Arial" charset="0"/>
                <a:ea typeface="ＭＳ Ｐゴシック" pitchFamily="-110" charset="-128"/>
              </a:defRPr>
            </a:lvl2pPr>
            <a:lvl3pPr eaLnBrk="0" hangingPunct="0">
              <a:defRPr sz="1600">
                <a:solidFill>
                  <a:schemeClr val="tx1"/>
                </a:solidFill>
                <a:latin typeface="Arial" charset="0"/>
                <a:ea typeface="ＭＳ Ｐゴシック" pitchFamily="-110" charset="-128"/>
              </a:defRPr>
            </a:lvl3pPr>
            <a:lvl4pPr eaLnBrk="0" hangingPunct="0">
              <a:defRPr sz="1600">
                <a:solidFill>
                  <a:schemeClr val="tx1"/>
                </a:solidFill>
                <a:latin typeface="Arial" charset="0"/>
                <a:ea typeface="ＭＳ Ｐゴシック" pitchFamily="-110" charset="-128"/>
              </a:defRPr>
            </a:lvl4pPr>
            <a:lvl5pPr eaLnBrk="0" hangingPunct="0">
              <a:defRPr sz="1600">
                <a:solidFill>
                  <a:schemeClr val="tx1"/>
                </a:solidFill>
                <a:latin typeface="Arial" charset="0"/>
                <a:ea typeface="ＭＳ Ｐゴシック" pitchFamily="-110" charset="-128"/>
              </a:defRPr>
            </a:lvl5pPr>
            <a:lvl6pPr marL="457200" eaLnBrk="0" fontAlgn="base" hangingPunct="0">
              <a:spcBef>
                <a:spcPct val="0"/>
              </a:spcBef>
              <a:spcAft>
                <a:spcPct val="0"/>
              </a:spcAft>
              <a:defRPr sz="1600">
                <a:solidFill>
                  <a:schemeClr val="tx1"/>
                </a:solidFill>
                <a:latin typeface="Arial" charset="0"/>
                <a:ea typeface="ＭＳ Ｐゴシック" pitchFamily="-110" charset="-128"/>
              </a:defRPr>
            </a:lvl6pPr>
            <a:lvl7pPr marL="914400" eaLnBrk="0" fontAlgn="base" hangingPunct="0">
              <a:spcBef>
                <a:spcPct val="0"/>
              </a:spcBef>
              <a:spcAft>
                <a:spcPct val="0"/>
              </a:spcAft>
              <a:defRPr sz="1600">
                <a:solidFill>
                  <a:schemeClr val="tx1"/>
                </a:solidFill>
                <a:latin typeface="Arial" charset="0"/>
                <a:ea typeface="ＭＳ Ｐゴシック" pitchFamily="-110" charset="-128"/>
              </a:defRPr>
            </a:lvl7pPr>
            <a:lvl8pPr marL="1371600" eaLnBrk="0" fontAlgn="base" hangingPunct="0">
              <a:spcBef>
                <a:spcPct val="0"/>
              </a:spcBef>
              <a:spcAft>
                <a:spcPct val="0"/>
              </a:spcAft>
              <a:defRPr sz="1600">
                <a:solidFill>
                  <a:schemeClr val="tx1"/>
                </a:solidFill>
                <a:latin typeface="Arial" charset="0"/>
                <a:ea typeface="ＭＳ Ｐゴシック" pitchFamily="-110" charset="-128"/>
              </a:defRPr>
            </a:lvl8pPr>
            <a:lvl9pPr marL="1828800" eaLnBrk="0" fontAlgn="base" hangingPunct="0">
              <a:spcBef>
                <a:spcPct val="0"/>
              </a:spcBef>
              <a:spcAft>
                <a:spcPct val="0"/>
              </a:spcAft>
              <a:defRPr sz="1600">
                <a:solidFill>
                  <a:schemeClr val="tx1"/>
                </a:solidFill>
                <a:latin typeface="Arial" charset="0"/>
                <a:ea typeface="ＭＳ Ｐゴシック" pitchFamily="-110" charset="-128"/>
              </a:defRPr>
            </a:lvl9pPr>
          </a:lstStyle>
          <a:p>
            <a:pPr eaLnBrk="1" hangingPunct="1">
              <a:spcBef>
                <a:spcPct val="50000"/>
              </a:spcBef>
            </a:pPr>
            <a:r>
              <a:rPr lang="en-US" sz="1400"/>
              <a:t>update enrollment (id)</a:t>
            </a:r>
          </a:p>
        </p:txBody>
      </p:sp>
    </p:spTree>
    <p:extLst>
      <p:ext uri="{BB962C8B-B14F-4D97-AF65-F5344CB8AC3E}">
        <p14:creationId xmlns:p14="http://schemas.microsoft.com/office/powerpoint/2010/main" val="7719804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3"/>
          <p:cNvSpPr>
            <a:spLocks noGrp="1"/>
          </p:cNvSpPr>
          <p:nvPr>
            <p:ph type="title"/>
          </p:nvPr>
        </p:nvSpPr>
        <p:spPr>
          <a:xfrm>
            <a:off x="467544" y="2492896"/>
            <a:ext cx="8229600" cy="1440160"/>
          </a:xfrm>
        </p:spPr>
        <p:txBody>
          <a:bodyPr/>
          <a:lstStyle/>
          <a:p>
            <a:pPr algn="ctr">
              <a:buNone/>
            </a:pPr>
            <a:r>
              <a:rPr lang="id-ID" sz="4400" b="1" dirty="0" smtClean="0">
                <a:effectLst>
                  <a:outerShdw blurRad="38100" dist="38100" dir="2700000" algn="tl">
                    <a:srgbClr val="000000">
                      <a:alpha val="43137"/>
                    </a:srgbClr>
                  </a:outerShdw>
                </a:effectLst>
              </a:rPr>
              <a:t>Class and Object Diagram Modelling</a:t>
            </a:r>
            <a:endParaRPr lang="id-ID" sz="4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72</a:t>
            </a:fld>
            <a:endParaRPr lang="en-US"/>
          </a:p>
        </p:txBody>
      </p:sp>
    </p:spTree>
    <p:extLst>
      <p:ext uri="{BB962C8B-B14F-4D97-AF65-F5344CB8AC3E}">
        <p14:creationId xmlns:p14="http://schemas.microsoft.com/office/powerpoint/2010/main" val="31762311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2"/>
          <p:cNvSpPr>
            <a:spLocks noGrp="1" noChangeArrowheads="1"/>
          </p:cNvSpPr>
          <p:nvPr>
            <p:ph type="title"/>
          </p:nvPr>
        </p:nvSpPr>
        <p:spPr>
          <a:xfrm>
            <a:off x="358774" y="404664"/>
            <a:ext cx="7772400" cy="914400"/>
          </a:xfrm>
        </p:spPr>
        <p:txBody>
          <a:bodyPr/>
          <a:lstStyle/>
          <a:p>
            <a:pPr eaLnBrk="1" hangingPunct="1"/>
            <a:r>
              <a:rPr lang="en-US" dirty="0" smtClean="0"/>
              <a:t>Class diagram – basic syntax</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73</a:t>
            </a:fld>
            <a:endParaRPr lang="en-US"/>
          </a:p>
        </p:txBody>
      </p:sp>
      <p:sp>
        <p:nvSpPr>
          <p:cNvPr id="74" name="Rectangle 3"/>
          <p:cNvSpPr>
            <a:spLocks noChangeArrowheads="1"/>
          </p:cNvSpPr>
          <p:nvPr/>
        </p:nvSpPr>
        <p:spPr bwMode="auto">
          <a:xfrm>
            <a:off x="1636712" y="1708869"/>
            <a:ext cx="1905000" cy="1295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75" name="Line 4"/>
          <p:cNvSpPr>
            <a:spLocks noChangeShapeType="1"/>
          </p:cNvSpPr>
          <p:nvPr/>
        </p:nvSpPr>
        <p:spPr bwMode="auto">
          <a:xfrm>
            <a:off x="1636712" y="2089869"/>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76" name="Line 5"/>
          <p:cNvSpPr>
            <a:spLocks noChangeShapeType="1"/>
          </p:cNvSpPr>
          <p:nvPr/>
        </p:nvSpPr>
        <p:spPr bwMode="auto">
          <a:xfrm>
            <a:off x="1636712" y="2547069"/>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77" name="Rectangle 6"/>
          <p:cNvSpPr>
            <a:spLocks noChangeArrowheads="1"/>
          </p:cNvSpPr>
          <p:nvPr/>
        </p:nvSpPr>
        <p:spPr bwMode="auto">
          <a:xfrm>
            <a:off x="1636712" y="4985469"/>
            <a:ext cx="1981200" cy="13716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78" name="Line 7"/>
          <p:cNvSpPr>
            <a:spLocks noChangeShapeType="1"/>
          </p:cNvSpPr>
          <p:nvPr/>
        </p:nvSpPr>
        <p:spPr bwMode="auto">
          <a:xfrm>
            <a:off x="1636712" y="5366469"/>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79" name="Line 8"/>
          <p:cNvSpPr>
            <a:spLocks noChangeShapeType="1"/>
          </p:cNvSpPr>
          <p:nvPr/>
        </p:nvSpPr>
        <p:spPr bwMode="auto">
          <a:xfrm>
            <a:off x="1636712" y="5899869"/>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0" name="Rectangle 9"/>
          <p:cNvSpPr>
            <a:spLocks noChangeArrowheads="1"/>
          </p:cNvSpPr>
          <p:nvPr/>
        </p:nvSpPr>
        <p:spPr bwMode="auto">
          <a:xfrm>
            <a:off x="5980112" y="1632669"/>
            <a:ext cx="1828800" cy="914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81" name="Line 10"/>
          <p:cNvSpPr>
            <a:spLocks noChangeShapeType="1"/>
          </p:cNvSpPr>
          <p:nvPr/>
        </p:nvSpPr>
        <p:spPr bwMode="auto">
          <a:xfrm>
            <a:off x="5980112" y="2089869"/>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2" name="Rectangle 11"/>
          <p:cNvSpPr>
            <a:spLocks noChangeArrowheads="1"/>
          </p:cNvSpPr>
          <p:nvPr/>
        </p:nvSpPr>
        <p:spPr bwMode="auto">
          <a:xfrm>
            <a:off x="5980112" y="3766269"/>
            <a:ext cx="1828800" cy="4572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83" name="Line 12"/>
          <p:cNvSpPr>
            <a:spLocks noChangeShapeType="1"/>
          </p:cNvSpPr>
          <p:nvPr/>
        </p:nvSpPr>
        <p:spPr bwMode="auto">
          <a:xfrm>
            <a:off x="3541712" y="2242269"/>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4" name="AutoShape 13"/>
          <p:cNvSpPr>
            <a:spLocks noChangeArrowheads="1"/>
          </p:cNvSpPr>
          <p:nvPr/>
        </p:nvSpPr>
        <p:spPr bwMode="auto">
          <a:xfrm>
            <a:off x="3541712" y="2623269"/>
            <a:ext cx="304800" cy="304800"/>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85" name="Line 14"/>
          <p:cNvSpPr>
            <a:spLocks noChangeShapeType="1"/>
          </p:cNvSpPr>
          <p:nvPr/>
        </p:nvSpPr>
        <p:spPr bwMode="auto">
          <a:xfrm>
            <a:off x="3846512" y="2775669"/>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6" name="Line 15"/>
          <p:cNvSpPr>
            <a:spLocks noChangeShapeType="1"/>
          </p:cNvSpPr>
          <p:nvPr/>
        </p:nvSpPr>
        <p:spPr bwMode="auto">
          <a:xfrm>
            <a:off x="6894512" y="2775669"/>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7" name="Line 16"/>
          <p:cNvSpPr>
            <a:spLocks noChangeShapeType="1"/>
          </p:cNvSpPr>
          <p:nvPr/>
        </p:nvSpPr>
        <p:spPr bwMode="auto">
          <a:xfrm flipH="1">
            <a:off x="2322512" y="3537669"/>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8" name="Line 17"/>
          <p:cNvSpPr>
            <a:spLocks noChangeShapeType="1"/>
          </p:cNvSpPr>
          <p:nvPr/>
        </p:nvSpPr>
        <p:spPr bwMode="auto">
          <a:xfrm>
            <a:off x="2551112" y="3537669"/>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89" name="Line 18"/>
          <p:cNvSpPr>
            <a:spLocks noChangeShapeType="1"/>
          </p:cNvSpPr>
          <p:nvPr/>
        </p:nvSpPr>
        <p:spPr bwMode="auto">
          <a:xfrm flipH="1">
            <a:off x="2322512" y="3842469"/>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90" name="Line 19"/>
          <p:cNvSpPr>
            <a:spLocks noChangeShapeType="1"/>
          </p:cNvSpPr>
          <p:nvPr/>
        </p:nvSpPr>
        <p:spPr bwMode="auto">
          <a:xfrm>
            <a:off x="2551112" y="3842469"/>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91" name="Line 20"/>
          <p:cNvSpPr>
            <a:spLocks noChangeShapeType="1"/>
          </p:cNvSpPr>
          <p:nvPr/>
        </p:nvSpPr>
        <p:spPr bwMode="auto">
          <a:xfrm flipV="1">
            <a:off x="2551112" y="3004269"/>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92" name="Text Box 21"/>
          <p:cNvSpPr txBox="1">
            <a:spLocks noChangeArrowheads="1"/>
          </p:cNvSpPr>
          <p:nvPr/>
        </p:nvSpPr>
        <p:spPr bwMode="auto">
          <a:xfrm>
            <a:off x="1712912" y="1708869"/>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Class name</a:t>
            </a:r>
          </a:p>
        </p:txBody>
      </p:sp>
      <p:sp>
        <p:nvSpPr>
          <p:cNvPr id="93" name="Text Box 22"/>
          <p:cNvSpPr txBox="1">
            <a:spLocks noChangeArrowheads="1"/>
          </p:cNvSpPr>
          <p:nvPr/>
        </p:nvSpPr>
        <p:spPr bwMode="auto">
          <a:xfrm>
            <a:off x="1712912" y="2089869"/>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 </a:t>
            </a:r>
          </a:p>
        </p:txBody>
      </p:sp>
      <p:sp>
        <p:nvSpPr>
          <p:cNvPr id="94" name="Text Box 23"/>
          <p:cNvSpPr txBox="1">
            <a:spLocks noChangeArrowheads="1"/>
          </p:cNvSpPr>
          <p:nvPr/>
        </p:nvSpPr>
        <p:spPr bwMode="auto">
          <a:xfrm>
            <a:off x="1712912" y="2547069"/>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Methods </a:t>
            </a:r>
          </a:p>
        </p:txBody>
      </p:sp>
      <p:sp>
        <p:nvSpPr>
          <p:cNvPr id="95" name="Text Box 24"/>
          <p:cNvSpPr txBox="1">
            <a:spLocks noChangeArrowheads="1"/>
          </p:cNvSpPr>
          <p:nvPr/>
        </p:nvSpPr>
        <p:spPr bwMode="auto">
          <a:xfrm>
            <a:off x="1712912" y="4985469"/>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Class name</a:t>
            </a:r>
          </a:p>
        </p:txBody>
      </p:sp>
      <p:sp>
        <p:nvSpPr>
          <p:cNvPr id="96" name="Text Box 25"/>
          <p:cNvSpPr txBox="1">
            <a:spLocks noChangeArrowheads="1"/>
          </p:cNvSpPr>
          <p:nvPr/>
        </p:nvSpPr>
        <p:spPr bwMode="auto">
          <a:xfrm>
            <a:off x="1712912" y="5442669"/>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Attributes </a:t>
            </a:r>
          </a:p>
        </p:txBody>
      </p:sp>
      <p:sp>
        <p:nvSpPr>
          <p:cNvPr id="97" name="Text Box 26"/>
          <p:cNvSpPr txBox="1">
            <a:spLocks noChangeArrowheads="1"/>
          </p:cNvSpPr>
          <p:nvPr/>
        </p:nvSpPr>
        <p:spPr bwMode="auto">
          <a:xfrm>
            <a:off x="1712912" y="5899869"/>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Methods </a:t>
            </a:r>
          </a:p>
        </p:txBody>
      </p:sp>
      <p:sp>
        <p:nvSpPr>
          <p:cNvPr id="98" name="Text Box 27"/>
          <p:cNvSpPr txBox="1">
            <a:spLocks noChangeArrowheads="1"/>
          </p:cNvSpPr>
          <p:nvPr/>
        </p:nvSpPr>
        <p:spPr bwMode="auto">
          <a:xfrm>
            <a:off x="6056312" y="3766269"/>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Class name</a:t>
            </a:r>
          </a:p>
        </p:txBody>
      </p:sp>
      <p:sp>
        <p:nvSpPr>
          <p:cNvPr id="99" name="Text Box 28"/>
          <p:cNvSpPr txBox="1">
            <a:spLocks noChangeArrowheads="1"/>
          </p:cNvSpPr>
          <p:nvPr/>
        </p:nvSpPr>
        <p:spPr bwMode="auto">
          <a:xfrm>
            <a:off x="6056312" y="1632669"/>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Class name</a:t>
            </a:r>
          </a:p>
        </p:txBody>
      </p:sp>
      <p:sp>
        <p:nvSpPr>
          <p:cNvPr id="100" name="Text Box 29"/>
          <p:cNvSpPr txBox="1">
            <a:spLocks noChangeArrowheads="1"/>
          </p:cNvSpPr>
          <p:nvPr/>
        </p:nvSpPr>
        <p:spPr bwMode="auto">
          <a:xfrm>
            <a:off x="6056312" y="2089869"/>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Attributes </a:t>
            </a:r>
          </a:p>
        </p:txBody>
      </p:sp>
      <p:sp>
        <p:nvSpPr>
          <p:cNvPr id="101" name="Text Box 30"/>
          <p:cNvSpPr txBox="1">
            <a:spLocks noChangeArrowheads="1"/>
          </p:cNvSpPr>
          <p:nvPr/>
        </p:nvSpPr>
        <p:spPr bwMode="auto">
          <a:xfrm>
            <a:off x="3770312" y="1556469"/>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latin typeface="Times New Roman" pitchFamily="18" charset="0"/>
              </a:rPr>
              <a:t>Association name</a:t>
            </a:r>
          </a:p>
        </p:txBody>
      </p:sp>
      <p:sp>
        <p:nvSpPr>
          <p:cNvPr id="102" name="Text Box 32"/>
          <p:cNvSpPr txBox="1">
            <a:spLocks noChangeArrowheads="1"/>
          </p:cNvSpPr>
          <p:nvPr/>
        </p:nvSpPr>
        <p:spPr bwMode="auto">
          <a:xfrm>
            <a:off x="4303712" y="3156669"/>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solidFill>
                  <a:srgbClr val="6600FF"/>
                </a:solidFill>
                <a:latin typeface="Times New Roman" pitchFamily="18" charset="0"/>
              </a:rPr>
              <a:t>aggregation</a:t>
            </a:r>
          </a:p>
        </p:txBody>
      </p:sp>
      <p:sp>
        <p:nvSpPr>
          <p:cNvPr id="103" name="Text Box 33"/>
          <p:cNvSpPr txBox="1">
            <a:spLocks noChangeArrowheads="1"/>
          </p:cNvSpPr>
          <p:nvPr/>
        </p:nvSpPr>
        <p:spPr bwMode="auto">
          <a:xfrm>
            <a:off x="874712" y="4223469"/>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solidFill>
                  <a:srgbClr val="6600FF"/>
                </a:solidFill>
                <a:latin typeface="Times New Roman" pitchFamily="18" charset="0"/>
              </a:rPr>
              <a:t>specialization</a:t>
            </a:r>
          </a:p>
        </p:txBody>
      </p:sp>
      <p:sp>
        <p:nvSpPr>
          <p:cNvPr id="104" name="Line 34"/>
          <p:cNvSpPr>
            <a:spLocks noChangeShapeType="1"/>
          </p:cNvSpPr>
          <p:nvPr/>
        </p:nvSpPr>
        <p:spPr bwMode="auto">
          <a:xfrm flipV="1">
            <a:off x="1865312" y="3766269"/>
            <a:ext cx="457200" cy="4572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05" name="Line 35"/>
          <p:cNvSpPr>
            <a:spLocks noChangeShapeType="1"/>
          </p:cNvSpPr>
          <p:nvPr/>
        </p:nvSpPr>
        <p:spPr bwMode="auto">
          <a:xfrm flipH="1" flipV="1">
            <a:off x="3770312" y="2928069"/>
            <a:ext cx="685800" cy="4572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06" name="Line 37"/>
          <p:cNvSpPr>
            <a:spLocks noChangeShapeType="1"/>
          </p:cNvSpPr>
          <p:nvPr/>
        </p:nvSpPr>
        <p:spPr bwMode="auto">
          <a:xfrm>
            <a:off x="7275512" y="5137869"/>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7" name="Line 38"/>
          <p:cNvSpPr>
            <a:spLocks noChangeShapeType="1"/>
          </p:cNvSpPr>
          <p:nvPr/>
        </p:nvSpPr>
        <p:spPr bwMode="auto">
          <a:xfrm>
            <a:off x="7275512" y="5137869"/>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8" name="Line 39"/>
          <p:cNvSpPr>
            <a:spLocks noChangeShapeType="1"/>
          </p:cNvSpPr>
          <p:nvPr/>
        </p:nvSpPr>
        <p:spPr bwMode="auto">
          <a:xfrm>
            <a:off x="8647112" y="5137869"/>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9" name="Line 40"/>
          <p:cNvSpPr>
            <a:spLocks noChangeShapeType="1"/>
          </p:cNvSpPr>
          <p:nvPr/>
        </p:nvSpPr>
        <p:spPr bwMode="auto">
          <a:xfrm>
            <a:off x="8951912" y="5366469"/>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0" name="Line 41"/>
          <p:cNvSpPr>
            <a:spLocks noChangeShapeType="1"/>
          </p:cNvSpPr>
          <p:nvPr/>
        </p:nvSpPr>
        <p:spPr bwMode="auto">
          <a:xfrm flipH="1">
            <a:off x="7275512" y="5823669"/>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1" name="Line 42"/>
          <p:cNvSpPr>
            <a:spLocks noChangeShapeType="1"/>
          </p:cNvSpPr>
          <p:nvPr/>
        </p:nvSpPr>
        <p:spPr bwMode="auto">
          <a:xfrm flipH="1">
            <a:off x="3617912" y="5518869"/>
            <a:ext cx="3657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2" name="Text Box 43"/>
          <p:cNvSpPr txBox="1">
            <a:spLocks noChangeArrowheads="1"/>
          </p:cNvSpPr>
          <p:nvPr/>
        </p:nvSpPr>
        <p:spPr bwMode="auto">
          <a:xfrm>
            <a:off x="7351712" y="5137869"/>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This is a subclass</a:t>
            </a:r>
          </a:p>
        </p:txBody>
      </p:sp>
      <p:sp>
        <p:nvSpPr>
          <p:cNvPr id="113" name="Text Box 44"/>
          <p:cNvSpPr txBox="1">
            <a:spLocks noChangeArrowheads="1"/>
          </p:cNvSpPr>
          <p:nvPr/>
        </p:nvSpPr>
        <p:spPr bwMode="auto">
          <a:xfrm>
            <a:off x="6665912" y="6128469"/>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000">
                <a:solidFill>
                  <a:srgbClr val="6600FF"/>
                </a:solidFill>
                <a:latin typeface="Times New Roman" pitchFamily="18" charset="0"/>
              </a:rPr>
              <a:t>comments</a:t>
            </a:r>
          </a:p>
        </p:txBody>
      </p:sp>
      <p:sp>
        <p:nvSpPr>
          <p:cNvPr id="114" name="Line 45"/>
          <p:cNvSpPr>
            <a:spLocks noChangeShapeType="1"/>
          </p:cNvSpPr>
          <p:nvPr/>
        </p:nvSpPr>
        <p:spPr bwMode="auto">
          <a:xfrm flipV="1">
            <a:off x="6818312" y="5671269"/>
            <a:ext cx="457200" cy="5334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15" name="Line 46"/>
          <p:cNvSpPr>
            <a:spLocks noChangeShapeType="1"/>
          </p:cNvSpPr>
          <p:nvPr/>
        </p:nvSpPr>
        <p:spPr bwMode="auto">
          <a:xfrm>
            <a:off x="3465512" y="3690069"/>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6" name="Line 47"/>
          <p:cNvSpPr>
            <a:spLocks noChangeShapeType="1"/>
          </p:cNvSpPr>
          <p:nvPr/>
        </p:nvSpPr>
        <p:spPr bwMode="auto">
          <a:xfrm>
            <a:off x="3465512" y="4147269"/>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7" name="Line 48"/>
          <p:cNvSpPr>
            <a:spLocks noChangeShapeType="1"/>
          </p:cNvSpPr>
          <p:nvPr/>
        </p:nvSpPr>
        <p:spPr bwMode="auto">
          <a:xfrm flipV="1">
            <a:off x="4837112" y="3842469"/>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8" name="Line 49"/>
          <p:cNvSpPr>
            <a:spLocks noChangeShapeType="1"/>
          </p:cNvSpPr>
          <p:nvPr/>
        </p:nvSpPr>
        <p:spPr bwMode="auto">
          <a:xfrm flipH="1" flipV="1">
            <a:off x="4684712" y="3690069"/>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9" name="Line 50"/>
          <p:cNvSpPr>
            <a:spLocks noChangeShapeType="1"/>
          </p:cNvSpPr>
          <p:nvPr/>
        </p:nvSpPr>
        <p:spPr bwMode="auto">
          <a:xfrm flipH="1">
            <a:off x="3465512" y="3690069"/>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0" name="Text Box 51"/>
          <p:cNvSpPr txBox="1">
            <a:spLocks noChangeArrowheads="1"/>
          </p:cNvSpPr>
          <p:nvPr/>
        </p:nvSpPr>
        <p:spPr bwMode="auto">
          <a:xfrm>
            <a:off x="3541712" y="3690069"/>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Aggregate </a:t>
            </a:r>
          </a:p>
        </p:txBody>
      </p:sp>
      <p:sp>
        <p:nvSpPr>
          <p:cNvPr id="121" name="Line 52"/>
          <p:cNvSpPr>
            <a:spLocks noChangeShapeType="1"/>
          </p:cNvSpPr>
          <p:nvPr/>
        </p:nvSpPr>
        <p:spPr bwMode="auto">
          <a:xfrm flipH="1" flipV="1">
            <a:off x="3236912" y="3004269"/>
            <a:ext cx="381000"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2" name="Line 54"/>
          <p:cNvSpPr>
            <a:spLocks noChangeShapeType="1"/>
          </p:cNvSpPr>
          <p:nvPr/>
        </p:nvSpPr>
        <p:spPr bwMode="auto">
          <a:xfrm>
            <a:off x="7732712" y="3004269"/>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3" name="Line 55"/>
          <p:cNvSpPr>
            <a:spLocks noChangeShapeType="1"/>
          </p:cNvSpPr>
          <p:nvPr/>
        </p:nvSpPr>
        <p:spPr bwMode="auto">
          <a:xfrm>
            <a:off x="7732712" y="3461469"/>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4" name="Line 56"/>
          <p:cNvSpPr>
            <a:spLocks noChangeShapeType="1"/>
          </p:cNvSpPr>
          <p:nvPr/>
        </p:nvSpPr>
        <p:spPr bwMode="auto">
          <a:xfrm flipV="1">
            <a:off x="9104312" y="3156669"/>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5" name="Line 57"/>
          <p:cNvSpPr>
            <a:spLocks noChangeShapeType="1"/>
          </p:cNvSpPr>
          <p:nvPr/>
        </p:nvSpPr>
        <p:spPr bwMode="auto">
          <a:xfrm flipH="1" flipV="1">
            <a:off x="8951912" y="3004269"/>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6" name="Line 58"/>
          <p:cNvSpPr>
            <a:spLocks noChangeShapeType="1"/>
          </p:cNvSpPr>
          <p:nvPr/>
        </p:nvSpPr>
        <p:spPr bwMode="auto">
          <a:xfrm flipH="1">
            <a:off x="7732712" y="3004269"/>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7" name="Text Box 59"/>
          <p:cNvSpPr txBox="1">
            <a:spLocks noChangeArrowheads="1"/>
          </p:cNvSpPr>
          <p:nvPr/>
        </p:nvSpPr>
        <p:spPr bwMode="auto">
          <a:xfrm>
            <a:off x="7808912" y="3080469"/>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Component</a:t>
            </a:r>
          </a:p>
        </p:txBody>
      </p:sp>
      <p:sp>
        <p:nvSpPr>
          <p:cNvPr id="128" name="Line 60"/>
          <p:cNvSpPr>
            <a:spLocks noChangeShapeType="1"/>
          </p:cNvSpPr>
          <p:nvPr/>
        </p:nvSpPr>
        <p:spPr bwMode="auto">
          <a:xfrm flipH="1">
            <a:off x="7351712" y="3232869"/>
            <a:ext cx="381000" cy="533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9" name="Line 61"/>
          <p:cNvSpPr>
            <a:spLocks noChangeShapeType="1"/>
          </p:cNvSpPr>
          <p:nvPr/>
        </p:nvSpPr>
        <p:spPr bwMode="auto">
          <a:xfrm>
            <a:off x="8647112" y="513786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0" name="Line 62"/>
          <p:cNvSpPr>
            <a:spLocks noChangeShapeType="1"/>
          </p:cNvSpPr>
          <p:nvPr/>
        </p:nvSpPr>
        <p:spPr bwMode="auto">
          <a:xfrm>
            <a:off x="8647112" y="5366469"/>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1" name="Line 63"/>
          <p:cNvSpPr>
            <a:spLocks noChangeShapeType="1"/>
          </p:cNvSpPr>
          <p:nvPr/>
        </p:nvSpPr>
        <p:spPr bwMode="auto">
          <a:xfrm>
            <a:off x="4684712" y="369006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2" name="Line 64"/>
          <p:cNvSpPr>
            <a:spLocks noChangeShapeType="1"/>
          </p:cNvSpPr>
          <p:nvPr/>
        </p:nvSpPr>
        <p:spPr bwMode="auto">
          <a:xfrm>
            <a:off x="4684712" y="3842469"/>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3" name="Line 65"/>
          <p:cNvSpPr>
            <a:spLocks noChangeShapeType="1"/>
          </p:cNvSpPr>
          <p:nvPr/>
        </p:nvSpPr>
        <p:spPr bwMode="auto">
          <a:xfrm>
            <a:off x="8951912" y="3004269"/>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4" name="Line 66"/>
          <p:cNvSpPr>
            <a:spLocks noChangeShapeType="1"/>
          </p:cNvSpPr>
          <p:nvPr/>
        </p:nvSpPr>
        <p:spPr bwMode="auto">
          <a:xfrm>
            <a:off x="8951912" y="3156669"/>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cxnSp>
        <p:nvCxnSpPr>
          <p:cNvPr id="135" name="Straight Connector 66"/>
          <p:cNvCxnSpPr>
            <a:cxnSpLocks noChangeShapeType="1"/>
          </p:cNvCxnSpPr>
          <p:nvPr/>
        </p:nvCxnSpPr>
        <p:spPr bwMode="auto">
          <a:xfrm rot="5400000">
            <a:off x="74613" y="3423369"/>
            <a:ext cx="685800"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6" name="Straight Connector 68"/>
          <p:cNvCxnSpPr>
            <a:cxnSpLocks noChangeShapeType="1"/>
          </p:cNvCxnSpPr>
          <p:nvPr/>
        </p:nvCxnSpPr>
        <p:spPr bwMode="auto">
          <a:xfrm>
            <a:off x="417512" y="3080469"/>
            <a:ext cx="10668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7" name="Straight Connector 70"/>
          <p:cNvCxnSpPr>
            <a:cxnSpLocks noChangeShapeType="1"/>
          </p:cNvCxnSpPr>
          <p:nvPr/>
        </p:nvCxnSpPr>
        <p:spPr bwMode="auto">
          <a:xfrm>
            <a:off x="1484312" y="3080469"/>
            <a:ext cx="457200" cy="304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8" name="Straight Connector 72"/>
          <p:cNvCxnSpPr>
            <a:cxnSpLocks noChangeShapeType="1"/>
          </p:cNvCxnSpPr>
          <p:nvPr/>
        </p:nvCxnSpPr>
        <p:spPr bwMode="auto">
          <a:xfrm rot="5400000">
            <a:off x="1751013" y="3575769"/>
            <a:ext cx="381000"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9" name="Straight Connector 74"/>
          <p:cNvCxnSpPr>
            <a:cxnSpLocks noChangeShapeType="1"/>
          </p:cNvCxnSpPr>
          <p:nvPr/>
        </p:nvCxnSpPr>
        <p:spPr bwMode="auto">
          <a:xfrm rot="10800000">
            <a:off x="417512" y="3766269"/>
            <a:ext cx="15240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0" name="Straight Connector 76"/>
          <p:cNvCxnSpPr>
            <a:cxnSpLocks noChangeShapeType="1"/>
          </p:cNvCxnSpPr>
          <p:nvPr/>
        </p:nvCxnSpPr>
        <p:spPr bwMode="auto">
          <a:xfrm rot="5400000">
            <a:off x="1331913" y="3232869"/>
            <a:ext cx="304800"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41" name="Straight Connector 78"/>
          <p:cNvCxnSpPr>
            <a:cxnSpLocks noChangeShapeType="1"/>
          </p:cNvCxnSpPr>
          <p:nvPr/>
        </p:nvCxnSpPr>
        <p:spPr bwMode="auto">
          <a:xfrm>
            <a:off x="1484312" y="3385269"/>
            <a:ext cx="457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2" name="TextBox 79"/>
          <p:cNvSpPr txBox="1">
            <a:spLocks noChangeArrowheads="1"/>
          </p:cNvSpPr>
          <p:nvPr/>
        </p:nvSpPr>
        <p:spPr bwMode="auto">
          <a:xfrm>
            <a:off x="493712" y="3156669"/>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t>This is a </a:t>
            </a:r>
          </a:p>
          <a:p>
            <a:pPr eaLnBrk="1" hangingPunct="1"/>
            <a:r>
              <a:rPr lang="en-US"/>
              <a:t>superclass</a:t>
            </a:r>
          </a:p>
        </p:txBody>
      </p:sp>
      <p:cxnSp>
        <p:nvCxnSpPr>
          <p:cNvPr id="143" name="Straight Connector 81"/>
          <p:cNvCxnSpPr>
            <a:cxnSpLocks noChangeShapeType="1"/>
          </p:cNvCxnSpPr>
          <p:nvPr/>
        </p:nvCxnSpPr>
        <p:spPr bwMode="auto">
          <a:xfrm rot="5400000">
            <a:off x="493713" y="2699469"/>
            <a:ext cx="762000" cy="317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4" name="Straight Connector 83"/>
          <p:cNvCxnSpPr>
            <a:cxnSpLocks noChangeShapeType="1"/>
            <a:endCxn id="74" idx="1"/>
          </p:cNvCxnSpPr>
          <p:nvPr/>
        </p:nvCxnSpPr>
        <p:spPr bwMode="auto">
          <a:xfrm>
            <a:off x="874712" y="2318469"/>
            <a:ext cx="762000" cy="3810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71741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404664"/>
            <a:ext cx="7772400" cy="1143000"/>
          </a:xfrm>
        </p:spPr>
        <p:txBody>
          <a:bodyPr/>
          <a:lstStyle/>
          <a:p>
            <a:pPr eaLnBrk="1" hangingPunct="1"/>
            <a:r>
              <a:rPr lang="en-US" dirty="0" smtClean="0"/>
              <a:t>Class Diagram</a:t>
            </a:r>
            <a:r>
              <a:rPr lang="id-ID" dirty="0" smtClean="0"/>
              <a:t>: </a:t>
            </a:r>
            <a:r>
              <a:rPr lang="en-US" dirty="0" smtClean="0"/>
              <a:t>semantics</a:t>
            </a:r>
            <a:r>
              <a:rPr lang="id-ID" dirty="0" smtClean="0"/>
              <a:t> (1)</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74</a:t>
            </a:fld>
            <a:endParaRPr lang="en-US"/>
          </a:p>
        </p:txBody>
      </p:sp>
      <p:sp>
        <p:nvSpPr>
          <p:cNvPr id="8" name="Rectangle 3"/>
          <p:cNvSpPr txBox="1">
            <a:spLocks noChangeArrowheads="1"/>
          </p:cNvSpPr>
          <p:nvPr/>
        </p:nvSpPr>
        <p:spPr bwMode="auto">
          <a:xfrm>
            <a:off x="681236" y="170080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000" dirty="0" smtClean="0"/>
              <a:t>A class icon must have a class name. Optionally, it can have attributes and/or methods.</a:t>
            </a:r>
          </a:p>
          <a:p>
            <a:pPr>
              <a:lnSpc>
                <a:spcPct val="150000"/>
              </a:lnSpc>
            </a:pPr>
            <a:r>
              <a:rPr lang="en-US" sz="2000" dirty="0" smtClean="0"/>
              <a:t>Attributes and methods are strings and will not be validated by the modeling tools.</a:t>
            </a:r>
          </a:p>
          <a:p>
            <a:pPr>
              <a:lnSpc>
                <a:spcPct val="150000"/>
              </a:lnSpc>
            </a:pPr>
            <a:r>
              <a:rPr lang="en-US" sz="2000" dirty="0" smtClean="0"/>
              <a:t>Attributes can be specified by their names or by &lt;name : type&gt; pairs.</a:t>
            </a:r>
          </a:p>
          <a:p>
            <a:pPr>
              <a:lnSpc>
                <a:spcPct val="150000"/>
              </a:lnSpc>
            </a:pPr>
            <a:r>
              <a:rPr lang="en-US" sz="2000" dirty="0" smtClean="0"/>
              <a:t>Methods can be specified by their names or with partial signatures or with complete signatures.</a:t>
            </a:r>
          </a:p>
        </p:txBody>
      </p:sp>
    </p:spTree>
    <p:extLst>
      <p:ext uri="{BB962C8B-B14F-4D97-AF65-F5344CB8AC3E}">
        <p14:creationId xmlns:p14="http://schemas.microsoft.com/office/powerpoint/2010/main" val="22327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404664"/>
            <a:ext cx="7772400" cy="1143000"/>
          </a:xfrm>
        </p:spPr>
        <p:txBody>
          <a:bodyPr/>
          <a:lstStyle/>
          <a:p>
            <a:pPr eaLnBrk="1" hangingPunct="1"/>
            <a:r>
              <a:rPr lang="en-US" dirty="0" smtClean="0"/>
              <a:t>Class Diagram</a:t>
            </a:r>
            <a:r>
              <a:rPr lang="id-ID" dirty="0" smtClean="0"/>
              <a:t>: </a:t>
            </a:r>
            <a:r>
              <a:rPr lang="en-US" dirty="0" smtClean="0"/>
              <a:t>semantics</a:t>
            </a:r>
            <a:r>
              <a:rPr lang="id-ID" dirty="0" smtClean="0"/>
              <a:t> (2)</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75</a:t>
            </a:fld>
            <a:endParaRPr lang="en-US"/>
          </a:p>
        </p:txBody>
      </p:sp>
      <p:sp>
        <p:nvSpPr>
          <p:cNvPr id="8" name="Rectangle 3"/>
          <p:cNvSpPr txBox="1">
            <a:spLocks noChangeArrowheads="1"/>
          </p:cNvSpPr>
          <p:nvPr/>
        </p:nvSpPr>
        <p:spPr bwMode="auto">
          <a:xfrm>
            <a:off x="457200" y="1844824"/>
            <a:ext cx="8229600" cy="41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000" dirty="0" smtClean="0"/>
              <a:t>Comments can be included in any diagram with a rectangle folded at right top corner</a:t>
            </a:r>
          </a:p>
          <a:p>
            <a:pPr lvl="1">
              <a:lnSpc>
                <a:spcPct val="150000"/>
              </a:lnSpc>
              <a:buFont typeface="Wingdings" pitchFamily="2" charset="2"/>
              <a:buChar char="§"/>
            </a:pPr>
            <a:r>
              <a:rPr lang="en-US" sz="2000" dirty="0" smtClean="0"/>
              <a:t>The dotted line from the comment is important to indicate which portion of the diagram is explained by the comment </a:t>
            </a:r>
          </a:p>
          <a:p>
            <a:pPr>
              <a:lnSpc>
                <a:spcPct val="150000"/>
              </a:lnSpc>
            </a:pPr>
            <a:r>
              <a:rPr lang="en-US" sz="2000" dirty="0" smtClean="0"/>
              <a:t>Suggestion </a:t>
            </a:r>
          </a:p>
          <a:p>
            <a:pPr lvl="1">
              <a:lnSpc>
                <a:spcPct val="150000"/>
              </a:lnSpc>
              <a:buFont typeface="Wingdings" pitchFamily="2" charset="2"/>
              <a:buChar char="§"/>
            </a:pPr>
            <a:r>
              <a:rPr lang="en-US" sz="2000" dirty="0" smtClean="0"/>
              <a:t>For validation purposes, when showing aggregation relationship, the aggregate (the one near the diamond edge) must include an attribute whose type is the component class</a:t>
            </a:r>
          </a:p>
          <a:p>
            <a:pPr>
              <a:lnSpc>
                <a:spcPct val="90000"/>
              </a:lnSpc>
              <a:buFontTx/>
              <a:buNone/>
            </a:pPr>
            <a:endParaRPr lang="en-US" dirty="0" smtClean="0"/>
          </a:p>
        </p:txBody>
      </p:sp>
    </p:spTree>
    <p:extLst>
      <p:ext uri="{BB962C8B-B14F-4D97-AF65-F5344CB8AC3E}">
        <p14:creationId xmlns:p14="http://schemas.microsoft.com/office/powerpoint/2010/main" val="2556157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95536" y="404664"/>
            <a:ext cx="7772400" cy="1143000"/>
          </a:xfrm>
        </p:spPr>
        <p:txBody>
          <a:bodyPr/>
          <a:lstStyle/>
          <a:p>
            <a:pPr eaLnBrk="1" hangingPunct="1"/>
            <a:r>
              <a:rPr lang="en-US" dirty="0" smtClean="0"/>
              <a:t>C</a:t>
            </a:r>
            <a:r>
              <a:rPr lang="id-ID" dirty="0" smtClean="0"/>
              <a:t>lass</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76</a:t>
            </a:fld>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806817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5292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1560" y="476672"/>
            <a:ext cx="7772400" cy="838200"/>
          </a:xfrm>
        </p:spPr>
        <p:txBody>
          <a:bodyPr/>
          <a:lstStyle/>
          <a:p>
            <a:pPr eaLnBrk="1" hangingPunct="1"/>
            <a:r>
              <a:rPr lang="en-US" dirty="0" smtClean="0"/>
              <a:t>Details of a class icon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77</a:t>
            </a:fld>
            <a:endParaRPr lang="en-US"/>
          </a:p>
        </p:txBody>
      </p:sp>
      <p:sp>
        <p:nvSpPr>
          <p:cNvPr id="8" name="Rectangle 3"/>
          <p:cNvSpPr>
            <a:spLocks noChangeArrowheads="1"/>
          </p:cNvSpPr>
          <p:nvPr/>
        </p:nvSpPr>
        <p:spPr bwMode="auto">
          <a:xfrm>
            <a:off x="2438400" y="1725637"/>
            <a:ext cx="4572000" cy="4511675"/>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9" name="Line 4"/>
          <p:cNvSpPr>
            <a:spLocks noChangeShapeType="1"/>
          </p:cNvSpPr>
          <p:nvPr/>
        </p:nvSpPr>
        <p:spPr bwMode="auto">
          <a:xfrm>
            <a:off x="2438400" y="2487637"/>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 name="Line 5"/>
          <p:cNvSpPr>
            <a:spLocks noChangeShapeType="1"/>
          </p:cNvSpPr>
          <p:nvPr/>
        </p:nvSpPr>
        <p:spPr bwMode="auto">
          <a:xfrm>
            <a:off x="2438400" y="4087837"/>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 name="Text Box 6"/>
          <p:cNvSpPr txBox="1">
            <a:spLocks noChangeArrowheads="1"/>
          </p:cNvSpPr>
          <p:nvPr/>
        </p:nvSpPr>
        <p:spPr bwMode="auto">
          <a:xfrm>
            <a:off x="2667000" y="1954237"/>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Account</a:t>
            </a:r>
          </a:p>
        </p:txBody>
      </p:sp>
      <p:sp>
        <p:nvSpPr>
          <p:cNvPr id="12" name="Text Box 7"/>
          <p:cNvSpPr txBox="1">
            <a:spLocks noChangeArrowheads="1"/>
          </p:cNvSpPr>
          <p:nvPr/>
        </p:nvSpPr>
        <p:spPr bwMode="auto">
          <a:xfrm>
            <a:off x="2590800" y="2640037"/>
            <a:ext cx="411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000" dirty="0">
                <a:latin typeface="Times New Roman" pitchFamily="18" charset="0"/>
              </a:rPr>
              <a:t>- Account number : Integer </a:t>
            </a:r>
          </a:p>
          <a:p>
            <a:pPr eaLnBrk="1" hangingPunct="1">
              <a:spcBef>
                <a:spcPct val="50000"/>
              </a:spcBef>
            </a:pPr>
            <a:r>
              <a:rPr lang="en-US" sz="2000" dirty="0">
                <a:latin typeface="Times New Roman" pitchFamily="18" charset="0"/>
              </a:rPr>
              <a:t>- Balance : Real</a:t>
            </a:r>
          </a:p>
          <a:p>
            <a:pPr eaLnBrk="1" hangingPunct="1">
              <a:spcBef>
                <a:spcPct val="50000"/>
              </a:spcBef>
            </a:pPr>
            <a:r>
              <a:rPr lang="en-US" sz="2000" dirty="0">
                <a:latin typeface="Times New Roman" pitchFamily="18" charset="0"/>
              </a:rPr>
              <a:t>- Overdraft : Boolean = true</a:t>
            </a:r>
          </a:p>
        </p:txBody>
      </p:sp>
      <p:sp>
        <p:nvSpPr>
          <p:cNvPr id="13" name="Text Box 8"/>
          <p:cNvSpPr txBox="1">
            <a:spLocks noChangeArrowheads="1"/>
          </p:cNvSpPr>
          <p:nvPr/>
        </p:nvSpPr>
        <p:spPr bwMode="auto">
          <a:xfrm>
            <a:off x="2411760" y="4164037"/>
            <a:ext cx="459864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000" dirty="0">
                <a:latin typeface="Times New Roman" pitchFamily="18" charset="0"/>
              </a:rPr>
              <a:t>+ </a:t>
            </a:r>
            <a:r>
              <a:rPr lang="en-US" sz="2000" dirty="0" err="1">
                <a:latin typeface="Times New Roman" pitchFamily="18" charset="0"/>
              </a:rPr>
              <a:t>GetAccountNumber</a:t>
            </a:r>
            <a:r>
              <a:rPr lang="en-US" sz="2000" dirty="0">
                <a:latin typeface="Times New Roman" pitchFamily="18" charset="0"/>
              </a:rPr>
              <a:t> () : Integer</a:t>
            </a:r>
          </a:p>
          <a:p>
            <a:pPr eaLnBrk="1" hangingPunct="1">
              <a:spcBef>
                <a:spcPct val="50000"/>
              </a:spcBef>
            </a:pPr>
            <a:r>
              <a:rPr lang="en-US" sz="2000" dirty="0">
                <a:latin typeface="Times New Roman" pitchFamily="18" charset="0"/>
              </a:rPr>
              <a:t># </a:t>
            </a:r>
            <a:r>
              <a:rPr lang="en-US" sz="2000" dirty="0" err="1">
                <a:latin typeface="Times New Roman" pitchFamily="18" charset="0"/>
              </a:rPr>
              <a:t>UpdateBalance</a:t>
            </a:r>
            <a:r>
              <a:rPr lang="en-US" sz="2000" dirty="0">
                <a:latin typeface="Times New Roman" pitchFamily="18" charset="0"/>
              </a:rPr>
              <a:t> (sign </a:t>
            </a:r>
            <a:r>
              <a:rPr lang="en-US" sz="2000" dirty="0" smtClean="0">
                <a:latin typeface="Times New Roman" pitchFamily="18" charset="0"/>
              </a:rPr>
              <a:t>:Sign</a:t>
            </a:r>
            <a:r>
              <a:rPr lang="en-US" sz="2000" dirty="0">
                <a:latin typeface="Times New Roman" pitchFamily="18" charset="0"/>
              </a:rPr>
              <a:t>, </a:t>
            </a:r>
            <a:r>
              <a:rPr lang="en-US" sz="2000" dirty="0" err="1">
                <a:latin typeface="Times New Roman" pitchFamily="18" charset="0"/>
              </a:rPr>
              <a:t>amt</a:t>
            </a:r>
            <a:r>
              <a:rPr lang="en-US" sz="2000" dirty="0">
                <a:latin typeface="Times New Roman" pitchFamily="18" charset="0"/>
              </a:rPr>
              <a:t> : Integer)</a:t>
            </a:r>
          </a:p>
          <a:p>
            <a:pPr eaLnBrk="1" hangingPunct="1">
              <a:spcBef>
                <a:spcPct val="50000"/>
              </a:spcBef>
            </a:pPr>
            <a:r>
              <a:rPr lang="en-US" sz="2000" dirty="0">
                <a:latin typeface="Times New Roman" pitchFamily="18" charset="0"/>
              </a:rPr>
              <a:t>~ </a:t>
            </a:r>
            <a:r>
              <a:rPr lang="en-US" sz="2000" dirty="0" err="1">
                <a:latin typeface="Times New Roman" pitchFamily="18" charset="0"/>
              </a:rPr>
              <a:t>ReturnBalance</a:t>
            </a:r>
            <a:r>
              <a:rPr lang="en-US" sz="2000" dirty="0">
                <a:latin typeface="Times New Roman" pitchFamily="18" charset="0"/>
              </a:rPr>
              <a:t> () : Real</a:t>
            </a:r>
          </a:p>
          <a:p>
            <a:pPr eaLnBrk="1" hangingPunct="1">
              <a:spcBef>
                <a:spcPct val="50000"/>
              </a:spcBef>
              <a:buFontTx/>
              <a:buChar char="-"/>
            </a:pPr>
            <a:r>
              <a:rPr lang="id-ID" sz="2000" dirty="0" smtClean="0">
                <a:latin typeface="Times New Roman" pitchFamily="18" charset="0"/>
              </a:rPr>
              <a:t> </a:t>
            </a:r>
            <a:r>
              <a:rPr lang="en-US" sz="2000" dirty="0" err="1" smtClean="0">
                <a:latin typeface="Times New Roman" pitchFamily="18" charset="0"/>
              </a:rPr>
              <a:t>ChangeOverdraft</a:t>
            </a:r>
            <a:r>
              <a:rPr lang="en-US" sz="2000" dirty="0" smtClean="0">
                <a:latin typeface="Times New Roman" pitchFamily="18" charset="0"/>
              </a:rPr>
              <a:t> </a:t>
            </a:r>
            <a:r>
              <a:rPr lang="en-US" sz="2000" dirty="0">
                <a:latin typeface="Times New Roman" pitchFamily="18" charset="0"/>
              </a:rPr>
              <a:t>()</a:t>
            </a:r>
          </a:p>
        </p:txBody>
      </p:sp>
      <p:sp>
        <p:nvSpPr>
          <p:cNvPr id="14" name="Text Box 9"/>
          <p:cNvSpPr txBox="1">
            <a:spLocks noChangeArrowheads="1"/>
          </p:cNvSpPr>
          <p:nvPr/>
        </p:nvSpPr>
        <p:spPr bwMode="auto">
          <a:xfrm>
            <a:off x="304800" y="3011512"/>
            <a:ext cx="1752600" cy="18796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b="1" dirty="0">
                <a:solidFill>
                  <a:srgbClr val="3333CC"/>
                </a:solidFill>
                <a:latin typeface="Times New Roman" pitchFamily="18" charset="0"/>
              </a:rPr>
              <a:t>+ public</a:t>
            </a:r>
          </a:p>
          <a:p>
            <a:pPr eaLnBrk="1" hangingPunct="1">
              <a:spcBef>
                <a:spcPct val="50000"/>
              </a:spcBef>
              <a:buFontTx/>
              <a:buChar char="-"/>
            </a:pPr>
            <a:r>
              <a:rPr lang="en-US" sz="1800" b="1" dirty="0">
                <a:solidFill>
                  <a:srgbClr val="3333CC"/>
                </a:solidFill>
                <a:latin typeface="Times New Roman" pitchFamily="18" charset="0"/>
              </a:rPr>
              <a:t> private</a:t>
            </a:r>
          </a:p>
          <a:p>
            <a:pPr eaLnBrk="1" hangingPunct="1">
              <a:spcBef>
                <a:spcPct val="50000"/>
              </a:spcBef>
            </a:pPr>
            <a:r>
              <a:rPr lang="en-US" sz="1800" b="1" dirty="0">
                <a:solidFill>
                  <a:srgbClr val="3333CC"/>
                </a:solidFill>
                <a:latin typeface="Times New Roman" pitchFamily="18" charset="0"/>
              </a:rPr>
              <a:t># protected </a:t>
            </a:r>
          </a:p>
          <a:p>
            <a:pPr eaLnBrk="1" hangingPunct="1">
              <a:spcBef>
                <a:spcPct val="50000"/>
              </a:spcBef>
            </a:pPr>
            <a:r>
              <a:rPr lang="en-US" sz="1800" b="1" dirty="0">
                <a:solidFill>
                  <a:srgbClr val="3333CC"/>
                </a:solidFill>
                <a:latin typeface="Times New Roman" pitchFamily="18" charset="0"/>
              </a:rPr>
              <a:t>~ visible within       the package</a:t>
            </a:r>
          </a:p>
        </p:txBody>
      </p:sp>
      <p:sp>
        <p:nvSpPr>
          <p:cNvPr id="15" name="Text Box 10"/>
          <p:cNvSpPr txBox="1">
            <a:spLocks noChangeArrowheads="1"/>
          </p:cNvSpPr>
          <p:nvPr/>
        </p:nvSpPr>
        <p:spPr bwMode="auto">
          <a:xfrm>
            <a:off x="7315200" y="2286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Initial value</a:t>
            </a:r>
          </a:p>
        </p:txBody>
      </p:sp>
      <p:sp>
        <p:nvSpPr>
          <p:cNvPr id="16" name="Line 11"/>
          <p:cNvSpPr>
            <a:spLocks noChangeShapeType="1"/>
          </p:cNvSpPr>
          <p:nvPr/>
        </p:nvSpPr>
        <p:spPr bwMode="auto">
          <a:xfrm flipH="1">
            <a:off x="5638800" y="2792437"/>
            <a:ext cx="1676400" cy="9144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31073355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dirty="0" smtClean="0"/>
              <a:t>An abstract class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78</a:t>
            </a:fld>
            <a:endParaRPr lang="en-US"/>
          </a:p>
        </p:txBody>
      </p:sp>
      <p:sp>
        <p:nvSpPr>
          <p:cNvPr id="8" name="Rectangle 3"/>
          <p:cNvSpPr>
            <a:spLocks noChangeArrowheads="1"/>
          </p:cNvSpPr>
          <p:nvPr/>
        </p:nvSpPr>
        <p:spPr bwMode="auto">
          <a:xfrm>
            <a:off x="2133600" y="1828800"/>
            <a:ext cx="4876800" cy="15240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9" name="Text Box 5"/>
          <p:cNvSpPr txBox="1">
            <a:spLocks noChangeArrowheads="1"/>
          </p:cNvSpPr>
          <p:nvPr/>
        </p:nvSpPr>
        <p:spPr bwMode="auto">
          <a:xfrm>
            <a:off x="2286000" y="1981200"/>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b="1" i="1" dirty="0" smtClean="0">
                <a:latin typeface="Times New Roman" pitchFamily="18" charset="0"/>
              </a:rPr>
              <a:t>Polygon</a:t>
            </a:r>
            <a:endParaRPr lang="id-ID" sz="2400" b="1" i="1" dirty="0" smtClean="0">
              <a:latin typeface="Times New Roman" pitchFamily="18" charset="0"/>
            </a:endParaRPr>
          </a:p>
          <a:p>
            <a:pPr algn="ctr" eaLnBrk="1" hangingPunct="1">
              <a:spcBef>
                <a:spcPct val="50000"/>
              </a:spcBef>
            </a:pPr>
            <a:r>
              <a:rPr lang="en-US" sz="2400" dirty="0" smtClean="0">
                <a:latin typeface="Times New Roman" pitchFamily="18" charset="0"/>
              </a:rPr>
              <a:t>{abstract</a:t>
            </a:r>
            <a:r>
              <a:rPr lang="en-US" sz="2400" dirty="0">
                <a:latin typeface="Times New Roman" pitchFamily="18" charset="0"/>
              </a:rPr>
              <a:t>, author = </a:t>
            </a:r>
            <a:r>
              <a:rPr lang="en-US" sz="2400" dirty="0" err="1">
                <a:latin typeface="Times New Roman" pitchFamily="18" charset="0"/>
              </a:rPr>
              <a:t>Kasi</a:t>
            </a:r>
            <a:r>
              <a:rPr lang="en-US" sz="2400" dirty="0">
                <a:latin typeface="Times New Roman" pitchFamily="18" charset="0"/>
              </a:rPr>
              <a:t>, </a:t>
            </a:r>
            <a:r>
              <a:rPr lang="en-US" sz="2400" dirty="0" smtClean="0">
                <a:latin typeface="Times New Roman" pitchFamily="18" charset="0"/>
              </a:rPr>
              <a:t>last </a:t>
            </a:r>
            <a:r>
              <a:rPr lang="en-US" sz="2400" dirty="0">
                <a:latin typeface="Times New Roman" pitchFamily="18" charset="0"/>
              </a:rPr>
              <a:t>modified = Oct 2002}</a:t>
            </a:r>
          </a:p>
        </p:txBody>
      </p:sp>
      <p:sp>
        <p:nvSpPr>
          <p:cNvPr id="10" name="Rectangle 6"/>
          <p:cNvSpPr>
            <a:spLocks noChangeArrowheads="1"/>
          </p:cNvSpPr>
          <p:nvPr/>
        </p:nvSpPr>
        <p:spPr bwMode="auto">
          <a:xfrm>
            <a:off x="2133600" y="3352800"/>
            <a:ext cx="4876800" cy="4572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1" name="Rectangle 7"/>
          <p:cNvSpPr>
            <a:spLocks noChangeArrowheads="1"/>
          </p:cNvSpPr>
          <p:nvPr/>
        </p:nvSpPr>
        <p:spPr bwMode="auto">
          <a:xfrm>
            <a:off x="2133600" y="3810000"/>
            <a:ext cx="4876800" cy="22098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2" name="Text Box 9"/>
          <p:cNvSpPr txBox="1">
            <a:spLocks noChangeArrowheads="1"/>
          </p:cNvSpPr>
          <p:nvPr/>
        </p:nvSpPr>
        <p:spPr bwMode="auto">
          <a:xfrm>
            <a:off x="2209800" y="3886200"/>
            <a:ext cx="4800600" cy="2124075"/>
          </a:xfrm>
          <a:prstGeom prst="rect">
            <a:avLst/>
          </a:prstGeom>
          <a:solidFill>
            <a:schemeClr val="accent5"/>
          </a:solidFill>
          <a:ln w="9525">
            <a:noFill/>
            <a:miter lim="800000"/>
            <a:headEnd/>
            <a:tailEnd/>
          </a:ln>
          <a:effectLst/>
        </p:spPr>
        <p:txBody>
          <a:bodyPr wrap="square">
            <a:spAutoFit/>
          </a:bodyPr>
          <a:lstStyle/>
          <a:p>
            <a:pPr>
              <a:spcBef>
                <a:spcPct val="50000"/>
              </a:spcBef>
              <a:defRPr/>
            </a:pPr>
            <a:r>
              <a:rPr lang="en-US" sz="2400" dirty="0">
                <a:latin typeface="Times New Roman" pitchFamily="18" charset="0"/>
              </a:rPr>
              <a:t>&lt;&lt;constructor&gt;&gt;</a:t>
            </a:r>
          </a:p>
          <a:p>
            <a:pPr>
              <a:spcBef>
                <a:spcPct val="50000"/>
              </a:spcBef>
              <a:defRPr/>
            </a:pPr>
            <a:r>
              <a:rPr lang="en-US" sz="2400" dirty="0">
                <a:latin typeface="Times New Roman" pitchFamily="18" charset="0"/>
              </a:rPr>
              <a:t>+ Polygon(List of Vertex  vertices)</a:t>
            </a:r>
          </a:p>
          <a:p>
            <a:pPr>
              <a:spcBef>
                <a:spcPct val="50000"/>
              </a:spcBef>
              <a:defRPr/>
            </a:pPr>
            <a:r>
              <a:rPr lang="en-US" sz="2400" dirty="0">
                <a:latin typeface="Times New Roman" pitchFamily="18" charset="0"/>
              </a:rPr>
              <a:t>&lt;&lt;query&gt;&gt;</a:t>
            </a:r>
          </a:p>
          <a:p>
            <a:pPr>
              <a:spcBef>
                <a:spcPct val="50000"/>
              </a:spcBef>
              <a:defRPr/>
            </a:pPr>
            <a:r>
              <a:rPr lang="en-US" sz="2400" dirty="0">
                <a:latin typeface="Times New Roman" pitchFamily="18" charset="0"/>
              </a:rPr>
              <a:t>#area () : Real</a:t>
            </a:r>
          </a:p>
        </p:txBody>
      </p:sp>
    </p:spTree>
    <p:extLst>
      <p:ext uri="{BB962C8B-B14F-4D97-AF65-F5344CB8AC3E}">
        <p14:creationId xmlns:p14="http://schemas.microsoft.com/office/powerpoint/2010/main" val="11067130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02880"/>
            <a:ext cx="8229600" cy="1143000"/>
          </a:xfrm>
        </p:spPr>
        <p:txBody>
          <a:bodyPr/>
          <a:lstStyle/>
          <a:p>
            <a:r>
              <a:rPr lang="id-ID" b="1" dirty="0" smtClean="0">
                <a:effectLst>
                  <a:outerShdw blurRad="38100" dist="38100" dir="2700000" algn="tl">
                    <a:srgbClr val="000000">
                      <a:alpha val="43137"/>
                    </a:srgbClr>
                  </a:outerShdw>
                </a:effectLst>
              </a:rPr>
              <a:t>Multiplicity</a:t>
            </a:r>
            <a:endParaRPr lang="id-ID"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79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813236919"/>
              </p:ext>
            </p:extLst>
          </p:nvPr>
        </p:nvGraphicFramePr>
        <p:xfrm>
          <a:off x="1043608" y="1757042"/>
          <a:ext cx="7008440" cy="4336254"/>
        </p:xfrm>
        <a:graphic>
          <a:graphicData uri="http://schemas.openxmlformats.org/drawingml/2006/table">
            <a:tbl>
              <a:tblPr firstRow="1" bandRow="1">
                <a:tableStyleId>{5940675A-B579-460E-94D1-54222C63F5DA}</a:tableStyleId>
              </a:tblPr>
              <a:tblGrid>
                <a:gridCol w="3504220"/>
                <a:gridCol w="3504220"/>
              </a:tblGrid>
              <a:tr h="722709">
                <a:tc>
                  <a:txBody>
                    <a:bodyPr/>
                    <a:lstStyle/>
                    <a:p>
                      <a:pPr algn="ctr">
                        <a:lnSpc>
                          <a:spcPct val="150000"/>
                        </a:lnSpc>
                      </a:pPr>
                      <a:r>
                        <a:rPr lang="id-ID" sz="2400" b="1" dirty="0" smtClean="0"/>
                        <a:t>Multiplicity</a:t>
                      </a:r>
                      <a:endParaRPr lang="id-ID" sz="2400" b="1" dirty="0"/>
                    </a:p>
                  </a:txBody>
                  <a:tcPr>
                    <a:solidFill>
                      <a:schemeClr val="bg1">
                        <a:lumMod val="65000"/>
                      </a:schemeClr>
                    </a:solidFill>
                  </a:tcPr>
                </a:tc>
                <a:tc>
                  <a:txBody>
                    <a:bodyPr/>
                    <a:lstStyle/>
                    <a:p>
                      <a:pPr algn="ctr">
                        <a:lnSpc>
                          <a:spcPct val="150000"/>
                        </a:lnSpc>
                      </a:pPr>
                      <a:r>
                        <a:rPr lang="id-ID" sz="2400" b="1" dirty="0" smtClean="0"/>
                        <a:t>Explanation</a:t>
                      </a:r>
                      <a:endParaRPr lang="id-ID" sz="2400" b="1" dirty="0"/>
                    </a:p>
                  </a:txBody>
                  <a:tcPr>
                    <a:solidFill>
                      <a:schemeClr val="bg1">
                        <a:lumMod val="65000"/>
                      </a:schemeClr>
                    </a:solidFill>
                  </a:tcPr>
                </a:tc>
              </a:tr>
              <a:tr h="722709">
                <a:tc>
                  <a:txBody>
                    <a:bodyPr/>
                    <a:lstStyle/>
                    <a:p>
                      <a:pPr>
                        <a:lnSpc>
                          <a:spcPct val="150000"/>
                        </a:lnSpc>
                      </a:pPr>
                      <a:r>
                        <a:rPr lang="id-ID" sz="2400" dirty="0" smtClean="0"/>
                        <a:t>0..1</a:t>
                      </a:r>
                      <a:endParaRPr lang="id-ID" sz="2400" dirty="0"/>
                    </a:p>
                  </a:txBody>
                  <a:tcPr/>
                </a:tc>
                <a:tc>
                  <a:txBody>
                    <a:bodyPr/>
                    <a:lstStyle/>
                    <a:p>
                      <a:pPr>
                        <a:lnSpc>
                          <a:spcPct val="150000"/>
                        </a:lnSpc>
                      </a:pPr>
                      <a:r>
                        <a:rPr lang="id-ID" sz="2400" dirty="0" smtClean="0"/>
                        <a:t>0 or 1</a:t>
                      </a:r>
                      <a:endParaRPr lang="id-ID" sz="2400" dirty="0"/>
                    </a:p>
                  </a:txBody>
                  <a:tcPr/>
                </a:tc>
              </a:tr>
              <a:tr h="722709">
                <a:tc>
                  <a:txBody>
                    <a:bodyPr/>
                    <a:lstStyle/>
                    <a:p>
                      <a:pPr>
                        <a:lnSpc>
                          <a:spcPct val="150000"/>
                        </a:lnSpc>
                      </a:pPr>
                      <a:r>
                        <a:rPr lang="id-ID" sz="2400" dirty="0" smtClean="0"/>
                        <a:t>1</a:t>
                      </a:r>
                      <a:endParaRPr lang="id-ID" sz="2400" dirty="0"/>
                    </a:p>
                  </a:txBody>
                  <a:tcPr/>
                </a:tc>
                <a:tc>
                  <a:txBody>
                    <a:bodyPr/>
                    <a:lstStyle/>
                    <a:p>
                      <a:pPr>
                        <a:lnSpc>
                          <a:spcPct val="150000"/>
                        </a:lnSpc>
                      </a:pPr>
                      <a:r>
                        <a:rPr lang="id-ID" sz="2400" dirty="0" smtClean="0"/>
                        <a:t>Mandatory 1</a:t>
                      </a:r>
                      <a:endParaRPr lang="id-ID" sz="2400" dirty="0"/>
                    </a:p>
                  </a:txBody>
                  <a:tcPr/>
                </a:tc>
              </a:tr>
              <a:tr h="722709">
                <a:tc>
                  <a:txBody>
                    <a:bodyPr/>
                    <a:lstStyle/>
                    <a:p>
                      <a:pPr>
                        <a:lnSpc>
                          <a:spcPct val="150000"/>
                        </a:lnSpc>
                      </a:pPr>
                      <a:r>
                        <a:rPr lang="id-ID" sz="2400" dirty="0" smtClean="0"/>
                        <a:t>0..*</a:t>
                      </a:r>
                      <a:endParaRPr lang="id-ID" sz="2400" dirty="0"/>
                    </a:p>
                  </a:txBody>
                  <a:tcPr/>
                </a:tc>
                <a:tc>
                  <a:txBody>
                    <a:bodyPr/>
                    <a:lstStyle/>
                    <a:p>
                      <a:pPr>
                        <a:lnSpc>
                          <a:spcPct val="150000"/>
                        </a:lnSpc>
                      </a:pPr>
                      <a:r>
                        <a:rPr lang="id-ID" sz="2400" dirty="0" smtClean="0"/>
                        <a:t>0 or Many</a:t>
                      </a:r>
                      <a:endParaRPr lang="id-ID" sz="2400" dirty="0"/>
                    </a:p>
                  </a:txBody>
                  <a:tcPr/>
                </a:tc>
              </a:tr>
              <a:tr h="722709">
                <a:tc>
                  <a:txBody>
                    <a:bodyPr/>
                    <a:lstStyle/>
                    <a:p>
                      <a:pPr>
                        <a:lnSpc>
                          <a:spcPct val="150000"/>
                        </a:lnSpc>
                      </a:pPr>
                      <a:r>
                        <a:rPr lang="id-ID" sz="2400" dirty="0" smtClean="0"/>
                        <a:t>1..*</a:t>
                      </a:r>
                      <a:endParaRPr lang="id-ID" sz="2400" dirty="0"/>
                    </a:p>
                  </a:txBody>
                  <a:tcPr/>
                </a:tc>
                <a:tc>
                  <a:txBody>
                    <a:bodyPr/>
                    <a:lstStyle/>
                    <a:p>
                      <a:pPr>
                        <a:lnSpc>
                          <a:spcPct val="150000"/>
                        </a:lnSpc>
                      </a:pPr>
                      <a:r>
                        <a:rPr lang="id-ID" sz="2400" dirty="0" smtClean="0"/>
                        <a:t>1 or Many</a:t>
                      </a:r>
                      <a:endParaRPr lang="id-ID" sz="2400" dirty="0"/>
                    </a:p>
                  </a:txBody>
                  <a:tcPr/>
                </a:tc>
              </a:tr>
              <a:tr h="722709">
                <a:tc>
                  <a:txBody>
                    <a:bodyPr/>
                    <a:lstStyle/>
                    <a:p>
                      <a:pPr>
                        <a:lnSpc>
                          <a:spcPct val="150000"/>
                        </a:lnSpc>
                      </a:pPr>
                      <a:r>
                        <a:rPr lang="id-ID" sz="2400" dirty="0" smtClean="0"/>
                        <a:t>*</a:t>
                      </a:r>
                      <a:endParaRPr lang="id-ID" sz="2400" dirty="0"/>
                    </a:p>
                  </a:txBody>
                  <a:tcPr/>
                </a:tc>
                <a:tc>
                  <a:txBody>
                    <a:bodyPr/>
                    <a:lstStyle/>
                    <a:p>
                      <a:pPr>
                        <a:lnSpc>
                          <a:spcPct val="150000"/>
                        </a:lnSpc>
                      </a:pPr>
                      <a:r>
                        <a:rPr lang="id-ID" sz="2400" dirty="0" smtClean="0"/>
                        <a:t>Many</a:t>
                      </a:r>
                      <a:endParaRPr lang="id-ID" sz="2400" dirty="0"/>
                    </a:p>
                  </a:txBody>
                  <a:tcPr/>
                </a:tc>
              </a:tr>
            </a:tbl>
          </a:graphicData>
        </a:graphic>
      </p:graphicFrame>
    </p:spTree>
    <p:extLst>
      <p:ext uri="{BB962C8B-B14F-4D97-AF65-F5344CB8AC3E}">
        <p14:creationId xmlns:p14="http://schemas.microsoft.com/office/powerpoint/2010/main" val="428021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52400" y="568348"/>
            <a:ext cx="8229600" cy="639763"/>
          </a:xfrm>
        </p:spPr>
        <p:txBody>
          <a:bodyPr>
            <a:normAutofit fontScale="90000"/>
          </a:bodyPr>
          <a:lstStyle/>
          <a:p>
            <a:pPr>
              <a:buNone/>
            </a:pPr>
            <a:r>
              <a:rPr lang="id-ID" dirty="0" smtClean="0"/>
              <a:t>Building Blocks of UML</a:t>
            </a:r>
            <a:endParaRPr lang="id-ID" dirty="0"/>
          </a:p>
        </p:txBody>
      </p:sp>
      <p:sp>
        <p:nvSpPr>
          <p:cNvPr id="7" name="Content Placeholder 1"/>
          <p:cNvSpPr>
            <a:spLocks noGrp="1"/>
          </p:cNvSpPr>
          <p:nvPr>
            <p:ph idx="1"/>
          </p:nvPr>
        </p:nvSpPr>
        <p:spPr>
          <a:xfrm>
            <a:off x="381000" y="1711347"/>
            <a:ext cx="8305800" cy="4525965"/>
          </a:xfrm>
        </p:spPr>
        <p:txBody>
          <a:bodyPr/>
          <a:lstStyle/>
          <a:p>
            <a:pPr marL="582930" indent="-514350">
              <a:lnSpc>
                <a:spcPct val="200000"/>
              </a:lnSpc>
              <a:buClrTx/>
              <a:buFont typeface="+mj-lt"/>
              <a:buAutoNum type="arabicPeriod"/>
            </a:pPr>
            <a:r>
              <a:rPr lang="id-ID" dirty="0">
                <a:solidFill>
                  <a:srgbClr val="3333CC"/>
                </a:solidFill>
                <a:latin typeface="Calibri" pitchFamily="34" charset="0"/>
                <a:cs typeface="Calibri" pitchFamily="34" charset="0"/>
              </a:rPr>
              <a:t>Things </a:t>
            </a:r>
            <a:r>
              <a:rPr lang="id-ID" dirty="0">
                <a:latin typeface="Calibri" pitchFamily="34" charset="0"/>
                <a:cs typeface="Calibri" pitchFamily="34" charset="0"/>
              </a:rPr>
              <a:t>- important modelling concepts</a:t>
            </a:r>
          </a:p>
          <a:p>
            <a:pPr marL="582930" indent="-514350">
              <a:lnSpc>
                <a:spcPct val="200000"/>
              </a:lnSpc>
              <a:buClrTx/>
              <a:buFont typeface="+mj-lt"/>
              <a:buAutoNum type="arabicPeriod"/>
            </a:pPr>
            <a:r>
              <a:rPr lang="id-ID" dirty="0">
                <a:solidFill>
                  <a:srgbClr val="FF0000"/>
                </a:solidFill>
                <a:latin typeface="Calibri" pitchFamily="34" charset="0"/>
                <a:cs typeface="Calibri" pitchFamily="34" charset="0"/>
              </a:rPr>
              <a:t>Relationships</a:t>
            </a:r>
            <a:r>
              <a:rPr lang="id-ID" dirty="0">
                <a:solidFill>
                  <a:srgbClr val="3333CC"/>
                </a:solidFill>
                <a:latin typeface="Calibri" pitchFamily="34" charset="0"/>
                <a:cs typeface="Calibri" pitchFamily="34" charset="0"/>
              </a:rPr>
              <a:t> </a:t>
            </a:r>
            <a:r>
              <a:rPr lang="id-ID" dirty="0">
                <a:latin typeface="Calibri" pitchFamily="34" charset="0"/>
                <a:cs typeface="Calibri" pitchFamily="34" charset="0"/>
              </a:rPr>
              <a:t>– tying individual things</a:t>
            </a:r>
          </a:p>
          <a:p>
            <a:pPr marL="582930" indent="-514350">
              <a:lnSpc>
                <a:spcPct val="200000"/>
              </a:lnSpc>
              <a:buClrTx/>
              <a:buFont typeface="+mj-lt"/>
              <a:buAutoNum type="arabicPeriod"/>
            </a:pPr>
            <a:r>
              <a:rPr lang="id-ID" dirty="0" smtClean="0">
                <a:solidFill>
                  <a:srgbClr val="00CC00"/>
                </a:solidFill>
                <a:latin typeface="Calibri" pitchFamily="34" charset="0"/>
                <a:cs typeface="Calibri" pitchFamily="34" charset="0"/>
              </a:rPr>
              <a:t>Diagram</a:t>
            </a:r>
            <a:r>
              <a:rPr lang="id-ID" dirty="0" smtClean="0">
                <a:latin typeface="Calibri" pitchFamily="34" charset="0"/>
                <a:cs typeface="Calibri" pitchFamily="34" charset="0"/>
              </a:rPr>
              <a:t>  </a:t>
            </a:r>
            <a:r>
              <a:rPr lang="id-ID" dirty="0">
                <a:latin typeface="Calibri" pitchFamily="34" charset="0"/>
                <a:cs typeface="Calibri" pitchFamily="34" charset="0"/>
              </a:rPr>
              <a:t>– grouping interrelated collections of things and relationships</a:t>
            </a:r>
          </a:p>
          <a:p>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a:t>
            </a:fld>
            <a:endParaRPr lang="en-US"/>
          </a:p>
        </p:txBody>
      </p:sp>
    </p:spTree>
    <p:extLst>
      <p:ext uri="{BB962C8B-B14F-4D97-AF65-F5344CB8AC3E}">
        <p14:creationId xmlns:p14="http://schemas.microsoft.com/office/powerpoint/2010/main" val="19076574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475456"/>
            <a:ext cx="7772400" cy="914400"/>
          </a:xfrm>
        </p:spPr>
        <p:txBody>
          <a:bodyPr/>
          <a:lstStyle/>
          <a:p>
            <a:pPr eaLnBrk="1" hangingPunct="1"/>
            <a:r>
              <a:rPr lang="en-US" dirty="0" smtClean="0"/>
              <a:t>Object Diagram</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80</a:t>
            </a:fld>
            <a:endParaRPr lang="en-US"/>
          </a:p>
        </p:txBody>
      </p:sp>
      <p:sp>
        <p:nvSpPr>
          <p:cNvPr id="8" name="Rectangle 3"/>
          <p:cNvSpPr>
            <a:spLocks noChangeArrowheads="1"/>
          </p:cNvSpPr>
          <p:nvPr/>
        </p:nvSpPr>
        <p:spPr bwMode="auto">
          <a:xfrm>
            <a:off x="1219200" y="1770856"/>
            <a:ext cx="3124200" cy="1752600"/>
          </a:xfrm>
          <a:prstGeom prst="rect">
            <a:avLst/>
          </a:prstGeom>
          <a:solidFill>
            <a:srgbClr val="CCFF66"/>
          </a:solidFill>
          <a:ln w="9525">
            <a:solidFill>
              <a:schemeClr val="tx1"/>
            </a:solidFill>
            <a:miter lim="800000"/>
            <a:headEnd/>
            <a:tailEnd/>
          </a:ln>
        </p:spPr>
        <p:txBody>
          <a:bodyPr wrap="none" anchor="ctr"/>
          <a:lstStyle/>
          <a:p>
            <a:endParaRPr lang="id-ID"/>
          </a:p>
        </p:txBody>
      </p:sp>
      <p:sp>
        <p:nvSpPr>
          <p:cNvPr id="9" name="Line 4"/>
          <p:cNvSpPr>
            <a:spLocks noChangeShapeType="1"/>
          </p:cNvSpPr>
          <p:nvPr/>
        </p:nvSpPr>
        <p:spPr bwMode="auto">
          <a:xfrm>
            <a:off x="1219200" y="2380456"/>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0" name="Text Box 5"/>
          <p:cNvSpPr txBox="1">
            <a:spLocks noChangeArrowheads="1"/>
          </p:cNvSpPr>
          <p:nvPr/>
        </p:nvSpPr>
        <p:spPr bwMode="auto">
          <a:xfrm>
            <a:off x="1295400" y="1847056"/>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u="sng">
                <a:latin typeface="Times New Roman" pitchFamily="18" charset="0"/>
              </a:rPr>
              <a:t>act : Account</a:t>
            </a:r>
          </a:p>
        </p:txBody>
      </p:sp>
      <p:sp>
        <p:nvSpPr>
          <p:cNvPr id="11" name="Text Box 6"/>
          <p:cNvSpPr txBox="1">
            <a:spLocks noChangeArrowheads="1"/>
          </p:cNvSpPr>
          <p:nvPr/>
        </p:nvSpPr>
        <p:spPr bwMode="auto">
          <a:xfrm>
            <a:off x="1295400" y="2456656"/>
            <a:ext cx="2971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atin typeface="Times New Roman" pitchFamily="18" charset="0"/>
              </a:rPr>
              <a:t>Account # = 1256</a:t>
            </a:r>
          </a:p>
          <a:p>
            <a:pPr eaLnBrk="1" hangingPunct="1">
              <a:spcBef>
                <a:spcPct val="50000"/>
              </a:spcBef>
            </a:pPr>
            <a:r>
              <a:rPr lang="en-US">
                <a:latin typeface="Times New Roman" pitchFamily="18" charset="0"/>
              </a:rPr>
              <a:t>UserID = 120</a:t>
            </a:r>
          </a:p>
          <a:p>
            <a:pPr eaLnBrk="1" hangingPunct="1">
              <a:spcBef>
                <a:spcPct val="50000"/>
              </a:spcBef>
            </a:pPr>
            <a:r>
              <a:rPr lang="en-US">
                <a:latin typeface="Times New Roman" pitchFamily="18" charset="0"/>
              </a:rPr>
              <a:t>Balance = 0</a:t>
            </a:r>
          </a:p>
        </p:txBody>
      </p:sp>
      <p:sp>
        <p:nvSpPr>
          <p:cNvPr id="12" name="Rectangle 7"/>
          <p:cNvSpPr>
            <a:spLocks noChangeArrowheads="1"/>
          </p:cNvSpPr>
          <p:nvPr/>
        </p:nvSpPr>
        <p:spPr bwMode="auto">
          <a:xfrm>
            <a:off x="1219200" y="4056856"/>
            <a:ext cx="3124200" cy="609600"/>
          </a:xfrm>
          <a:prstGeom prst="rect">
            <a:avLst/>
          </a:prstGeom>
          <a:solidFill>
            <a:srgbClr val="CCFF66"/>
          </a:solidFill>
          <a:ln w="9525">
            <a:solidFill>
              <a:schemeClr val="tx1"/>
            </a:solidFill>
            <a:miter lim="800000"/>
            <a:headEnd/>
            <a:tailEnd/>
          </a:ln>
        </p:spPr>
        <p:txBody>
          <a:bodyPr wrap="none" anchor="ctr"/>
          <a:lstStyle/>
          <a:p>
            <a:endParaRPr lang="id-ID"/>
          </a:p>
        </p:txBody>
      </p:sp>
      <p:sp>
        <p:nvSpPr>
          <p:cNvPr id="13" name="Text Box 8"/>
          <p:cNvSpPr txBox="1">
            <a:spLocks noChangeArrowheads="1"/>
          </p:cNvSpPr>
          <p:nvPr/>
        </p:nvSpPr>
        <p:spPr bwMode="auto">
          <a:xfrm>
            <a:off x="1295400" y="4133056"/>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u="sng">
                <a:latin typeface="Times New Roman" pitchFamily="18" charset="0"/>
              </a:rPr>
              <a:t>act : Account</a:t>
            </a:r>
          </a:p>
        </p:txBody>
      </p:sp>
      <p:sp>
        <p:nvSpPr>
          <p:cNvPr id="14" name="Rectangle 9"/>
          <p:cNvSpPr>
            <a:spLocks noChangeArrowheads="1"/>
          </p:cNvSpPr>
          <p:nvPr/>
        </p:nvSpPr>
        <p:spPr bwMode="auto">
          <a:xfrm>
            <a:off x="5257800" y="1770856"/>
            <a:ext cx="2667000" cy="609600"/>
          </a:xfrm>
          <a:prstGeom prst="rect">
            <a:avLst/>
          </a:prstGeom>
          <a:solidFill>
            <a:srgbClr val="CCFF66"/>
          </a:solidFill>
          <a:ln w="9525">
            <a:solidFill>
              <a:schemeClr val="tx1"/>
            </a:solidFill>
            <a:miter lim="800000"/>
            <a:headEnd/>
            <a:tailEnd/>
          </a:ln>
        </p:spPr>
        <p:txBody>
          <a:bodyPr wrap="none" anchor="ctr"/>
          <a:lstStyle/>
          <a:p>
            <a:endParaRPr lang="id-ID"/>
          </a:p>
        </p:txBody>
      </p:sp>
      <p:sp>
        <p:nvSpPr>
          <p:cNvPr id="15" name="Text Box 11"/>
          <p:cNvSpPr txBox="1">
            <a:spLocks noChangeArrowheads="1"/>
          </p:cNvSpPr>
          <p:nvPr/>
        </p:nvSpPr>
        <p:spPr bwMode="auto">
          <a:xfrm>
            <a:off x="1043608" y="5276056"/>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b="1" dirty="0">
                <a:latin typeface="Times New Roman" pitchFamily="18" charset="0"/>
              </a:rPr>
              <a:t>Various representations of an account object</a:t>
            </a:r>
          </a:p>
        </p:txBody>
      </p:sp>
      <p:sp>
        <p:nvSpPr>
          <p:cNvPr id="25" name="Text Box 10"/>
          <p:cNvSpPr txBox="1">
            <a:spLocks noChangeArrowheads="1"/>
          </p:cNvSpPr>
          <p:nvPr/>
        </p:nvSpPr>
        <p:spPr bwMode="auto">
          <a:xfrm>
            <a:off x="5334000" y="1844824"/>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u="sng" dirty="0">
                <a:latin typeface="Times New Roman" pitchFamily="18" charset="0"/>
              </a:rPr>
              <a:t>: Account</a:t>
            </a:r>
          </a:p>
        </p:txBody>
      </p:sp>
    </p:spTree>
    <p:extLst>
      <p:ext uri="{BB962C8B-B14F-4D97-AF65-F5344CB8AC3E}">
        <p14:creationId xmlns:p14="http://schemas.microsoft.com/office/powerpoint/2010/main" val="11038667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585936"/>
            <a:ext cx="7772400" cy="609600"/>
          </a:xfrm>
        </p:spPr>
        <p:txBody>
          <a:bodyPr>
            <a:normAutofit fontScale="90000"/>
          </a:bodyPr>
          <a:lstStyle/>
          <a:p>
            <a:pPr eaLnBrk="1" hangingPunct="1"/>
            <a:r>
              <a:rPr lang="en-US" smtClean="0"/>
              <a:t>Association –syntax</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81</a:t>
            </a:fld>
            <a:endParaRPr lang="en-US"/>
          </a:p>
        </p:txBody>
      </p:sp>
      <p:sp>
        <p:nvSpPr>
          <p:cNvPr id="8" name="Rectangle 3"/>
          <p:cNvSpPr>
            <a:spLocks noChangeArrowheads="1"/>
          </p:cNvSpPr>
          <p:nvPr/>
        </p:nvSpPr>
        <p:spPr bwMode="auto">
          <a:xfrm>
            <a:off x="838200" y="2033736"/>
            <a:ext cx="16764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9" name="Rectangle 4"/>
          <p:cNvSpPr>
            <a:spLocks noChangeArrowheads="1"/>
          </p:cNvSpPr>
          <p:nvPr/>
        </p:nvSpPr>
        <p:spPr bwMode="auto">
          <a:xfrm>
            <a:off x="5943600" y="1957536"/>
            <a:ext cx="2590800" cy="27432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0" name="Line 5"/>
          <p:cNvSpPr>
            <a:spLocks noChangeShapeType="1"/>
          </p:cNvSpPr>
          <p:nvPr/>
        </p:nvSpPr>
        <p:spPr bwMode="auto">
          <a:xfrm>
            <a:off x="5943600" y="2490936"/>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 name="Line 6"/>
          <p:cNvSpPr>
            <a:spLocks noChangeShapeType="1"/>
          </p:cNvSpPr>
          <p:nvPr/>
        </p:nvSpPr>
        <p:spPr bwMode="auto">
          <a:xfrm>
            <a:off x="5943600" y="3329136"/>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 name="Line 7"/>
          <p:cNvSpPr>
            <a:spLocks noChangeShapeType="1"/>
          </p:cNvSpPr>
          <p:nvPr/>
        </p:nvSpPr>
        <p:spPr bwMode="auto">
          <a:xfrm>
            <a:off x="2514600" y="2338536"/>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Text Box 8"/>
          <p:cNvSpPr txBox="1">
            <a:spLocks noChangeArrowheads="1"/>
          </p:cNvSpPr>
          <p:nvPr/>
        </p:nvSpPr>
        <p:spPr bwMode="auto">
          <a:xfrm>
            <a:off x="914400" y="2109936"/>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User</a:t>
            </a:r>
          </a:p>
        </p:txBody>
      </p:sp>
      <p:sp>
        <p:nvSpPr>
          <p:cNvPr id="14" name="Text Box 9"/>
          <p:cNvSpPr txBox="1">
            <a:spLocks noChangeArrowheads="1"/>
          </p:cNvSpPr>
          <p:nvPr/>
        </p:nvSpPr>
        <p:spPr bwMode="auto">
          <a:xfrm>
            <a:off x="6019800" y="1957536"/>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Account</a:t>
            </a:r>
          </a:p>
        </p:txBody>
      </p:sp>
      <p:sp>
        <p:nvSpPr>
          <p:cNvPr id="15" name="Text Box 10"/>
          <p:cNvSpPr txBox="1">
            <a:spLocks noChangeArrowheads="1"/>
          </p:cNvSpPr>
          <p:nvPr/>
        </p:nvSpPr>
        <p:spPr bwMode="auto">
          <a:xfrm>
            <a:off x="6019800" y="2567136"/>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lnSpc>
                <a:spcPct val="50000"/>
              </a:lnSpc>
              <a:spcBef>
                <a:spcPct val="50000"/>
              </a:spcBef>
            </a:pPr>
            <a:r>
              <a:rPr lang="en-US" sz="1800">
                <a:latin typeface="Times New Roman" pitchFamily="18" charset="0"/>
              </a:rPr>
              <a:t>-Account number</a:t>
            </a:r>
          </a:p>
          <a:p>
            <a:pPr eaLnBrk="1" hangingPunct="1">
              <a:lnSpc>
                <a:spcPct val="50000"/>
              </a:lnSpc>
              <a:spcBef>
                <a:spcPct val="50000"/>
              </a:spcBef>
            </a:pPr>
            <a:r>
              <a:rPr lang="en-US" sz="1800">
                <a:latin typeface="Times New Roman" pitchFamily="18" charset="0"/>
              </a:rPr>
              <a:t>-Balance</a:t>
            </a:r>
          </a:p>
          <a:p>
            <a:pPr eaLnBrk="1" hangingPunct="1">
              <a:lnSpc>
                <a:spcPct val="50000"/>
              </a:lnSpc>
              <a:spcBef>
                <a:spcPct val="50000"/>
              </a:spcBef>
            </a:pPr>
            <a:r>
              <a:rPr lang="en-US" sz="1800">
                <a:latin typeface="Times New Roman" pitchFamily="18" charset="0"/>
              </a:rPr>
              <a:t>-Overdraft </a:t>
            </a:r>
          </a:p>
        </p:txBody>
      </p:sp>
      <p:sp>
        <p:nvSpPr>
          <p:cNvPr id="16" name="Text Box 11"/>
          <p:cNvSpPr txBox="1">
            <a:spLocks noChangeArrowheads="1"/>
          </p:cNvSpPr>
          <p:nvPr/>
        </p:nvSpPr>
        <p:spPr bwMode="auto">
          <a:xfrm>
            <a:off x="6019800" y="3405336"/>
            <a:ext cx="2438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+Get accountID ()</a:t>
            </a:r>
          </a:p>
          <a:p>
            <a:pPr eaLnBrk="1" hangingPunct="1">
              <a:spcBef>
                <a:spcPct val="50000"/>
              </a:spcBef>
            </a:pPr>
            <a:r>
              <a:rPr lang="en-US" sz="1800">
                <a:latin typeface="Times New Roman" pitchFamily="18" charset="0"/>
              </a:rPr>
              <a:t>+Update balance()</a:t>
            </a:r>
          </a:p>
          <a:p>
            <a:pPr eaLnBrk="1" hangingPunct="1">
              <a:spcBef>
                <a:spcPct val="50000"/>
              </a:spcBef>
            </a:pPr>
            <a:r>
              <a:rPr lang="en-US" sz="1800">
                <a:latin typeface="Times New Roman" pitchFamily="18" charset="0"/>
              </a:rPr>
              <a:t>+Return balance()</a:t>
            </a:r>
          </a:p>
        </p:txBody>
      </p:sp>
      <p:sp>
        <p:nvSpPr>
          <p:cNvPr id="17" name="AutoShape 12"/>
          <p:cNvSpPr>
            <a:spLocks noChangeArrowheads="1"/>
          </p:cNvSpPr>
          <p:nvPr/>
        </p:nvSpPr>
        <p:spPr bwMode="auto">
          <a:xfrm rot="5733179">
            <a:off x="4114800" y="1881336"/>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18" name="Text Box 13"/>
          <p:cNvSpPr txBox="1">
            <a:spLocks noChangeArrowheads="1"/>
          </p:cNvSpPr>
          <p:nvPr/>
        </p:nvSpPr>
        <p:spPr bwMode="auto">
          <a:xfrm>
            <a:off x="3352800" y="1728936"/>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a:latin typeface="Times New Roman" pitchFamily="18" charset="0"/>
              </a:rPr>
              <a:t>uses</a:t>
            </a:r>
          </a:p>
        </p:txBody>
      </p:sp>
      <p:sp>
        <p:nvSpPr>
          <p:cNvPr id="19" name="Text Box 14"/>
          <p:cNvSpPr txBox="1">
            <a:spLocks noChangeArrowheads="1"/>
          </p:cNvSpPr>
          <p:nvPr/>
        </p:nvSpPr>
        <p:spPr bwMode="auto">
          <a:xfrm>
            <a:off x="2819400" y="2338536"/>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1</a:t>
            </a:r>
          </a:p>
        </p:txBody>
      </p:sp>
      <p:sp>
        <p:nvSpPr>
          <p:cNvPr id="20" name="Text Box 15"/>
          <p:cNvSpPr txBox="1">
            <a:spLocks noChangeArrowheads="1"/>
          </p:cNvSpPr>
          <p:nvPr/>
        </p:nvSpPr>
        <p:spPr bwMode="auto">
          <a:xfrm>
            <a:off x="5562600" y="2490936"/>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n</a:t>
            </a:r>
          </a:p>
        </p:txBody>
      </p:sp>
      <p:sp>
        <p:nvSpPr>
          <p:cNvPr id="21" name="Text Box 16"/>
          <p:cNvSpPr txBox="1">
            <a:spLocks noChangeArrowheads="1"/>
          </p:cNvSpPr>
          <p:nvPr/>
        </p:nvSpPr>
        <p:spPr bwMode="auto">
          <a:xfrm>
            <a:off x="685800" y="1271736"/>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Association label</a:t>
            </a:r>
          </a:p>
        </p:txBody>
      </p:sp>
      <p:sp>
        <p:nvSpPr>
          <p:cNvPr id="22" name="Line 17"/>
          <p:cNvSpPr>
            <a:spLocks noChangeShapeType="1"/>
          </p:cNvSpPr>
          <p:nvPr/>
        </p:nvSpPr>
        <p:spPr bwMode="auto">
          <a:xfrm>
            <a:off x="2590800" y="1500336"/>
            <a:ext cx="838200" cy="4572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3" name="Text Box 18"/>
          <p:cNvSpPr txBox="1">
            <a:spLocks noChangeArrowheads="1"/>
          </p:cNvSpPr>
          <p:nvPr/>
        </p:nvSpPr>
        <p:spPr bwMode="auto">
          <a:xfrm>
            <a:off x="5486400" y="1424136"/>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Direction of association</a:t>
            </a:r>
          </a:p>
        </p:txBody>
      </p:sp>
      <p:sp>
        <p:nvSpPr>
          <p:cNvPr id="24" name="Line 19"/>
          <p:cNvSpPr>
            <a:spLocks noChangeShapeType="1"/>
          </p:cNvSpPr>
          <p:nvPr/>
        </p:nvSpPr>
        <p:spPr bwMode="auto">
          <a:xfrm flipH="1">
            <a:off x="4343400" y="1652736"/>
            <a:ext cx="1219200" cy="3048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25" name="Text Box 20"/>
          <p:cNvSpPr txBox="1">
            <a:spLocks noChangeArrowheads="1"/>
          </p:cNvSpPr>
          <p:nvPr/>
        </p:nvSpPr>
        <p:spPr bwMode="auto">
          <a:xfrm>
            <a:off x="3352800" y="2948136"/>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cardinality</a:t>
            </a:r>
          </a:p>
        </p:txBody>
      </p:sp>
      <p:sp>
        <p:nvSpPr>
          <p:cNvPr id="26" name="Line 23"/>
          <p:cNvSpPr>
            <a:spLocks noChangeShapeType="1"/>
          </p:cNvSpPr>
          <p:nvPr/>
        </p:nvSpPr>
        <p:spPr bwMode="auto">
          <a:xfrm flipH="1">
            <a:off x="381000" y="2262336"/>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7" name="Line 24"/>
          <p:cNvSpPr>
            <a:spLocks noChangeShapeType="1"/>
          </p:cNvSpPr>
          <p:nvPr/>
        </p:nvSpPr>
        <p:spPr bwMode="auto">
          <a:xfrm>
            <a:off x="381000" y="2262336"/>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8" name="Line 25"/>
          <p:cNvSpPr>
            <a:spLocks noChangeShapeType="1"/>
          </p:cNvSpPr>
          <p:nvPr/>
        </p:nvSpPr>
        <p:spPr bwMode="auto">
          <a:xfrm>
            <a:off x="381000" y="4014936"/>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9" name="Line 26"/>
          <p:cNvSpPr>
            <a:spLocks noChangeShapeType="1"/>
          </p:cNvSpPr>
          <p:nvPr/>
        </p:nvSpPr>
        <p:spPr bwMode="auto">
          <a:xfrm flipV="1">
            <a:off x="1219200" y="2567136"/>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30" name="Text Box 27"/>
          <p:cNvSpPr txBox="1">
            <a:spLocks noChangeArrowheads="1"/>
          </p:cNvSpPr>
          <p:nvPr/>
        </p:nvSpPr>
        <p:spPr bwMode="auto">
          <a:xfrm>
            <a:off x="1295400" y="2643336"/>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atin typeface="Times New Roman" pitchFamily="18" charset="0"/>
              </a:rPr>
              <a:t>Manager </a:t>
            </a:r>
          </a:p>
        </p:txBody>
      </p:sp>
      <p:sp>
        <p:nvSpPr>
          <p:cNvPr id="31" name="Text Box 28"/>
          <p:cNvSpPr txBox="1">
            <a:spLocks noChangeArrowheads="1"/>
          </p:cNvSpPr>
          <p:nvPr/>
        </p:nvSpPr>
        <p:spPr bwMode="auto">
          <a:xfrm>
            <a:off x="0" y="1881336"/>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atin typeface="Times New Roman" pitchFamily="18" charset="0"/>
              </a:rPr>
              <a:t>customer</a:t>
            </a:r>
          </a:p>
        </p:txBody>
      </p:sp>
      <p:sp>
        <p:nvSpPr>
          <p:cNvPr id="32" name="Line 29"/>
          <p:cNvSpPr>
            <a:spLocks noChangeShapeType="1"/>
          </p:cNvSpPr>
          <p:nvPr/>
        </p:nvSpPr>
        <p:spPr bwMode="auto">
          <a:xfrm flipV="1">
            <a:off x="4495800" y="2719536"/>
            <a:ext cx="1143000" cy="3810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3" name="Line 30"/>
          <p:cNvSpPr>
            <a:spLocks noChangeShapeType="1"/>
          </p:cNvSpPr>
          <p:nvPr/>
        </p:nvSpPr>
        <p:spPr bwMode="auto">
          <a:xfrm flipH="1" flipV="1">
            <a:off x="2971800" y="2719536"/>
            <a:ext cx="457200" cy="4572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4" name="Text Box 31"/>
          <p:cNvSpPr txBox="1">
            <a:spLocks noChangeArrowheads="1"/>
          </p:cNvSpPr>
          <p:nvPr/>
        </p:nvSpPr>
        <p:spPr bwMode="auto">
          <a:xfrm>
            <a:off x="609600" y="4472136"/>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Unary association</a:t>
            </a:r>
          </a:p>
        </p:txBody>
      </p:sp>
      <p:sp>
        <p:nvSpPr>
          <p:cNvPr id="35" name="Line 32"/>
          <p:cNvSpPr>
            <a:spLocks noChangeShapeType="1"/>
          </p:cNvSpPr>
          <p:nvPr/>
        </p:nvSpPr>
        <p:spPr bwMode="auto">
          <a:xfrm flipH="1" flipV="1">
            <a:off x="990600" y="4091136"/>
            <a:ext cx="457200" cy="5334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6" name="Text Box 33"/>
          <p:cNvSpPr txBox="1">
            <a:spLocks noChangeArrowheads="1"/>
          </p:cNvSpPr>
          <p:nvPr/>
        </p:nvSpPr>
        <p:spPr bwMode="auto">
          <a:xfrm>
            <a:off x="1981200" y="3557736"/>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Role names</a:t>
            </a:r>
          </a:p>
        </p:txBody>
      </p:sp>
      <p:sp>
        <p:nvSpPr>
          <p:cNvPr id="37" name="Line 34"/>
          <p:cNvSpPr>
            <a:spLocks noChangeShapeType="1"/>
          </p:cNvSpPr>
          <p:nvPr/>
        </p:nvSpPr>
        <p:spPr bwMode="auto">
          <a:xfrm flipH="1" flipV="1">
            <a:off x="1828800" y="2948136"/>
            <a:ext cx="457200" cy="6858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8" name="Line 35"/>
          <p:cNvSpPr>
            <a:spLocks noChangeShapeType="1"/>
          </p:cNvSpPr>
          <p:nvPr/>
        </p:nvSpPr>
        <p:spPr bwMode="auto">
          <a:xfrm flipH="1" flipV="1">
            <a:off x="457200" y="2186136"/>
            <a:ext cx="1828800" cy="14478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9" name="Rectangle 36"/>
          <p:cNvSpPr>
            <a:spLocks noChangeArrowheads="1"/>
          </p:cNvSpPr>
          <p:nvPr/>
        </p:nvSpPr>
        <p:spPr bwMode="auto">
          <a:xfrm>
            <a:off x="5943600" y="5691336"/>
            <a:ext cx="2667000" cy="7620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40" name="Text Box 37"/>
          <p:cNvSpPr txBox="1">
            <a:spLocks noChangeArrowheads="1"/>
          </p:cNvSpPr>
          <p:nvPr/>
        </p:nvSpPr>
        <p:spPr bwMode="auto">
          <a:xfrm>
            <a:off x="6019800" y="5843736"/>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Corporate Account</a:t>
            </a:r>
          </a:p>
        </p:txBody>
      </p:sp>
      <p:sp>
        <p:nvSpPr>
          <p:cNvPr id="41" name="Line 38"/>
          <p:cNvSpPr>
            <a:spLocks noChangeShapeType="1"/>
          </p:cNvSpPr>
          <p:nvPr/>
        </p:nvSpPr>
        <p:spPr bwMode="auto">
          <a:xfrm flipH="1">
            <a:off x="6934200" y="4700736"/>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2" name="Line 39"/>
          <p:cNvSpPr>
            <a:spLocks noChangeShapeType="1"/>
          </p:cNvSpPr>
          <p:nvPr/>
        </p:nvSpPr>
        <p:spPr bwMode="auto">
          <a:xfrm>
            <a:off x="7162800" y="4700736"/>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3" name="Line 40"/>
          <p:cNvSpPr>
            <a:spLocks noChangeShapeType="1"/>
          </p:cNvSpPr>
          <p:nvPr/>
        </p:nvSpPr>
        <p:spPr bwMode="auto">
          <a:xfrm flipH="1">
            <a:off x="6934200" y="5005536"/>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4" name="Line 41"/>
          <p:cNvSpPr>
            <a:spLocks noChangeShapeType="1"/>
          </p:cNvSpPr>
          <p:nvPr/>
        </p:nvSpPr>
        <p:spPr bwMode="auto">
          <a:xfrm>
            <a:off x="7162800" y="5005536"/>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5" name="Line 42"/>
          <p:cNvSpPr>
            <a:spLocks noChangeShapeType="1"/>
          </p:cNvSpPr>
          <p:nvPr/>
        </p:nvSpPr>
        <p:spPr bwMode="auto">
          <a:xfrm>
            <a:off x="2514600" y="2338536"/>
            <a:ext cx="3429000" cy="3810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6" name="Text Box 43"/>
          <p:cNvSpPr txBox="1">
            <a:spLocks noChangeArrowheads="1"/>
          </p:cNvSpPr>
          <p:nvPr/>
        </p:nvSpPr>
        <p:spPr bwMode="auto">
          <a:xfrm>
            <a:off x="2438400" y="2719536"/>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1</a:t>
            </a:r>
          </a:p>
        </p:txBody>
      </p:sp>
      <p:sp>
        <p:nvSpPr>
          <p:cNvPr id="47" name="Text Box 44"/>
          <p:cNvSpPr txBox="1">
            <a:spLocks noChangeArrowheads="1"/>
          </p:cNvSpPr>
          <p:nvPr/>
        </p:nvSpPr>
        <p:spPr bwMode="auto">
          <a:xfrm>
            <a:off x="5410200" y="6072336"/>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n</a:t>
            </a:r>
          </a:p>
        </p:txBody>
      </p:sp>
      <p:sp>
        <p:nvSpPr>
          <p:cNvPr id="48" name="Line 45"/>
          <p:cNvSpPr>
            <a:spLocks noChangeShapeType="1"/>
          </p:cNvSpPr>
          <p:nvPr/>
        </p:nvSpPr>
        <p:spPr bwMode="auto">
          <a:xfrm>
            <a:off x="4724400" y="2338536"/>
            <a:ext cx="0" cy="2438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49" name="Text Box 46"/>
          <p:cNvSpPr txBox="1">
            <a:spLocks noChangeArrowheads="1"/>
          </p:cNvSpPr>
          <p:nvPr/>
        </p:nvSpPr>
        <p:spPr bwMode="auto">
          <a:xfrm>
            <a:off x="4724400" y="4167336"/>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{xor}</a:t>
            </a:r>
          </a:p>
        </p:txBody>
      </p:sp>
      <p:sp>
        <p:nvSpPr>
          <p:cNvPr id="50" name="Text Box 47"/>
          <p:cNvSpPr txBox="1">
            <a:spLocks noChangeArrowheads="1"/>
          </p:cNvSpPr>
          <p:nvPr/>
        </p:nvSpPr>
        <p:spPr bwMode="auto">
          <a:xfrm rot="2877026">
            <a:off x="3695700" y="4434036"/>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a:latin typeface="Times New Roman" pitchFamily="18" charset="0"/>
              </a:rPr>
              <a:t>uses</a:t>
            </a:r>
          </a:p>
        </p:txBody>
      </p:sp>
      <p:sp>
        <p:nvSpPr>
          <p:cNvPr id="51" name="AutoShape 48"/>
          <p:cNvSpPr>
            <a:spLocks noChangeArrowheads="1"/>
          </p:cNvSpPr>
          <p:nvPr/>
        </p:nvSpPr>
        <p:spPr bwMode="auto">
          <a:xfrm rot="7411947">
            <a:off x="4343400" y="4776936"/>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Tree>
    <p:extLst>
      <p:ext uri="{BB962C8B-B14F-4D97-AF65-F5344CB8AC3E}">
        <p14:creationId xmlns:p14="http://schemas.microsoft.com/office/powerpoint/2010/main" val="9460439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345976"/>
            <a:ext cx="7772400" cy="1143000"/>
          </a:xfrm>
        </p:spPr>
        <p:txBody>
          <a:bodyPr/>
          <a:lstStyle/>
          <a:p>
            <a:pPr eaLnBrk="1" hangingPunct="1"/>
            <a:r>
              <a:rPr lang="en-US" dirty="0" smtClean="0"/>
              <a:t>Association – Semantics</a:t>
            </a:r>
            <a:r>
              <a:rPr lang="id-ID" dirty="0" smtClean="0"/>
              <a:t> (1)</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82</a:t>
            </a:fld>
            <a:endParaRPr lang="en-US"/>
          </a:p>
        </p:txBody>
      </p:sp>
      <p:sp>
        <p:nvSpPr>
          <p:cNvPr id="8" name="Rectangle 3"/>
          <p:cNvSpPr txBox="1">
            <a:spLocks noChangeArrowheads="1"/>
          </p:cNvSpPr>
          <p:nvPr/>
        </p:nvSpPr>
        <p:spPr bwMode="auto">
          <a:xfrm>
            <a:off x="685800" y="1772816"/>
            <a:ext cx="77724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100" dirty="0" smtClean="0"/>
              <a:t>Every association is expected to be labeled</a:t>
            </a:r>
          </a:p>
          <a:p>
            <a:pPr lvl="1">
              <a:lnSpc>
                <a:spcPct val="150000"/>
              </a:lnSpc>
              <a:buFont typeface="Wingdings" pitchFamily="2" charset="2"/>
              <a:buChar char="§"/>
            </a:pPr>
            <a:r>
              <a:rPr lang="en-US" sz="2100" dirty="0" smtClean="0"/>
              <a:t>UML does not require a name for an association</a:t>
            </a:r>
          </a:p>
          <a:p>
            <a:pPr>
              <a:lnSpc>
                <a:spcPct val="150000"/>
              </a:lnSpc>
            </a:pPr>
            <a:r>
              <a:rPr lang="en-US" sz="2100" dirty="0" smtClean="0"/>
              <a:t>Direction of an association, cardinality, role name are all optional</a:t>
            </a:r>
          </a:p>
          <a:p>
            <a:pPr lvl="1">
              <a:lnSpc>
                <a:spcPct val="150000"/>
              </a:lnSpc>
              <a:buFont typeface="Wingdings" pitchFamily="2" charset="2"/>
              <a:buChar char="§"/>
            </a:pPr>
            <a:r>
              <a:rPr lang="en-US" sz="2100" dirty="0" smtClean="0"/>
              <a:t>For unary associations, it is better to include role names</a:t>
            </a:r>
          </a:p>
          <a:p>
            <a:pPr>
              <a:lnSpc>
                <a:spcPct val="150000"/>
              </a:lnSpc>
            </a:pPr>
            <a:r>
              <a:rPr lang="en-US" sz="2100" dirty="0" smtClean="0"/>
              <a:t>Representations of cardinality</a:t>
            </a:r>
          </a:p>
          <a:p>
            <a:pPr lvl="1">
              <a:lnSpc>
                <a:spcPct val="150000"/>
              </a:lnSpc>
              <a:buFont typeface="Wingdings" pitchFamily="2" charset="2"/>
              <a:buChar char="§"/>
            </a:pPr>
            <a:r>
              <a:rPr lang="en-US" sz="2100" dirty="0" smtClean="0"/>
              <a:t>0, 1, * (zero or more), </a:t>
            </a:r>
            <a:r>
              <a:rPr lang="en-US" sz="2100" dirty="0" err="1" smtClean="0"/>
              <a:t>n..m</a:t>
            </a:r>
            <a:r>
              <a:rPr lang="en-US" sz="2100" dirty="0" smtClean="0"/>
              <a:t> (values in the range between n and m both inclusive)</a:t>
            </a:r>
          </a:p>
        </p:txBody>
      </p:sp>
    </p:spTree>
    <p:extLst>
      <p:ext uri="{BB962C8B-B14F-4D97-AF65-F5344CB8AC3E}">
        <p14:creationId xmlns:p14="http://schemas.microsoft.com/office/powerpoint/2010/main" val="3162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345976"/>
            <a:ext cx="7772400" cy="1143000"/>
          </a:xfrm>
        </p:spPr>
        <p:txBody>
          <a:bodyPr/>
          <a:lstStyle/>
          <a:p>
            <a:pPr eaLnBrk="1" hangingPunct="1"/>
            <a:r>
              <a:rPr lang="en-US" dirty="0" smtClean="0"/>
              <a:t>Association – Semantics</a:t>
            </a:r>
            <a:r>
              <a:rPr lang="id-ID" dirty="0" smtClean="0"/>
              <a:t> (2)</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83</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100" dirty="0" smtClean="0"/>
              <a:t>A constraint may be [optionally] placed between two associations</a:t>
            </a:r>
          </a:p>
          <a:p>
            <a:pPr lvl="1">
              <a:lnSpc>
                <a:spcPct val="150000"/>
              </a:lnSpc>
              <a:buFont typeface="Wingdings" pitchFamily="2" charset="2"/>
              <a:buChar char="§"/>
            </a:pPr>
            <a:r>
              <a:rPr lang="en-US" sz="2100" dirty="0" smtClean="0"/>
              <a:t>See the example in the previous slide that asserts an Exclusive OR relationship between the associations</a:t>
            </a:r>
          </a:p>
          <a:p>
            <a:pPr>
              <a:lnSpc>
                <a:spcPct val="150000"/>
              </a:lnSpc>
            </a:pPr>
            <a:r>
              <a:rPr lang="en-US" sz="2100" dirty="0" smtClean="0"/>
              <a:t>When a subclass specializes a superclass, it also inherits all associations between the superclass and other classes</a:t>
            </a:r>
          </a:p>
          <a:p>
            <a:pPr>
              <a:lnSpc>
                <a:spcPct val="150000"/>
              </a:lnSpc>
            </a:pPr>
            <a:r>
              <a:rPr lang="en-US" sz="2100" dirty="0" smtClean="0"/>
              <a:t>In the previous example, the association “uses” between “User” and “Account” is also inherited by the pair “User” and “Corporate Account”</a:t>
            </a:r>
          </a:p>
        </p:txBody>
      </p:sp>
    </p:spTree>
    <p:extLst>
      <p:ext uri="{BB962C8B-B14F-4D97-AF65-F5344CB8AC3E}">
        <p14:creationId xmlns:p14="http://schemas.microsoft.com/office/powerpoint/2010/main" val="34655181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09600" y="657944"/>
            <a:ext cx="7772400" cy="609600"/>
          </a:xfrm>
        </p:spPr>
        <p:txBody>
          <a:bodyPr>
            <a:normAutofit fontScale="90000"/>
          </a:bodyPr>
          <a:lstStyle/>
          <a:p>
            <a:pPr eaLnBrk="1" hangingPunct="1"/>
            <a:r>
              <a:rPr lang="en-US" smtClean="0"/>
              <a:t>Association with qualifiers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84</a:t>
            </a:fld>
            <a:endParaRPr lang="en-US"/>
          </a:p>
        </p:txBody>
      </p:sp>
      <p:sp>
        <p:nvSpPr>
          <p:cNvPr id="8" name="Rectangle 3"/>
          <p:cNvSpPr>
            <a:spLocks noChangeArrowheads="1"/>
          </p:cNvSpPr>
          <p:nvPr/>
        </p:nvSpPr>
        <p:spPr bwMode="auto">
          <a:xfrm>
            <a:off x="838200" y="1817712"/>
            <a:ext cx="16764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9" name="Rectangle 4"/>
          <p:cNvSpPr>
            <a:spLocks noChangeArrowheads="1"/>
          </p:cNvSpPr>
          <p:nvPr/>
        </p:nvSpPr>
        <p:spPr bwMode="auto">
          <a:xfrm>
            <a:off x="5943600" y="1741512"/>
            <a:ext cx="2590800" cy="27432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0" name="Line 5"/>
          <p:cNvSpPr>
            <a:spLocks noChangeShapeType="1"/>
          </p:cNvSpPr>
          <p:nvPr/>
        </p:nvSpPr>
        <p:spPr bwMode="auto">
          <a:xfrm>
            <a:off x="5943600" y="2274912"/>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1" name="Line 6"/>
          <p:cNvSpPr>
            <a:spLocks noChangeShapeType="1"/>
          </p:cNvSpPr>
          <p:nvPr/>
        </p:nvSpPr>
        <p:spPr bwMode="auto">
          <a:xfrm>
            <a:off x="5943600" y="3113112"/>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 name="Line 7"/>
          <p:cNvSpPr>
            <a:spLocks noChangeShapeType="1"/>
          </p:cNvSpPr>
          <p:nvPr/>
        </p:nvSpPr>
        <p:spPr bwMode="auto">
          <a:xfrm>
            <a:off x="2514600" y="2122512"/>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Text Box 8"/>
          <p:cNvSpPr txBox="1">
            <a:spLocks noChangeArrowheads="1"/>
          </p:cNvSpPr>
          <p:nvPr/>
        </p:nvSpPr>
        <p:spPr bwMode="auto">
          <a:xfrm>
            <a:off x="914400" y="1893912"/>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User</a:t>
            </a:r>
          </a:p>
        </p:txBody>
      </p:sp>
      <p:sp>
        <p:nvSpPr>
          <p:cNvPr id="14" name="Text Box 9"/>
          <p:cNvSpPr txBox="1">
            <a:spLocks noChangeArrowheads="1"/>
          </p:cNvSpPr>
          <p:nvPr/>
        </p:nvSpPr>
        <p:spPr bwMode="auto">
          <a:xfrm>
            <a:off x="6019800" y="1741512"/>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Account</a:t>
            </a:r>
          </a:p>
        </p:txBody>
      </p:sp>
      <p:sp>
        <p:nvSpPr>
          <p:cNvPr id="15" name="Text Box 10"/>
          <p:cNvSpPr txBox="1">
            <a:spLocks noChangeArrowheads="1"/>
          </p:cNvSpPr>
          <p:nvPr/>
        </p:nvSpPr>
        <p:spPr bwMode="auto">
          <a:xfrm>
            <a:off x="6019800" y="2351112"/>
            <a:ext cx="24384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lnSpc>
                <a:spcPct val="50000"/>
              </a:lnSpc>
              <a:spcBef>
                <a:spcPct val="50000"/>
              </a:spcBef>
            </a:pPr>
            <a:r>
              <a:rPr lang="en-US" sz="1800">
                <a:latin typeface="Times New Roman" pitchFamily="18" charset="0"/>
              </a:rPr>
              <a:t>-Account number</a:t>
            </a:r>
          </a:p>
          <a:p>
            <a:pPr eaLnBrk="1" hangingPunct="1">
              <a:lnSpc>
                <a:spcPct val="50000"/>
              </a:lnSpc>
              <a:spcBef>
                <a:spcPct val="50000"/>
              </a:spcBef>
            </a:pPr>
            <a:r>
              <a:rPr lang="en-US" sz="1800">
                <a:latin typeface="Times New Roman" pitchFamily="18" charset="0"/>
              </a:rPr>
              <a:t>-Balance</a:t>
            </a:r>
          </a:p>
          <a:p>
            <a:pPr eaLnBrk="1" hangingPunct="1">
              <a:lnSpc>
                <a:spcPct val="50000"/>
              </a:lnSpc>
              <a:spcBef>
                <a:spcPct val="50000"/>
              </a:spcBef>
            </a:pPr>
            <a:r>
              <a:rPr lang="en-US" sz="1800">
                <a:latin typeface="Times New Roman" pitchFamily="18" charset="0"/>
              </a:rPr>
              <a:t>-Overdraft </a:t>
            </a:r>
          </a:p>
        </p:txBody>
      </p:sp>
      <p:sp>
        <p:nvSpPr>
          <p:cNvPr id="16" name="Text Box 11"/>
          <p:cNvSpPr txBox="1">
            <a:spLocks noChangeArrowheads="1"/>
          </p:cNvSpPr>
          <p:nvPr/>
        </p:nvSpPr>
        <p:spPr bwMode="auto">
          <a:xfrm>
            <a:off x="6019800" y="3189312"/>
            <a:ext cx="2438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+Get accountID ()</a:t>
            </a:r>
          </a:p>
          <a:p>
            <a:pPr eaLnBrk="1" hangingPunct="1">
              <a:spcBef>
                <a:spcPct val="50000"/>
              </a:spcBef>
            </a:pPr>
            <a:r>
              <a:rPr lang="en-US" sz="1800">
                <a:latin typeface="Times New Roman" pitchFamily="18" charset="0"/>
              </a:rPr>
              <a:t>+Update balance()</a:t>
            </a:r>
          </a:p>
          <a:p>
            <a:pPr eaLnBrk="1" hangingPunct="1">
              <a:spcBef>
                <a:spcPct val="50000"/>
              </a:spcBef>
            </a:pPr>
            <a:r>
              <a:rPr lang="en-US" sz="1800">
                <a:latin typeface="Times New Roman" pitchFamily="18" charset="0"/>
              </a:rPr>
              <a:t>+Return balance()</a:t>
            </a:r>
          </a:p>
        </p:txBody>
      </p:sp>
      <p:sp>
        <p:nvSpPr>
          <p:cNvPr id="17" name="AutoShape 12"/>
          <p:cNvSpPr>
            <a:spLocks noChangeArrowheads="1"/>
          </p:cNvSpPr>
          <p:nvPr/>
        </p:nvSpPr>
        <p:spPr bwMode="auto">
          <a:xfrm rot="5733179">
            <a:off x="4114800" y="1665312"/>
            <a:ext cx="228600" cy="228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id-ID"/>
          </a:p>
        </p:txBody>
      </p:sp>
      <p:sp>
        <p:nvSpPr>
          <p:cNvPr id="18" name="Text Box 13"/>
          <p:cNvSpPr txBox="1">
            <a:spLocks noChangeArrowheads="1"/>
          </p:cNvSpPr>
          <p:nvPr/>
        </p:nvSpPr>
        <p:spPr bwMode="auto">
          <a:xfrm>
            <a:off x="3352800" y="1512912"/>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a:latin typeface="Times New Roman" pitchFamily="18" charset="0"/>
              </a:rPr>
              <a:t>uses</a:t>
            </a:r>
          </a:p>
        </p:txBody>
      </p:sp>
      <p:sp>
        <p:nvSpPr>
          <p:cNvPr id="19" name="Text Box 14"/>
          <p:cNvSpPr txBox="1">
            <a:spLocks noChangeArrowheads="1"/>
          </p:cNvSpPr>
          <p:nvPr/>
        </p:nvSpPr>
        <p:spPr bwMode="auto">
          <a:xfrm>
            <a:off x="2590800" y="2198712"/>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1</a:t>
            </a:r>
          </a:p>
        </p:txBody>
      </p:sp>
      <p:sp>
        <p:nvSpPr>
          <p:cNvPr id="20" name="Text Box 15"/>
          <p:cNvSpPr txBox="1">
            <a:spLocks noChangeArrowheads="1"/>
          </p:cNvSpPr>
          <p:nvPr/>
        </p:nvSpPr>
        <p:spPr bwMode="auto">
          <a:xfrm>
            <a:off x="4953000" y="2274912"/>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n</a:t>
            </a:r>
          </a:p>
        </p:txBody>
      </p:sp>
      <p:sp>
        <p:nvSpPr>
          <p:cNvPr id="21" name="Rectangle 34"/>
          <p:cNvSpPr>
            <a:spLocks noChangeArrowheads="1"/>
          </p:cNvSpPr>
          <p:nvPr/>
        </p:nvSpPr>
        <p:spPr bwMode="auto">
          <a:xfrm>
            <a:off x="5943600" y="5475312"/>
            <a:ext cx="2667000" cy="7620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22" name="Text Box 35"/>
          <p:cNvSpPr txBox="1">
            <a:spLocks noChangeArrowheads="1"/>
          </p:cNvSpPr>
          <p:nvPr/>
        </p:nvSpPr>
        <p:spPr bwMode="auto">
          <a:xfrm>
            <a:off x="6019800" y="562771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Corporate Account</a:t>
            </a:r>
          </a:p>
        </p:txBody>
      </p:sp>
      <p:sp>
        <p:nvSpPr>
          <p:cNvPr id="23" name="Line 36"/>
          <p:cNvSpPr>
            <a:spLocks noChangeShapeType="1"/>
          </p:cNvSpPr>
          <p:nvPr/>
        </p:nvSpPr>
        <p:spPr bwMode="auto">
          <a:xfrm flipH="1">
            <a:off x="6934200" y="4484712"/>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4" name="Line 37"/>
          <p:cNvSpPr>
            <a:spLocks noChangeShapeType="1"/>
          </p:cNvSpPr>
          <p:nvPr/>
        </p:nvSpPr>
        <p:spPr bwMode="auto">
          <a:xfrm>
            <a:off x="7162800" y="4484712"/>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5" name="Line 38"/>
          <p:cNvSpPr>
            <a:spLocks noChangeShapeType="1"/>
          </p:cNvSpPr>
          <p:nvPr/>
        </p:nvSpPr>
        <p:spPr bwMode="auto">
          <a:xfrm flipH="1">
            <a:off x="6934200" y="4789512"/>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6" name="Line 39"/>
          <p:cNvSpPr>
            <a:spLocks noChangeShapeType="1"/>
          </p:cNvSpPr>
          <p:nvPr/>
        </p:nvSpPr>
        <p:spPr bwMode="auto">
          <a:xfrm>
            <a:off x="7162800" y="4789512"/>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7" name="Rectangle 46"/>
          <p:cNvSpPr>
            <a:spLocks noChangeArrowheads="1"/>
          </p:cNvSpPr>
          <p:nvPr/>
        </p:nvSpPr>
        <p:spPr bwMode="auto">
          <a:xfrm>
            <a:off x="5334000" y="1741512"/>
            <a:ext cx="609600" cy="1752600"/>
          </a:xfrm>
          <a:prstGeom prst="rect">
            <a:avLst/>
          </a:prstGeom>
          <a:solidFill>
            <a:schemeClr val="accent5">
              <a:lumMod val="75000"/>
            </a:schemeClr>
          </a:solidFill>
          <a:ln w="9525">
            <a:solidFill>
              <a:schemeClr val="tx1"/>
            </a:solidFill>
            <a:miter lim="800000"/>
            <a:headEnd/>
            <a:tailEnd/>
          </a:ln>
          <a:effectLst/>
        </p:spPr>
        <p:txBody>
          <a:bodyPr wrap="none" anchor="ctr"/>
          <a:lstStyle/>
          <a:p>
            <a:pPr>
              <a:defRPr/>
            </a:pPr>
            <a:endParaRPr lang="en-US"/>
          </a:p>
        </p:txBody>
      </p:sp>
      <p:sp>
        <p:nvSpPr>
          <p:cNvPr id="28" name="Text Box 47"/>
          <p:cNvSpPr txBox="1">
            <a:spLocks noChangeArrowheads="1"/>
          </p:cNvSpPr>
          <p:nvPr/>
        </p:nvSpPr>
        <p:spPr bwMode="auto">
          <a:xfrm rot="5400000">
            <a:off x="4717257" y="243445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latin typeface="Times New Roman" pitchFamily="18" charset="0"/>
              </a:rPr>
              <a:t>Account number</a:t>
            </a:r>
          </a:p>
        </p:txBody>
      </p:sp>
      <p:sp>
        <p:nvSpPr>
          <p:cNvPr id="29" name="Text Box 48"/>
          <p:cNvSpPr txBox="1">
            <a:spLocks noChangeArrowheads="1"/>
          </p:cNvSpPr>
          <p:nvPr/>
        </p:nvSpPr>
        <p:spPr bwMode="auto">
          <a:xfrm>
            <a:off x="4495800" y="3951312"/>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Qualifier </a:t>
            </a:r>
          </a:p>
        </p:txBody>
      </p:sp>
      <p:sp>
        <p:nvSpPr>
          <p:cNvPr id="30" name="Line 49"/>
          <p:cNvSpPr>
            <a:spLocks noChangeShapeType="1"/>
          </p:cNvSpPr>
          <p:nvPr/>
        </p:nvSpPr>
        <p:spPr bwMode="auto">
          <a:xfrm flipV="1">
            <a:off x="5105400" y="3341712"/>
            <a:ext cx="228600" cy="6858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31" name="Text Box 50"/>
          <p:cNvSpPr txBox="1">
            <a:spLocks noChangeArrowheads="1"/>
          </p:cNvSpPr>
          <p:nvPr/>
        </p:nvSpPr>
        <p:spPr bwMode="auto">
          <a:xfrm>
            <a:off x="2590800" y="3417912"/>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solidFill>
                  <a:srgbClr val="6600FF"/>
                </a:solidFill>
                <a:latin typeface="Times New Roman" pitchFamily="18" charset="0"/>
              </a:rPr>
              <a:t>Qualifier attribute</a:t>
            </a:r>
          </a:p>
        </p:txBody>
      </p:sp>
      <p:sp>
        <p:nvSpPr>
          <p:cNvPr id="32" name="Line 51"/>
          <p:cNvSpPr>
            <a:spLocks noChangeShapeType="1"/>
          </p:cNvSpPr>
          <p:nvPr/>
        </p:nvSpPr>
        <p:spPr bwMode="auto">
          <a:xfrm flipV="1">
            <a:off x="4191000" y="2884512"/>
            <a:ext cx="1295400" cy="609600"/>
          </a:xfrm>
          <a:prstGeom prst="line">
            <a:avLst/>
          </a:prstGeom>
          <a:noFill/>
          <a:ln w="9525">
            <a:solidFill>
              <a:srgbClr val="66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32161111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518120"/>
            <a:ext cx="7772400" cy="762000"/>
          </a:xfrm>
        </p:spPr>
        <p:txBody>
          <a:bodyPr/>
          <a:lstStyle/>
          <a:p>
            <a:pPr eaLnBrk="1" hangingPunct="1"/>
            <a:r>
              <a:rPr lang="en-US" dirty="0" smtClean="0"/>
              <a:t>Association - Qualifiers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85</a:t>
            </a:fld>
            <a:endParaRPr lang="en-US"/>
          </a:p>
        </p:txBody>
      </p:sp>
      <p:sp>
        <p:nvSpPr>
          <p:cNvPr id="8" name="Rectangle 3"/>
          <p:cNvSpPr txBox="1">
            <a:spLocks noChangeArrowheads="1"/>
          </p:cNvSpPr>
          <p:nvPr/>
        </p:nvSpPr>
        <p:spPr bwMode="auto">
          <a:xfrm>
            <a:off x="685800" y="1556792"/>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200" dirty="0" smtClean="0"/>
              <a:t>Qualifiers can be attached to a “one-to-many” association</a:t>
            </a:r>
          </a:p>
          <a:p>
            <a:pPr lvl="1">
              <a:lnSpc>
                <a:spcPct val="150000"/>
              </a:lnSpc>
              <a:buFont typeface="Wingdings" pitchFamily="2" charset="2"/>
              <a:buChar char="§"/>
            </a:pPr>
            <a:r>
              <a:rPr lang="en-US" sz="2200" dirty="0" smtClean="0"/>
              <a:t>It is rectangle attached to the “many” end of the association</a:t>
            </a:r>
          </a:p>
          <a:p>
            <a:pPr>
              <a:lnSpc>
                <a:spcPct val="150000"/>
              </a:lnSpc>
            </a:pPr>
            <a:r>
              <a:rPr lang="en-US" sz="2200" dirty="0" smtClean="0"/>
              <a:t>A qualifier is a collection of variables whose values uniquely identify an instance at the “many” end of the association</a:t>
            </a:r>
          </a:p>
          <a:p>
            <a:pPr lvl="1">
              <a:lnSpc>
                <a:spcPct val="150000"/>
              </a:lnSpc>
              <a:buFont typeface="Wingdings" pitchFamily="2" charset="2"/>
              <a:buChar char="§"/>
            </a:pPr>
            <a:r>
              <a:rPr lang="en-US" sz="2200" dirty="0" smtClean="0"/>
              <a:t>In the example, an account number uniquely identifies an account in a collection of accounts</a:t>
            </a:r>
          </a:p>
          <a:p>
            <a:pPr>
              <a:lnSpc>
                <a:spcPct val="150000"/>
              </a:lnSpc>
            </a:pPr>
            <a:r>
              <a:rPr lang="en-US" sz="2200" dirty="0" smtClean="0"/>
              <a:t>Qualifier is part of the association</a:t>
            </a:r>
          </a:p>
        </p:txBody>
      </p:sp>
    </p:spTree>
    <p:extLst>
      <p:ext uri="{BB962C8B-B14F-4D97-AF65-F5344CB8AC3E}">
        <p14:creationId xmlns:p14="http://schemas.microsoft.com/office/powerpoint/2010/main" val="2387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548680"/>
            <a:ext cx="7772400" cy="685800"/>
          </a:xfrm>
        </p:spPr>
        <p:txBody>
          <a:bodyPr>
            <a:normAutofit fontScale="90000"/>
          </a:bodyPr>
          <a:lstStyle/>
          <a:p>
            <a:pPr eaLnBrk="1" hangingPunct="1"/>
            <a:r>
              <a:rPr lang="en-US" dirty="0" smtClean="0"/>
              <a:t>Association Class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86</a:t>
            </a:fld>
            <a:endParaRPr lang="en-US"/>
          </a:p>
        </p:txBody>
      </p:sp>
      <p:sp>
        <p:nvSpPr>
          <p:cNvPr id="8" name="Rectangle 3"/>
          <p:cNvSpPr>
            <a:spLocks noChangeArrowheads="1"/>
          </p:cNvSpPr>
          <p:nvPr/>
        </p:nvSpPr>
        <p:spPr bwMode="auto">
          <a:xfrm>
            <a:off x="685800" y="1682080"/>
            <a:ext cx="1676400" cy="6096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9" name="Rectangle 5"/>
          <p:cNvSpPr>
            <a:spLocks noChangeArrowheads="1"/>
          </p:cNvSpPr>
          <p:nvPr/>
        </p:nvSpPr>
        <p:spPr bwMode="auto">
          <a:xfrm>
            <a:off x="6400800" y="1682080"/>
            <a:ext cx="1600200" cy="6096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0" name="Rectangle 6"/>
          <p:cNvSpPr>
            <a:spLocks noChangeArrowheads="1"/>
          </p:cNvSpPr>
          <p:nvPr/>
        </p:nvSpPr>
        <p:spPr bwMode="auto">
          <a:xfrm>
            <a:off x="3733800" y="2977480"/>
            <a:ext cx="1600200" cy="6096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1" name="Line 7"/>
          <p:cNvSpPr>
            <a:spLocks noChangeShapeType="1"/>
          </p:cNvSpPr>
          <p:nvPr/>
        </p:nvSpPr>
        <p:spPr bwMode="auto">
          <a:xfrm>
            <a:off x="2362200" y="198688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2" name="Line 8"/>
          <p:cNvSpPr>
            <a:spLocks noChangeShapeType="1"/>
          </p:cNvSpPr>
          <p:nvPr/>
        </p:nvSpPr>
        <p:spPr bwMode="auto">
          <a:xfrm>
            <a:off x="4572000" y="1986880"/>
            <a:ext cx="0" cy="990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3" name="Rectangle 9"/>
          <p:cNvSpPr>
            <a:spLocks noChangeArrowheads="1"/>
          </p:cNvSpPr>
          <p:nvPr/>
        </p:nvSpPr>
        <p:spPr bwMode="auto">
          <a:xfrm>
            <a:off x="6477000" y="4349080"/>
            <a:ext cx="1600200" cy="6096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4" name="Rectangle 10"/>
          <p:cNvSpPr>
            <a:spLocks noChangeArrowheads="1"/>
          </p:cNvSpPr>
          <p:nvPr/>
        </p:nvSpPr>
        <p:spPr bwMode="auto">
          <a:xfrm>
            <a:off x="762000" y="4349080"/>
            <a:ext cx="1600200" cy="6096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5" name="Rectangle 11"/>
          <p:cNvSpPr>
            <a:spLocks noChangeArrowheads="1"/>
          </p:cNvSpPr>
          <p:nvPr/>
        </p:nvSpPr>
        <p:spPr bwMode="auto">
          <a:xfrm>
            <a:off x="3733800" y="5339680"/>
            <a:ext cx="1600200" cy="6096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6" name="Line 12"/>
          <p:cNvSpPr>
            <a:spLocks noChangeShapeType="1"/>
          </p:cNvSpPr>
          <p:nvPr/>
        </p:nvSpPr>
        <p:spPr bwMode="auto">
          <a:xfrm>
            <a:off x="2362200" y="465388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7" name="Line 13"/>
          <p:cNvSpPr>
            <a:spLocks noChangeShapeType="1"/>
          </p:cNvSpPr>
          <p:nvPr/>
        </p:nvSpPr>
        <p:spPr bwMode="auto">
          <a:xfrm>
            <a:off x="4572000" y="4653880"/>
            <a:ext cx="0"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8" name="Text Box 14"/>
          <p:cNvSpPr txBox="1">
            <a:spLocks noChangeArrowheads="1"/>
          </p:cNvSpPr>
          <p:nvPr/>
        </p:nvSpPr>
        <p:spPr bwMode="auto">
          <a:xfrm>
            <a:off x="762000" y="175828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User</a:t>
            </a:r>
          </a:p>
        </p:txBody>
      </p:sp>
      <p:sp>
        <p:nvSpPr>
          <p:cNvPr id="19" name="Text Box 15"/>
          <p:cNvSpPr txBox="1">
            <a:spLocks noChangeArrowheads="1"/>
          </p:cNvSpPr>
          <p:nvPr/>
        </p:nvSpPr>
        <p:spPr bwMode="auto">
          <a:xfrm>
            <a:off x="6477000" y="175828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Account</a:t>
            </a:r>
          </a:p>
        </p:txBody>
      </p:sp>
      <p:sp>
        <p:nvSpPr>
          <p:cNvPr id="20" name="Text Box 16"/>
          <p:cNvSpPr txBox="1">
            <a:spLocks noChangeArrowheads="1"/>
          </p:cNvSpPr>
          <p:nvPr/>
        </p:nvSpPr>
        <p:spPr bwMode="auto">
          <a:xfrm>
            <a:off x="3733800" y="305368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000">
                <a:latin typeface="Times New Roman" pitchFamily="18" charset="0"/>
              </a:rPr>
              <a:t>Transaction</a:t>
            </a:r>
          </a:p>
        </p:txBody>
      </p:sp>
      <p:sp>
        <p:nvSpPr>
          <p:cNvPr id="21" name="Text Box 18"/>
          <p:cNvSpPr txBox="1">
            <a:spLocks noChangeArrowheads="1"/>
          </p:cNvSpPr>
          <p:nvPr/>
        </p:nvSpPr>
        <p:spPr bwMode="auto">
          <a:xfrm>
            <a:off x="838200" y="442528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a:latin typeface="Times New Roman" pitchFamily="18" charset="0"/>
              </a:rPr>
              <a:t>Employee</a:t>
            </a:r>
          </a:p>
        </p:txBody>
      </p:sp>
      <p:sp>
        <p:nvSpPr>
          <p:cNvPr id="22" name="Text Box 19"/>
          <p:cNvSpPr txBox="1">
            <a:spLocks noChangeArrowheads="1"/>
          </p:cNvSpPr>
          <p:nvPr/>
        </p:nvSpPr>
        <p:spPr bwMode="auto">
          <a:xfrm>
            <a:off x="6553200" y="434908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Job</a:t>
            </a:r>
          </a:p>
        </p:txBody>
      </p:sp>
      <p:sp>
        <p:nvSpPr>
          <p:cNvPr id="23" name="Text Box 20"/>
          <p:cNvSpPr txBox="1">
            <a:spLocks noChangeArrowheads="1"/>
          </p:cNvSpPr>
          <p:nvPr/>
        </p:nvSpPr>
        <p:spPr bwMode="auto">
          <a:xfrm>
            <a:off x="3733800" y="533968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2400">
                <a:latin typeface="Times New Roman" pitchFamily="18" charset="0"/>
              </a:rPr>
              <a:t>Salary</a:t>
            </a:r>
          </a:p>
        </p:txBody>
      </p:sp>
    </p:spTree>
    <p:extLst>
      <p:ext uri="{BB962C8B-B14F-4D97-AF65-F5344CB8AC3E}">
        <p14:creationId xmlns:p14="http://schemas.microsoft.com/office/powerpoint/2010/main" val="23763993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mtClean="0"/>
              <a:t>Association Class - semantics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87</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000" dirty="0" smtClean="0"/>
              <a:t>A piece of information that belongs to both classes in an association is put into a separate class called “association class”</a:t>
            </a:r>
          </a:p>
          <a:p>
            <a:pPr lvl="1">
              <a:lnSpc>
                <a:spcPct val="150000"/>
              </a:lnSpc>
            </a:pPr>
            <a:r>
              <a:rPr lang="en-US" sz="2000" dirty="0" smtClean="0"/>
              <a:t>Association class is a dependent class that depends on the other two classes in the association</a:t>
            </a:r>
          </a:p>
          <a:p>
            <a:pPr lvl="1">
              <a:lnSpc>
                <a:spcPct val="150000"/>
              </a:lnSpc>
            </a:pPr>
            <a:r>
              <a:rPr lang="en-US" sz="2000" dirty="0" smtClean="0"/>
              <a:t>An association class cannot exist independently</a:t>
            </a:r>
          </a:p>
          <a:p>
            <a:pPr lvl="1">
              <a:lnSpc>
                <a:spcPct val="150000"/>
              </a:lnSpc>
            </a:pPr>
            <a:r>
              <a:rPr lang="en-US" sz="2000" dirty="0" smtClean="0"/>
              <a:t>An object of an association class must refer to objects of the other two classes in the association</a:t>
            </a:r>
          </a:p>
          <a:p>
            <a:pPr lvl="2">
              <a:lnSpc>
                <a:spcPct val="150000"/>
              </a:lnSpc>
            </a:pPr>
            <a:r>
              <a:rPr lang="en-US" sz="2000" dirty="0" smtClean="0"/>
              <a:t>Example: A “Transaction” object depends on a “User” object and on an “Account” object. </a:t>
            </a:r>
          </a:p>
        </p:txBody>
      </p:sp>
    </p:spTree>
    <p:extLst>
      <p:ext uri="{BB962C8B-B14F-4D97-AF65-F5344CB8AC3E}">
        <p14:creationId xmlns:p14="http://schemas.microsoft.com/office/powerpoint/2010/main" val="7794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457200" y="516409"/>
            <a:ext cx="8229600" cy="868362"/>
          </a:xfrm>
        </p:spPr>
        <p:txBody>
          <a:bodyPr/>
          <a:lstStyle/>
          <a:p>
            <a:pPr eaLnBrk="1" hangingPunct="1"/>
            <a:r>
              <a:rPr lang="en-US" dirty="0" smtClean="0"/>
              <a:t>Shared Aggregation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88</a:t>
            </a:fld>
            <a:endParaRPr lang="en-US"/>
          </a:p>
        </p:txBody>
      </p:sp>
      <p:sp>
        <p:nvSpPr>
          <p:cNvPr id="8" name="Text Box 5"/>
          <p:cNvSpPr txBox="1">
            <a:spLocks noChangeArrowheads="1"/>
          </p:cNvSpPr>
          <p:nvPr/>
        </p:nvSpPr>
        <p:spPr bwMode="auto">
          <a:xfrm>
            <a:off x="457200" y="1613371"/>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a:t>An aggregation relationship in which the component can be shared by classes/objects outside the aggregation</a:t>
            </a:r>
          </a:p>
        </p:txBody>
      </p:sp>
      <p:sp>
        <p:nvSpPr>
          <p:cNvPr id="9" name="Rectangle 8"/>
          <p:cNvSpPr>
            <a:spLocks noChangeArrowheads="1"/>
          </p:cNvSpPr>
          <p:nvPr/>
        </p:nvSpPr>
        <p:spPr bwMode="auto">
          <a:xfrm>
            <a:off x="609600" y="2832571"/>
            <a:ext cx="1752600" cy="457200"/>
          </a:xfrm>
          <a:prstGeom prst="rect">
            <a:avLst/>
          </a:prstGeom>
          <a:solidFill>
            <a:schemeClr val="accent5"/>
          </a:solidFill>
          <a:ln w="9525">
            <a:solidFill>
              <a:schemeClr val="tx1"/>
            </a:solidFill>
            <a:miter lim="800000"/>
            <a:headEnd/>
            <a:tailEnd/>
          </a:ln>
          <a:effectLst/>
        </p:spPr>
        <p:txBody>
          <a:bodyPr wrap="none" anchor="ctr"/>
          <a:lstStyle/>
          <a:p>
            <a:pPr algn="ctr">
              <a:defRPr/>
            </a:pPr>
            <a:r>
              <a:rPr lang="en-US" sz="1800"/>
              <a:t>Team</a:t>
            </a:r>
          </a:p>
        </p:txBody>
      </p:sp>
      <p:sp>
        <p:nvSpPr>
          <p:cNvPr id="10" name="Rectangle 9"/>
          <p:cNvSpPr>
            <a:spLocks noChangeArrowheads="1"/>
          </p:cNvSpPr>
          <p:nvPr/>
        </p:nvSpPr>
        <p:spPr bwMode="auto">
          <a:xfrm>
            <a:off x="3581400" y="2832571"/>
            <a:ext cx="1752600" cy="457200"/>
          </a:xfrm>
          <a:prstGeom prst="rect">
            <a:avLst/>
          </a:prstGeom>
          <a:solidFill>
            <a:schemeClr val="accent5"/>
          </a:solidFill>
          <a:ln w="9525">
            <a:solidFill>
              <a:schemeClr val="tx1"/>
            </a:solidFill>
            <a:miter lim="800000"/>
            <a:headEnd/>
            <a:tailEnd/>
          </a:ln>
          <a:effectLst/>
        </p:spPr>
        <p:txBody>
          <a:bodyPr wrap="none" anchor="ctr"/>
          <a:lstStyle/>
          <a:p>
            <a:pPr algn="ctr">
              <a:defRPr/>
            </a:pPr>
            <a:r>
              <a:rPr lang="en-US" sz="1800"/>
              <a:t>Person</a:t>
            </a:r>
          </a:p>
        </p:txBody>
      </p:sp>
      <p:sp>
        <p:nvSpPr>
          <p:cNvPr id="11" name="Rectangle 10"/>
          <p:cNvSpPr>
            <a:spLocks noChangeArrowheads="1"/>
          </p:cNvSpPr>
          <p:nvPr/>
        </p:nvSpPr>
        <p:spPr bwMode="auto">
          <a:xfrm>
            <a:off x="6477000" y="2832571"/>
            <a:ext cx="1752600" cy="457200"/>
          </a:xfrm>
          <a:prstGeom prst="rect">
            <a:avLst/>
          </a:prstGeom>
          <a:solidFill>
            <a:schemeClr val="accent5"/>
          </a:solidFill>
          <a:ln w="9525">
            <a:solidFill>
              <a:schemeClr val="tx1"/>
            </a:solidFill>
            <a:miter lim="800000"/>
            <a:headEnd/>
            <a:tailEnd/>
          </a:ln>
          <a:effectLst/>
        </p:spPr>
        <p:txBody>
          <a:bodyPr wrap="none" anchor="ctr"/>
          <a:lstStyle/>
          <a:p>
            <a:pPr algn="ctr">
              <a:defRPr/>
            </a:pPr>
            <a:r>
              <a:rPr lang="en-US" sz="1800"/>
              <a:t>Family</a:t>
            </a:r>
          </a:p>
        </p:txBody>
      </p:sp>
      <p:sp>
        <p:nvSpPr>
          <p:cNvPr id="12" name="AutoShape 11"/>
          <p:cNvSpPr>
            <a:spLocks noChangeArrowheads="1"/>
          </p:cNvSpPr>
          <p:nvPr/>
        </p:nvSpPr>
        <p:spPr bwMode="auto">
          <a:xfrm>
            <a:off x="2362200" y="2984971"/>
            <a:ext cx="381000" cy="228600"/>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 name="AutoShape 12"/>
          <p:cNvSpPr>
            <a:spLocks noChangeArrowheads="1"/>
          </p:cNvSpPr>
          <p:nvPr/>
        </p:nvSpPr>
        <p:spPr bwMode="auto">
          <a:xfrm>
            <a:off x="6096000" y="2984971"/>
            <a:ext cx="381000" cy="228600"/>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 name="Line 13"/>
          <p:cNvSpPr>
            <a:spLocks noChangeShapeType="1"/>
          </p:cNvSpPr>
          <p:nvPr/>
        </p:nvSpPr>
        <p:spPr bwMode="auto">
          <a:xfrm flipH="1">
            <a:off x="5334000" y="3061171"/>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5" name="Line 14"/>
          <p:cNvSpPr>
            <a:spLocks noChangeShapeType="1"/>
          </p:cNvSpPr>
          <p:nvPr/>
        </p:nvSpPr>
        <p:spPr bwMode="auto">
          <a:xfrm>
            <a:off x="2743200" y="3061171"/>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6" name="Text Box 18"/>
          <p:cNvSpPr txBox="1">
            <a:spLocks noChangeArrowheads="1"/>
          </p:cNvSpPr>
          <p:nvPr/>
        </p:nvSpPr>
        <p:spPr bwMode="auto">
          <a:xfrm>
            <a:off x="1371600" y="3670771"/>
            <a:ext cx="624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t>Person object is shared by both Team and Family objects</a:t>
            </a:r>
          </a:p>
        </p:txBody>
      </p:sp>
      <p:sp>
        <p:nvSpPr>
          <p:cNvPr id="17" name="Text Box 19"/>
          <p:cNvSpPr txBox="1">
            <a:spLocks noChangeArrowheads="1"/>
          </p:cNvSpPr>
          <p:nvPr/>
        </p:nvSpPr>
        <p:spPr bwMode="auto">
          <a:xfrm>
            <a:off x="609600" y="4432771"/>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t>Shared aggregation is indicated by a hallow diamond</a:t>
            </a:r>
          </a:p>
        </p:txBody>
      </p:sp>
      <p:sp>
        <p:nvSpPr>
          <p:cNvPr id="18" name="Text Box 20"/>
          <p:cNvSpPr txBox="1">
            <a:spLocks noChangeArrowheads="1"/>
          </p:cNvSpPr>
          <p:nvPr/>
        </p:nvSpPr>
        <p:spPr bwMode="auto">
          <a:xfrm>
            <a:off x="685800" y="5270971"/>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b="1" u="sng" dirty="0">
                <a:solidFill>
                  <a:srgbClr val="3333CC"/>
                </a:solidFill>
              </a:rPr>
              <a:t>Caution:</a:t>
            </a:r>
            <a:r>
              <a:rPr lang="en-US" sz="2400" dirty="0">
                <a:solidFill>
                  <a:srgbClr val="3333CC"/>
                </a:solidFill>
              </a:rPr>
              <a:t> Changes made to a component object will affect all the aggregates that include the component.</a:t>
            </a:r>
          </a:p>
        </p:txBody>
      </p:sp>
    </p:spTree>
    <p:extLst>
      <p:ext uri="{BB962C8B-B14F-4D97-AF65-F5344CB8AC3E}">
        <p14:creationId xmlns:p14="http://schemas.microsoft.com/office/powerpoint/2010/main" val="18692762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7"/>
          <p:cNvSpPr>
            <a:spLocks noChangeArrowheads="1"/>
          </p:cNvSpPr>
          <p:nvPr/>
        </p:nvSpPr>
        <p:spPr bwMode="auto">
          <a:xfrm>
            <a:off x="4267200" y="2996952"/>
            <a:ext cx="19050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7" name="Rectangle 4"/>
          <p:cNvSpPr>
            <a:spLocks noGrp="1" noChangeArrowheads="1"/>
          </p:cNvSpPr>
          <p:nvPr>
            <p:ph type="title"/>
          </p:nvPr>
        </p:nvSpPr>
        <p:spPr>
          <a:xfrm>
            <a:off x="457200" y="476672"/>
            <a:ext cx="8229600" cy="1143000"/>
          </a:xfrm>
        </p:spPr>
        <p:txBody>
          <a:bodyPr/>
          <a:lstStyle/>
          <a:p>
            <a:pPr eaLnBrk="1" hangingPunct="1"/>
            <a:r>
              <a:rPr lang="en-US" smtClean="0"/>
              <a:t>Composite Aggregation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89</a:t>
            </a:fld>
            <a:endParaRPr lang="en-US"/>
          </a:p>
        </p:txBody>
      </p:sp>
      <p:sp>
        <p:nvSpPr>
          <p:cNvPr id="8" name="Text Box 5"/>
          <p:cNvSpPr txBox="1">
            <a:spLocks noChangeArrowheads="1"/>
          </p:cNvSpPr>
          <p:nvPr/>
        </p:nvSpPr>
        <p:spPr bwMode="auto">
          <a:xfrm>
            <a:off x="457200" y="2043087"/>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2400"/>
              <a:t>An aggregation relationship in which the component is an exclusive part of the aggregate; hence, not shared.</a:t>
            </a:r>
          </a:p>
        </p:txBody>
      </p:sp>
      <p:sp>
        <p:nvSpPr>
          <p:cNvPr id="9" name="Rectangle 6"/>
          <p:cNvSpPr>
            <a:spLocks noChangeArrowheads="1"/>
          </p:cNvSpPr>
          <p:nvPr/>
        </p:nvSpPr>
        <p:spPr bwMode="auto">
          <a:xfrm>
            <a:off x="533400" y="3567087"/>
            <a:ext cx="19050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0" name="Rectangle 8"/>
          <p:cNvSpPr>
            <a:spLocks noChangeArrowheads="1"/>
          </p:cNvSpPr>
          <p:nvPr/>
        </p:nvSpPr>
        <p:spPr bwMode="auto">
          <a:xfrm>
            <a:off x="4267200" y="4100487"/>
            <a:ext cx="19050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1" name="AutoShape 9"/>
          <p:cNvSpPr>
            <a:spLocks noChangeArrowheads="1"/>
          </p:cNvSpPr>
          <p:nvPr/>
        </p:nvSpPr>
        <p:spPr bwMode="auto">
          <a:xfrm>
            <a:off x="1295400" y="3338487"/>
            <a:ext cx="457200" cy="228600"/>
          </a:xfrm>
          <a:prstGeom prst="diamond">
            <a:avLst/>
          </a:prstGeom>
          <a:solidFill>
            <a:schemeClr val="tx1"/>
          </a:solidFill>
          <a:ln w="9525">
            <a:solidFill>
              <a:schemeClr val="tx1"/>
            </a:solidFill>
            <a:miter lim="800000"/>
            <a:headEnd/>
            <a:tailEnd/>
          </a:ln>
        </p:spPr>
        <p:txBody>
          <a:bodyPr wrap="none" anchor="ctr"/>
          <a:lstStyle/>
          <a:p>
            <a:endParaRPr lang="id-ID"/>
          </a:p>
        </p:txBody>
      </p:sp>
      <p:sp>
        <p:nvSpPr>
          <p:cNvPr id="12" name="AutoShape 10"/>
          <p:cNvSpPr>
            <a:spLocks noChangeArrowheads="1"/>
          </p:cNvSpPr>
          <p:nvPr/>
        </p:nvSpPr>
        <p:spPr bwMode="auto">
          <a:xfrm>
            <a:off x="1295400" y="4100487"/>
            <a:ext cx="457200" cy="228600"/>
          </a:xfrm>
          <a:prstGeom prst="diamond">
            <a:avLst/>
          </a:prstGeom>
          <a:solidFill>
            <a:schemeClr val="tx1"/>
          </a:solidFill>
          <a:ln w="9525">
            <a:solidFill>
              <a:schemeClr val="tx1"/>
            </a:solidFill>
            <a:miter lim="800000"/>
            <a:headEnd/>
            <a:tailEnd/>
          </a:ln>
        </p:spPr>
        <p:txBody>
          <a:bodyPr wrap="none" anchor="ctr"/>
          <a:lstStyle/>
          <a:p>
            <a:endParaRPr lang="id-ID"/>
          </a:p>
        </p:txBody>
      </p:sp>
      <p:sp>
        <p:nvSpPr>
          <p:cNvPr id="13" name="Line 11"/>
          <p:cNvSpPr>
            <a:spLocks noChangeShapeType="1"/>
          </p:cNvSpPr>
          <p:nvPr/>
        </p:nvSpPr>
        <p:spPr bwMode="auto">
          <a:xfrm>
            <a:off x="1524000" y="4329087"/>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4" name="Line 12"/>
          <p:cNvSpPr>
            <a:spLocks noChangeShapeType="1"/>
          </p:cNvSpPr>
          <p:nvPr/>
        </p:nvSpPr>
        <p:spPr bwMode="auto">
          <a:xfrm>
            <a:off x="1524000" y="4405287"/>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5" name="Line 13"/>
          <p:cNvSpPr>
            <a:spLocks noChangeShapeType="1"/>
          </p:cNvSpPr>
          <p:nvPr/>
        </p:nvSpPr>
        <p:spPr bwMode="auto">
          <a:xfrm flipV="1">
            <a:off x="1524000" y="3186087"/>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6" name="Line 14"/>
          <p:cNvSpPr>
            <a:spLocks noChangeShapeType="1"/>
          </p:cNvSpPr>
          <p:nvPr/>
        </p:nvSpPr>
        <p:spPr bwMode="auto">
          <a:xfrm>
            <a:off x="1524000" y="3186087"/>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7" name="Text Box 16"/>
          <p:cNvSpPr txBox="1">
            <a:spLocks noChangeArrowheads="1"/>
          </p:cNvSpPr>
          <p:nvPr/>
        </p:nvSpPr>
        <p:spPr bwMode="auto">
          <a:xfrm>
            <a:off x="746125" y="3703612"/>
            <a:ext cx="138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id-ID" sz="1800"/>
          </a:p>
        </p:txBody>
      </p:sp>
      <p:sp>
        <p:nvSpPr>
          <p:cNvPr id="18" name="Text Box 17"/>
          <p:cNvSpPr txBox="1">
            <a:spLocks noChangeArrowheads="1"/>
          </p:cNvSpPr>
          <p:nvPr/>
        </p:nvSpPr>
        <p:spPr bwMode="auto">
          <a:xfrm>
            <a:off x="609600" y="3643287"/>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Air Plane</a:t>
            </a:r>
          </a:p>
        </p:txBody>
      </p:sp>
      <p:sp>
        <p:nvSpPr>
          <p:cNvPr id="19" name="Text Box 18"/>
          <p:cNvSpPr txBox="1">
            <a:spLocks noChangeArrowheads="1"/>
          </p:cNvSpPr>
          <p:nvPr/>
        </p:nvSpPr>
        <p:spPr bwMode="auto">
          <a:xfrm>
            <a:off x="4343400" y="3109887"/>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Wing</a:t>
            </a:r>
          </a:p>
        </p:txBody>
      </p:sp>
      <p:sp>
        <p:nvSpPr>
          <p:cNvPr id="20" name="Text Box 19"/>
          <p:cNvSpPr txBox="1">
            <a:spLocks noChangeArrowheads="1"/>
          </p:cNvSpPr>
          <p:nvPr/>
        </p:nvSpPr>
        <p:spPr bwMode="auto">
          <a:xfrm>
            <a:off x="4343400" y="4176687"/>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Engine</a:t>
            </a:r>
          </a:p>
        </p:txBody>
      </p:sp>
      <p:sp>
        <p:nvSpPr>
          <p:cNvPr id="21" name="Text Box 20"/>
          <p:cNvSpPr txBox="1">
            <a:spLocks noChangeArrowheads="1"/>
          </p:cNvSpPr>
          <p:nvPr/>
        </p:nvSpPr>
        <p:spPr bwMode="auto">
          <a:xfrm>
            <a:off x="1752600" y="3262287"/>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200"/>
              <a:t>1</a:t>
            </a:r>
          </a:p>
        </p:txBody>
      </p:sp>
      <p:sp>
        <p:nvSpPr>
          <p:cNvPr id="22" name="Text Box 21"/>
          <p:cNvSpPr txBox="1">
            <a:spLocks noChangeArrowheads="1"/>
          </p:cNvSpPr>
          <p:nvPr/>
        </p:nvSpPr>
        <p:spPr bwMode="auto">
          <a:xfrm>
            <a:off x="3962400" y="3186087"/>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200"/>
              <a:t>2</a:t>
            </a:r>
          </a:p>
        </p:txBody>
      </p:sp>
      <p:sp>
        <p:nvSpPr>
          <p:cNvPr id="23" name="Text Box 22"/>
          <p:cNvSpPr txBox="1">
            <a:spLocks noChangeArrowheads="1"/>
          </p:cNvSpPr>
          <p:nvPr/>
        </p:nvSpPr>
        <p:spPr bwMode="auto">
          <a:xfrm>
            <a:off x="1752600" y="4100487"/>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200"/>
              <a:t>1</a:t>
            </a:r>
          </a:p>
        </p:txBody>
      </p:sp>
      <p:sp>
        <p:nvSpPr>
          <p:cNvPr id="24" name="Text Box 23"/>
          <p:cNvSpPr txBox="1">
            <a:spLocks noChangeArrowheads="1"/>
          </p:cNvSpPr>
          <p:nvPr/>
        </p:nvSpPr>
        <p:spPr bwMode="auto">
          <a:xfrm>
            <a:off x="3962400" y="4100487"/>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200"/>
              <a:t>2</a:t>
            </a:r>
          </a:p>
        </p:txBody>
      </p:sp>
      <p:sp>
        <p:nvSpPr>
          <p:cNvPr id="25" name="Text Box 24"/>
          <p:cNvSpPr txBox="1">
            <a:spLocks noChangeArrowheads="1"/>
          </p:cNvSpPr>
          <p:nvPr/>
        </p:nvSpPr>
        <p:spPr bwMode="auto">
          <a:xfrm>
            <a:off x="533400" y="4862487"/>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t>Composite aggregation is indicated by a filled diamond</a:t>
            </a:r>
          </a:p>
        </p:txBody>
      </p:sp>
    </p:spTree>
    <p:extLst>
      <p:ext uri="{BB962C8B-B14F-4D97-AF65-F5344CB8AC3E}">
        <p14:creationId xmlns:p14="http://schemas.microsoft.com/office/powerpoint/2010/main" val="2234106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570642"/>
            <a:ext cx="8229600" cy="639763"/>
          </a:xfrm>
        </p:spPr>
        <p:txBody>
          <a:bodyPr>
            <a:normAutofit fontScale="90000"/>
          </a:bodyPr>
          <a:lstStyle/>
          <a:p>
            <a:pPr>
              <a:buNone/>
            </a:pPr>
            <a:r>
              <a:rPr lang="id-ID" dirty="0" smtClean="0"/>
              <a:t>Structural Thing in UML</a:t>
            </a:r>
            <a:endParaRPr lang="id-ID"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a:t>
            </a:fld>
            <a:endParaRPr lang="en-US"/>
          </a:p>
        </p:txBody>
      </p:sp>
      <p:sp>
        <p:nvSpPr>
          <p:cNvPr id="8" name="Oval 10"/>
          <p:cNvSpPr>
            <a:spLocks noChangeArrowheads="1"/>
          </p:cNvSpPr>
          <p:nvPr/>
        </p:nvSpPr>
        <p:spPr bwMode="auto">
          <a:xfrm>
            <a:off x="5029200" y="1880790"/>
            <a:ext cx="457200" cy="395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9" name="Text Box 11"/>
          <p:cNvSpPr txBox="1">
            <a:spLocks noChangeArrowheads="1"/>
          </p:cNvSpPr>
          <p:nvPr/>
        </p:nvSpPr>
        <p:spPr bwMode="auto">
          <a:xfrm>
            <a:off x="4876800" y="2490390"/>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a:solidFill>
                  <a:srgbClr val="3333CC"/>
                </a:solidFill>
                <a:latin typeface="Times New Roman" pitchFamily="18" charset="0"/>
              </a:rPr>
              <a:t>IGrade</a:t>
            </a:r>
          </a:p>
        </p:txBody>
      </p:sp>
      <p:sp>
        <p:nvSpPr>
          <p:cNvPr id="10" name="Oval 12"/>
          <p:cNvSpPr>
            <a:spLocks noChangeArrowheads="1"/>
          </p:cNvSpPr>
          <p:nvPr/>
        </p:nvSpPr>
        <p:spPr bwMode="auto">
          <a:xfrm>
            <a:off x="6172200" y="4009473"/>
            <a:ext cx="2133600" cy="1066800"/>
          </a:xfrm>
          <a:prstGeom prst="ellipse">
            <a:avLst/>
          </a:prstGeom>
          <a:solidFill>
            <a:schemeClr val="bg1"/>
          </a:solidFill>
          <a:ln w="9525">
            <a:solidFill>
              <a:srgbClr val="0099FF"/>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0" dirty="0">
                <a:solidFill>
                  <a:srgbClr val="3333CC"/>
                </a:solidFill>
                <a:latin typeface="Times New Roman" pitchFamily="18" charset="0"/>
              </a:rPr>
              <a:t>Manage Course</a:t>
            </a:r>
          </a:p>
          <a:p>
            <a:r>
              <a:rPr lang="en-US" sz="1800" b="0" dirty="0">
                <a:solidFill>
                  <a:srgbClr val="3333CC"/>
                </a:solidFill>
                <a:latin typeface="Times New Roman" pitchFamily="18" charset="0"/>
              </a:rPr>
              <a:t>Registration</a:t>
            </a:r>
          </a:p>
        </p:txBody>
      </p:sp>
      <p:sp>
        <p:nvSpPr>
          <p:cNvPr id="11" name="Oval 13"/>
          <p:cNvSpPr>
            <a:spLocks noChangeArrowheads="1"/>
          </p:cNvSpPr>
          <p:nvPr/>
        </p:nvSpPr>
        <p:spPr bwMode="auto">
          <a:xfrm>
            <a:off x="762000" y="4090590"/>
            <a:ext cx="1721768"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0" dirty="0">
                <a:solidFill>
                  <a:srgbClr val="3333CC"/>
                </a:solidFill>
                <a:latin typeface="Times New Roman" pitchFamily="18" charset="0"/>
              </a:rPr>
              <a:t>Register</a:t>
            </a:r>
          </a:p>
          <a:p>
            <a:r>
              <a:rPr lang="en-US" sz="1800" b="0" dirty="0">
                <a:solidFill>
                  <a:srgbClr val="3333CC"/>
                </a:solidFill>
                <a:latin typeface="Times New Roman" pitchFamily="18" charset="0"/>
              </a:rPr>
              <a:t>for Courses</a:t>
            </a:r>
          </a:p>
        </p:txBody>
      </p:sp>
      <p:sp>
        <p:nvSpPr>
          <p:cNvPr id="12" name="Rectangle 14"/>
          <p:cNvSpPr>
            <a:spLocks noChangeArrowheads="1"/>
          </p:cNvSpPr>
          <p:nvPr/>
        </p:nvSpPr>
        <p:spPr bwMode="auto">
          <a:xfrm>
            <a:off x="1143000" y="1728390"/>
            <a:ext cx="1447800" cy="1752600"/>
          </a:xfrm>
          <a:prstGeom prst="rect">
            <a:avLst/>
          </a:prstGeom>
          <a:noFill/>
          <a:ln w="38100">
            <a:solidFill>
              <a:srgbClr val="99CCFF"/>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0" dirty="0">
                <a:solidFill>
                  <a:srgbClr val="3333CC"/>
                </a:solidFill>
                <a:latin typeface="Times New Roman" pitchFamily="18" charset="0"/>
              </a:rPr>
              <a:t>Event </a:t>
            </a:r>
            <a:r>
              <a:rPr lang="en-US" sz="1800" b="0" dirty="0" err="1">
                <a:solidFill>
                  <a:srgbClr val="3333CC"/>
                </a:solidFill>
                <a:latin typeface="Times New Roman" pitchFamily="18" charset="0"/>
              </a:rPr>
              <a:t>Mgr</a:t>
            </a:r>
            <a:endParaRPr lang="en-US" sz="1800" b="0" dirty="0">
              <a:solidFill>
                <a:srgbClr val="3333CC"/>
              </a:solidFill>
              <a:latin typeface="Times New Roman" pitchFamily="18" charset="0"/>
            </a:endParaRPr>
          </a:p>
          <a:p>
            <a:r>
              <a:rPr lang="en-US" sz="1800" b="0" dirty="0">
                <a:solidFill>
                  <a:srgbClr val="3333CC"/>
                </a:solidFill>
                <a:latin typeface="Times New Roman" pitchFamily="18" charset="0"/>
              </a:rPr>
              <a:t>thread</a:t>
            </a:r>
          </a:p>
          <a:p>
            <a:r>
              <a:rPr lang="en-US" sz="1800" b="0" dirty="0">
                <a:solidFill>
                  <a:srgbClr val="3333CC"/>
                </a:solidFill>
                <a:latin typeface="Times New Roman" pitchFamily="18" charset="0"/>
              </a:rPr>
              <a:t>time</a:t>
            </a:r>
          </a:p>
          <a:p>
            <a:r>
              <a:rPr lang="en-US" sz="1800" b="0" dirty="0">
                <a:solidFill>
                  <a:srgbClr val="3333CC"/>
                </a:solidFill>
                <a:latin typeface="Times New Roman" pitchFamily="18" charset="0"/>
              </a:rPr>
              <a:t>Start</a:t>
            </a:r>
          </a:p>
          <a:p>
            <a:r>
              <a:rPr lang="en-US" sz="1800" b="0" dirty="0">
                <a:solidFill>
                  <a:srgbClr val="3333CC"/>
                </a:solidFill>
                <a:latin typeface="Times New Roman" pitchFamily="18" charset="0"/>
              </a:rPr>
              <a:t>suspend( )</a:t>
            </a:r>
          </a:p>
          <a:p>
            <a:r>
              <a:rPr lang="en-US" sz="1800" b="0" dirty="0">
                <a:solidFill>
                  <a:srgbClr val="3333CC"/>
                </a:solidFill>
                <a:latin typeface="Times New Roman" pitchFamily="18" charset="0"/>
              </a:rPr>
              <a:t>stop( )</a:t>
            </a:r>
          </a:p>
        </p:txBody>
      </p:sp>
      <p:sp>
        <p:nvSpPr>
          <p:cNvPr id="13" name="Line 15"/>
          <p:cNvSpPr>
            <a:spLocks noChangeShapeType="1"/>
          </p:cNvSpPr>
          <p:nvPr/>
        </p:nvSpPr>
        <p:spPr bwMode="auto">
          <a:xfrm>
            <a:off x="1143000" y="2109390"/>
            <a:ext cx="1447800" cy="0"/>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4" name="Line 16"/>
          <p:cNvSpPr>
            <a:spLocks noChangeShapeType="1"/>
          </p:cNvSpPr>
          <p:nvPr/>
        </p:nvSpPr>
        <p:spPr bwMode="auto">
          <a:xfrm>
            <a:off x="1143000" y="2642790"/>
            <a:ext cx="1447800" cy="0"/>
          </a:xfrm>
          <a:prstGeom prst="line">
            <a:avLst/>
          </a:prstGeom>
          <a:noFill/>
          <a:ln w="9525">
            <a:solidFill>
              <a:srgbClr val="99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5" name="Rectangle 17"/>
          <p:cNvSpPr>
            <a:spLocks noChangeArrowheads="1"/>
          </p:cNvSpPr>
          <p:nvPr/>
        </p:nvSpPr>
        <p:spPr bwMode="auto">
          <a:xfrm>
            <a:off x="2971800" y="2109390"/>
            <a:ext cx="1620022"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d-ID" sz="1800" b="0" dirty="0" smtClean="0">
                <a:solidFill>
                  <a:srgbClr val="3333CC"/>
                </a:solidFill>
                <a:latin typeface="Times New Roman" pitchFamily="18" charset="0"/>
              </a:rPr>
              <a:t>   </a:t>
            </a:r>
            <a:r>
              <a:rPr lang="en-US" sz="1800" b="0" dirty="0" smtClean="0">
                <a:solidFill>
                  <a:srgbClr val="3333CC"/>
                </a:solidFill>
                <a:latin typeface="Times New Roman" pitchFamily="18" charset="0"/>
              </a:rPr>
              <a:t>Course.cpp</a:t>
            </a:r>
            <a:endParaRPr lang="en-US" sz="1800" b="0" dirty="0">
              <a:solidFill>
                <a:srgbClr val="3333CC"/>
              </a:solidFill>
              <a:latin typeface="Times New Roman" pitchFamily="18" charset="0"/>
            </a:endParaRPr>
          </a:p>
        </p:txBody>
      </p:sp>
      <p:sp>
        <p:nvSpPr>
          <p:cNvPr id="16" name="Rectangle 18"/>
          <p:cNvSpPr>
            <a:spLocks noChangeArrowheads="1"/>
          </p:cNvSpPr>
          <p:nvPr/>
        </p:nvSpPr>
        <p:spPr bwMode="auto">
          <a:xfrm>
            <a:off x="2819400" y="2261790"/>
            <a:ext cx="304800" cy="152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7" name="Rectangle 19"/>
          <p:cNvSpPr>
            <a:spLocks noChangeArrowheads="1"/>
          </p:cNvSpPr>
          <p:nvPr/>
        </p:nvSpPr>
        <p:spPr bwMode="auto">
          <a:xfrm>
            <a:off x="2819400" y="2490390"/>
            <a:ext cx="304800" cy="152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3333CC"/>
              </a:solidFill>
            </a:endParaRPr>
          </a:p>
        </p:txBody>
      </p:sp>
      <p:sp>
        <p:nvSpPr>
          <p:cNvPr id="18" name="Rectangle 26"/>
          <p:cNvSpPr>
            <a:spLocks noChangeArrowheads="1"/>
          </p:cNvSpPr>
          <p:nvPr/>
        </p:nvSpPr>
        <p:spPr bwMode="auto">
          <a:xfrm>
            <a:off x="5016352" y="4906996"/>
            <a:ext cx="13901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i="1" dirty="0">
                <a:solidFill>
                  <a:srgbClr val="3333CC"/>
                </a:solidFill>
              </a:rPr>
              <a:t>Collaboration</a:t>
            </a:r>
          </a:p>
        </p:txBody>
      </p:sp>
      <p:sp>
        <p:nvSpPr>
          <p:cNvPr id="19" name="Rectangle 27"/>
          <p:cNvSpPr>
            <a:spLocks noChangeArrowheads="1"/>
          </p:cNvSpPr>
          <p:nvPr/>
        </p:nvSpPr>
        <p:spPr bwMode="auto">
          <a:xfrm>
            <a:off x="838200" y="5004990"/>
            <a:ext cx="10839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i="1" dirty="0">
                <a:solidFill>
                  <a:srgbClr val="3333CC"/>
                </a:solidFill>
              </a:rPr>
              <a:t>Use Case</a:t>
            </a:r>
          </a:p>
        </p:txBody>
      </p:sp>
      <p:sp>
        <p:nvSpPr>
          <p:cNvPr id="20" name="Rectangle 33"/>
          <p:cNvSpPr>
            <a:spLocks noChangeArrowheads="1"/>
          </p:cNvSpPr>
          <p:nvPr/>
        </p:nvSpPr>
        <p:spPr bwMode="auto">
          <a:xfrm>
            <a:off x="6629400" y="2795190"/>
            <a:ext cx="1295400" cy="685800"/>
          </a:xfrm>
          <a:prstGeom prst="rect">
            <a:avLst/>
          </a:prstGeom>
          <a:solidFill>
            <a:schemeClr val="bg1"/>
          </a:solidFill>
          <a:ln w="9525">
            <a:miter lim="800000"/>
            <a:headEnd/>
            <a:tailEnd/>
          </a:ln>
          <a:effectLst/>
          <a:scene3d>
            <a:camera prst="legacyObliqueTopRight"/>
            <a:lightRig rig="legacyFlat3" dir="l"/>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flatTx/>
          </a:bodyPr>
          <a:lstStyle/>
          <a:p>
            <a:pPr eaLnBrk="1" hangingPunct="1"/>
            <a:endParaRPr lang="id-ID" sz="1800" b="0">
              <a:solidFill>
                <a:srgbClr val="3333CC"/>
              </a:solidFill>
              <a:latin typeface="Times New Roman" pitchFamily="18" charset="0"/>
            </a:endParaRPr>
          </a:p>
        </p:txBody>
      </p:sp>
      <p:sp>
        <p:nvSpPr>
          <p:cNvPr id="21" name="Text Box 34"/>
          <p:cNvSpPr txBox="1">
            <a:spLocks noChangeArrowheads="1"/>
          </p:cNvSpPr>
          <p:nvPr/>
        </p:nvSpPr>
        <p:spPr bwMode="auto">
          <a:xfrm>
            <a:off x="6553200" y="294759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400" dirty="0" err="1">
                <a:solidFill>
                  <a:srgbClr val="3333CC"/>
                </a:solidFill>
                <a:latin typeface="Verdana" pitchFamily="34" charset="0"/>
              </a:rPr>
              <a:t>UnivWebServer</a:t>
            </a:r>
            <a:endParaRPr lang="en-US" sz="1400" dirty="0">
              <a:solidFill>
                <a:srgbClr val="3333CC"/>
              </a:solidFill>
              <a:latin typeface="Verdana" pitchFamily="34" charset="0"/>
            </a:endParaRPr>
          </a:p>
        </p:txBody>
      </p:sp>
      <p:sp>
        <p:nvSpPr>
          <p:cNvPr id="22" name="Rectangle 35"/>
          <p:cNvSpPr>
            <a:spLocks noChangeArrowheads="1"/>
          </p:cNvSpPr>
          <p:nvPr/>
        </p:nvSpPr>
        <p:spPr bwMode="auto">
          <a:xfrm>
            <a:off x="4724400" y="2947590"/>
            <a:ext cx="1066800" cy="1179731"/>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id-ID" sz="2400" b="0">
              <a:solidFill>
                <a:srgbClr val="3333CC"/>
              </a:solidFill>
              <a:latin typeface="Times New Roman" pitchFamily="18" charset="0"/>
            </a:endParaRPr>
          </a:p>
        </p:txBody>
      </p:sp>
      <p:sp>
        <p:nvSpPr>
          <p:cNvPr id="23" name="Line 36"/>
          <p:cNvSpPr>
            <a:spLocks noChangeShapeType="1"/>
          </p:cNvSpPr>
          <p:nvPr/>
        </p:nvSpPr>
        <p:spPr bwMode="auto">
          <a:xfrm>
            <a:off x="4724400" y="3404790"/>
            <a:ext cx="1066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24" name="Line 37"/>
          <p:cNvSpPr>
            <a:spLocks noChangeShapeType="1"/>
          </p:cNvSpPr>
          <p:nvPr/>
        </p:nvSpPr>
        <p:spPr bwMode="auto">
          <a:xfrm>
            <a:off x="4724400" y="3557190"/>
            <a:ext cx="10668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
        <p:nvSpPr>
          <p:cNvPr id="25" name="Text Box 38"/>
          <p:cNvSpPr txBox="1">
            <a:spLocks noChangeArrowheads="1"/>
          </p:cNvSpPr>
          <p:nvPr/>
        </p:nvSpPr>
        <p:spPr bwMode="auto">
          <a:xfrm>
            <a:off x="4724400" y="2871390"/>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400" b="0" dirty="0">
                <a:solidFill>
                  <a:srgbClr val="3333CC"/>
                </a:solidFill>
                <a:latin typeface="Times New Roman" pitchFamily="18" charset="0"/>
              </a:rPr>
              <a:t>&lt;&lt;interface&gt;&gt;</a:t>
            </a:r>
          </a:p>
          <a:p>
            <a:pPr eaLnBrk="1" hangingPunct="1"/>
            <a:r>
              <a:rPr lang="en-US" sz="1400" b="0" dirty="0" err="1">
                <a:solidFill>
                  <a:srgbClr val="3333CC"/>
                </a:solidFill>
                <a:latin typeface="Times New Roman" pitchFamily="18" charset="0"/>
              </a:rPr>
              <a:t>IGrade</a:t>
            </a:r>
            <a:endParaRPr lang="en-US" sz="1400" b="0" dirty="0">
              <a:solidFill>
                <a:srgbClr val="3333CC"/>
              </a:solidFill>
              <a:latin typeface="Times New Roman" pitchFamily="18" charset="0"/>
            </a:endParaRPr>
          </a:p>
        </p:txBody>
      </p:sp>
      <p:sp>
        <p:nvSpPr>
          <p:cNvPr id="26" name="Text Box 39"/>
          <p:cNvSpPr txBox="1">
            <a:spLocks noChangeArrowheads="1"/>
          </p:cNvSpPr>
          <p:nvPr/>
        </p:nvSpPr>
        <p:spPr bwMode="auto">
          <a:xfrm>
            <a:off x="4724400" y="3480990"/>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b="0" dirty="0" err="1">
                <a:solidFill>
                  <a:srgbClr val="3333CC"/>
                </a:solidFill>
                <a:latin typeface="Times New Roman" pitchFamily="18" charset="0"/>
              </a:rPr>
              <a:t>setGrade</a:t>
            </a:r>
            <a:r>
              <a:rPr lang="en-US" b="0" dirty="0">
                <a:solidFill>
                  <a:srgbClr val="3333CC"/>
                </a:solidFill>
                <a:latin typeface="Times New Roman" pitchFamily="18" charset="0"/>
              </a:rPr>
              <a:t>()</a:t>
            </a:r>
          </a:p>
          <a:p>
            <a:pPr algn="l" eaLnBrk="1" hangingPunct="1"/>
            <a:r>
              <a:rPr lang="en-US" sz="1400" b="0" dirty="0" err="1">
                <a:solidFill>
                  <a:srgbClr val="3333CC"/>
                </a:solidFill>
                <a:latin typeface="Times New Roman" pitchFamily="18" charset="0"/>
              </a:rPr>
              <a:t>getGrade</a:t>
            </a:r>
            <a:r>
              <a:rPr lang="en-US" b="0" dirty="0">
                <a:solidFill>
                  <a:srgbClr val="3333CC"/>
                </a:solidFill>
                <a:latin typeface="Times New Roman" pitchFamily="18" charset="0"/>
              </a:rPr>
              <a:t>()</a:t>
            </a:r>
          </a:p>
        </p:txBody>
      </p:sp>
      <p:sp>
        <p:nvSpPr>
          <p:cNvPr id="27" name="Rectangle 41"/>
          <p:cNvSpPr>
            <a:spLocks noChangeArrowheads="1"/>
          </p:cNvSpPr>
          <p:nvPr/>
        </p:nvSpPr>
        <p:spPr bwMode="auto">
          <a:xfrm>
            <a:off x="4860032" y="5250467"/>
            <a:ext cx="41857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b="0" i="1" dirty="0">
                <a:solidFill>
                  <a:srgbClr val="3333CC"/>
                </a:solidFill>
              </a:rPr>
              <a:t>(chain of responsibility </a:t>
            </a:r>
          </a:p>
          <a:p>
            <a:pPr algn="l"/>
            <a:r>
              <a:rPr lang="en-US" b="0" i="1" dirty="0">
                <a:solidFill>
                  <a:srgbClr val="3333CC"/>
                </a:solidFill>
              </a:rPr>
              <a:t>shared by a web of interacting objects, </a:t>
            </a:r>
          </a:p>
          <a:p>
            <a:pPr algn="l"/>
            <a:r>
              <a:rPr lang="en-US" b="0" i="1" dirty="0">
                <a:solidFill>
                  <a:srgbClr val="3333CC"/>
                </a:solidFill>
              </a:rPr>
              <a:t>structural and behavioral)</a:t>
            </a:r>
          </a:p>
        </p:txBody>
      </p:sp>
      <p:sp>
        <p:nvSpPr>
          <p:cNvPr id="28" name="Rectangle 42"/>
          <p:cNvSpPr>
            <a:spLocks noChangeArrowheads="1"/>
          </p:cNvSpPr>
          <p:nvPr/>
        </p:nvSpPr>
        <p:spPr bwMode="auto">
          <a:xfrm>
            <a:off x="609600" y="5385990"/>
            <a:ext cx="21686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b="0" i="1">
                <a:solidFill>
                  <a:schemeClr val="bg1"/>
                </a:solidFill>
              </a:rPr>
              <a:t>(a system service</a:t>
            </a:r>
          </a:p>
          <a:p>
            <a:pPr algn="l">
              <a:buFontTx/>
              <a:buChar char="-"/>
            </a:pPr>
            <a:r>
              <a:rPr lang="en-US" b="0" i="1">
                <a:solidFill>
                  <a:schemeClr val="bg1"/>
                </a:solidFill>
              </a:rPr>
              <a:t>sequence of </a:t>
            </a:r>
          </a:p>
          <a:p>
            <a:pPr algn="l"/>
            <a:r>
              <a:rPr lang="en-US" b="0" i="1">
                <a:solidFill>
                  <a:schemeClr val="bg1"/>
                </a:solidFill>
              </a:rPr>
              <a:t>Interactions w. actor)</a:t>
            </a:r>
          </a:p>
        </p:txBody>
      </p:sp>
      <p:sp>
        <p:nvSpPr>
          <p:cNvPr id="29" name="Line 43"/>
          <p:cNvSpPr>
            <a:spLocks noChangeShapeType="1"/>
          </p:cNvSpPr>
          <p:nvPr/>
        </p:nvSpPr>
        <p:spPr bwMode="auto">
          <a:xfrm>
            <a:off x="5257800" y="2261790"/>
            <a:ext cx="0" cy="3048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solidFill>
                <a:srgbClr val="3333CC"/>
              </a:solidFill>
            </a:endParaRPr>
          </a:p>
        </p:txBody>
      </p:sp>
    </p:spTree>
    <p:extLst>
      <p:ext uri="{BB962C8B-B14F-4D97-AF65-F5344CB8AC3E}">
        <p14:creationId xmlns:p14="http://schemas.microsoft.com/office/powerpoint/2010/main" val="3419041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rPr>
              <a:t>Composition VS Aggregation</a:t>
            </a:r>
            <a:endParaRPr lang="id-ID" b="1" dirty="0">
              <a:effectLst>
                <a:outerShdw blurRad="38100" dist="38100" dir="2700000" algn="tl">
                  <a:srgbClr val="000000">
                    <a:alpha val="43137"/>
                  </a:srgbClr>
                </a:outerShdw>
              </a:effectLst>
            </a:endParaRPr>
          </a:p>
        </p:txBody>
      </p:sp>
      <p:sp>
        <p:nvSpPr>
          <p:cNvPr id="8" name="Content Placeholder 2"/>
          <p:cNvSpPr>
            <a:spLocks noGrp="1"/>
          </p:cNvSpPr>
          <p:nvPr>
            <p:ph idx="1"/>
          </p:nvPr>
        </p:nvSpPr>
        <p:spPr>
          <a:xfrm>
            <a:off x="107504" y="5533256"/>
            <a:ext cx="8928992" cy="1224136"/>
          </a:xfrm>
        </p:spPr>
        <p:txBody>
          <a:bodyPr>
            <a:normAutofit/>
          </a:bodyPr>
          <a:lstStyle/>
          <a:p>
            <a:pPr marL="0" indent="0" algn="ctr">
              <a:lnSpc>
                <a:spcPct val="120000"/>
              </a:lnSpc>
              <a:buClrTx/>
              <a:buNone/>
            </a:pPr>
            <a:r>
              <a:rPr lang="id-ID" sz="1800" dirty="0" smtClean="0"/>
              <a:t>Bila Universitas ditutup maka Fakultas dan Jurusan akan hilang akan tetapi Dosen tetap akan ada. Begitupun relasi antar Fakultas dengan Jurusan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90</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5832648" cy="473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34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id-ID" sz="2800" b="1" dirty="0" smtClean="0">
                <a:effectLst>
                  <a:outerShdw blurRad="38100" dist="38100" dir="2700000" algn="tl">
                    <a:srgbClr val="000000">
                      <a:alpha val="43137"/>
                    </a:srgbClr>
                  </a:outerShdw>
                </a:effectLst>
              </a:rPr>
              <a:t>Association VS Composition VS Aggregation</a:t>
            </a:r>
            <a:endParaRPr lang="id-ID" sz="28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91</a:t>
            </a:fld>
            <a:endParaRPr lang="en-US"/>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772816"/>
            <a:ext cx="5400600" cy="4129870"/>
          </a:xfrm>
          <a:prstGeom prst="rect">
            <a:avLst/>
          </a:prstGeom>
        </p:spPr>
      </p:pic>
    </p:spTree>
    <p:extLst>
      <p:ext uri="{BB962C8B-B14F-4D97-AF65-F5344CB8AC3E}">
        <p14:creationId xmlns:p14="http://schemas.microsoft.com/office/powerpoint/2010/main" val="3904307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457200" y="620688"/>
            <a:ext cx="8229600" cy="715962"/>
          </a:xfrm>
        </p:spPr>
        <p:txBody>
          <a:bodyPr/>
          <a:lstStyle/>
          <a:p>
            <a:pPr eaLnBrk="1" hangingPunct="1"/>
            <a:r>
              <a:rPr lang="en-US" sz="4000" smtClean="0"/>
              <a:t>Advanced Specialization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92</a:t>
            </a:fld>
            <a:endParaRPr lang="en-US"/>
          </a:p>
        </p:txBody>
      </p:sp>
      <p:sp>
        <p:nvSpPr>
          <p:cNvPr id="8" name="Rectangle 5"/>
          <p:cNvSpPr>
            <a:spLocks noChangeArrowheads="1"/>
          </p:cNvSpPr>
          <p:nvPr/>
        </p:nvSpPr>
        <p:spPr bwMode="auto">
          <a:xfrm>
            <a:off x="3124200" y="1978694"/>
            <a:ext cx="2514600" cy="4572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9" name="Rectangle 6"/>
          <p:cNvSpPr>
            <a:spLocks noChangeArrowheads="1"/>
          </p:cNvSpPr>
          <p:nvPr/>
        </p:nvSpPr>
        <p:spPr bwMode="auto">
          <a:xfrm>
            <a:off x="2667000" y="3959894"/>
            <a:ext cx="13716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0" name="Rectangle 7"/>
          <p:cNvSpPr>
            <a:spLocks noChangeArrowheads="1"/>
          </p:cNvSpPr>
          <p:nvPr/>
        </p:nvSpPr>
        <p:spPr bwMode="auto">
          <a:xfrm>
            <a:off x="914400" y="3959894"/>
            <a:ext cx="13716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4876800" y="3959894"/>
            <a:ext cx="13716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2" name="Rectangle 9"/>
          <p:cNvSpPr>
            <a:spLocks noChangeArrowheads="1"/>
          </p:cNvSpPr>
          <p:nvPr/>
        </p:nvSpPr>
        <p:spPr bwMode="auto">
          <a:xfrm>
            <a:off x="6629400" y="3959894"/>
            <a:ext cx="1371600" cy="533400"/>
          </a:xfrm>
          <a:prstGeom prst="rect">
            <a:avLst/>
          </a:prstGeom>
          <a:solidFill>
            <a:schemeClr val="accent5"/>
          </a:solidFill>
          <a:ln w="9525">
            <a:solidFill>
              <a:schemeClr val="tx1"/>
            </a:solidFill>
            <a:miter lim="800000"/>
            <a:headEnd/>
            <a:tailEnd/>
          </a:ln>
          <a:effectLst/>
        </p:spPr>
        <p:txBody>
          <a:bodyPr wrap="none" anchor="ctr"/>
          <a:lstStyle/>
          <a:p>
            <a:pPr>
              <a:defRPr/>
            </a:pPr>
            <a:endParaRPr lang="en-US"/>
          </a:p>
        </p:txBody>
      </p:sp>
      <p:sp>
        <p:nvSpPr>
          <p:cNvPr id="13" name="AutoShape 10"/>
          <p:cNvSpPr>
            <a:spLocks noChangeArrowheads="1"/>
          </p:cNvSpPr>
          <p:nvPr/>
        </p:nvSpPr>
        <p:spPr bwMode="auto">
          <a:xfrm>
            <a:off x="3276600" y="2435894"/>
            <a:ext cx="381000" cy="3048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4" name="AutoShape 11"/>
          <p:cNvSpPr>
            <a:spLocks noChangeArrowheads="1"/>
          </p:cNvSpPr>
          <p:nvPr/>
        </p:nvSpPr>
        <p:spPr bwMode="auto">
          <a:xfrm>
            <a:off x="5105400" y="2435894"/>
            <a:ext cx="381000" cy="3048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5" name="Line 12"/>
          <p:cNvSpPr>
            <a:spLocks noChangeShapeType="1"/>
          </p:cNvSpPr>
          <p:nvPr/>
        </p:nvSpPr>
        <p:spPr bwMode="auto">
          <a:xfrm>
            <a:off x="1371600" y="3655094"/>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6" name="Line 13"/>
          <p:cNvSpPr>
            <a:spLocks noChangeShapeType="1"/>
          </p:cNvSpPr>
          <p:nvPr/>
        </p:nvSpPr>
        <p:spPr bwMode="auto">
          <a:xfrm>
            <a:off x="1371600" y="3655094"/>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7" name="Line 14"/>
          <p:cNvSpPr>
            <a:spLocks noChangeShapeType="1"/>
          </p:cNvSpPr>
          <p:nvPr/>
        </p:nvSpPr>
        <p:spPr bwMode="auto">
          <a:xfrm>
            <a:off x="3657600" y="3655094"/>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8" name="Line 15"/>
          <p:cNvSpPr>
            <a:spLocks noChangeShapeType="1"/>
          </p:cNvSpPr>
          <p:nvPr/>
        </p:nvSpPr>
        <p:spPr bwMode="auto">
          <a:xfrm>
            <a:off x="2362200" y="2893094"/>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19" name="Line 16"/>
          <p:cNvSpPr>
            <a:spLocks noChangeShapeType="1"/>
          </p:cNvSpPr>
          <p:nvPr/>
        </p:nvSpPr>
        <p:spPr bwMode="auto">
          <a:xfrm>
            <a:off x="2362200" y="2893094"/>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0" name="Line 17"/>
          <p:cNvSpPr>
            <a:spLocks noChangeShapeType="1"/>
          </p:cNvSpPr>
          <p:nvPr/>
        </p:nvSpPr>
        <p:spPr bwMode="auto">
          <a:xfrm flipV="1">
            <a:off x="3429000" y="2740694"/>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1" name="Line 18"/>
          <p:cNvSpPr>
            <a:spLocks noChangeShapeType="1"/>
          </p:cNvSpPr>
          <p:nvPr/>
        </p:nvSpPr>
        <p:spPr bwMode="auto">
          <a:xfrm>
            <a:off x="5334000" y="3655094"/>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2" name="Line 19"/>
          <p:cNvSpPr>
            <a:spLocks noChangeShapeType="1"/>
          </p:cNvSpPr>
          <p:nvPr/>
        </p:nvSpPr>
        <p:spPr bwMode="auto">
          <a:xfrm>
            <a:off x="5334000" y="3655094"/>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3" name="Line 20"/>
          <p:cNvSpPr>
            <a:spLocks noChangeShapeType="1"/>
          </p:cNvSpPr>
          <p:nvPr/>
        </p:nvSpPr>
        <p:spPr bwMode="auto">
          <a:xfrm>
            <a:off x="7620000" y="3655094"/>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4" name="Line 22"/>
          <p:cNvSpPr>
            <a:spLocks noChangeShapeType="1"/>
          </p:cNvSpPr>
          <p:nvPr/>
        </p:nvSpPr>
        <p:spPr bwMode="auto">
          <a:xfrm>
            <a:off x="6477000" y="2893094"/>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5" name="Line 23"/>
          <p:cNvSpPr>
            <a:spLocks noChangeShapeType="1"/>
          </p:cNvSpPr>
          <p:nvPr/>
        </p:nvSpPr>
        <p:spPr bwMode="auto">
          <a:xfrm>
            <a:off x="5334000" y="2893094"/>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6" name="Line 24"/>
          <p:cNvSpPr>
            <a:spLocks noChangeShapeType="1"/>
          </p:cNvSpPr>
          <p:nvPr/>
        </p:nvSpPr>
        <p:spPr bwMode="auto">
          <a:xfrm flipV="1">
            <a:off x="5334000" y="2740694"/>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sp>
        <p:nvSpPr>
          <p:cNvPr id="27" name="Text Box 25"/>
          <p:cNvSpPr txBox="1">
            <a:spLocks noChangeArrowheads="1"/>
          </p:cNvSpPr>
          <p:nvPr/>
        </p:nvSpPr>
        <p:spPr bwMode="auto">
          <a:xfrm>
            <a:off x="3810000" y="2054894"/>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sz="1800"/>
              <a:t>Person</a:t>
            </a:r>
          </a:p>
        </p:txBody>
      </p:sp>
      <p:sp>
        <p:nvSpPr>
          <p:cNvPr id="28" name="Text Box 26"/>
          <p:cNvSpPr txBox="1">
            <a:spLocks noChangeArrowheads="1"/>
          </p:cNvSpPr>
          <p:nvPr/>
        </p:nvSpPr>
        <p:spPr bwMode="auto">
          <a:xfrm>
            <a:off x="914400" y="4036094"/>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Boy</a:t>
            </a:r>
          </a:p>
        </p:txBody>
      </p:sp>
      <p:sp>
        <p:nvSpPr>
          <p:cNvPr id="29" name="Text Box 27"/>
          <p:cNvSpPr txBox="1">
            <a:spLocks noChangeArrowheads="1"/>
          </p:cNvSpPr>
          <p:nvPr/>
        </p:nvSpPr>
        <p:spPr bwMode="auto">
          <a:xfrm>
            <a:off x="2667000" y="4036094"/>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Girl</a:t>
            </a:r>
          </a:p>
        </p:txBody>
      </p:sp>
      <p:sp>
        <p:nvSpPr>
          <p:cNvPr id="30" name="Text Box 28"/>
          <p:cNvSpPr txBox="1">
            <a:spLocks noChangeArrowheads="1"/>
          </p:cNvSpPr>
          <p:nvPr/>
        </p:nvSpPr>
        <p:spPr bwMode="auto">
          <a:xfrm>
            <a:off x="4953000" y="4036094"/>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Swimmer</a:t>
            </a:r>
          </a:p>
        </p:txBody>
      </p:sp>
      <p:sp>
        <p:nvSpPr>
          <p:cNvPr id="31" name="Text Box 29"/>
          <p:cNvSpPr txBox="1">
            <a:spLocks noChangeArrowheads="1"/>
          </p:cNvSpPr>
          <p:nvPr/>
        </p:nvSpPr>
        <p:spPr bwMode="auto">
          <a:xfrm>
            <a:off x="6705600" y="4036094"/>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Runner</a:t>
            </a:r>
          </a:p>
        </p:txBody>
      </p:sp>
      <p:sp>
        <p:nvSpPr>
          <p:cNvPr id="32" name="Text Box 30"/>
          <p:cNvSpPr txBox="1">
            <a:spLocks noChangeArrowheads="1"/>
          </p:cNvSpPr>
          <p:nvPr/>
        </p:nvSpPr>
        <p:spPr bwMode="auto">
          <a:xfrm>
            <a:off x="990600" y="2893094"/>
            <a:ext cx="2438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Gender</a:t>
            </a:r>
          </a:p>
          <a:p>
            <a:pPr algn="ctr" eaLnBrk="1" hangingPunct="1">
              <a:spcBef>
                <a:spcPct val="50000"/>
              </a:spcBef>
            </a:pPr>
            <a:r>
              <a:rPr lang="en-US" sz="1800"/>
              <a:t>{complete, disjoint}</a:t>
            </a:r>
          </a:p>
        </p:txBody>
      </p:sp>
      <p:sp>
        <p:nvSpPr>
          <p:cNvPr id="33" name="Text Box 31"/>
          <p:cNvSpPr txBox="1">
            <a:spLocks noChangeArrowheads="1"/>
          </p:cNvSpPr>
          <p:nvPr/>
        </p:nvSpPr>
        <p:spPr bwMode="auto">
          <a:xfrm>
            <a:off x="4724400" y="2893094"/>
            <a:ext cx="297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a:t>Sports activity</a:t>
            </a:r>
          </a:p>
          <a:p>
            <a:pPr algn="ctr" eaLnBrk="1" hangingPunct="1">
              <a:spcBef>
                <a:spcPct val="50000"/>
              </a:spcBef>
            </a:pPr>
            <a:r>
              <a:rPr lang="en-US" sz="1800"/>
              <a:t>{incomplete, overlapping}</a:t>
            </a:r>
          </a:p>
        </p:txBody>
      </p:sp>
      <p:sp>
        <p:nvSpPr>
          <p:cNvPr id="34" name="TextBox 30"/>
          <p:cNvSpPr txBox="1">
            <a:spLocks noChangeArrowheads="1"/>
          </p:cNvSpPr>
          <p:nvPr/>
        </p:nvSpPr>
        <p:spPr bwMode="auto">
          <a:xfrm>
            <a:off x="838200" y="5179094"/>
            <a:ext cx="731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a:t>These optional domain words make the relationships easier to understand.</a:t>
            </a:r>
          </a:p>
        </p:txBody>
      </p:sp>
    </p:spTree>
    <p:extLst>
      <p:ext uri="{BB962C8B-B14F-4D97-AF65-F5344CB8AC3E}">
        <p14:creationId xmlns:p14="http://schemas.microsoft.com/office/powerpoint/2010/main" val="1916233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476672"/>
            <a:ext cx="7772400" cy="914400"/>
          </a:xfrm>
        </p:spPr>
        <p:txBody>
          <a:bodyPr/>
          <a:lstStyle/>
          <a:p>
            <a:pPr eaLnBrk="1" hangingPunct="1"/>
            <a:r>
              <a:rPr lang="en-US" dirty="0" smtClean="0"/>
              <a:t>How to find classes?</a:t>
            </a:r>
            <a:r>
              <a:rPr lang="id-ID" dirty="0" smtClean="0"/>
              <a:t> (1)</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93</a:t>
            </a:fld>
            <a:endParaRPr lang="en-US"/>
          </a:p>
        </p:txBody>
      </p:sp>
      <p:sp>
        <p:nvSpPr>
          <p:cNvPr id="8" name="Rectangle 3"/>
          <p:cNvSpPr txBox="1">
            <a:spLocks noChangeArrowheads="1"/>
          </p:cNvSpPr>
          <p:nvPr/>
        </p:nvSpPr>
        <p:spPr bwMode="auto">
          <a:xfrm>
            <a:off x="685800" y="1484784"/>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200" dirty="0" smtClean="0"/>
              <a:t>Nouns in requirements document or use case descriptions may provide a good starting point, but often are inadequate</a:t>
            </a:r>
          </a:p>
          <a:p>
            <a:pPr>
              <a:lnSpc>
                <a:spcPct val="150000"/>
              </a:lnSpc>
            </a:pPr>
            <a:r>
              <a:rPr lang="en-US" sz="2200" dirty="0" smtClean="0"/>
              <a:t>Each class should contain a distinct set of operations relevant to the system under consideration</a:t>
            </a:r>
          </a:p>
          <a:p>
            <a:pPr lvl="1">
              <a:lnSpc>
                <a:spcPct val="150000"/>
              </a:lnSpc>
              <a:buFont typeface="Wingdings" pitchFamily="2" charset="2"/>
              <a:buChar char="§"/>
            </a:pPr>
            <a:r>
              <a:rPr lang="en-US" sz="2200" dirty="0" smtClean="0"/>
              <a:t>Think of a class as an ADT</a:t>
            </a:r>
          </a:p>
          <a:p>
            <a:pPr>
              <a:lnSpc>
                <a:spcPct val="150000"/>
              </a:lnSpc>
            </a:pPr>
            <a:r>
              <a:rPr lang="en-US" sz="2200" dirty="0" smtClean="0"/>
              <a:t>Remove vague classes</a:t>
            </a:r>
          </a:p>
          <a:p>
            <a:pPr lvl="1">
              <a:lnSpc>
                <a:spcPct val="150000"/>
              </a:lnSpc>
              <a:buFont typeface="Wingdings" pitchFamily="2" charset="2"/>
              <a:buChar char="§"/>
            </a:pPr>
            <a:r>
              <a:rPr lang="en-US" sz="2200" dirty="0" smtClean="0"/>
              <a:t>Classes that do not adequately describe themselves</a:t>
            </a:r>
          </a:p>
          <a:p>
            <a:pPr lvl="2">
              <a:lnSpc>
                <a:spcPct val="150000"/>
              </a:lnSpc>
            </a:pPr>
            <a:r>
              <a:rPr lang="en-US" sz="2200" dirty="0" smtClean="0"/>
              <a:t>A class that represents the internet</a:t>
            </a:r>
          </a:p>
        </p:txBody>
      </p:sp>
    </p:spTree>
    <p:extLst>
      <p:ext uri="{BB962C8B-B14F-4D97-AF65-F5344CB8AC3E}">
        <p14:creationId xmlns:p14="http://schemas.microsoft.com/office/powerpoint/2010/main" val="132967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blinds(horizontal)">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476672"/>
            <a:ext cx="7772400" cy="914400"/>
          </a:xfrm>
        </p:spPr>
        <p:txBody>
          <a:bodyPr/>
          <a:lstStyle/>
          <a:p>
            <a:pPr eaLnBrk="1" hangingPunct="1"/>
            <a:r>
              <a:rPr lang="en-US" dirty="0" smtClean="0"/>
              <a:t>How to find classes?</a:t>
            </a:r>
            <a:r>
              <a:rPr lang="id-ID" dirty="0" smtClean="0"/>
              <a:t> (2)</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94</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400" dirty="0" smtClean="0"/>
              <a:t>Try not to include implementation-oriented classes in the analysis model</a:t>
            </a:r>
          </a:p>
          <a:p>
            <a:pPr lvl="1">
              <a:lnSpc>
                <a:spcPct val="150000"/>
              </a:lnSpc>
              <a:buFont typeface="Wingdings" pitchFamily="2" charset="2"/>
              <a:buChar char="§"/>
            </a:pPr>
            <a:r>
              <a:rPr lang="en-US" sz="2400" dirty="0" smtClean="0"/>
              <a:t>May be introduced later during design and/or implementation </a:t>
            </a:r>
          </a:p>
          <a:p>
            <a:pPr lvl="1">
              <a:lnSpc>
                <a:spcPct val="150000"/>
              </a:lnSpc>
              <a:buFont typeface="Wingdings" pitchFamily="2" charset="2"/>
              <a:buChar char="§"/>
            </a:pPr>
            <a:r>
              <a:rPr lang="en-US" sz="2400" dirty="0" smtClean="0"/>
              <a:t>Examples: array, tree, list</a:t>
            </a:r>
          </a:p>
          <a:p>
            <a:pPr lvl="1">
              <a:lnSpc>
                <a:spcPct val="150000"/>
              </a:lnSpc>
              <a:buFont typeface="Wingdings" pitchFamily="2" charset="2"/>
              <a:buChar char="§"/>
            </a:pPr>
            <a:r>
              <a:rPr lang="en-US" sz="2400" dirty="0" smtClean="0"/>
              <a:t>These classes will not only occupy so much space in the diagram but also tend to divert the focus of analysis</a:t>
            </a:r>
          </a:p>
        </p:txBody>
      </p:sp>
    </p:spTree>
    <p:extLst>
      <p:ext uri="{BB962C8B-B14F-4D97-AF65-F5344CB8AC3E}">
        <p14:creationId xmlns:p14="http://schemas.microsoft.com/office/powerpoint/2010/main" val="34474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p:cTn id="1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p:cTn id="15"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3400" y="321940"/>
            <a:ext cx="8287072" cy="1143000"/>
          </a:xfrm>
        </p:spPr>
        <p:txBody>
          <a:bodyPr/>
          <a:lstStyle/>
          <a:p>
            <a:pPr eaLnBrk="1" hangingPunct="1"/>
            <a:r>
              <a:rPr lang="en-US" dirty="0" smtClean="0"/>
              <a:t>How to identify associations?</a:t>
            </a:r>
            <a:r>
              <a:rPr lang="id-ID" dirty="0" smtClean="0"/>
              <a:t> (1)</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95</a:t>
            </a:fld>
            <a:endParaRPr lang="en-US"/>
          </a:p>
        </p:txBody>
      </p:sp>
      <p:sp>
        <p:nvSpPr>
          <p:cNvPr id="8" name="Rectangle 3"/>
          <p:cNvSpPr txBox="1">
            <a:spLocks noChangeArrowheads="1"/>
          </p:cNvSpPr>
          <p:nvPr/>
        </p:nvSpPr>
        <p:spPr bwMode="auto">
          <a:xfrm>
            <a:off x="755576" y="170080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400" dirty="0" smtClean="0"/>
              <a:t>An association corresponds to a semantic</a:t>
            </a:r>
            <a:r>
              <a:rPr lang="id-ID" sz="2400" dirty="0" smtClean="0"/>
              <a:t> </a:t>
            </a:r>
            <a:r>
              <a:rPr lang="en-US" sz="2400" dirty="0" smtClean="0"/>
              <a:t>dependency between classes</a:t>
            </a:r>
          </a:p>
          <a:p>
            <a:pPr lvl="1">
              <a:lnSpc>
                <a:spcPct val="150000"/>
              </a:lnSpc>
              <a:buFont typeface="Wingdings" pitchFamily="2" charset="2"/>
              <a:buChar char="§"/>
            </a:pPr>
            <a:r>
              <a:rPr lang="en-US" sz="2400" dirty="0" smtClean="0"/>
              <a:t>Class A uses a service from class B (client-server)</a:t>
            </a:r>
          </a:p>
          <a:p>
            <a:pPr lvl="1">
              <a:lnSpc>
                <a:spcPct val="150000"/>
              </a:lnSpc>
              <a:buFont typeface="Wingdings" pitchFamily="2" charset="2"/>
              <a:buChar char="§"/>
            </a:pPr>
            <a:r>
              <a:rPr lang="en-US" sz="2400" dirty="0" smtClean="0"/>
              <a:t>Class A has a structural component whose type is class B (aggregation)</a:t>
            </a:r>
          </a:p>
          <a:p>
            <a:pPr lvl="1">
              <a:lnSpc>
                <a:spcPct val="150000"/>
              </a:lnSpc>
              <a:buFont typeface="Wingdings" pitchFamily="2" charset="2"/>
              <a:buChar char="§"/>
            </a:pPr>
            <a:r>
              <a:rPr lang="en-US" sz="2400" dirty="0" smtClean="0"/>
              <a:t>Class A sends data to or receives data from class B (communication)</a:t>
            </a:r>
          </a:p>
        </p:txBody>
      </p:sp>
    </p:spTree>
    <p:extLst>
      <p:ext uri="{BB962C8B-B14F-4D97-AF65-F5344CB8AC3E}">
        <p14:creationId xmlns:p14="http://schemas.microsoft.com/office/powerpoint/2010/main" val="24949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3400" y="321940"/>
            <a:ext cx="8287072" cy="1143000"/>
          </a:xfrm>
        </p:spPr>
        <p:txBody>
          <a:bodyPr/>
          <a:lstStyle/>
          <a:p>
            <a:pPr eaLnBrk="1" hangingPunct="1"/>
            <a:r>
              <a:rPr lang="en-US" dirty="0" smtClean="0"/>
              <a:t>How to identify associations?</a:t>
            </a:r>
            <a:r>
              <a:rPr lang="id-ID" dirty="0" smtClean="0"/>
              <a:t> (2)</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96</a:t>
            </a:fld>
            <a:endParaRPr lang="en-US"/>
          </a:p>
        </p:txBody>
      </p:sp>
      <p:sp>
        <p:nvSpPr>
          <p:cNvPr id="8" name="Rectangle 3"/>
          <p:cNvSpPr txBox="1">
            <a:spLocks noChangeArrowheads="1"/>
          </p:cNvSpPr>
          <p:nvPr/>
        </p:nvSpPr>
        <p:spPr bwMode="auto">
          <a:xfrm>
            <a:off x="533400" y="1524000"/>
            <a:ext cx="8071048" cy="471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1800" dirty="0" smtClean="0"/>
              <a:t>Include only those associations that are relevant to the current model</a:t>
            </a:r>
          </a:p>
          <a:p>
            <a:pPr lvl="1">
              <a:lnSpc>
                <a:spcPct val="150000"/>
              </a:lnSpc>
              <a:buFont typeface="Wingdings" pitchFamily="2" charset="2"/>
              <a:buChar char="§"/>
            </a:pPr>
            <a:r>
              <a:rPr lang="en-US" sz="1800" dirty="0" smtClean="0"/>
              <a:t>Constrained by assumptions, simplifications, system boundary (what is expected to be provided by the system)</a:t>
            </a:r>
          </a:p>
          <a:p>
            <a:pPr lvl="1">
              <a:lnSpc>
                <a:spcPct val="150000"/>
              </a:lnSpc>
              <a:buFont typeface="Wingdings" pitchFamily="2" charset="2"/>
              <a:buChar char="§"/>
            </a:pPr>
            <a:r>
              <a:rPr lang="en-US" sz="1800" dirty="0" smtClean="0"/>
              <a:t>Three different associations between “Faculty member” and “Course”</a:t>
            </a:r>
          </a:p>
          <a:p>
            <a:pPr lvl="2">
              <a:lnSpc>
                <a:spcPct val="150000"/>
              </a:lnSpc>
            </a:pPr>
            <a:r>
              <a:rPr lang="en-US" sz="1800" dirty="0" smtClean="0"/>
              <a:t>“Faculty member” teaches “Course” in a course registration system</a:t>
            </a:r>
          </a:p>
          <a:p>
            <a:pPr lvl="2">
              <a:lnSpc>
                <a:spcPct val="150000"/>
              </a:lnSpc>
            </a:pPr>
            <a:r>
              <a:rPr lang="en-US" sz="1800" dirty="0" smtClean="0"/>
              <a:t>“Faculty member” creates “Course” in a curriculum development system</a:t>
            </a:r>
          </a:p>
          <a:p>
            <a:pPr lvl="2">
              <a:lnSpc>
                <a:spcPct val="150000"/>
              </a:lnSpc>
            </a:pPr>
            <a:r>
              <a:rPr lang="en-US" sz="1800" dirty="0" smtClean="0"/>
              <a:t>“Faculty member” evaluates “Course” in a course</a:t>
            </a:r>
            <a:r>
              <a:rPr lang="id-ID" sz="1800" dirty="0" smtClean="0"/>
              <a:t> e</a:t>
            </a:r>
            <a:r>
              <a:rPr lang="en-US" sz="1800" dirty="0" smtClean="0"/>
              <a:t>valuation/inspection system</a:t>
            </a:r>
          </a:p>
        </p:txBody>
      </p:sp>
    </p:spTree>
    <p:extLst>
      <p:ext uri="{BB962C8B-B14F-4D97-AF65-F5344CB8AC3E}">
        <p14:creationId xmlns:p14="http://schemas.microsoft.com/office/powerpoint/2010/main" val="22040763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3400" y="321940"/>
            <a:ext cx="8287072" cy="1143000"/>
          </a:xfrm>
        </p:spPr>
        <p:txBody>
          <a:bodyPr/>
          <a:lstStyle/>
          <a:p>
            <a:pPr eaLnBrk="1" hangingPunct="1"/>
            <a:r>
              <a:rPr lang="en-US" dirty="0" smtClean="0"/>
              <a:t>How to identify associations?</a:t>
            </a:r>
            <a:r>
              <a:rPr lang="id-ID" dirty="0" smtClean="0"/>
              <a:t> (3)</a:t>
            </a:r>
            <a:endParaRPr lang="en-US" dirty="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97</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200" dirty="0" smtClean="0"/>
              <a:t>Eliminate redundant associations</a:t>
            </a:r>
          </a:p>
          <a:p>
            <a:pPr lvl="1">
              <a:lnSpc>
                <a:spcPct val="150000"/>
              </a:lnSpc>
              <a:buFont typeface="Wingdings" pitchFamily="2" charset="2"/>
              <a:buChar char="§"/>
            </a:pPr>
            <a:r>
              <a:rPr lang="en-US" sz="2200" dirty="0" smtClean="0"/>
              <a:t>“Faculty member” teaches “Course”</a:t>
            </a:r>
          </a:p>
          <a:p>
            <a:pPr lvl="1">
              <a:lnSpc>
                <a:spcPct val="150000"/>
              </a:lnSpc>
              <a:buFont typeface="Wingdings" pitchFamily="2" charset="2"/>
              <a:buChar char="§"/>
            </a:pPr>
            <a:r>
              <a:rPr lang="en-US" sz="2200" dirty="0" smtClean="0"/>
              <a:t>“Course” is taught between “Time” to “Time”</a:t>
            </a:r>
          </a:p>
          <a:p>
            <a:pPr lvl="1">
              <a:lnSpc>
                <a:spcPct val="150000"/>
              </a:lnSpc>
              <a:buFont typeface="Wingdings" pitchFamily="2" charset="2"/>
              <a:buChar char="§"/>
            </a:pPr>
            <a:r>
              <a:rPr lang="en-US" sz="2200" dirty="0" smtClean="0"/>
              <a:t>Therefore, “Faculty member” teaches between “Time” to “Time”</a:t>
            </a:r>
          </a:p>
          <a:p>
            <a:pPr lvl="2">
              <a:lnSpc>
                <a:spcPct val="150000"/>
              </a:lnSpc>
            </a:pPr>
            <a:r>
              <a:rPr lang="en-US" sz="2200" dirty="0" smtClean="0"/>
              <a:t>use transitivity between associations</a:t>
            </a:r>
          </a:p>
          <a:p>
            <a:pPr>
              <a:lnSpc>
                <a:spcPct val="150000"/>
              </a:lnSpc>
            </a:pPr>
            <a:r>
              <a:rPr lang="en-US" sz="2200" dirty="0" smtClean="0"/>
              <a:t>Remember that subclasses inherit the associations of a superclass</a:t>
            </a:r>
          </a:p>
          <a:p>
            <a:pPr lvl="1"/>
            <a:endParaRPr lang="en-US" dirty="0" smtClean="0"/>
          </a:p>
        </p:txBody>
      </p:sp>
    </p:spTree>
    <p:extLst>
      <p:ext uri="{BB962C8B-B14F-4D97-AF65-F5344CB8AC3E}">
        <p14:creationId xmlns:p14="http://schemas.microsoft.com/office/powerpoint/2010/main" val="28485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dirty="0" smtClean="0"/>
              <a:t>How to identify aggregations?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98</a:t>
            </a:fld>
            <a:endParaRPr lang="en-US"/>
          </a:p>
        </p:txBody>
      </p:sp>
      <p:sp>
        <p:nvSpPr>
          <p:cNvPr id="8" name="Rectangle 3"/>
          <p:cNvSpPr txBox="1">
            <a:spLocks noChangeArrowheads="1"/>
          </p:cNvSpPr>
          <p:nvPr/>
        </p:nvSpPr>
        <p:spPr bwMode="auto">
          <a:xfrm>
            <a:off x="683568" y="1772816"/>
            <a:ext cx="77724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1800" dirty="0" smtClean="0"/>
              <a:t>Aggregations are also associations</a:t>
            </a:r>
          </a:p>
          <a:p>
            <a:pPr>
              <a:lnSpc>
                <a:spcPct val="150000"/>
              </a:lnSpc>
            </a:pPr>
            <a:r>
              <a:rPr lang="en-US" sz="1800" dirty="0" smtClean="0"/>
              <a:t>Identify as Association if it is not clear whether it is Association or Aggregation</a:t>
            </a:r>
          </a:p>
          <a:p>
            <a:pPr lvl="1">
              <a:lnSpc>
                <a:spcPct val="150000"/>
              </a:lnSpc>
              <a:buFont typeface="Wingdings" pitchFamily="2" charset="2"/>
              <a:buChar char="§"/>
            </a:pPr>
            <a:r>
              <a:rPr lang="en-US" sz="1800" dirty="0" smtClean="0"/>
              <a:t>“Mail” has “Address” (aggregation)</a:t>
            </a:r>
          </a:p>
          <a:p>
            <a:pPr lvl="1">
              <a:lnSpc>
                <a:spcPct val="150000"/>
              </a:lnSpc>
              <a:buFont typeface="Wingdings" pitchFamily="2" charset="2"/>
              <a:buChar char="§"/>
            </a:pPr>
            <a:r>
              <a:rPr lang="en-US" sz="1800" dirty="0" smtClean="0"/>
              <a:t>“Mail” uses “Address” for delivery (association)</a:t>
            </a:r>
          </a:p>
          <a:p>
            <a:pPr lvl="1">
              <a:lnSpc>
                <a:spcPct val="150000"/>
              </a:lnSpc>
              <a:buFont typeface="Wingdings" pitchFamily="2" charset="2"/>
              <a:buChar char="§"/>
            </a:pPr>
            <a:r>
              <a:rPr lang="en-US" sz="1800" dirty="0" smtClean="0"/>
              <a:t>“Customer” has “Address” (aggregation)</a:t>
            </a:r>
          </a:p>
          <a:p>
            <a:pPr lvl="1">
              <a:lnSpc>
                <a:spcPct val="150000"/>
              </a:lnSpc>
              <a:buFont typeface="Wingdings" pitchFamily="2" charset="2"/>
              <a:buChar char="§"/>
            </a:pPr>
            <a:r>
              <a:rPr lang="en-US" sz="1800" dirty="0" smtClean="0"/>
              <a:t>“Customer” resides at “Address” (association)</a:t>
            </a:r>
          </a:p>
          <a:p>
            <a:pPr lvl="1">
              <a:lnSpc>
                <a:spcPct val="150000"/>
              </a:lnSpc>
              <a:buFont typeface="Wingdings" pitchFamily="2" charset="2"/>
              <a:buChar char="§"/>
            </a:pPr>
            <a:r>
              <a:rPr lang="en-US" sz="1800" dirty="0" smtClean="0"/>
              <a:t>“TV” includes “Screen” (aggregation)</a:t>
            </a:r>
          </a:p>
          <a:p>
            <a:pPr lvl="1">
              <a:lnSpc>
                <a:spcPct val="150000"/>
              </a:lnSpc>
              <a:buFont typeface="Wingdings" pitchFamily="2" charset="2"/>
              <a:buChar char="§"/>
            </a:pPr>
            <a:r>
              <a:rPr lang="en-US" sz="1800" dirty="0" smtClean="0"/>
              <a:t>“TV” sends information to “Screen” (association)</a:t>
            </a:r>
          </a:p>
        </p:txBody>
      </p:sp>
    </p:spTree>
    <p:extLst>
      <p:ext uri="{BB962C8B-B14F-4D97-AF65-F5344CB8AC3E}">
        <p14:creationId xmlns:p14="http://schemas.microsoft.com/office/powerpoint/2010/main" val="219840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p:cTn id="43"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dirty="0" smtClean="0"/>
              <a:t>How to identify specialization?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IL/Best Practice Prg</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ITTA-7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79E67A-4FC8-49BA-B276-87F55133E94B}" type="slidenum">
              <a:rPr lang="en-US"/>
              <a:pPr/>
              <a:t>99</a:t>
            </a:fld>
            <a:endParaRPr lang="en-US"/>
          </a:p>
        </p:txBody>
      </p:sp>
      <p:sp>
        <p:nvSpPr>
          <p:cNvPr id="8"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800000"/>
                </a:solidFill>
                <a:latin typeface="+mn-lt"/>
                <a:ea typeface="+mn-ea"/>
                <a:cs typeface="+mn-cs"/>
              </a:defRPr>
            </a:lvl1pPr>
            <a:lvl2pPr marL="742950" indent="-285750" algn="l" rtl="0" fontAlgn="base">
              <a:spcBef>
                <a:spcPct val="20000"/>
              </a:spcBef>
              <a:spcAft>
                <a:spcPct val="0"/>
              </a:spcAft>
              <a:buChar char="–"/>
              <a:defRPr sz="2800">
                <a:solidFill>
                  <a:srgbClr val="800000"/>
                </a:solidFill>
                <a:latin typeface="+mn-lt"/>
              </a:defRPr>
            </a:lvl2pPr>
            <a:lvl3pPr marL="1143000" indent="-228600" algn="l" rtl="0" fontAlgn="base">
              <a:spcBef>
                <a:spcPct val="20000"/>
              </a:spcBef>
              <a:spcAft>
                <a:spcPct val="0"/>
              </a:spcAft>
              <a:buChar char="•"/>
              <a:defRPr sz="2400">
                <a:solidFill>
                  <a:srgbClr val="800000"/>
                </a:solidFill>
                <a:latin typeface="+mn-lt"/>
              </a:defRPr>
            </a:lvl3pPr>
            <a:lvl4pPr marL="1600200" indent="-228600" algn="l" rtl="0" fontAlgn="base">
              <a:spcBef>
                <a:spcPct val="20000"/>
              </a:spcBef>
              <a:spcAft>
                <a:spcPct val="0"/>
              </a:spcAft>
              <a:buChar char="–"/>
              <a:defRPr sz="2000">
                <a:solidFill>
                  <a:srgbClr val="800000"/>
                </a:solidFill>
                <a:latin typeface="+mn-lt"/>
              </a:defRPr>
            </a:lvl4pPr>
            <a:lvl5pPr marL="2057400" indent="-228600" algn="l" rtl="0" fontAlgn="base">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a:lstStyle>
          <a:p>
            <a:pPr>
              <a:lnSpc>
                <a:spcPct val="150000"/>
              </a:lnSpc>
            </a:pPr>
            <a:r>
              <a:rPr lang="en-US" sz="2400" dirty="0" smtClean="0"/>
              <a:t>Generally, specialization relationships are noticeable in the application domain</a:t>
            </a:r>
          </a:p>
          <a:p>
            <a:pPr>
              <a:lnSpc>
                <a:spcPct val="150000"/>
              </a:lnSpc>
            </a:pPr>
            <a:r>
              <a:rPr lang="en-US" sz="2400" dirty="0" smtClean="0"/>
              <a:t>Top-down approach</a:t>
            </a:r>
          </a:p>
          <a:p>
            <a:pPr lvl="1">
              <a:lnSpc>
                <a:spcPct val="150000"/>
              </a:lnSpc>
              <a:buFont typeface="Wingdings" pitchFamily="2" charset="2"/>
              <a:buChar char="§"/>
            </a:pPr>
            <a:r>
              <a:rPr lang="en-US" sz="2400" dirty="0" smtClean="0"/>
              <a:t>“Student”, “Full-time Student”, “Part-time Student”</a:t>
            </a:r>
          </a:p>
          <a:p>
            <a:pPr lvl="1">
              <a:lnSpc>
                <a:spcPct val="150000"/>
              </a:lnSpc>
              <a:buFont typeface="Wingdings" pitchFamily="2" charset="2"/>
              <a:buChar char="§"/>
            </a:pPr>
            <a:r>
              <a:rPr lang="en-US" sz="2400" dirty="0" smtClean="0"/>
              <a:t>“TV”, “Plasma TV”, “Flat Panel TV”</a:t>
            </a:r>
          </a:p>
          <a:p>
            <a:pPr lvl="1">
              <a:lnSpc>
                <a:spcPct val="150000"/>
              </a:lnSpc>
              <a:buFont typeface="Wingdings" pitchFamily="2" charset="2"/>
              <a:buChar char="§"/>
            </a:pPr>
            <a:r>
              <a:rPr lang="en-US" sz="2400" dirty="0" smtClean="0"/>
              <a:t>“Customer”, “Bank manager”, “Teller”</a:t>
            </a:r>
          </a:p>
        </p:txBody>
      </p:sp>
    </p:spTree>
    <p:extLst>
      <p:ext uri="{BB962C8B-B14F-4D97-AF65-F5344CB8AC3E}">
        <p14:creationId xmlns:p14="http://schemas.microsoft.com/office/powerpoint/2010/main" val="24491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utoUpdateAnimBg="0"/>
    </p:bldLst>
  </p:timing>
</p:sld>
</file>

<file path=ppt/theme/theme1.xml><?xml version="1.0" encoding="utf-8"?>
<a:theme xmlns:a="http://schemas.openxmlformats.org/drawingml/2006/main" name="bir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biru</Template>
  <TotalTime>826</TotalTime>
  <Words>6204</Words>
  <Application>Microsoft Office PowerPoint</Application>
  <PresentationFormat>On-screen Show (4:3)</PresentationFormat>
  <Paragraphs>1269</Paragraphs>
  <Slides>119</Slides>
  <Notes>5</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biru</vt:lpstr>
      <vt:lpstr>UML Diagramming and Notation</vt:lpstr>
      <vt:lpstr>List of Material</vt:lpstr>
      <vt:lpstr>Introduction of UML</vt:lpstr>
      <vt:lpstr>UML History (1)</vt:lpstr>
      <vt:lpstr>UML History</vt:lpstr>
      <vt:lpstr>UML (Unified Modelling Language)</vt:lpstr>
      <vt:lpstr>UML for Visual Modelling</vt:lpstr>
      <vt:lpstr>Building Blocks of UML</vt:lpstr>
      <vt:lpstr>Structural Thing in UML</vt:lpstr>
      <vt:lpstr>Behavioral Thing in UML</vt:lpstr>
      <vt:lpstr>Group Thing in UML</vt:lpstr>
      <vt:lpstr>Relationship in UML</vt:lpstr>
      <vt:lpstr>UML 1.x VS UML 2.0</vt:lpstr>
      <vt:lpstr>UML Diagram</vt:lpstr>
      <vt:lpstr>Structural Diagram</vt:lpstr>
      <vt:lpstr>Behavioral Diagram</vt:lpstr>
      <vt:lpstr>Commonly Used Diagram (1)</vt:lpstr>
      <vt:lpstr>Commonly Used Diagram (2)</vt:lpstr>
      <vt:lpstr>Overview of UML Diagram</vt:lpstr>
      <vt:lpstr>Use Case Modelling</vt:lpstr>
      <vt:lpstr>Use Case Model</vt:lpstr>
      <vt:lpstr>Element of Use Case Diagram</vt:lpstr>
      <vt:lpstr>Use Case Symbol</vt:lpstr>
      <vt:lpstr>Use Case Definition (1)</vt:lpstr>
      <vt:lpstr>Use Case Definition (2)</vt:lpstr>
      <vt:lpstr>Use Case Definition (3)</vt:lpstr>
      <vt:lpstr>Use Case Definition (4)</vt:lpstr>
      <vt:lpstr>Use Case Definition (5)</vt:lpstr>
      <vt:lpstr>Use Case Definition (6)</vt:lpstr>
      <vt:lpstr>Use Case Definition (6)</vt:lpstr>
      <vt:lpstr>Example of  Generalization, Extension, and Inclusion</vt:lpstr>
      <vt:lpstr>Constraints in Use Case Model</vt:lpstr>
      <vt:lpstr>How To Find Use Case?</vt:lpstr>
      <vt:lpstr>How To Find Use Case Relationship?</vt:lpstr>
      <vt:lpstr>Use Case Narrative/Scenario</vt:lpstr>
      <vt:lpstr>Describe An Use Case</vt:lpstr>
      <vt:lpstr>Example of Use Case Narrative/Scenario</vt:lpstr>
      <vt:lpstr>Case Study for Use Case Modelling</vt:lpstr>
      <vt:lpstr>Case Study - ATM</vt:lpstr>
      <vt:lpstr>Case Study - ATM</vt:lpstr>
      <vt:lpstr>Case Study – ATM (Revised)</vt:lpstr>
      <vt:lpstr>Activity Diagram Modelling</vt:lpstr>
      <vt:lpstr>Activity Diagram</vt:lpstr>
      <vt:lpstr>Activity Diagram</vt:lpstr>
      <vt:lpstr>Semantic of Activity Diagram (1)</vt:lpstr>
      <vt:lpstr>Semantic of Activity Diagram (2)</vt:lpstr>
      <vt:lpstr>Semantic of Activity Diagram (3)</vt:lpstr>
      <vt:lpstr>When to Use Activity Diagram</vt:lpstr>
      <vt:lpstr>More Syntax in Activity Diagram</vt:lpstr>
      <vt:lpstr>Example of Activity Diagram</vt:lpstr>
      <vt:lpstr>Activity Partition</vt:lpstr>
      <vt:lpstr>More Syntax in Activity Diagram</vt:lpstr>
      <vt:lpstr>Sub Activity</vt:lpstr>
      <vt:lpstr>Sub Activity Semantics</vt:lpstr>
      <vt:lpstr>PowerPoint Presentation</vt:lpstr>
      <vt:lpstr>Object as Parameters</vt:lpstr>
      <vt:lpstr>PowerPoint Presentation</vt:lpstr>
      <vt:lpstr>Sequence Diagram Modelling</vt:lpstr>
      <vt:lpstr>Sequence diagram</vt:lpstr>
      <vt:lpstr>Sequence diagram: basic syntax</vt:lpstr>
      <vt:lpstr>Sequence diagram – semantics (1)</vt:lpstr>
      <vt:lpstr>Sequence diagram – semantics (2)</vt:lpstr>
      <vt:lpstr>Sequence diagram – semantics (3)</vt:lpstr>
      <vt:lpstr>Sequence diagram – extended syntax</vt:lpstr>
      <vt:lpstr>Sequence diagram – semantics (4)</vt:lpstr>
      <vt:lpstr>Sequence diagram – Specifying Loops</vt:lpstr>
      <vt:lpstr>Concurrent messages / stimuli - semantics</vt:lpstr>
      <vt:lpstr>Time-based messages / stimuli- semantics</vt:lpstr>
      <vt:lpstr>Concurrent and time-based messages and stimuli</vt:lpstr>
      <vt:lpstr>Example – Course registration system</vt:lpstr>
      <vt:lpstr>PowerPoint Presentation</vt:lpstr>
      <vt:lpstr>Class and Object Diagram Modelling</vt:lpstr>
      <vt:lpstr>Class diagram – basic syntax</vt:lpstr>
      <vt:lpstr>Class Diagram: semantics (1)</vt:lpstr>
      <vt:lpstr>Class Diagram: semantics (2)</vt:lpstr>
      <vt:lpstr>Class</vt:lpstr>
      <vt:lpstr>Details of a class icon</vt:lpstr>
      <vt:lpstr>An abstract class</vt:lpstr>
      <vt:lpstr>Multiplicity</vt:lpstr>
      <vt:lpstr>Object Diagram</vt:lpstr>
      <vt:lpstr>Association –syntax</vt:lpstr>
      <vt:lpstr>Association – Semantics (1)</vt:lpstr>
      <vt:lpstr>Association – Semantics (2)</vt:lpstr>
      <vt:lpstr>Association with qualifiers</vt:lpstr>
      <vt:lpstr>Association - Qualifiers</vt:lpstr>
      <vt:lpstr>Association Class</vt:lpstr>
      <vt:lpstr>Association Class - semantics</vt:lpstr>
      <vt:lpstr>Shared Aggregation</vt:lpstr>
      <vt:lpstr>Composite Aggregation</vt:lpstr>
      <vt:lpstr>Composition VS Aggregation</vt:lpstr>
      <vt:lpstr>Association VS Composition VS Aggregation</vt:lpstr>
      <vt:lpstr>Advanced Specialization</vt:lpstr>
      <vt:lpstr>How to find classes? (1)</vt:lpstr>
      <vt:lpstr>How to find classes? (2)</vt:lpstr>
      <vt:lpstr>How to identify associations? (1)</vt:lpstr>
      <vt:lpstr>How to identify associations? (2)</vt:lpstr>
      <vt:lpstr>How to identify associations? (3)</vt:lpstr>
      <vt:lpstr>How to identify aggregations?</vt:lpstr>
      <vt:lpstr>How to identify specialization?</vt:lpstr>
      <vt:lpstr>How to identify specialization (2)</vt:lpstr>
      <vt:lpstr>Statechart Diagram Modelling</vt:lpstr>
      <vt:lpstr>PowerPoint Presentation</vt:lpstr>
      <vt:lpstr>State Diagram</vt:lpstr>
      <vt:lpstr>State Formal Definition (1)</vt:lpstr>
      <vt:lpstr>State Formal Definition (2)</vt:lpstr>
      <vt:lpstr>Event Formal Definition</vt:lpstr>
      <vt:lpstr>Four types of events in UML</vt:lpstr>
      <vt:lpstr>Transition (1)</vt:lpstr>
      <vt:lpstr>Transition (2)</vt:lpstr>
      <vt:lpstr>Transition (3)</vt:lpstr>
      <vt:lpstr>Example of State Diagram: Student Class</vt:lpstr>
      <vt:lpstr>Deployment Diagram Modelling</vt:lpstr>
      <vt:lpstr>Deployment Diagram</vt:lpstr>
      <vt:lpstr>Example Deployment Diagram</vt:lpstr>
      <vt:lpstr>Example Deployment Diagram: Embedded System</vt:lpstr>
      <vt:lpstr>Example Deployment Diagram: Client/Server System</vt:lpstr>
      <vt:lpstr>Example Deployment Diagram: Distributed System</vt:lpstr>
      <vt:lpstr>Example Deployment Diagram: Distributed System</vt:lpstr>
      <vt:lpstr>When to Use Deployment Diagram?</vt:lpstr>
    </vt:vector>
  </TitlesOfParts>
  <Company>if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Best Practices</dc:title>
  <dc:creator>Inggriani Liem</dc:creator>
  <cp:lastModifiedBy>Adam MB</cp:lastModifiedBy>
  <cp:revision>289</cp:revision>
  <dcterms:created xsi:type="dcterms:W3CDTF">2004-12-01T14:33:49Z</dcterms:created>
  <dcterms:modified xsi:type="dcterms:W3CDTF">2011-05-25T12:03:43Z</dcterms:modified>
</cp:coreProperties>
</file>