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6" r:id="rId2"/>
    <p:sldId id="278" r:id="rId3"/>
    <p:sldId id="257" r:id="rId4"/>
    <p:sldId id="260" r:id="rId5"/>
    <p:sldId id="276" r:id="rId6"/>
    <p:sldId id="277" r:id="rId7"/>
    <p:sldId id="258" r:id="rId8"/>
    <p:sldId id="316" r:id="rId9"/>
    <p:sldId id="261" r:id="rId10"/>
    <p:sldId id="259" r:id="rId11"/>
    <p:sldId id="263" r:id="rId12"/>
    <p:sldId id="297" r:id="rId13"/>
    <p:sldId id="335" r:id="rId14"/>
    <p:sldId id="264" r:id="rId15"/>
    <p:sldId id="336" r:id="rId16"/>
    <p:sldId id="337" r:id="rId17"/>
    <p:sldId id="298" r:id="rId18"/>
    <p:sldId id="299" r:id="rId19"/>
    <p:sldId id="300" r:id="rId20"/>
    <p:sldId id="301" r:id="rId21"/>
    <p:sldId id="302" r:id="rId22"/>
    <p:sldId id="315" r:id="rId23"/>
    <p:sldId id="303" r:id="rId24"/>
    <p:sldId id="304" r:id="rId25"/>
    <p:sldId id="305" r:id="rId26"/>
    <p:sldId id="306" r:id="rId27"/>
    <p:sldId id="307" r:id="rId28"/>
    <p:sldId id="308" r:id="rId29"/>
    <p:sldId id="309" r:id="rId30"/>
    <p:sldId id="310" r:id="rId31"/>
    <p:sldId id="311" r:id="rId32"/>
    <p:sldId id="332" r:id="rId33"/>
    <p:sldId id="312" r:id="rId34"/>
    <p:sldId id="355" r:id="rId35"/>
    <p:sldId id="356" r:id="rId36"/>
    <p:sldId id="357" r:id="rId37"/>
    <p:sldId id="358" r:id="rId38"/>
    <p:sldId id="359" r:id="rId39"/>
    <p:sldId id="360" r:id="rId40"/>
    <p:sldId id="340" r:id="rId41"/>
    <p:sldId id="262" r:id="rId42"/>
    <p:sldId id="313" r:id="rId43"/>
    <p:sldId id="314" r:id="rId44"/>
    <p:sldId id="317" r:id="rId45"/>
    <p:sldId id="266" r:id="rId46"/>
    <p:sldId id="318" r:id="rId47"/>
    <p:sldId id="319" r:id="rId48"/>
    <p:sldId id="320" r:id="rId49"/>
    <p:sldId id="321" r:id="rId50"/>
    <p:sldId id="322" r:id="rId51"/>
    <p:sldId id="323" r:id="rId52"/>
    <p:sldId id="353" r:id="rId53"/>
    <p:sldId id="354" r:id="rId54"/>
    <p:sldId id="324" r:id="rId55"/>
    <p:sldId id="268" r:id="rId56"/>
    <p:sldId id="270" r:id="rId57"/>
    <p:sldId id="269" r:id="rId58"/>
    <p:sldId id="271" r:id="rId59"/>
    <p:sldId id="272" r:id="rId60"/>
    <p:sldId id="273" r:id="rId61"/>
    <p:sldId id="274" r:id="rId62"/>
    <p:sldId id="338" r:id="rId63"/>
    <p:sldId id="325" r:id="rId64"/>
    <p:sldId id="326" r:id="rId65"/>
    <p:sldId id="327" r:id="rId66"/>
    <p:sldId id="328" r:id="rId67"/>
    <p:sldId id="343" r:id="rId68"/>
    <p:sldId id="339" r:id="rId69"/>
    <p:sldId id="329" r:id="rId70"/>
    <p:sldId id="330" r:id="rId71"/>
    <p:sldId id="345" r:id="rId72"/>
    <p:sldId id="341" r:id="rId73"/>
    <p:sldId id="347" r:id="rId74"/>
    <p:sldId id="348" r:id="rId75"/>
    <p:sldId id="349" r:id="rId76"/>
    <p:sldId id="342" r:id="rId77"/>
    <p:sldId id="275" r:id="rId78"/>
    <p:sldId id="331" r:id="rId79"/>
    <p:sldId id="351" r:id="rId80"/>
    <p:sldId id="352"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0" d="100"/>
          <a:sy n="50" d="100"/>
        </p:scale>
        <p:origin x="-10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6EE2D6-FDA7-402B-9069-BE3C21BC7FB2}" type="datetimeFigureOut">
              <a:rPr lang="en-US" smtClean="0"/>
              <a:pPr/>
              <a:t>5/30/2011</a:t>
            </a:fld>
            <a:endParaRPr lang="en-S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6A8A20-5588-4D80-94CC-185EA392D102}" type="slidenum">
              <a:rPr lang="en-SG" smtClean="0"/>
              <a:pPr/>
              <a:t>‹#›</a:t>
            </a:fld>
            <a:endParaRPr lang="en-SG"/>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0" y="3857628"/>
            <a:ext cx="9144000" cy="92869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bg1"/>
              </a:solidFill>
              <a:latin typeface="Franklin Gothic Book" pitchFamily="34" charset="0"/>
            </a:endParaRPr>
          </a:p>
        </p:txBody>
      </p:sp>
      <p:sp>
        <p:nvSpPr>
          <p:cNvPr id="14" name="Rectangle 13"/>
          <p:cNvSpPr/>
          <p:nvPr userDrawn="1"/>
        </p:nvSpPr>
        <p:spPr>
          <a:xfrm>
            <a:off x="0" y="2143116"/>
            <a:ext cx="9144000" cy="1714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bg1"/>
              </a:solidFill>
              <a:latin typeface="Franklin Gothic Book" pitchFamily="34" charset="0"/>
            </a:endParaRPr>
          </a:p>
        </p:txBody>
      </p:sp>
      <p:sp>
        <p:nvSpPr>
          <p:cNvPr id="2" name="Title 1"/>
          <p:cNvSpPr>
            <a:spLocks noGrp="1"/>
          </p:cNvSpPr>
          <p:nvPr>
            <p:ph type="ctrTitle"/>
          </p:nvPr>
        </p:nvSpPr>
        <p:spPr>
          <a:xfrm>
            <a:off x="685800" y="2316165"/>
            <a:ext cx="7772400" cy="1470025"/>
          </a:xfrm>
        </p:spPr>
        <p:txBody>
          <a:bodyPr/>
          <a:lstStyle>
            <a:lvl1pPr>
              <a:defRPr b="1" spc="300">
                <a:solidFill>
                  <a:schemeClr val="bg1"/>
                </a:solidFill>
                <a:latin typeface="Franklin Gothic Book" pitchFamily="34" charset="0"/>
              </a:defRPr>
            </a:lvl1pPr>
          </a:lstStyle>
          <a:p>
            <a:r>
              <a:rPr lang="en-US" dirty="0" smtClean="0"/>
              <a:t>Click to edit Master title style</a:t>
            </a:r>
            <a:endParaRPr lang="en-SG" dirty="0"/>
          </a:p>
        </p:txBody>
      </p:sp>
      <p:sp>
        <p:nvSpPr>
          <p:cNvPr id="3" name="Subtitle 2"/>
          <p:cNvSpPr>
            <a:spLocks noGrp="1"/>
          </p:cNvSpPr>
          <p:nvPr>
            <p:ph type="subTitle" idx="1"/>
          </p:nvPr>
        </p:nvSpPr>
        <p:spPr>
          <a:xfrm>
            <a:off x="1371600" y="4029076"/>
            <a:ext cx="6400800" cy="614370"/>
          </a:xfrm>
        </p:spPr>
        <p:txBody>
          <a:bodyPr>
            <a:normAutofit/>
          </a:bodyPr>
          <a:lstStyle>
            <a:lvl1pPr marL="0" indent="0" algn="ctr">
              <a:buNone/>
              <a:defRPr sz="2400" b="1" spc="300">
                <a:solidFill>
                  <a:schemeClr val="bg1"/>
                </a:solidFill>
                <a:latin typeface="Franklin Gothic Boo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SG" dirty="0"/>
          </a:p>
        </p:txBody>
      </p:sp>
      <p:sp>
        <p:nvSpPr>
          <p:cNvPr id="4" name="Date Placeholder 3"/>
          <p:cNvSpPr>
            <a:spLocks noGrp="1"/>
          </p:cNvSpPr>
          <p:nvPr>
            <p:ph type="dt" sz="half" idx="10"/>
          </p:nvPr>
        </p:nvSpPr>
        <p:spPr/>
        <p:txBody>
          <a:bodyPr/>
          <a:lstStyle>
            <a:lvl1pPr>
              <a:defRPr>
                <a:latin typeface="Franklin Gothic Book" pitchFamily="34" charset="0"/>
              </a:defRPr>
            </a:lvl1pPr>
          </a:lstStyle>
          <a:p>
            <a:fld id="{5F83B67D-30BA-4E3B-8D78-A84762B0C37C}" type="datetime1">
              <a:rPr lang="en-US" smtClean="0"/>
              <a:t>5/30/2011</a:t>
            </a:fld>
            <a:endParaRPr lang="en-SG"/>
          </a:p>
        </p:txBody>
      </p:sp>
      <p:sp>
        <p:nvSpPr>
          <p:cNvPr id="5" name="Footer Placeholder 4"/>
          <p:cNvSpPr>
            <a:spLocks noGrp="1"/>
          </p:cNvSpPr>
          <p:nvPr>
            <p:ph type="ftr" sz="quarter" idx="11"/>
          </p:nvPr>
        </p:nvSpPr>
        <p:spPr/>
        <p:txBody>
          <a:bodyPr/>
          <a:lstStyle>
            <a:lvl1pPr>
              <a:defRPr>
                <a:latin typeface="Franklin Gothic Book" pitchFamily="34" charset="0"/>
              </a:defRPr>
            </a:lvl1pPr>
          </a:lstStyle>
          <a:p>
            <a:r>
              <a:rPr lang="en-SG" smtClean="0"/>
              <a:t>Komunikasi Data</a:t>
            </a:r>
            <a:endParaRPr lang="en-SG"/>
          </a:p>
        </p:txBody>
      </p:sp>
      <p:sp>
        <p:nvSpPr>
          <p:cNvPr id="6" name="Slide Number Placeholder 5"/>
          <p:cNvSpPr>
            <a:spLocks noGrp="1"/>
          </p:cNvSpPr>
          <p:nvPr>
            <p:ph type="sldNum" sz="quarter" idx="12"/>
          </p:nvPr>
        </p:nvSpPr>
        <p:spPr/>
        <p:txBody>
          <a:bodyPr/>
          <a:lstStyle>
            <a:lvl1pPr>
              <a:defRPr>
                <a:latin typeface="Franklin Gothic Book" pitchFamily="34" charset="0"/>
              </a:defRPr>
            </a:lvl1pPr>
          </a:lstStyle>
          <a:p>
            <a:fld id="{33FE6DC0-3D3F-452A-B58D-D3787DC8F01A}" type="slidenum">
              <a:rPr lang="en-SG" smtClean="0"/>
              <a:pPr/>
              <a:t>‹#›</a:t>
            </a:fld>
            <a:endParaRPr lang="en-SG"/>
          </a:p>
        </p:txBody>
      </p:sp>
      <p:pic>
        <p:nvPicPr>
          <p:cNvPr id="7" name="Picture 6" descr="logo.jpg"/>
          <p:cNvPicPr>
            <a:picLocks noChangeAspect="1"/>
          </p:cNvPicPr>
          <p:nvPr userDrawn="1"/>
        </p:nvPicPr>
        <p:blipFill>
          <a:blip r:embed="rId2"/>
          <a:stretch>
            <a:fillRect/>
          </a:stretch>
        </p:blipFill>
        <p:spPr>
          <a:xfrm>
            <a:off x="357158" y="357166"/>
            <a:ext cx="1571636" cy="157163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F49101CE-BCED-4328-B13A-57794024F982}" type="datetime1">
              <a:rPr lang="en-US" smtClean="0"/>
              <a:t>5/30/2011</a:t>
            </a:fld>
            <a:endParaRPr lang="en-SG"/>
          </a:p>
        </p:txBody>
      </p:sp>
      <p:sp>
        <p:nvSpPr>
          <p:cNvPr id="5" name="Footer Placeholder 4"/>
          <p:cNvSpPr>
            <a:spLocks noGrp="1"/>
          </p:cNvSpPr>
          <p:nvPr>
            <p:ph type="ftr" sz="quarter" idx="11"/>
          </p:nvPr>
        </p:nvSpPr>
        <p:spPr/>
        <p:txBody>
          <a:bodyPr/>
          <a:lstStyle/>
          <a:p>
            <a:r>
              <a:rPr lang="en-SG" smtClean="0"/>
              <a:t>Komunikasi Data</a:t>
            </a:r>
            <a:endParaRPr lang="en-SG"/>
          </a:p>
        </p:txBody>
      </p:sp>
      <p:sp>
        <p:nvSpPr>
          <p:cNvPr id="6" name="Slide Number Placeholder 5"/>
          <p:cNvSpPr>
            <a:spLocks noGrp="1"/>
          </p:cNvSpPr>
          <p:nvPr>
            <p:ph type="sldNum" sz="quarter" idx="12"/>
          </p:nvPr>
        </p:nvSpPr>
        <p:spPr/>
        <p:txBody>
          <a:bodyPr/>
          <a:lstStyle/>
          <a:p>
            <a:fld id="{33FE6DC0-3D3F-452A-B58D-D3787DC8F01A}" type="slidenum">
              <a:rPr lang="en-SG" smtClean="0"/>
              <a:pPr/>
              <a:t>‹#›</a:t>
            </a:fld>
            <a:endParaRPr lang="en-S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B64C4A3B-AFBB-4469-B40B-51C474E16EF4}" type="datetime1">
              <a:rPr lang="en-US" smtClean="0"/>
              <a:t>5/30/2011</a:t>
            </a:fld>
            <a:endParaRPr lang="en-SG"/>
          </a:p>
        </p:txBody>
      </p:sp>
      <p:sp>
        <p:nvSpPr>
          <p:cNvPr id="5" name="Footer Placeholder 4"/>
          <p:cNvSpPr>
            <a:spLocks noGrp="1"/>
          </p:cNvSpPr>
          <p:nvPr>
            <p:ph type="ftr" sz="quarter" idx="11"/>
          </p:nvPr>
        </p:nvSpPr>
        <p:spPr/>
        <p:txBody>
          <a:bodyPr/>
          <a:lstStyle/>
          <a:p>
            <a:r>
              <a:rPr lang="en-SG" smtClean="0"/>
              <a:t>Komunikasi Data</a:t>
            </a:r>
            <a:endParaRPr lang="en-SG"/>
          </a:p>
        </p:txBody>
      </p:sp>
      <p:sp>
        <p:nvSpPr>
          <p:cNvPr id="6" name="Slide Number Placeholder 5"/>
          <p:cNvSpPr>
            <a:spLocks noGrp="1"/>
          </p:cNvSpPr>
          <p:nvPr>
            <p:ph type="sldNum" sz="quarter" idx="12"/>
          </p:nvPr>
        </p:nvSpPr>
        <p:spPr/>
        <p:txBody>
          <a:bodyPr/>
          <a:lstStyle/>
          <a:p>
            <a:fld id="{33FE6DC0-3D3F-452A-B58D-D3787DC8F01A}" type="slidenum">
              <a:rPr lang="en-SG" smtClean="0"/>
              <a:pPr/>
              <a:t>‹#›</a:t>
            </a:fld>
            <a:endParaRPr lang="en-S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0" y="6286520"/>
            <a:ext cx="9144000" cy="5714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chemeClr val="bg1"/>
              </a:solidFill>
            </a:endParaRPr>
          </a:p>
        </p:txBody>
      </p:sp>
      <p:sp>
        <p:nvSpPr>
          <p:cNvPr id="8" name="Rectangle 7"/>
          <p:cNvSpPr/>
          <p:nvPr userDrawn="1"/>
        </p:nvSpPr>
        <p:spPr>
          <a:xfrm>
            <a:off x="0" y="0"/>
            <a:ext cx="9144000" cy="1500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 name="Title 1"/>
          <p:cNvSpPr>
            <a:spLocks noGrp="1"/>
          </p:cNvSpPr>
          <p:nvPr>
            <p:ph type="title"/>
          </p:nvPr>
        </p:nvSpPr>
        <p:spPr>
          <a:xfrm>
            <a:off x="1571604" y="214290"/>
            <a:ext cx="7115196" cy="1143008"/>
          </a:xfrm>
        </p:spPr>
        <p:txBody>
          <a:bodyPr/>
          <a:lstStyle>
            <a:lvl1pPr>
              <a:defRPr>
                <a:solidFill>
                  <a:schemeClr val="bg1"/>
                </a:solidFill>
                <a:latin typeface="Franklin Gothic Book" pitchFamily="34" charset="0"/>
              </a:defRPr>
            </a:lvl1pPr>
          </a:lstStyle>
          <a:p>
            <a:r>
              <a:rPr lang="en-US" dirty="0" smtClean="0"/>
              <a:t>Click to edit Master title style</a:t>
            </a:r>
            <a:endParaRPr lang="en-SG" dirty="0"/>
          </a:p>
        </p:txBody>
      </p:sp>
      <p:sp>
        <p:nvSpPr>
          <p:cNvPr id="3" name="Content Placeholder 2"/>
          <p:cNvSpPr>
            <a:spLocks noGrp="1"/>
          </p:cNvSpPr>
          <p:nvPr>
            <p:ph idx="1"/>
          </p:nvPr>
        </p:nvSpPr>
        <p:spPr>
          <a:xfrm>
            <a:off x="357158" y="1600200"/>
            <a:ext cx="8329642" cy="4525963"/>
          </a:xfrm>
        </p:spPr>
        <p:txBody>
          <a:bodyPr/>
          <a:lstStyle>
            <a:lvl1pPr>
              <a:defRPr>
                <a:latin typeface="Franklin Gothic Book" pitchFamily="34" charset="0"/>
              </a:defRPr>
            </a:lvl1pPr>
            <a:lvl2pPr>
              <a:defRPr>
                <a:latin typeface="Franklin Gothic Book" pitchFamily="34" charset="0"/>
              </a:defRPr>
            </a:lvl2pPr>
            <a:lvl3pPr>
              <a:defRPr>
                <a:latin typeface="Franklin Gothic Book" pitchFamily="34" charset="0"/>
              </a:defRPr>
            </a:lvl3pPr>
            <a:lvl4pPr>
              <a:defRPr>
                <a:latin typeface="Franklin Gothic Book" pitchFamily="34" charset="0"/>
              </a:defRPr>
            </a:lvl4pPr>
            <a:lvl5pPr>
              <a:defRPr>
                <a:latin typeface="Franklin Gothic Book"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SG" dirty="0"/>
          </a:p>
        </p:txBody>
      </p:sp>
      <p:pic>
        <p:nvPicPr>
          <p:cNvPr id="7" name="Picture 6" descr="logo.jpg"/>
          <p:cNvPicPr>
            <a:picLocks noChangeAspect="1"/>
          </p:cNvPicPr>
          <p:nvPr userDrawn="1"/>
        </p:nvPicPr>
        <p:blipFill>
          <a:blip r:embed="rId2"/>
          <a:stretch>
            <a:fillRect/>
          </a:stretch>
        </p:blipFill>
        <p:spPr>
          <a:xfrm>
            <a:off x="357158" y="214290"/>
            <a:ext cx="1143008" cy="1143008"/>
          </a:xfrm>
          <a:prstGeom prst="rect">
            <a:avLst/>
          </a:prstGeom>
        </p:spPr>
      </p:pic>
      <p:sp>
        <p:nvSpPr>
          <p:cNvPr id="10" name="Date Placeholder 9"/>
          <p:cNvSpPr>
            <a:spLocks noGrp="1"/>
          </p:cNvSpPr>
          <p:nvPr>
            <p:ph type="dt" sz="half" idx="10"/>
          </p:nvPr>
        </p:nvSpPr>
        <p:spPr/>
        <p:txBody>
          <a:bodyPr/>
          <a:lstStyle>
            <a:lvl1pPr>
              <a:defRPr sz="1400">
                <a:solidFill>
                  <a:schemeClr val="bg1"/>
                </a:solidFill>
              </a:defRPr>
            </a:lvl1pPr>
          </a:lstStyle>
          <a:p>
            <a:fld id="{9B1C5F1D-12BB-4D69-9FF8-AB47E6657A3A}" type="datetime1">
              <a:rPr lang="en-US" smtClean="0"/>
              <a:t>5/30/2011</a:t>
            </a:fld>
            <a:endParaRPr lang="en-SG" dirty="0"/>
          </a:p>
        </p:txBody>
      </p:sp>
      <p:sp>
        <p:nvSpPr>
          <p:cNvPr id="11" name="Slide Number Placeholder 10"/>
          <p:cNvSpPr>
            <a:spLocks noGrp="1"/>
          </p:cNvSpPr>
          <p:nvPr>
            <p:ph type="sldNum" sz="quarter" idx="11"/>
          </p:nvPr>
        </p:nvSpPr>
        <p:spPr/>
        <p:txBody>
          <a:bodyPr/>
          <a:lstStyle>
            <a:lvl1pPr>
              <a:defRPr sz="1400">
                <a:solidFill>
                  <a:schemeClr val="bg1"/>
                </a:solidFill>
                <a:latin typeface="Franklin Gothic Book" pitchFamily="34" charset="0"/>
              </a:defRPr>
            </a:lvl1pPr>
          </a:lstStyle>
          <a:p>
            <a:fld id="{33FE6DC0-3D3F-452A-B58D-D3787DC8F01A}" type="slidenum">
              <a:rPr lang="en-SG" smtClean="0"/>
              <a:pPr/>
              <a:t>‹#›</a:t>
            </a:fld>
            <a:endParaRPr lang="en-SG" dirty="0"/>
          </a:p>
        </p:txBody>
      </p:sp>
      <p:sp>
        <p:nvSpPr>
          <p:cNvPr id="12" name="Footer Placeholder 11"/>
          <p:cNvSpPr>
            <a:spLocks noGrp="1"/>
          </p:cNvSpPr>
          <p:nvPr>
            <p:ph type="ftr" sz="quarter" idx="12"/>
          </p:nvPr>
        </p:nvSpPr>
        <p:spPr/>
        <p:txBody>
          <a:bodyPr/>
          <a:lstStyle>
            <a:lvl1pPr>
              <a:defRPr sz="1600" b="0" spc="300">
                <a:solidFill>
                  <a:schemeClr val="bg1"/>
                </a:solidFill>
                <a:latin typeface="Franklin Gothic Book" pitchFamily="34" charset="0"/>
              </a:defRPr>
            </a:lvl1pPr>
          </a:lstStyle>
          <a:p>
            <a:r>
              <a:rPr lang="en-US" smtClean="0"/>
              <a:t>Komunikasi Data</a:t>
            </a:r>
            <a:endParaRPr lang="en-SG"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4000504"/>
            <a:ext cx="9144000" cy="2071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dirty="0" smtClean="0"/>
              <a:t>Click to edit Master title style</a:t>
            </a:r>
            <a:endParaRPr lang="en-SG"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6791EF-7EB5-4FFB-9B39-7AA3342C76F3}" type="datetime1">
              <a:rPr lang="en-US" smtClean="0"/>
              <a:t>5/30/2011</a:t>
            </a:fld>
            <a:endParaRPr lang="en-SG"/>
          </a:p>
        </p:txBody>
      </p:sp>
      <p:sp>
        <p:nvSpPr>
          <p:cNvPr id="5" name="Footer Placeholder 4"/>
          <p:cNvSpPr>
            <a:spLocks noGrp="1"/>
          </p:cNvSpPr>
          <p:nvPr>
            <p:ph type="ftr" sz="quarter" idx="11"/>
          </p:nvPr>
        </p:nvSpPr>
        <p:spPr/>
        <p:txBody>
          <a:bodyPr/>
          <a:lstStyle/>
          <a:p>
            <a:r>
              <a:rPr lang="en-SG" smtClean="0"/>
              <a:t>Komunikasi Data</a:t>
            </a:r>
            <a:endParaRPr lang="en-SG"/>
          </a:p>
        </p:txBody>
      </p:sp>
      <p:sp>
        <p:nvSpPr>
          <p:cNvPr id="6" name="Slide Number Placeholder 5"/>
          <p:cNvSpPr>
            <a:spLocks noGrp="1"/>
          </p:cNvSpPr>
          <p:nvPr>
            <p:ph type="sldNum" sz="quarter" idx="12"/>
          </p:nvPr>
        </p:nvSpPr>
        <p:spPr/>
        <p:txBody>
          <a:bodyPr/>
          <a:lstStyle/>
          <a:p>
            <a:fld id="{33FE6DC0-3D3F-452A-B58D-D3787DC8F01A}" type="slidenum">
              <a:rPr lang="en-SG" smtClean="0"/>
              <a:pPr/>
              <a:t>‹#›</a:t>
            </a:fld>
            <a:endParaRPr lang="en-S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C97A0906-C3C7-4729-B344-E39A61C218D5}" type="datetime1">
              <a:rPr lang="en-US" smtClean="0"/>
              <a:t>5/30/2011</a:t>
            </a:fld>
            <a:endParaRPr lang="en-SG"/>
          </a:p>
        </p:txBody>
      </p:sp>
      <p:sp>
        <p:nvSpPr>
          <p:cNvPr id="6" name="Footer Placeholder 5"/>
          <p:cNvSpPr>
            <a:spLocks noGrp="1"/>
          </p:cNvSpPr>
          <p:nvPr>
            <p:ph type="ftr" sz="quarter" idx="11"/>
          </p:nvPr>
        </p:nvSpPr>
        <p:spPr/>
        <p:txBody>
          <a:bodyPr/>
          <a:lstStyle/>
          <a:p>
            <a:r>
              <a:rPr lang="en-SG" smtClean="0"/>
              <a:t>Komunikasi Data</a:t>
            </a:r>
            <a:endParaRPr lang="en-SG"/>
          </a:p>
        </p:txBody>
      </p:sp>
      <p:sp>
        <p:nvSpPr>
          <p:cNvPr id="7" name="Slide Number Placeholder 6"/>
          <p:cNvSpPr>
            <a:spLocks noGrp="1"/>
          </p:cNvSpPr>
          <p:nvPr>
            <p:ph type="sldNum" sz="quarter" idx="12"/>
          </p:nvPr>
        </p:nvSpPr>
        <p:spPr/>
        <p:txBody>
          <a:bodyPr/>
          <a:lstStyle/>
          <a:p>
            <a:fld id="{33FE6DC0-3D3F-452A-B58D-D3787DC8F01A}" type="slidenum">
              <a:rPr lang="en-SG" smtClean="0"/>
              <a:pPr/>
              <a:t>‹#›</a:t>
            </a:fld>
            <a:endParaRPr lang="en-S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DE34A219-5585-45FB-B3F7-8326A3859E5F}" type="datetime1">
              <a:rPr lang="en-US" smtClean="0"/>
              <a:t>5/30/2011</a:t>
            </a:fld>
            <a:endParaRPr lang="en-SG"/>
          </a:p>
        </p:txBody>
      </p:sp>
      <p:sp>
        <p:nvSpPr>
          <p:cNvPr id="8" name="Footer Placeholder 7"/>
          <p:cNvSpPr>
            <a:spLocks noGrp="1"/>
          </p:cNvSpPr>
          <p:nvPr>
            <p:ph type="ftr" sz="quarter" idx="11"/>
          </p:nvPr>
        </p:nvSpPr>
        <p:spPr/>
        <p:txBody>
          <a:bodyPr/>
          <a:lstStyle/>
          <a:p>
            <a:r>
              <a:rPr lang="en-SG" smtClean="0"/>
              <a:t>Komunikasi Data</a:t>
            </a:r>
            <a:endParaRPr lang="en-SG"/>
          </a:p>
        </p:txBody>
      </p:sp>
      <p:sp>
        <p:nvSpPr>
          <p:cNvPr id="9" name="Slide Number Placeholder 8"/>
          <p:cNvSpPr>
            <a:spLocks noGrp="1"/>
          </p:cNvSpPr>
          <p:nvPr>
            <p:ph type="sldNum" sz="quarter" idx="12"/>
          </p:nvPr>
        </p:nvSpPr>
        <p:spPr/>
        <p:txBody>
          <a:bodyPr/>
          <a:lstStyle/>
          <a:p>
            <a:fld id="{33FE6DC0-3D3F-452A-B58D-D3787DC8F01A}" type="slidenum">
              <a:rPr lang="en-SG" smtClean="0"/>
              <a:pPr/>
              <a:t>‹#›</a:t>
            </a:fld>
            <a:endParaRPr lang="en-S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41B0488D-0313-4A9C-A987-90130720A593}" type="datetime1">
              <a:rPr lang="en-US" smtClean="0"/>
              <a:t>5/30/2011</a:t>
            </a:fld>
            <a:endParaRPr lang="en-SG"/>
          </a:p>
        </p:txBody>
      </p:sp>
      <p:sp>
        <p:nvSpPr>
          <p:cNvPr id="4" name="Footer Placeholder 3"/>
          <p:cNvSpPr>
            <a:spLocks noGrp="1"/>
          </p:cNvSpPr>
          <p:nvPr>
            <p:ph type="ftr" sz="quarter" idx="11"/>
          </p:nvPr>
        </p:nvSpPr>
        <p:spPr/>
        <p:txBody>
          <a:bodyPr/>
          <a:lstStyle/>
          <a:p>
            <a:r>
              <a:rPr lang="en-SG" smtClean="0"/>
              <a:t>Komunikasi Data</a:t>
            </a:r>
            <a:endParaRPr lang="en-SG"/>
          </a:p>
        </p:txBody>
      </p:sp>
      <p:sp>
        <p:nvSpPr>
          <p:cNvPr id="5" name="Slide Number Placeholder 4"/>
          <p:cNvSpPr>
            <a:spLocks noGrp="1"/>
          </p:cNvSpPr>
          <p:nvPr>
            <p:ph type="sldNum" sz="quarter" idx="12"/>
          </p:nvPr>
        </p:nvSpPr>
        <p:spPr/>
        <p:txBody>
          <a:bodyPr/>
          <a:lstStyle/>
          <a:p>
            <a:fld id="{33FE6DC0-3D3F-452A-B58D-D3787DC8F01A}" type="slidenum">
              <a:rPr lang="en-SG" smtClean="0"/>
              <a:pPr/>
              <a:t>‹#›</a:t>
            </a:fld>
            <a:endParaRPr lang="en-S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9FFA73-F6A4-4F9A-B3D7-53254582339F}" type="datetime1">
              <a:rPr lang="en-US" smtClean="0"/>
              <a:t>5/30/2011</a:t>
            </a:fld>
            <a:endParaRPr lang="en-SG"/>
          </a:p>
        </p:txBody>
      </p:sp>
      <p:sp>
        <p:nvSpPr>
          <p:cNvPr id="3" name="Footer Placeholder 2"/>
          <p:cNvSpPr>
            <a:spLocks noGrp="1"/>
          </p:cNvSpPr>
          <p:nvPr>
            <p:ph type="ftr" sz="quarter" idx="11"/>
          </p:nvPr>
        </p:nvSpPr>
        <p:spPr/>
        <p:txBody>
          <a:bodyPr/>
          <a:lstStyle/>
          <a:p>
            <a:r>
              <a:rPr lang="en-SG" smtClean="0"/>
              <a:t>Komunikasi Data</a:t>
            </a:r>
            <a:endParaRPr lang="en-SG"/>
          </a:p>
        </p:txBody>
      </p:sp>
      <p:sp>
        <p:nvSpPr>
          <p:cNvPr id="4" name="Slide Number Placeholder 3"/>
          <p:cNvSpPr>
            <a:spLocks noGrp="1"/>
          </p:cNvSpPr>
          <p:nvPr>
            <p:ph type="sldNum" sz="quarter" idx="12"/>
          </p:nvPr>
        </p:nvSpPr>
        <p:spPr/>
        <p:txBody>
          <a:bodyPr/>
          <a:lstStyle/>
          <a:p>
            <a:fld id="{33FE6DC0-3D3F-452A-B58D-D3787DC8F01A}" type="slidenum">
              <a:rPr lang="en-SG" smtClean="0"/>
              <a:pPr/>
              <a:t>‹#›</a:t>
            </a:fld>
            <a:endParaRPr lang="en-S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EA7FB1-B34C-4526-A488-CD1E2D064E37}" type="datetime1">
              <a:rPr lang="en-US" smtClean="0"/>
              <a:t>5/30/2011</a:t>
            </a:fld>
            <a:endParaRPr lang="en-SG"/>
          </a:p>
        </p:txBody>
      </p:sp>
      <p:sp>
        <p:nvSpPr>
          <p:cNvPr id="6" name="Footer Placeholder 5"/>
          <p:cNvSpPr>
            <a:spLocks noGrp="1"/>
          </p:cNvSpPr>
          <p:nvPr>
            <p:ph type="ftr" sz="quarter" idx="11"/>
          </p:nvPr>
        </p:nvSpPr>
        <p:spPr/>
        <p:txBody>
          <a:bodyPr/>
          <a:lstStyle/>
          <a:p>
            <a:r>
              <a:rPr lang="en-SG" smtClean="0"/>
              <a:t>Komunikasi Data</a:t>
            </a:r>
            <a:endParaRPr lang="en-SG"/>
          </a:p>
        </p:txBody>
      </p:sp>
      <p:sp>
        <p:nvSpPr>
          <p:cNvPr id="7" name="Slide Number Placeholder 6"/>
          <p:cNvSpPr>
            <a:spLocks noGrp="1"/>
          </p:cNvSpPr>
          <p:nvPr>
            <p:ph type="sldNum" sz="quarter" idx="12"/>
          </p:nvPr>
        </p:nvSpPr>
        <p:spPr/>
        <p:txBody>
          <a:bodyPr/>
          <a:lstStyle/>
          <a:p>
            <a:fld id="{33FE6DC0-3D3F-452A-B58D-D3787DC8F01A}" type="slidenum">
              <a:rPr lang="en-SG" smtClean="0"/>
              <a:pPr/>
              <a:t>‹#›</a:t>
            </a:fld>
            <a:endParaRPr lang="en-S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EE3B35-602C-4557-A115-F6F7863F9C0F}" type="datetime1">
              <a:rPr lang="en-US" smtClean="0"/>
              <a:t>5/30/2011</a:t>
            </a:fld>
            <a:endParaRPr lang="en-SG"/>
          </a:p>
        </p:txBody>
      </p:sp>
      <p:sp>
        <p:nvSpPr>
          <p:cNvPr id="6" name="Footer Placeholder 5"/>
          <p:cNvSpPr>
            <a:spLocks noGrp="1"/>
          </p:cNvSpPr>
          <p:nvPr>
            <p:ph type="ftr" sz="quarter" idx="11"/>
          </p:nvPr>
        </p:nvSpPr>
        <p:spPr/>
        <p:txBody>
          <a:bodyPr/>
          <a:lstStyle/>
          <a:p>
            <a:r>
              <a:rPr lang="en-SG" smtClean="0"/>
              <a:t>Komunikasi Data</a:t>
            </a:r>
            <a:endParaRPr lang="en-SG"/>
          </a:p>
        </p:txBody>
      </p:sp>
      <p:sp>
        <p:nvSpPr>
          <p:cNvPr id="7" name="Slide Number Placeholder 6"/>
          <p:cNvSpPr>
            <a:spLocks noGrp="1"/>
          </p:cNvSpPr>
          <p:nvPr>
            <p:ph type="sldNum" sz="quarter" idx="12"/>
          </p:nvPr>
        </p:nvSpPr>
        <p:spPr/>
        <p:txBody>
          <a:bodyPr/>
          <a:lstStyle/>
          <a:p>
            <a:fld id="{33FE6DC0-3D3F-452A-B58D-D3787DC8F01A}" type="slidenum">
              <a:rPr lang="en-SG" smtClean="0"/>
              <a:pPr/>
              <a:t>‹#›</a:t>
            </a:fld>
            <a:endParaRPr lang="en-S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B17492-3178-4016-A205-8E8C204E63C3}" type="datetime1">
              <a:rPr lang="en-US" smtClean="0"/>
              <a:t>5/30/2011</a:t>
            </a:fld>
            <a:endParaRPr lang="en-S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SG" smtClean="0"/>
              <a:t>Komunikasi Data</a:t>
            </a:r>
            <a:endParaRPr lang="en-S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FE6DC0-3D3F-452A-B58D-D3787DC8F01A}" type="slidenum">
              <a:rPr lang="en-SG" smtClean="0"/>
              <a:pPr/>
              <a:t>‹#›</a:t>
            </a:fld>
            <a:endParaRPr lang="en-S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hyperlink" Target="http://en.wikipedia.org/wiki/OC-48" TargetMode="External"/><Relationship Id="rId3" Type="http://schemas.openxmlformats.org/officeDocument/2006/relationships/hyperlink" Target="http://en.wikipedia.org/wiki/Data_rate_units" TargetMode="External"/><Relationship Id="rId7" Type="http://schemas.openxmlformats.org/officeDocument/2006/relationships/hyperlink" Target="http://en.wikipedia.org/wiki/OC-24" TargetMode="External"/><Relationship Id="rId2" Type="http://schemas.openxmlformats.org/officeDocument/2006/relationships/hyperlink" Target="http://en.wikipedia.org/wiki/Synchronous_optical_networking" TargetMode="External"/><Relationship Id="rId1" Type="http://schemas.openxmlformats.org/officeDocument/2006/relationships/slideLayout" Target="../slideLayouts/slideLayout2.xml"/><Relationship Id="rId6" Type="http://schemas.openxmlformats.org/officeDocument/2006/relationships/hyperlink" Target="http://en.wikipedia.org/wiki/OC-12" TargetMode="External"/><Relationship Id="rId5" Type="http://schemas.openxmlformats.org/officeDocument/2006/relationships/hyperlink" Target="http://en.wikipedia.org/wiki/OC-3" TargetMode="External"/><Relationship Id="rId10" Type="http://schemas.openxmlformats.org/officeDocument/2006/relationships/hyperlink" Target="http://en.wikipedia.org/wiki/OC-768" TargetMode="External"/><Relationship Id="rId4" Type="http://schemas.openxmlformats.org/officeDocument/2006/relationships/hyperlink" Target="http://en.wikipedia.org/wiki/OC-1" TargetMode="External"/><Relationship Id="rId9" Type="http://schemas.openxmlformats.org/officeDocument/2006/relationships/hyperlink" Target="http://en.wikipedia.org/wiki/OC-192"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pc="0" dirty="0" smtClean="0"/>
              <a:t>Multiplexing : </a:t>
            </a:r>
            <a:r>
              <a:rPr lang="en-US" sz="2800" spc="0" dirty="0" smtClean="0"/>
              <a:t>Sharing a Medium</a:t>
            </a:r>
            <a:endParaRPr lang="en-US" spc="0" dirty="0"/>
          </a:p>
        </p:txBody>
      </p:sp>
      <p:sp>
        <p:nvSpPr>
          <p:cNvPr id="3" name="Subtitle 2"/>
          <p:cNvSpPr>
            <a:spLocks noGrp="1"/>
          </p:cNvSpPr>
          <p:nvPr>
            <p:ph type="subTitle" idx="1"/>
          </p:nvPr>
        </p:nvSpPr>
        <p:spPr/>
        <p:txBody>
          <a:bodyPr/>
          <a:lstStyle/>
          <a:p>
            <a:r>
              <a:rPr lang="en-US" dirty="0" smtClean="0"/>
              <a:t>S. </a:t>
            </a:r>
            <a:r>
              <a:rPr lang="en-US" dirty="0" err="1" smtClean="0"/>
              <a:t>Indriani</a:t>
            </a:r>
            <a:r>
              <a:rPr lang="en-US" dirty="0" smtClean="0"/>
              <a:t> </a:t>
            </a:r>
            <a:r>
              <a:rPr lang="en-US" dirty="0" err="1" smtClean="0"/>
              <a:t>Lestariningati</a:t>
            </a:r>
            <a:r>
              <a:rPr lang="en-US" dirty="0" smtClean="0"/>
              <a:t>, M.T</a:t>
            </a:r>
            <a:endParaRPr lang="en-SG" dirty="0"/>
          </a:p>
        </p:txBody>
      </p:sp>
      <p:sp>
        <p:nvSpPr>
          <p:cNvPr id="4" name="Slide Number Placeholder 3"/>
          <p:cNvSpPr>
            <a:spLocks noGrp="1"/>
          </p:cNvSpPr>
          <p:nvPr>
            <p:ph type="sldNum" sz="quarter" idx="12"/>
          </p:nvPr>
        </p:nvSpPr>
        <p:spPr/>
        <p:txBody>
          <a:bodyPr/>
          <a:lstStyle/>
          <a:p>
            <a:fld id="{33FE6DC0-3D3F-452A-B58D-D3787DC8F01A}" type="slidenum">
              <a:rPr lang="en-SG" smtClean="0"/>
              <a:pPr/>
              <a:t>1</a:t>
            </a:fld>
            <a:endParaRPr lang="en-SG"/>
          </a:p>
        </p:txBody>
      </p:sp>
      <p:sp>
        <p:nvSpPr>
          <p:cNvPr id="6" name="Footer Placeholder 5"/>
          <p:cNvSpPr>
            <a:spLocks noGrp="1"/>
          </p:cNvSpPr>
          <p:nvPr>
            <p:ph type="ftr" sz="quarter" idx="11"/>
          </p:nvPr>
        </p:nvSpPr>
        <p:spPr/>
        <p:txBody>
          <a:bodyPr/>
          <a:lstStyle/>
          <a:p>
            <a:r>
              <a:rPr lang="en-SG" smtClean="0"/>
              <a:t>Komunikasi Data</a:t>
            </a:r>
            <a:endParaRPr lang="en-SG"/>
          </a:p>
        </p:txBody>
      </p:sp>
      <p:sp>
        <p:nvSpPr>
          <p:cNvPr id="7" name="Date Placeholder 6"/>
          <p:cNvSpPr>
            <a:spLocks noGrp="1"/>
          </p:cNvSpPr>
          <p:nvPr>
            <p:ph type="dt" sz="half" idx="10"/>
          </p:nvPr>
        </p:nvSpPr>
        <p:spPr/>
        <p:txBody>
          <a:bodyPr/>
          <a:lstStyle/>
          <a:p>
            <a:fld id="{3115B095-67A0-4900-B3C6-3E27F593A20F}" type="datetime1">
              <a:rPr lang="en-US" smtClean="0"/>
              <a:t>5/30/2011</a:t>
            </a:fld>
            <a:endParaRPr lang="en-SG"/>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Frequency Division Multiplexing (FDM)</a:t>
            </a:r>
            <a:endParaRPr lang="en-SG" dirty="0"/>
          </a:p>
        </p:txBody>
      </p:sp>
      <p:sp>
        <p:nvSpPr>
          <p:cNvPr id="4" name="Date Placeholder 3"/>
          <p:cNvSpPr>
            <a:spLocks noGrp="1"/>
          </p:cNvSpPr>
          <p:nvPr>
            <p:ph type="dt" sz="half" idx="10"/>
          </p:nvPr>
        </p:nvSpPr>
        <p:spPr/>
        <p:txBody>
          <a:bodyPr/>
          <a:lstStyle/>
          <a:p>
            <a:fld id="{9EAA0C49-1836-481A-B80B-8B282789B7D7}"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10</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pic>
        <p:nvPicPr>
          <p:cNvPr id="7" name="Picture 7" descr="FIG5-01"/>
          <p:cNvPicPr>
            <a:picLocks noChangeAspect="1" noChangeArrowheads="1"/>
          </p:cNvPicPr>
          <p:nvPr/>
        </p:nvPicPr>
        <p:blipFill>
          <a:blip r:embed="rId2"/>
          <a:srcRect/>
          <a:stretch>
            <a:fillRect/>
          </a:stretch>
        </p:blipFill>
        <p:spPr bwMode="auto">
          <a:xfrm>
            <a:off x="928662" y="1500174"/>
            <a:ext cx="7000924" cy="4659990"/>
          </a:xfrm>
          <a:prstGeom prst="rect">
            <a:avLst/>
          </a:prstGeom>
          <a:noFill/>
        </p:spPr>
      </p:pic>
      <p:sp>
        <p:nvSpPr>
          <p:cNvPr id="8" name="TextBox 7"/>
          <p:cNvSpPr txBox="1"/>
          <p:nvPr/>
        </p:nvSpPr>
        <p:spPr>
          <a:xfrm>
            <a:off x="428596" y="5286388"/>
            <a:ext cx="8358246" cy="923330"/>
          </a:xfrm>
          <a:prstGeom prst="rect">
            <a:avLst/>
          </a:prstGeom>
          <a:noFill/>
        </p:spPr>
        <p:txBody>
          <a:bodyPr wrap="square" rtlCol="0">
            <a:spAutoFit/>
          </a:bodyPr>
          <a:lstStyle/>
          <a:p>
            <a:r>
              <a:rPr lang="en-US" dirty="0" err="1" smtClean="0">
                <a:latin typeface="Franklin Gothic Book" pitchFamily="34" charset="0"/>
              </a:rPr>
              <a:t>Sejumlah</a:t>
            </a:r>
            <a:r>
              <a:rPr lang="en-US" dirty="0" smtClean="0">
                <a:latin typeface="Franklin Gothic Book" pitchFamily="34" charset="0"/>
              </a:rPr>
              <a:t> </a:t>
            </a:r>
            <a:r>
              <a:rPr lang="en-US" dirty="0" err="1" smtClean="0">
                <a:latin typeface="Franklin Gothic Book" pitchFamily="34" charset="0"/>
              </a:rPr>
              <a:t>sinyal</a:t>
            </a:r>
            <a:r>
              <a:rPr lang="en-US" dirty="0" smtClean="0">
                <a:latin typeface="Franklin Gothic Book" pitchFamily="34" charset="0"/>
              </a:rPr>
              <a:t> </a:t>
            </a:r>
            <a:r>
              <a:rPr lang="en-US" dirty="0" err="1" smtClean="0">
                <a:latin typeface="Franklin Gothic Book" pitchFamily="34" charset="0"/>
              </a:rPr>
              <a:t>dapat</a:t>
            </a:r>
            <a:r>
              <a:rPr lang="en-US" dirty="0" smtClean="0">
                <a:latin typeface="Franklin Gothic Book" pitchFamily="34" charset="0"/>
              </a:rPr>
              <a:t> </a:t>
            </a:r>
            <a:r>
              <a:rPr lang="en-US" dirty="0" err="1" smtClean="0">
                <a:latin typeface="Franklin Gothic Book" pitchFamily="34" charset="0"/>
              </a:rPr>
              <a:t>dibawa</a:t>
            </a:r>
            <a:r>
              <a:rPr lang="en-US" dirty="0" smtClean="0">
                <a:latin typeface="Franklin Gothic Book" pitchFamily="34" charset="0"/>
              </a:rPr>
              <a:t> </a:t>
            </a:r>
            <a:r>
              <a:rPr lang="en-US" dirty="0" err="1" smtClean="0">
                <a:latin typeface="Franklin Gothic Book" pitchFamily="34" charset="0"/>
              </a:rPr>
              <a:t>secara</a:t>
            </a:r>
            <a:r>
              <a:rPr lang="en-US" dirty="0" smtClean="0">
                <a:latin typeface="Franklin Gothic Book" pitchFamily="34" charset="0"/>
              </a:rPr>
              <a:t> </a:t>
            </a:r>
            <a:r>
              <a:rPr lang="en-US" dirty="0" err="1" smtClean="0">
                <a:latin typeface="Franklin Gothic Book" pitchFamily="34" charset="0"/>
              </a:rPr>
              <a:t>simultan</a:t>
            </a:r>
            <a:r>
              <a:rPr lang="en-US" dirty="0" smtClean="0">
                <a:latin typeface="Franklin Gothic Book" pitchFamily="34" charset="0"/>
              </a:rPr>
              <a:t> </a:t>
            </a:r>
            <a:r>
              <a:rPr lang="en-US" dirty="0" err="1" smtClean="0">
                <a:latin typeface="Franklin Gothic Book" pitchFamily="34" charset="0"/>
              </a:rPr>
              <a:t>jika</a:t>
            </a:r>
            <a:r>
              <a:rPr lang="en-US" dirty="0" smtClean="0">
                <a:latin typeface="Franklin Gothic Book" pitchFamily="34" charset="0"/>
              </a:rPr>
              <a:t> </a:t>
            </a:r>
            <a:r>
              <a:rPr lang="en-US" dirty="0" err="1" smtClean="0">
                <a:latin typeface="Franklin Gothic Book" pitchFamily="34" charset="0"/>
              </a:rPr>
              <a:t>masing-masing</a:t>
            </a:r>
            <a:r>
              <a:rPr lang="en-US" dirty="0" smtClean="0">
                <a:latin typeface="Franklin Gothic Book" pitchFamily="34" charset="0"/>
              </a:rPr>
              <a:t> </a:t>
            </a:r>
            <a:r>
              <a:rPr lang="en-US" dirty="0" err="1" smtClean="0">
                <a:latin typeface="Franklin Gothic Book" pitchFamily="34" charset="0"/>
              </a:rPr>
              <a:t>sinyal</a:t>
            </a:r>
            <a:r>
              <a:rPr lang="en-US" dirty="0" smtClean="0">
                <a:latin typeface="Franklin Gothic Book" pitchFamily="34" charset="0"/>
              </a:rPr>
              <a:t> </a:t>
            </a:r>
            <a:r>
              <a:rPr lang="en-US" dirty="0" err="1" smtClean="0">
                <a:latin typeface="Franklin Gothic Book" pitchFamily="34" charset="0"/>
              </a:rPr>
              <a:t>dimodulasikan</a:t>
            </a:r>
            <a:r>
              <a:rPr lang="en-US" dirty="0" smtClean="0">
                <a:latin typeface="Franklin Gothic Book" pitchFamily="34" charset="0"/>
              </a:rPr>
              <a:t> </a:t>
            </a:r>
            <a:r>
              <a:rPr lang="en-US" dirty="0" err="1" smtClean="0">
                <a:latin typeface="Franklin Gothic Book" pitchFamily="34" charset="0"/>
              </a:rPr>
              <a:t>kedalam</a:t>
            </a:r>
            <a:r>
              <a:rPr lang="en-US" dirty="0" smtClean="0">
                <a:latin typeface="Franklin Gothic Book" pitchFamily="34" charset="0"/>
              </a:rPr>
              <a:t> </a:t>
            </a:r>
            <a:r>
              <a:rPr lang="en-US" dirty="0" err="1" smtClean="0">
                <a:latin typeface="Franklin Gothic Book" pitchFamily="34" charset="0"/>
              </a:rPr>
              <a:t>frekuensi</a:t>
            </a:r>
            <a:r>
              <a:rPr lang="en-US" dirty="0" smtClean="0">
                <a:latin typeface="Franklin Gothic Book" pitchFamily="34" charset="0"/>
              </a:rPr>
              <a:t> </a:t>
            </a:r>
            <a:r>
              <a:rPr lang="en-US" dirty="0" err="1" smtClean="0">
                <a:latin typeface="Franklin Gothic Book" pitchFamily="34" charset="0"/>
              </a:rPr>
              <a:t>pembawa</a:t>
            </a:r>
            <a:r>
              <a:rPr lang="en-US" dirty="0" smtClean="0">
                <a:latin typeface="Franklin Gothic Book" pitchFamily="34" charset="0"/>
              </a:rPr>
              <a:t> yang </a:t>
            </a:r>
            <a:r>
              <a:rPr lang="en-US" dirty="0" err="1" smtClean="0">
                <a:latin typeface="Franklin Gothic Book" pitchFamily="34" charset="0"/>
              </a:rPr>
              <a:t>berbeda</a:t>
            </a:r>
            <a:r>
              <a:rPr lang="en-US" dirty="0" smtClean="0">
                <a:latin typeface="Franklin Gothic Book" pitchFamily="34" charset="0"/>
              </a:rPr>
              <a:t> </a:t>
            </a:r>
            <a:r>
              <a:rPr lang="en-US" dirty="0" err="1" smtClean="0">
                <a:latin typeface="Franklin Gothic Book" pitchFamily="34" charset="0"/>
              </a:rPr>
              <a:t>dan</a:t>
            </a:r>
            <a:r>
              <a:rPr lang="en-US" dirty="0" smtClean="0">
                <a:latin typeface="Franklin Gothic Book" pitchFamily="34" charset="0"/>
              </a:rPr>
              <a:t> </a:t>
            </a:r>
            <a:r>
              <a:rPr lang="en-US" dirty="0" err="1" smtClean="0">
                <a:latin typeface="Franklin Gothic Book" pitchFamily="34" charset="0"/>
              </a:rPr>
              <a:t>frekuensi</a:t>
            </a:r>
            <a:r>
              <a:rPr lang="en-US" dirty="0" smtClean="0">
                <a:latin typeface="Franklin Gothic Book" pitchFamily="34" charset="0"/>
              </a:rPr>
              <a:t> </a:t>
            </a:r>
            <a:r>
              <a:rPr lang="en-US" dirty="0" err="1" smtClean="0">
                <a:latin typeface="Franklin Gothic Book" pitchFamily="34" charset="0"/>
              </a:rPr>
              <a:t>pembawa</a:t>
            </a:r>
            <a:r>
              <a:rPr lang="en-US" dirty="0" smtClean="0">
                <a:latin typeface="Franklin Gothic Book" pitchFamily="34" charset="0"/>
              </a:rPr>
              <a:t> </a:t>
            </a:r>
            <a:r>
              <a:rPr lang="en-US" dirty="0" err="1" smtClean="0">
                <a:latin typeface="Franklin Gothic Book" pitchFamily="34" charset="0"/>
              </a:rPr>
              <a:t>tersebut</a:t>
            </a:r>
            <a:r>
              <a:rPr lang="en-US" dirty="0" smtClean="0">
                <a:latin typeface="Franklin Gothic Book" pitchFamily="34" charset="0"/>
              </a:rPr>
              <a:t> </a:t>
            </a:r>
            <a:r>
              <a:rPr lang="en-US" dirty="0" err="1" smtClean="0">
                <a:latin typeface="Franklin Gothic Book" pitchFamily="34" charset="0"/>
              </a:rPr>
              <a:t>cukup</a:t>
            </a:r>
            <a:r>
              <a:rPr lang="en-US" dirty="0" smtClean="0">
                <a:latin typeface="Franklin Gothic Book" pitchFamily="34" charset="0"/>
              </a:rPr>
              <a:t> </a:t>
            </a:r>
            <a:r>
              <a:rPr lang="en-US" dirty="0" err="1" smtClean="0">
                <a:latin typeface="Franklin Gothic Book" pitchFamily="34" charset="0"/>
              </a:rPr>
              <a:t>terpisah</a:t>
            </a:r>
            <a:r>
              <a:rPr lang="en-US" dirty="0" smtClean="0">
                <a:latin typeface="Franklin Gothic Book" pitchFamily="34" charset="0"/>
              </a:rPr>
              <a:t> </a:t>
            </a:r>
            <a:r>
              <a:rPr lang="en-US" dirty="0" err="1" smtClean="0">
                <a:latin typeface="Franklin Gothic Book" pitchFamily="34" charset="0"/>
              </a:rPr>
              <a:t>sehingga</a:t>
            </a:r>
            <a:r>
              <a:rPr lang="en-US" dirty="0" smtClean="0">
                <a:latin typeface="Franklin Gothic Book" pitchFamily="34" charset="0"/>
              </a:rPr>
              <a:t> bandwidth </a:t>
            </a:r>
            <a:r>
              <a:rPr lang="en-US" dirty="0" err="1" smtClean="0">
                <a:latin typeface="Franklin Gothic Book" pitchFamily="34" charset="0"/>
              </a:rPr>
              <a:t>sinyal</a:t>
            </a:r>
            <a:r>
              <a:rPr lang="en-US" dirty="0" smtClean="0">
                <a:latin typeface="Franklin Gothic Book" pitchFamily="34" charset="0"/>
              </a:rPr>
              <a:t> </a:t>
            </a:r>
            <a:r>
              <a:rPr lang="en-US" dirty="0" err="1" smtClean="0">
                <a:latin typeface="Franklin Gothic Book" pitchFamily="34" charset="0"/>
              </a:rPr>
              <a:t>tidak</a:t>
            </a:r>
            <a:r>
              <a:rPr lang="en-US" dirty="0" smtClean="0">
                <a:latin typeface="Franklin Gothic Book" pitchFamily="34" charset="0"/>
              </a:rPr>
              <a:t> </a:t>
            </a:r>
            <a:r>
              <a:rPr lang="en-US" dirty="0" err="1" smtClean="0">
                <a:latin typeface="Franklin Gothic Book" pitchFamily="34" charset="0"/>
              </a:rPr>
              <a:t>tumpang</a:t>
            </a:r>
            <a:r>
              <a:rPr lang="en-US" dirty="0" smtClean="0">
                <a:latin typeface="Franklin Gothic Book" pitchFamily="34" charset="0"/>
              </a:rPr>
              <a:t> </a:t>
            </a:r>
            <a:r>
              <a:rPr lang="en-US" dirty="0" err="1" smtClean="0">
                <a:latin typeface="Franklin Gothic Book" pitchFamily="34" charset="0"/>
              </a:rPr>
              <a:t>tindih</a:t>
            </a:r>
            <a:endParaRPr lang="en-SG" dirty="0">
              <a:latin typeface="Franklin Gothic Book"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FDM</a:t>
            </a:r>
            <a:endParaRPr lang="en-SG" dirty="0"/>
          </a:p>
        </p:txBody>
      </p:sp>
      <p:sp>
        <p:nvSpPr>
          <p:cNvPr id="3" name="Content Placeholder 2"/>
          <p:cNvSpPr>
            <a:spLocks noGrp="1"/>
          </p:cNvSpPr>
          <p:nvPr>
            <p:ph idx="1"/>
          </p:nvPr>
        </p:nvSpPr>
        <p:spPr/>
        <p:txBody>
          <a:bodyPr>
            <a:normAutofit fontScale="92500"/>
          </a:bodyPr>
          <a:lstStyle/>
          <a:p>
            <a:pPr>
              <a:spcBef>
                <a:spcPct val="50000"/>
              </a:spcBef>
            </a:pPr>
            <a:r>
              <a:rPr lang="en-US" dirty="0" smtClean="0"/>
              <a:t>Analog signaling is used to transmits the signals.</a:t>
            </a:r>
          </a:p>
          <a:p>
            <a:pPr>
              <a:spcBef>
                <a:spcPct val="50000"/>
              </a:spcBef>
            </a:pPr>
            <a:r>
              <a:rPr lang="en-US" dirty="0" smtClean="0"/>
              <a:t>Broadcast radio and television, cable television, and the AMPS cellular phone systems use frequency division multiplexing.</a:t>
            </a:r>
          </a:p>
          <a:p>
            <a:pPr>
              <a:spcBef>
                <a:spcPct val="50000"/>
              </a:spcBef>
            </a:pPr>
            <a:r>
              <a:rPr lang="en-US" dirty="0" smtClean="0"/>
              <a:t>This technique is the oldest multiplexing technique.</a:t>
            </a:r>
          </a:p>
          <a:p>
            <a:pPr>
              <a:spcBef>
                <a:spcPct val="50000"/>
              </a:spcBef>
            </a:pPr>
            <a:r>
              <a:rPr lang="en-US" dirty="0" smtClean="0"/>
              <a:t>Since it involves analog signaling, it is more susceptible to noise.</a:t>
            </a:r>
          </a:p>
          <a:p>
            <a:endParaRPr lang="en-SG" dirty="0"/>
          </a:p>
        </p:txBody>
      </p:sp>
      <p:sp>
        <p:nvSpPr>
          <p:cNvPr id="4" name="Date Placeholder 3"/>
          <p:cNvSpPr>
            <a:spLocks noGrp="1"/>
          </p:cNvSpPr>
          <p:nvPr>
            <p:ph type="dt" sz="half" idx="10"/>
          </p:nvPr>
        </p:nvSpPr>
        <p:spPr/>
        <p:txBody>
          <a:bodyPr/>
          <a:lstStyle/>
          <a:p>
            <a:fld id="{6637A179-3F66-402E-B6EE-E27B6DF015E9}"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11</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normAutofit fontScale="90000"/>
          </a:bodyPr>
          <a:lstStyle/>
          <a:p>
            <a:r>
              <a:rPr lang="id-ID" sz="3600" dirty="0"/>
              <a:t>Frequency-Division Multiplexing (FDM)</a:t>
            </a:r>
            <a:endParaRPr lang="en-US" sz="3600" dirty="0"/>
          </a:p>
        </p:txBody>
      </p:sp>
      <p:sp>
        <p:nvSpPr>
          <p:cNvPr id="122883" name="Rectangle 3"/>
          <p:cNvSpPr>
            <a:spLocks noGrp="1" noChangeArrowheads="1"/>
          </p:cNvSpPr>
          <p:nvPr>
            <p:ph idx="1"/>
          </p:nvPr>
        </p:nvSpPr>
        <p:spPr/>
        <p:txBody>
          <a:bodyPr/>
          <a:lstStyle/>
          <a:p>
            <a:r>
              <a:rPr lang="id-ID" sz="2800" dirty="0"/>
              <a:t>Digunakan pada sistem transmisi analog</a:t>
            </a:r>
            <a:endParaRPr lang="en-US" sz="2800" dirty="0"/>
          </a:p>
        </p:txBody>
      </p:sp>
      <p:sp>
        <p:nvSpPr>
          <p:cNvPr id="6" name="Slide Number Placeholder 5"/>
          <p:cNvSpPr>
            <a:spLocks noGrp="1"/>
          </p:cNvSpPr>
          <p:nvPr>
            <p:ph type="sldNum" sz="quarter" idx="11"/>
          </p:nvPr>
        </p:nvSpPr>
        <p:spPr/>
        <p:txBody>
          <a:bodyPr/>
          <a:lstStyle/>
          <a:p>
            <a:fld id="{8777745B-F0B0-4B08-AF44-3E7032AD838A}" type="slidenum">
              <a:rPr lang="en-US"/>
              <a:pPr/>
              <a:t>12</a:t>
            </a:fld>
            <a:endParaRPr lang="en-US"/>
          </a:p>
        </p:txBody>
      </p:sp>
      <p:pic>
        <p:nvPicPr>
          <p:cNvPr id="122885" name="Picture 5"/>
          <p:cNvPicPr>
            <a:picLocks noChangeAspect="1" noChangeArrowheads="1"/>
          </p:cNvPicPr>
          <p:nvPr/>
        </p:nvPicPr>
        <p:blipFill>
          <a:blip r:embed="rId2"/>
          <a:srcRect/>
          <a:stretch>
            <a:fillRect/>
          </a:stretch>
        </p:blipFill>
        <p:spPr bwMode="auto">
          <a:xfrm>
            <a:off x="0" y="2928934"/>
            <a:ext cx="5715008" cy="1924968"/>
          </a:xfrm>
          <a:prstGeom prst="rect">
            <a:avLst/>
          </a:prstGeom>
          <a:noFill/>
          <a:ln w="9525">
            <a:noFill/>
            <a:miter lim="800000"/>
            <a:headEnd/>
            <a:tailEnd/>
          </a:ln>
          <a:effectLst/>
        </p:spPr>
      </p:pic>
      <p:pic>
        <p:nvPicPr>
          <p:cNvPr id="122886" name="Picture 6"/>
          <p:cNvPicPr>
            <a:picLocks noChangeAspect="1" noChangeArrowheads="1"/>
          </p:cNvPicPr>
          <p:nvPr/>
        </p:nvPicPr>
        <p:blipFill>
          <a:blip r:embed="rId3"/>
          <a:srcRect/>
          <a:stretch>
            <a:fillRect/>
          </a:stretch>
        </p:blipFill>
        <p:spPr bwMode="auto">
          <a:xfrm>
            <a:off x="5786446" y="2786058"/>
            <a:ext cx="3159133" cy="2404831"/>
          </a:xfrm>
          <a:prstGeom prst="rect">
            <a:avLst/>
          </a:prstGeom>
          <a:noFill/>
          <a:ln w="9525">
            <a:noFill/>
            <a:miter lim="800000"/>
            <a:headEnd/>
            <a:tailEnd/>
          </a:ln>
          <a:effectLst/>
        </p:spPr>
      </p:pic>
      <p:sp>
        <p:nvSpPr>
          <p:cNvPr id="7" name="Date Placeholder 6"/>
          <p:cNvSpPr>
            <a:spLocks noGrp="1"/>
          </p:cNvSpPr>
          <p:nvPr>
            <p:ph type="dt" sz="half" idx="10"/>
          </p:nvPr>
        </p:nvSpPr>
        <p:spPr/>
        <p:txBody>
          <a:bodyPr/>
          <a:lstStyle/>
          <a:p>
            <a:fld id="{5E94C46C-A487-4C39-A359-C5AD0BF17838}" type="datetime1">
              <a:rPr lang="en-US" smtClean="0"/>
              <a:t>5/30/2011</a:t>
            </a:fld>
            <a:endParaRPr lang="en-SG" dirty="0"/>
          </a:p>
        </p:txBody>
      </p:sp>
      <p:sp>
        <p:nvSpPr>
          <p:cNvPr id="8" name="Footer Placeholder 7"/>
          <p:cNvSpPr>
            <a:spLocks noGrp="1"/>
          </p:cNvSpPr>
          <p:nvPr>
            <p:ph type="ftr" sz="quarter" idx="12"/>
          </p:nvPr>
        </p:nvSpPr>
        <p:spPr/>
        <p:txBody>
          <a:bodyPr/>
          <a:lstStyle/>
          <a:p>
            <a:r>
              <a:rPr lang="en-US" smtClean="0"/>
              <a:t>Komunikasi Data</a:t>
            </a:r>
            <a:endParaRPr lang="en-SG"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4" name="Date Placeholder 3"/>
          <p:cNvSpPr>
            <a:spLocks noGrp="1"/>
          </p:cNvSpPr>
          <p:nvPr>
            <p:ph type="dt" sz="half" idx="10"/>
          </p:nvPr>
        </p:nvSpPr>
        <p:spPr/>
        <p:txBody>
          <a:bodyPr/>
          <a:lstStyle/>
          <a:p>
            <a:fld id="{D2C13076-EF35-42E0-AA20-C05096A0DA45}"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13</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pic>
        <p:nvPicPr>
          <p:cNvPr id="10242" name="Picture 2"/>
          <p:cNvPicPr>
            <a:picLocks noGrp="1" noChangeAspect="1" noChangeArrowheads="1"/>
          </p:cNvPicPr>
          <p:nvPr>
            <p:ph idx="1"/>
          </p:nvPr>
        </p:nvPicPr>
        <p:blipFill>
          <a:blip r:embed="rId2"/>
          <a:srcRect/>
          <a:stretch>
            <a:fillRect/>
          </a:stretch>
        </p:blipFill>
        <p:spPr bwMode="auto">
          <a:xfrm>
            <a:off x="2000232" y="1500174"/>
            <a:ext cx="5245310" cy="4786346"/>
          </a:xfrm>
          <a:prstGeom prst="rect">
            <a:avLst/>
          </a:prstGeom>
          <a:noFill/>
          <a:ln w="9525">
            <a:noFill/>
            <a:miter lim="800000"/>
            <a:headEnd/>
            <a:tailEnd/>
          </a:ln>
          <a:effectLst/>
        </p:spPr>
      </p:pic>
      <p:sp>
        <p:nvSpPr>
          <p:cNvPr id="8" name="TextBox 7"/>
          <p:cNvSpPr txBox="1"/>
          <p:nvPr/>
        </p:nvSpPr>
        <p:spPr>
          <a:xfrm>
            <a:off x="357158" y="2071678"/>
            <a:ext cx="1357322" cy="3139321"/>
          </a:xfrm>
          <a:prstGeom prst="rect">
            <a:avLst/>
          </a:prstGeom>
          <a:noFill/>
        </p:spPr>
        <p:txBody>
          <a:bodyPr wrap="square" rtlCol="0">
            <a:spAutoFit/>
          </a:bodyPr>
          <a:lstStyle/>
          <a:p>
            <a:r>
              <a:rPr lang="en-SG" dirty="0" err="1" smtClean="0"/>
              <a:t>Sejumlah</a:t>
            </a:r>
            <a:r>
              <a:rPr lang="en-SG" dirty="0" smtClean="0"/>
              <a:t> </a:t>
            </a:r>
            <a:r>
              <a:rPr lang="en-SG" dirty="0" err="1" smtClean="0"/>
              <a:t>sinyal</a:t>
            </a:r>
            <a:r>
              <a:rPr lang="en-SG" dirty="0" smtClean="0"/>
              <a:t> </a:t>
            </a:r>
            <a:r>
              <a:rPr lang="en-SG" dirty="0" err="1" smtClean="0"/>
              <a:t>analog</a:t>
            </a:r>
            <a:r>
              <a:rPr lang="en-SG" dirty="0" smtClean="0"/>
              <a:t> </a:t>
            </a:r>
            <a:r>
              <a:rPr lang="en-SG" dirty="0" err="1" smtClean="0"/>
              <a:t>atau</a:t>
            </a:r>
            <a:r>
              <a:rPr lang="en-SG" dirty="0" smtClean="0"/>
              <a:t> digital [mi(t); </a:t>
            </a:r>
            <a:r>
              <a:rPr lang="en-SG" dirty="0" err="1" smtClean="0"/>
              <a:t>i</a:t>
            </a:r>
            <a:r>
              <a:rPr lang="en-SG" dirty="0" smtClean="0"/>
              <a:t>=1,…n] </a:t>
            </a:r>
            <a:r>
              <a:rPr lang="en-SG" dirty="0" err="1" smtClean="0"/>
              <a:t>dimultiplex</a:t>
            </a:r>
            <a:r>
              <a:rPr lang="en-SG" dirty="0" smtClean="0"/>
              <a:t> </a:t>
            </a:r>
            <a:r>
              <a:rPr lang="en-SG" dirty="0" err="1" smtClean="0"/>
              <a:t>pada</a:t>
            </a:r>
            <a:r>
              <a:rPr lang="en-SG" dirty="0" smtClean="0"/>
              <a:t> media </a:t>
            </a:r>
            <a:r>
              <a:rPr lang="en-SG" dirty="0" err="1" smtClean="0"/>
              <a:t>Transmisi</a:t>
            </a:r>
            <a:r>
              <a:rPr lang="en-SG" dirty="0" smtClean="0"/>
              <a:t> yang </a:t>
            </a:r>
            <a:r>
              <a:rPr lang="en-SG" dirty="0" err="1" smtClean="0"/>
              <a:t>sama</a:t>
            </a:r>
            <a:r>
              <a:rPr lang="en-SG" dirty="0" smtClean="0"/>
              <a:t>. </a:t>
            </a:r>
            <a:br>
              <a:rPr lang="en-SG" dirty="0" smtClean="0"/>
            </a:br>
            <a:endParaRPr lang="en-SG"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A3CE118-55B6-40F8-9E49-FCE9B52F89CC}" type="datetime1">
              <a:rPr lang="en-US" smtClean="0"/>
              <a:t>5/30/2011</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14</a:t>
            </a:fld>
            <a:endParaRPr lang="en-SG" dirty="0"/>
          </a:p>
        </p:txBody>
      </p:sp>
      <p:pic>
        <p:nvPicPr>
          <p:cNvPr id="7" name="Picture 4" descr="Tbl05-01"/>
          <p:cNvPicPr>
            <a:picLocks noChangeAspect="1" noChangeArrowheads="1"/>
          </p:cNvPicPr>
          <p:nvPr>
            <p:ph idx="4294967295"/>
          </p:nvPr>
        </p:nvPicPr>
        <p:blipFill>
          <a:blip r:embed="rId2"/>
          <a:srcRect l="15675" r="15753"/>
          <a:stretch>
            <a:fillRect/>
          </a:stretch>
        </p:blipFill>
        <p:spPr>
          <a:xfrm>
            <a:off x="1643042" y="188933"/>
            <a:ext cx="5638800" cy="6169025"/>
          </a:xfrm>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SG"/>
          </a:p>
        </p:txBody>
      </p:sp>
      <p:sp>
        <p:nvSpPr>
          <p:cNvPr id="6" name="Content Placeholder 5"/>
          <p:cNvSpPr>
            <a:spLocks noGrp="1"/>
          </p:cNvSpPr>
          <p:nvPr>
            <p:ph idx="1"/>
          </p:nvPr>
        </p:nvSpPr>
        <p:spPr/>
        <p:txBody>
          <a:bodyPr/>
          <a:lstStyle/>
          <a:p>
            <a:pPr>
              <a:lnSpc>
                <a:spcPct val="150000"/>
              </a:lnSpc>
            </a:pPr>
            <a:r>
              <a:rPr lang="de-DE" dirty="0" smtClean="0"/>
              <a:t>Masalah yang harus diatasi sistem FDM:crosstalk dan derau intermodulasi.</a:t>
            </a:r>
            <a:endParaRPr lang="en-SG" dirty="0"/>
          </a:p>
        </p:txBody>
      </p:sp>
      <p:sp>
        <p:nvSpPr>
          <p:cNvPr id="2" name="Date Placeholder 1"/>
          <p:cNvSpPr>
            <a:spLocks noGrp="1"/>
          </p:cNvSpPr>
          <p:nvPr>
            <p:ph type="dt" sz="half" idx="10"/>
          </p:nvPr>
        </p:nvSpPr>
        <p:spPr/>
        <p:txBody>
          <a:bodyPr/>
          <a:lstStyle/>
          <a:p>
            <a:fld id="{13DD468B-DC50-4DD9-A464-4FA36F177D39}" type="datetime1">
              <a:rPr lang="en-US" smtClean="0"/>
              <a:t>5/30/2011</a:t>
            </a:fld>
            <a:endParaRPr lang="en-SG"/>
          </a:p>
        </p:txBody>
      </p:sp>
      <p:sp>
        <p:nvSpPr>
          <p:cNvPr id="4" name="Slide Number Placeholder 3"/>
          <p:cNvSpPr>
            <a:spLocks noGrp="1"/>
          </p:cNvSpPr>
          <p:nvPr>
            <p:ph type="sldNum" sz="quarter" idx="11"/>
          </p:nvPr>
        </p:nvSpPr>
        <p:spPr/>
        <p:txBody>
          <a:bodyPr/>
          <a:lstStyle/>
          <a:p>
            <a:fld id="{33FE6DC0-3D3F-452A-B58D-D3787DC8F01A}" type="slidenum">
              <a:rPr lang="en-SG" smtClean="0"/>
              <a:pPr/>
              <a:t>15</a:t>
            </a:fld>
            <a:endParaRPr lang="en-SG"/>
          </a:p>
        </p:txBody>
      </p:sp>
      <p:sp>
        <p:nvSpPr>
          <p:cNvPr id="3" name="Footer Placeholder 2"/>
          <p:cNvSpPr>
            <a:spLocks noGrp="1"/>
          </p:cNvSpPr>
          <p:nvPr>
            <p:ph type="ftr" sz="quarter" idx="12"/>
          </p:nvPr>
        </p:nvSpPr>
        <p:spPr/>
        <p:txBody>
          <a:bodyPr/>
          <a:lstStyle/>
          <a:p>
            <a:r>
              <a:rPr lang="en-SG" smtClean="0"/>
              <a:t>Komunikasi Data</a:t>
            </a:r>
            <a:endParaRPr lang="en-SG"/>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4" name="Date Placeholder 3"/>
          <p:cNvSpPr>
            <a:spLocks noGrp="1"/>
          </p:cNvSpPr>
          <p:nvPr>
            <p:ph type="dt" sz="half" idx="10"/>
          </p:nvPr>
        </p:nvSpPr>
        <p:spPr/>
        <p:txBody>
          <a:bodyPr/>
          <a:lstStyle/>
          <a:p>
            <a:fld id="{84BAC664-3D8E-461B-8E8C-F83FE86F334A}"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16</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pic>
        <p:nvPicPr>
          <p:cNvPr id="11266" name="Picture 2"/>
          <p:cNvPicPr>
            <a:picLocks noGrp="1" noChangeAspect="1" noChangeArrowheads="1"/>
          </p:cNvPicPr>
          <p:nvPr>
            <p:ph idx="1"/>
          </p:nvPr>
        </p:nvPicPr>
        <p:blipFill>
          <a:blip r:embed="rId2"/>
          <a:srcRect/>
          <a:stretch>
            <a:fillRect/>
          </a:stretch>
        </p:blipFill>
        <p:spPr bwMode="auto">
          <a:xfrm>
            <a:off x="3214678" y="1785926"/>
            <a:ext cx="5172010" cy="4169933"/>
          </a:xfrm>
          <a:prstGeom prst="rect">
            <a:avLst/>
          </a:prstGeom>
          <a:noFill/>
          <a:ln w="9525">
            <a:noFill/>
            <a:miter lim="800000"/>
            <a:headEnd/>
            <a:tailEnd/>
          </a:ln>
          <a:effectLst/>
        </p:spPr>
      </p:pic>
      <p:sp>
        <p:nvSpPr>
          <p:cNvPr id="8" name="TextBox 7"/>
          <p:cNvSpPr txBox="1"/>
          <p:nvPr/>
        </p:nvSpPr>
        <p:spPr>
          <a:xfrm>
            <a:off x="642910" y="2000240"/>
            <a:ext cx="2214578" cy="3046988"/>
          </a:xfrm>
          <a:prstGeom prst="rect">
            <a:avLst/>
          </a:prstGeom>
          <a:noFill/>
        </p:spPr>
        <p:txBody>
          <a:bodyPr wrap="square" rtlCol="0">
            <a:spAutoFit/>
          </a:bodyPr>
          <a:lstStyle/>
          <a:p>
            <a:r>
              <a:rPr lang="en-SG" sz="2400" dirty="0" err="1" smtClean="0">
                <a:latin typeface="Franklin Gothic Book" pitchFamily="34" charset="0"/>
              </a:rPr>
              <a:t>Contoh</a:t>
            </a:r>
            <a:r>
              <a:rPr lang="en-SG" sz="2400" dirty="0" smtClean="0">
                <a:latin typeface="Franklin Gothic Book" pitchFamily="34" charset="0"/>
              </a:rPr>
              <a:t> </a:t>
            </a:r>
            <a:r>
              <a:rPr lang="en-SG" sz="2400" dirty="0" err="1" smtClean="0">
                <a:latin typeface="Franklin Gothic Book" pitchFamily="34" charset="0"/>
              </a:rPr>
              <a:t>sederhananya</a:t>
            </a:r>
            <a:r>
              <a:rPr lang="en-SG" sz="2400" dirty="0" smtClean="0">
                <a:latin typeface="Franklin Gothic Book" pitchFamily="34" charset="0"/>
              </a:rPr>
              <a:t> : </a:t>
            </a:r>
            <a:r>
              <a:rPr lang="en-SG" sz="2400" dirty="0" err="1" smtClean="0">
                <a:latin typeface="Franklin Gothic Book" pitchFamily="34" charset="0"/>
              </a:rPr>
              <a:t>transmisi</a:t>
            </a:r>
            <a:r>
              <a:rPr lang="en-SG" sz="2400" dirty="0" smtClean="0">
                <a:latin typeface="Franklin Gothic Book" pitchFamily="34" charset="0"/>
              </a:rPr>
              <a:t> </a:t>
            </a:r>
            <a:r>
              <a:rPr lang="en-SG" sz="2400" dirty="0" err="1" smtClean="0">
                <a:latin typeface="Franklin Gothic Book" pitchFamily="34" charset="0"/>
              </a:rPr>
              <a:t>tiga</a:t>
            </a:r>
            <a:r>
              <a:rPr lang="en-SG" sz="2400" dirty="0" smtClean="0">
                <a:latin typeface="Franklin Gothic Book" pitchFamily="34" charset="0"/>
              </a:rPr>
              <a:t> </a:t>
            </a:r>
            <a:r>
              <a:rPr lang="en-SG" sz="2400" dirty="0" err="1" smtClean="0">
                <a:latin typeface="Franklin Gothic Book" pitchFamily="34" charset="0"/>
              </a:rPr>
              <a:t>sinyal</a:t>
            </a:r>
            <a:r>
              <a:rPr lang="en-SG" sz="2400" dirty="0" smtClean="0">
                <a:latin typeface="Franklin Gothic Book" pitchFamily="34" charset="0"/>
              </a:rPr>
              <a:t> voice (</a:t>
            </a:r>
            <a:r>
              <a:rPr lang="en-SG" sz="2400" dirty="0" err="1" smtClean="0">
                <a:latin typeface="Franklin Gothic Book" pitchFamily="34" charset="0"/>
              </a:rPr>
              <a:t>suara</a:t>
            </a:r>
            <a:r>
              <a:rPr lang="en-SG" sz="2400" dirty="0" smtClean="0">
                <a:latin typeface="Franklin Gothic Book" pitchFamily="34" charset="0"/>
              </a:rPr>
              <a:t>) </a:t>
            </a:r>
            <a:r>
              <a:rPr lang="en-SG" sz="2400" dirty="0" err="1" smtClean="0">
                <a:latin typeface="Franklin Gothic Book" pitchFamily="34" charset="0"/>
              </a:rPr>
              <a:t>secara</a:t>
            </a:r>
            <a:r>
              <a:rPr lang="en-SG" sz="2400" dirty="0" smtClean="0">
                <a:latin typeface="Franklin Gothic Book" pitchFamily="34" charset="0"/>
              </a:rPr>
              <a:t> </a:t>
            </a:r>
            <a:r>
              <a:rPr lang="en-SG" sz="2400" dirty="0" err="1" smtClean="0">
                <a:latin typeface="Franklin Gothic Book" pitchFamily="34" charset="0"/>
              </a:rPr>
              <a:t>simultan</a:t>
            </a:r>
            <a:r>
              <a:rPr lang="en-SG" sz="2400" dirty="0" smtClean="0">
                <a:latin typeface="Franklin Gothic Book" pitchFamily="34" charset="0"/>
              </a:rPr>
              <a:t> </a:t>
            </a:r>
            <a:r>
              <a:rPr lang="en-SG" sz="2400" dirty="0" err="1" smtClean="0">
                <a:latin typeface="Franklin Gothic Book" pitchFamily="34" charset="0"/>
              </a:rPr>
              <a:t>melalui</a:t>
            </a:r>
            <a:r>
              <a:rPr lang="en-SG" sz="2400" dirty="0" smtClean="0">
                <a:latin typeface="Franklin Gothic Book" pitchFamily="34" charset="0"/>
              </a:rPr>
              <a:t> </a:t>
            </a:r>
            <a:r>
              <a:rPr lang="en-SG" sz="2400" dirty="0" err="1" smtClean="0">
                <a:latin typeface="Franklin Gothic Book" pitchFamily="34" charset="0"/>
              </a:rPr>
              <a:t>suatu</a:t>
            </a:r>
            <a:r>
              <a:rPr lang="en-SG" sz="2400" dirty="0" smtClean="0">
                <a:latin typeface="Franklin Gothic Book" pitchFamily="34" charset="0"/>
              </a:rPr>
              <a:t> medium.</a:t>
            </a:r>
            <a:endParaRPr lang="en-SG" sz="2400" dirty="0">
              <a:latin typeface="Franklin Gothic Book"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id-ID"/>
              <a:t>Hirarki FDM</a:t>
            </a:r>
            <a:endParaRPr lang="en-US"/>
          </a:p>
        </p:txBody>
      </p:sp>
      <p:pic>
        <p:nvPicPr>
          <p:cNvPr id="134211" name="Picture 67"/>
          <p:cNvPicPr>
            <a:picLocks noChangeAspect="1" noChangeArrowheads="1"/>
          </p:cNvPicPr>
          <p:nvPr/>
        </p:nvPicPr>
        <p:blipFill>
          <a:blip r:embed="rId2"/>
          <a:srcRect/>
          <a:stretch>
            <a:fillRect/>
          </a:stretch>
        </p:blipFill>
        <p:spPr bwMode="auto">
          <a:xfrm>
            <a:off x="857224" y="2428868"/>
            <a:ext cx="7345362" cy="2451100"/>
          </a:xfrm>
          <a:prstGeom prst="rect">
            <a:avLst/>
          </a:prstGeom>
          <a:noFill/>
          <a:ln w="9525">
            <a:noFill/>
            <a:miter lim="800000"/>
            <a:headEnd/>
            <a:tailEnd/>
          </a:ln>
          <a:effectLst/>
        </p:spPr>
      </p:pic>
      <p:sp>
        <p:nvSpPr>
          <p:cNvPr id="134219" name="Text Box 75"/>
          <p:cNvSpPr txBox="1">
            <a:spLocks noChangeArrowheads="1"/>
          </p:cNvSpPr>
          <p:nvPr/>
        </p:nvSpPr>
        <p:spPr bwMode="auto">
          <a:xfrm>
            <a:off x="1998652" y="2500306"/>
            <a:ext cx="1073150" cy="396875"/>
          </a:xfrm>
          <a:prstGeom prst="rect">
            <a:avLst/>
          </a:prstGeom>
          <a:noFill/>
          <a:ln w="9525">
            <a:noFill/>
            <a:miter lim="800000"/>
            <a:headEnd/>
            <a:tailEnd/>
          </a:ln>
          <a:effectLst/>
        </p:spPr>
        <p:txBody>
          <a:bodyPr wrap="none">
            <a:spAutoFit/>
          </a:bodyPr>
          <a:lstStyle/>
          <a:p>
            <a:r>
              <a:rPr lang="id-ID" sz="2000" dirty="0">
                <a:latin typeface="Verdana" pitchFamily="34" charset="0"/>
              </a:rPr>
              <a:t>(voice)</a:t>
            </a:r>
            <a:endParaRPr lang="en-US" sz="2000" dirty="0">
              <a:latin typeface="Verdana" pitchFamily="34" charset="0"/>
            </a:endParaRPr>
          </a:p>
        </p:txBody>
      </p:sp>
      <p:sp>
        <p:nvSpPr>
          <p:cNvPr id="6" name="Date Placeholder 5"/>
          <p:cNvSpPr>
            <a:spLocks noGrp="1"/>
          </p:cNvSpPr>
          <p:nvPr>
            <p:ph type="dt" sz="half" idx="10"/>
          </p:nvPr>
        </p:nvSpPr>
        <p:spPr/>
        <p:txBody>
          <a:bodyPr/>
          <a:lstStyle/>
          <a:p>
            <a:fld id="{DEFF30DD-99A2-4E98-9F7B-7CB9A2856C83}" type="datetime1">
              <a:rPr lang="en-US" smtClean="0"/>
              <a:t>5/30/2011</a:t>
            </a:fld>
            <a:endParaRPr lang="en-SG" dirty="0"/>
          </a:p>
        </p:txBody>
      </p:sp>
      <p:sp>
        <p:nvSpPr>
          <p:cNvPr id="7" name="Slide Number Placeholder 6"/>
          <p:cNvSpPr>
            <a:spLocks noGrp="1"/>
          </p:cNvSpPr>
          <p:nvPr>
            <p:ph type="sldNum" sz="quarter" idx="11"/>
          </p:nvPr>
        </p:nvSpPr>
        <p:spPr/>
        <p:txBody>
          <a:bodyPr/>
          <a:lstStyle/>
          <a:p>
            <a:fld id="{33FE6DC0-3D3F-452A-B58D-D3787DC8F01A}" type="slidenum">
              <a:rPr lang="en-SG" smtClean="0"/>
              <a:pPr/>
              <a:t>17</a:t>
            </a:fld>
            <a:endParaRPr lang="en-SG" dirty="0"/>
          </a:p>
        </p:txBody>
      </p:sp>
      <p:sp>
        <p:nvSpPr>
          <p:cNvPr id="8" name="Footer Placeholder 7"/>
          <p:cNvSpPr>
            <a:spLocks noGrp="1"/>
          </p:cNvSpPr>
          <p:nvPr>
            <p:ph type="ftr" sz="quarter" idx="12"/>
          </p:nvPr>
        </p:nvSpPr>
        <p:spPr/>
        <p:txBody>
          <a:bodyPr/>
          <a:lstStyle/>
          <a:p>
            <a:r>
              <a:rPr lang="en-US" smtClean="0"/>
              <a:t>Komunikasi Data</a:t>
            </a:r>
            <a:endParaRPr lang="en-SG"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4" name="Date Placeholder 3"/>
          <p:cNvSpPr>
            <a:spLocks noGrp="1"/>
          </p:cNvSpPr>
          <p:nvPr>
            <p:ph type="dt" sz="half" idx="10"/>
          </p:nvPr>
        </p:nvSpPr>
        <p:spPr/>
        <p:txBody>
          <a:bodyPr/>
          <a:lstStyle/>
          <a:p>
            <a:fld id="{4AFEBA3C-1293-4F33-A882-48203ADDFF81}"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18</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pic>
        <p:nvPicPr>
          <p:cNvPr id="3075" name="Picture 3"/>
          <p:cNvPicPr>
            <a:picLocks noChangeAspect="1" noChangeArrowheads="1"/>
          </p:cNvPicPr>
          <p:nvPr/>
        </p:nvPicPr>
        <p:blipFill>
          <a:blip r:embed="rId2"/>
          <a:srcRect/>
          <a:stretch>
            <a:fillRect/>
          </a:stretch>
        </p:blipFill>
        <p:spPr bwMode="auto">
          <a:xfrm>
            <a:off x="1142976" y="1617682"/>
            <a:ext cx="6889750" cy="452596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BDBA65-CA76-4A4A-8790-17874742DF50}" type="datetime1">
              <a:rPr lang="en-US" smtClean="0"/>
              <a:t>5/30/2011</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19</a:t>
            </a:fld>
            <a:endParaRPr lang="en-SG" dirty="0"/>
          </a:p>
        </p:txBody>
      </p:sp>
      <p:pic>
        <p:nvPicPr>
          <p:cNvPr id="5122" name="Picture 2"/>
          <p:cNvPicPr>
            <a:picLocks noChangeAspect="1" noChangeArrowheads="1"/>
          </p:cNvPicPr>
          <p:nvPr/>
        </p:nvPicPr>
        <p:blipFill>
          <a:blip r:embed="rId2"/>
          <a:srcRect/>
          <a:stretch>
            <a:fillRect/>
          </a:stretch>
        </p:blipFill>
        <p:spPr bwMode="auto">
          <a:xfrm>
            <a:off x="762000" y="533400"/>
            <a:ext cx="7620000" cy="579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Pengertian</a:t>
            </a:r>
            <a:r>
              <a:rPr lang="en-US" dirty="0" smtClean="0"/>
              <a:t> MUX</a:t>
            </a:r>
            <a:endParaRPr lang="en-SG" dirty="0"/>
          </a:p>
        </p:txBody>
      </p:sp>
      <p:sp>
        <p:nvSpPr>
          <p:cNvPr id="3" name="Content Placeholder 2"/>
          <p:cNvSpPr>
            <a:spLocks noGrp="1"/>
          </p:cNvSpPr>
          <p:nvPr>
            <p:ph idx="1"/>
          </p:nvPr>
        </p:nvSpPr>
        <p:spPr/>
        <p:txBody>
          <a:bodyPr>
            <a:noAutofit/>
          </a:bodyPr>
          <a:lstStyle/>
          <a:p>
            <a:r>
              <a:rPr lang="id-ID" sz="2200" dirty="0" smtClean="0"/>
              <a:t>Pada umumnya, sistem transmisi yang ada di dalam jaringan telekomunikasi memiliki kapasitas yang melebihi kapasitas yang dibutuhkan satu user</a:t>
            </a:r>
          </a:p>
          <a:p>
            <a:r>
              <a:rPr lang="id-ID" sz="2200" dirty="0" smtClean="0"/>
              <a:t>Dengan </a:t>
            </a:r>
            <a:r>
              <a:rPr lang="id-ID" sz="2200" dirty="0" smtClean="0"/>
              <a:t>demikian sangat mungkin untuk menggunakan bandwidth yang ada seefisien mungkin oleh lebih dari satu user</a:t>
            </a:r>
          </a:p>
          <a:p>
            <a:r>
              <a:rPr lang="id-ID" sz="2200" dirty="0" smtClean="0"/>
              <a:t>Teknik menggabungkan beberapa sinyal untuk dikirimkan secara berbarengan pada satu kanal transmisi disebut </a:t>
            </a:r>
            <a:r>
              <a:rPr lang="id-ID" sz="2200" i="1" dirty="0" smtClean="0"/>
              <a:t>multiplexing</a:t>
            </a:r>
          </a:p>
          <a:p>
            <a:pPr lvl="1"/>
            <a:r>
              <a:rPr lang="id-ID" sz="1800" dirty="0" smtClean="0"/>
              <a:t>Perangkat yang melaksanakan multiplexing disebut </a:t>
            </a:r>
            <a:r>
              <a:rPr lang="id-ID" sz="1800" i="1" dirty="0" smtClean="0"/>
              <a:t>multiplexer </a:t>
            </a:r>
            <a:r>
              <a:rPr lang="id-ID" sz="1800" dirty="0" smtClean="0"/>
              <a:t>(mux)</a:t>
            </a:r>
          </a:p>
          <a:p>
            <a:r>
              <a:rPr lang="id-ID" sz="2200" dirty="0" smtClean="0"/>
              <a:t>Di sisi penerima, gabungan sinyal itu akan kembali dipisahkan sesuai dengan tujuan masing-masing. Proses ini disebut demultiplexing</a:t>
            </a:r>
          </a:p>
          <a:p>
            <a:pPr lvl="1"/>
            <a:r>
              <a:rPr lang="id-ID" sz="1800" dirty="0" smtClean="0"/>
              <a:t>Perangkat yang melaksanakan demultiplexing disebut </a:t>
            </a:r>
            <a:r>
              <a:rPr lang="id-ID" sz="1800" i="1" dirty="0" smtClean="0"/>
              <a:t>demultiplexer </a:t>
            </a:r>
            <a:r>
              <a:rPr lang="id-ID" sz="1800" dirty="0" smtClean="0"/>
              <a:t>(demux</a:t>
            </a:r>
            <a:r>
              <a:rPr lang="id-ID" sz="1800" dirty="0" smtClean="0"/>
              <a:t>)</a:t>
            </a:r>
            <a:endParaRPr lang="id-ID" sz="1800" dirty="0" smtClean="0"/>
          </a:p>
        </p:txBody>
      </p:sp>
      <p:sp>
        <p:nvSpPr>
          <p:cNvPr id="4" name="Date Placeholder 3"/>
          <p:cNvSpPr>
            <a:spLocks noGrp="1"/>
          </p:cNvSpPr>
          <p:nvPr>
            <p:ph type="dt" sz="half" idx="10"/>
          </p:nvPr>
        </p:nvSpPr>
        <p:spPr/>
        <p:txBody>
          <a:bodyPr/>
          <a:lstStyle/>
          <a:p>
            <a:fld id="{690AD29B-56D6-4537-854D-8728D62520CC}"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2</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2505E85-27A4-4CD1-B1F6-E7159B6FE570}" type="datetime1">
              <a:rPr lang="en-US" smtClean="0"/>
              <a:t>5/30/2011</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20</a:t>
            </a:fld>
            <a:endParaRPr lang="en-SG" dirty="0"/>
          </a:p>
        </p:txBody>
      </p:sp>
      <p:pic>
        <p:nvPicPr>
          <p:cNvPr id="4099" name="Picture 3"/>
          <p:cNvPicPr>
            <a:picLocks noChangeAspect="1" noChangeArrowheads="1"/>
          </p:cNvPicPr>
          <p:nvPr/>
        </p:nvPicPr>
        <p:blipFill>
          <a:blip r:embed="rId2"/>
          <a:srcRect/>
          <a:stretch>
            <a:fillRect/>
          </a:stretch>
        </p:blipFill>
        <p:spPr bwMode="auto">
          <a:xfrm>
            <a:off x="762000" y="485775"/>
            <a:ext cx="7620000" cy="5886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7BC5D7-4B72-43EE-A27A-DBCF41D4B1F7}" type="datetime1">
              <a:rPr lang="en-US" smtClean="0"/>
              <a:t>5/30/2011</a:t>
            </a:fld>
            <a:endParaRPr lang="en-SG"/>
          </a:p>
        </p:txBody>
      </p:sp>
      <p:sp>
        <p:nvSpPr>
          <p:cNvPr id="3" name="Footer Placeholder 2"/>
          <p:cNvSpPr>
            <a:spLocks noGrp="1"/>
          </p:cNvSpPr>
          <p:nvPr>
            <p:ph type="ftr" sz="quarter" idx="11"/>
          </p:nvPr>
        </p:nvSpPr>
        <p:spPr/>
        <p:txBody>
          <a:bodyPr/>
          <a:lstStyle/>
          <a:p>
            <a:r>
              <a:rPr lang="en-SG" smtClean="0"/>
              <a:t>Komunikasi Data</a:t>
            </a:r>
            <a:endParaRPr lang="en-SG"/>
          </a:p>
        </p:txBody>
      </p:sp>
      <p:sp>
        <p:nvSpPr>
          <p:cNvPr id="4" name="Slide Number Placeholder 3"/>
          <p:cNvSpPr>
            <a:spLocks noGrp="1"/>
          </p:cNvSpPr>
          <p:nvPr>
            <p:ph type="sldNum" sz="quarter" idx="12"/>
          </p:nvPr>
        </p:nvSpPr>
        <p:spPr/>
        <p:txBody>
          <a:bodyPr/>
          <a:lstStyle/>
          <a:p>
            <a:fld id="{33FE6DC0-3D3F-452A-B58D-D3787DC8F01A}" type="slidenum">
              <a:rPr lang="en-SG" smtClean="0"/>
              <a:pPr/>
              <a:t>21</a:t>
            </a:fld>
            <a:endParaRPr lang="en-SG"/>
          </a:p>
        </p:txBody>
      </p:sp>
      <p:pic>
        <p:nvPicPr>
          <p:cNvPr id="6146" name="Picture 2"/>
          <p:cNvPicPr>
            <a:picLocks noChangeAspect="1" noChangeArrowheads="1"/>
          </p:cNvPicPr>
          <p:nvPr/>
        </p:nvPicPr>
        <p:blipFill>
          <a:blip r:embed="rId2"/>
          <a:srcRect/>
          <a:stretch>
            <a:fillRect/>
          </a:stretch>
        </p:blipFill>
        <p:spPr bwMode="auto">
          <a:xfrm>
            <a:off x="762000" y="581025"/>
            <a:ext cx="7620000" cy="5695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Time division multiplexing (TDM)</a:t>
            </a:r>
            <a:endParaRPr lang="en-SG" dirty="0"/>
          </a:p>
        </p:txBody>
      </p:sp>
      <p:sp>
        <p:nvSpPr>
          <p:cNvPr id="2" name="Date Placeholder 1"/>
          <p:cNvSpPr>
            <a:spLocks noGrp="1"/>
          </p:cNvSpPr>
          <p:nvPr>
            <p:ph type="dt" sz="half" idx="10"/>
          </p:nvPr>
        </p:nvSpPr>
        <p:spPr/>
        <p:txBody>
          <a:bodyPr/>
          <a:lstStyle/>
          <a:p>
            <a:fld id="{212D295A-C398-4C24-BE58-016AF9C98512}" type="datetime1">
              <a:rPr lang="en-US" smtClean="0"/>
              <a:t>5/30/2011</a:t>
            </a:fld>
            <a:endParaRPr lang="en-SG"/>
          </a:p>
        </p:txBody>
      </p:sp>
      <p:sp>
        <p:nvSpPr>
          <p:cNvPr id="3" name="Footer Placeholder 2"/>
          <p:cNvSpPr>
            <a:spLocks noGrp="1"/>
          </p:cNvSpPr>
          <p:nvPr>
            <p:ph type="ftr" sz="quarter" idx="11"/>
          </p:nvPr>
        </p:nvSpPr>
        <p:spPr/>
        <p:txBody>
          <a:bodyPr/>
          <a:lstStyle/>
          <a:p>
            <a:r>
              <a:rPr lang="en-SG" smtClean="0"/>
              <a:t>Komunikasi Data</a:t>
            </a:r>
            <a:endParaRPr lang="en-SG"/>
          </a:p>
        </p:txBody>
      </p:sp>
      <p:sp>
        <p:nvSpPr>
          <p:cNvPr id="4" name="Slide Number Placeholder 3"/>
          <p:cNvSpPr>
            <a:spLocks noGrp="1"/>
          </p:cNvSpPr>
          <p:nvPr>
            <p:ph type="sldNum" sz="quarter" idx="12"/>
          </p:nvPr>
        </p:nvSpPr>
        <p:spPr/>
        <p:txBody>
          <a:bodyPr/>
          <a:lstStyle/>
          <a:p>
            <a:fld id="{33FE6DC0-3D3F-452A-B58D-D3787DC8F01A}" type="slidenum">
              <a:rPr lang="en-SG" smtClean="0"/>
              <a:pPr/>
              <a:t>22</a:t>
            </a:fld>
            <a:endParaRPr lang="en-SG"/>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normAutofit fontScale="90000"/>
          </a:bodyPr>
          <a:lstStyle/>
          <a:p>
            <a:r>
              <a:rPr lang="id-ID" sz="4000"/>
              <a:t>Time-Division Multiplexing (TDM)</a:t>
            </a:r>
            <a:endParaRPr lang="en-US" sz="4000"/>
          </a:p>
        </p:txBody>
      </p:sp>
      <p:sp>
        <p:nvSpPr>
          <p:cNvPr id="138243" name="Rectangle 3"/>
          <p:cNvSpPr>
            <a:spLocks noGrp="1" noChangeArrowheads="1"/>
          </p:cNvSpPr>
          <p:nvPr>
            <p:ph idx="1"/>
          </p:nvPr>
        </p:nvSpPr>
        <p:spPr/>
        <p:txBody>
          <a:bodyPr/>
          <a:lstStyle/>
          <a:p>
            <a:pPr>
              <a:lnSpc>
                <a:spcPct val="80000"/>
              </a:lnSpc>
            </a:pPr>
            <a:r>
              <a:rPr lang="id-ID" sz="2000"/>
              <a:t>Channel disebut juga </a:t>
            </a:r>
            <a:r>
              <a:rPr lang="id-ID" sz="2000" i="1"/>
              <a:t>timeslot</a:t>
            </a:r>
            <a:endParaRPr lang="id-ID" sz="2000"/>
          </a:p>
          <a:p>
            <a:pPr>
              <a:lnSpc>
                <a:spcPct val="80000"/>
              </a:lnSpc>
            </a:pPr>
            <a:r>
              <a:rPr lang="id-ID" sz="2000"/>
              <a:t>Selain channel untuk user, diperlukan juga informasi sinkronisasi agar </a:t>
            </a:r>
            <a:r>
              <a:rPr lang="id-ID" sz="2000" i="1"/>
              <a:t>receiver</a:t>
            </a:r>
            <a:r>
              <a:rPr lang="id-ID" sz="2000"/>
              <a:t> (demux) dapat menentukan awal dari channel 1</a:t>
            </a:r>
          </a:p>
          <a:p>
            <a:pPr>
              <a:lnSpc>
                <a:spcPct val="80000"/>
              </a:lnSpc>
            </a:pPr>
            <a:r>
              <a:rPr lang="id-ID" sz="2000"/>
              <a:t>TDM digunakan pada sistem transmisi berkapasitas besar</a:t>
            </a:r>
          </a:p>
          <a:p>
            <a:pPr>
              <a:lnSpc>
                <a:spcPct val="80000"/>
              </a:lnSpc>
            </a:pPr>
            <a:r>
              <a:rPr lang="id-ID" sz="2000"/>
              <a:t>Dengan TDM, beberapa user dapat mengakses jaringan pada frekuensi yang sama tetapi pada waktu yang berlainan (bergiliran)</a:t>
            </a:r>
          </a:p>
          <a:p>
            <a:pPr>
              <a:lnSpc>
                <a:spcPct val="80000"/>
              </a:lnSpc>
            </a:pPr>
            <a:r>
              <a:rPr lang="id-ID" sz="2000"/>
              <a:t>Contoh sistem TDM : PCM frame</a:t>
            </a:r>
            <a:endParaRPr lang="en-US" sz="2000"/>
          </a:p>
        </p:txBody>
      </p:sp>
      <p:sp>
        <p:nvSpPr>
          <p:cNvPr id="5" name="Slide Number Placeholder 5"/>
          <p:cNvSpPr>
            <a:spLocks noGrp="1"/>
          </p:cNvSpPr>
          <p:nvPr>
            <p:ph type="sldNum" sz="quarter" idx="11"/>
          </p:nvPr>
        </p:nvSpPr>
        <p:spPr/>
        <p:txBody>
          <a:bodyPr/>
          <a:lstStyle/>
          <a:p>
            <a:fld id="{54056E22-7B49-4036-980D-AA090EEFFBA8}" type="slidenum">
              <a:rPr lang="en-US"/>
              <a:pPr/>
              <a:t>23</a:t>
            </a:fld>
            <a:endParaRPr lang="en-US"/>
          </a:p>
        </p:txBody>
      </p:sp>
      <p:pic>
        <p:nvPicPr>
          <p:cNvPr id="138244" name="Picture 4"/>
          <p:cNvPicPr>
            <a:picLocks noChangeAspect="1" noChangeArrowheads="1"/>
          </p:cNvPicPr>
          <p:nvPr/>
        </p:nvPicPr>
        <p:blipFill>
          <a:blip r:embed="rId2"/>
          <a:srcRect/>
          <a:stretch>
            <a:fillRect/>
          </a:stretch>
        </p:blipFill>
        <p:spPr bwMode="auto">
          <a:xfrm>
            <a:off x="2714613" y="3714752"/>
            <a:ext cx="3571900" cy="2526688"/>
          </a:xfrm>
          <a:prstGeom prst="rect">
            <a:avLst/>
          </a:prstGeom>
          <a:noFill/>
          <a:ln w="9525">
            <a:noFill/>
            <a:miter lim="800000"/>
            <a:headEnd/>
            <a:tailEnd/>
          </a:ln>
          <a:effectLst/>
        </p:spPr>
      </p:pic>
      <p:sp>
        <p:nvSpPr>
          <p:cNvPr id="6" name="Date Placeholder 5"/>
          <p:cNvSpPr>
            <a:spLocks noGrp="1"/>
          </p:cNvSpPr>
          <p:nvPr>
            <p:ph type="dt" sz="half" idx="10"/>
          </p:nvPr>
        </p:nvSpPr>
        <p:spPr/>
        <p:txBody>
          <a:bodyPr/>
          <a:lstStyle/>
          <a:p>
            <a:fld id="{8D5D4C6A-E641-4289-BAD3-880BE29136E4}" type="datetime1">
              <a:rPr lang="en-US" smtClean="0"/>
              <a:t>5/30/2011</a:t>
            </a:fld>
            <a:endParaRPr lang="en-SG" dirty="0"/>
          </a:p>
        </p:txBody>
      </p:sp>
      <p:sp>
        <p:nvSpPr>
          <p:cNvPr id="7" name="Footer Placeholder 6"/>
          <p:cNvSpPr>
            <a:spLocks noGrp="1"/>
          </p:cNvSpPr>
          <p:nvPr>
            <p:ph type="ftr" sz="quarter" idx="12"/>
          </p:nvPr>
        </p:nvSpPr>
        <p:spPr/>
        <p:txBody>
          <a:bodyPr/>
          <a:lstStyle/>
          <a:p>
            <a:r>
              <a:rPr lang="en-US" smtClean="0"/>
              <a:t>Komunikasi Data</a:t>
            </a:r>
            <a:endParaRPr lang="en-SG"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075D5A8-965A-4AE1-A329-081F0380EE68}" type="slidenum">
              <a:rPr lang="en-US"/>
              <a:pPr/>
              <a:t>24</a:t>
            </a:fld>
            <a:endParaRPr lang="en-US"/>
          </a:p>
        </p:txBody>
      </p:sp>
      <p:sp>
        <p:nvSpPr>
          <p:cNvPr id="139266" name="Rectangle 2"/>
          <p:cNvSpPr>
            <a:spLocks noGrp="1" noChangeArrowheads="1"/>
          </p:cNvSpPr>
          <p:nvPr>
            <p:ph type="title"/>
          </p:nvPr>
        </p:nvSpPr>
        <p:spPr/>
        <p:txBody>
          <a:bodyPr/>
          <a:lstStyle/>
          <a:p>
            <a:r>
              <a:rPr lang="id-ID"/>
              <a:t>Struktur frame PCM</a:t>
            </a:r>
            <a:endParaRPr lang="en-US"/>
          </a:p>
        </p:txBody>
      </p:sp>
      <p:sp>
        <p:nvSpPr>
          <p:cNvPr id="139267" name="Rectangle 3"/>
          <p:cNvSpPr>
            <a:spLocks noGrp="1" noChangeArrowheads="1"/>
          </p:cNvSpPr>
          <p:nvPr>
            <p:ph type="body" idx="1"/>
          </p:nvPr>
        </p:nvSpPr>
        <p:spPr/>
        <p:txBody>
          <a:bodyPr/>
          <a:lstStyle/>
          <a:p>
            <a:r>
              <a:rPr lang="id-ID"/>
              <a:t>Ada dua macam</a:t>
            </a:r>
          </a:p>
          <a:p>
            <a:pPr lvl="1"/>
            <a:r>
              <a:rPr lang="id-ID"/>
              <a:t>Standard Eropa</a:t>
            </a:r>
          </a:p>
          <a:p>
            <a:pPr lvl="2"/>
            <a:r>
              <a:rPr lang="id-ID"/>
              <a:t>Terdiri dari 32 timeslot, tetapi hanya 30 timeslot yang digunakan untuk voice (oleh karena itu disebut juga PCM-30)</a:t>
            </a:r>
          </a:p>
          <a:p>
            <a:pPr lvl="2"/>
            <a:r>
              <a:rPr lang="id-ID"/>
              <a:t>Kecepatan frame (frame rate): 2,048 Mbps</a:t>
            </a:r>
          </a:p>
          <a:p>
            <a:pPr lvl="1"/>
            <a:r>
              <a:rPr lang="id-ID"/>
              <a:t>Standard Amerika Utara/Jepang/Kanada</a:t>
            </a:r>
          </a:p>
          <a:p>
            <a:pPr lvl="2"/>
            <a:r>
              <a:rPr lang="id-ID"/>
              <a:t>Terdiri dari 24 timeslot untuk voice </a:t>
            </a:r>
          </a:p>
          <a:p>
            <a:pPr lvl="2"/>
            <a:r>
              <a:rPr lang="id-ID"/>
              <a:t>Kecepatan frame (frame rate): 1,544 Mbps</a:t>
            </a:r>
          </a:p>
          <a:p>
            <a:pPr lvl="2"/>
            <a:endParaRPr lang="en-US"/>
          </a:p>
        </p:txBody>
      </p:sp>
      <p:sp>
        <p:nvSpPr>
          <p:cNvPr id="5" name="Date Placeholder 4"/>
          <p:cNvSpPr>
            <a:spLocks noGrp="1"/>
          </p:cNvSpPr>
          <p:nvPr>
            <p:ph type="dt" sz="half" idx="10"/>
          </p:nvPr>
        </p:nvSpPr>
        <p:spPr/>
        <p:txBody>
          <a:bodyPr/>
          <a:lstStyle/>
          <a:p>
            <a:fld id="{26DB5CEC-4FEA-4865-8585-5666AC80E2C0}" type="datetime1">
              <a:rPr lang="en-US" smtClean="0"/>
              <a:t>5/30/2011</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a:t>
            </a:r>
            <a:r>
              <a:rPr lang="en-US" dirty="0" err="1" smtClean="0"/>
              <a:t>Eropa</a:t>
            </a:r>
            <a:r>
              <a:rPr lang="en-US" dirty="0" smtClean="0"/>
              <a:t> : PCM 30</a:t>
            </a:r>
            <a:endParaRPr lang="en-SG" dirty="0"/>
          </a:p>
        </p:txBody>
      </p:sp>
      <p:sp>
        <p:nvSpPr>
          <p:cNvPr id="3" name="Content Placeholder 2"/>
          <p:cNvSpPr>
            <a:spLocks noGrp="1"/>
          </p:cNvSpPr>
          <p:nvPr>
            <p:ph idx="1"/>
          </p:nvPr>
        </p:nvSpPr>
        <p:spPr/>
        <p:txBody>
          <a:bodyPr>
            <a:normAutofit fontScale="62500" lnSpcReduction="20000"/>
          </a:bodyPr>
          <a:lstStyle/>
          <a:p>
            <a:pPr>
              <a:lnSpc>
                <a:spcPct val="170000"/>
              </a:lnSpc>
            </a:pPr>
            <a:r>
              <a:rPr lang="id-ID" dirty="0" smtClean="0"/>
              <a:t>PCM 30 mempunyai primary rate sebesar 2.048 kbps yang terdiri dari 8000 </a:t>
            </a:r>
            <a:r>
              <a:rPr lang="id-ID" i="1" dirty="0" smtClean="0"/>
              <a:t>frame </a:t>
            </a:r>
            <a:r>
              <a:rPr lang="id-ID" dirty="0" smtClean="0"/>
              <a:t>tiap detik. Tiap </a:t>
            </a:r>
            <a:r>
              <a:rPr lang="id-ID" i="1" dirty="0" smtClean="0"/>
              <a:t>frame </a:t>
            </a:r>
            <a:r>
              <a:rPr lang="id-ID" dirty="0" smtClean="0"/>
              <a:t>mengandung 32 </a:t>
            </a:r>
            <a:r>
              <a:rPr lang="id-ID" i="1" dirty="0" smtClean="0"/>
              <a:t>time slot</a:t>
            </a:r>
            <a:r>
              <a:rPr lang="id-ID" dirty="0" smtClean="0"/>
              <a:t>, </a:t>
            </a:r>
            <a:r>
              <a:rPr lang="id-ID" dirty="0" smtClean="0">
                <a:solidFill>
                  <a:srgbClr val="FF0000"/>
                </a:solidFill>
              </a:rPr>
              <a:t>30 </a:t>
            </a:r>
            <a:r>
              <a:rPr lang="id-ID" i="1" dirty="0" smtClean="0">
                <a:solidFill>
                  <a:srgbClr val="FF0000"/>
                </a:solidFill>
              </a:rPr>
              <a:t>time slot </a:t>
            </a:r>
            <a:r>
              <a:rPr lang="id-ID" dirty="0" smtClean="0">
                <a:solidFill>
                  <a:srgbClr val="FF0000"/>
                </a:solidFill>
              </a:rPr>
              <a:t>digunakan untuk pembicaraan, 1 </a:t>
            </a:r>
            <a:r>
              <a:rPr lang="id-ID" i="1" dirty="0" smtClean="0">
                <a:solidFill>
                  <a:srgbClr val="FF0000"/>
                </a:solidFill>
              </a:rPr>
              <a:t>time slot </a:t>
            </a:r>
            <a:r>
              <a:rPr lang="id-ID" dirty="0" smtClean="0">
                <a:solidFill>
                  <a:srgbClr val="FF0000"/>
                </a:solidFill>
              </a:rPr>
              <a:t>untuk sinkronisasi, dan 1 </a:t>
            </a:r>
            <a:r>
              <a:rPr lang="id-ID" i="1" dirty="0" smtClean="0">
                <a:solidFill>
                  <a:srgbClr val="FF0000"/>
                </a:solidFill>
              </a:rPr>
              <a:t>time slot </a:t>
            </a:r>
            <a:r>
              <a:rPr lang="id-ID" dirty="0" smtClean="0">
                <a:solidFill>
                  <a:srgbClr val="FF0000"/>
                </a:solidFill>
              </a:rPr>
              <a:t>untuk </a:t>
            </a:r>
            <a:r>
              <a:rPr lang="id-ID" i="1" dirty="0" smtClean="0">
                <a:solidFill>
                  <a:srgbClr val="FF0000"/>
                </a:solidFill>
              </a:rPr>
              <a:t>signaling</a:t>
            </a:r>
            <a:r>
              <a:rPr lang="id-ID" dirty="0" smtClean="0">
                <a:solidFill>
                  <a:srgbClr val="FF0000"/>
                </a:solidFill>
              </a:rPr>
              <a:t>.</a:t>
            </a:r>
            <a:r>
              <a:rPr lang="id-ID" dirty="0" smtClean="0"/>
              <a:t> Setiap </a:t>
            </a:r>
            <a:r>
              <a:rPr lang="id-ID" i="1" dirty="0" smtClean="0"/>
              <a:t>time slot </a:t>
            </a:r>
            <a:r>
              <a:rPr lang="id-ID" dirty="0" smtClean="0"/>
              <a:t>mengandung 8 bit sampel. Kanal </a:t>
            </a:r>
            <a:r>
              <a:rPr lang="id-ID" i="1" dirty="0" smtClean="0"/>
              <a:t>voice </a:t>
            </a:r>
            <a:r>
              <a:rPr lang="id-ID" dirty="0" smtClean="0"/>
              <a:t>ini kemudian dimultiplex secara sinkron ke dalam sebuah 2-Mbps data </a:t>
            </a:r>
            <a:r>
              <a:rPr lang="id-ID" i="1" dirty="0" smtClean="0"/>
              <a:t>stream</a:t>
            </a:r>
            <a:r>
              <a:rPr lang="id-ID" dirty="0" smtClean="0"/>
              <a:t>, yang biasa disebut E1. Speech code PCM ditransmisikan 8 bit per </a:t>
            </a:r>
            <a:r>
              <a:rPr lang="id-ID" i="1" dirty="0" smtClean="0"/>
              <a:t>time slot </a:t>
            </a:r>
            <a:r>
              <a:rPr lang="id-ID" dirty="0" smtClean="0"/>
              <a:t>sebanyak 8000 kali dalam satu detik.sehingga data ratenya menjadi 64 kbps.</a:t>
            </a:r>
            <a:endParaRPr lang="en-SG" dirty="0"/>
          </a:p>
        </p:txBody>
      </p:sp>
      <p:sp>
        <p:nvSpPr>
          <p:cNvPr id="4" name="Date Placeholder 3"/>
          <p:cNvSpPr>
            <a:spLocks noGrp="1"/>
          </p:cNvSpPr>
          <p:nvPr>
            <p:ph type="dt" sz="half" idx="10"/>
          </p:nvPr>
        </p:nvSpPr>
        <p:spPr/>
        <p:txBody>
          <a:bodyPr/>
          <a:lstStyle/>
          <a:p>
            <a:fld id="{A07E658F-FB26-4B6E-88CC-F612896A868B}"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25</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PCM 30</a:t>
            </a:r>
            <a:endParaRPr lang="en-SG" dirty="0"/>
          </a:p>
        </p:txBody>
      </p:sp>
      <p:sp>
        <p:nvSpPr>
          <p:cNvPr id="3" name="Content Placeholder 2"/>
          <p:cNvSpPr>
            <a:spLocks noGrp="1"/>
          </p:cNvSpPr>
          <p:nvPr>
            <p:ph idx="1"/>
          </p:nvPr>
        </p:nvSpPr>
        <p:spPr>
          <a:xfrm>
            <a:off x="357158" y="1600200"/>
            <a:ext cx="8572560" cy="4525963"/>
          </a:xfrm>
        </p:spPr>
        <p:txBody>
          <a:bodyPr>
            <a:normAutofit/>
          </a:bodyPr>
          <a:lstStyle/>
          <a:p>
            <a:pPr>
              <a:lnSpc>
                <a:spcPct val="110000"/>
              </a:lnSpc>
            </a:pPr>
            <a:r>
              <a:rPr lang="en-SG" sz="2400" dirty="0" smtClean="0"/>
              <a:t>PCM : </a:t>
            </a:r>
            <a:r>
              <a:rPr lang="en-SG" sz="2400" dirty="0" err="1" smtClean="0"/>
              <a:t>Singkatan</a:t>
            </a:r>
            <a:r>
              <a:rPr lang="en-SG" sz="2400" dirty="0" smtClean="0"/>
              <a:t> </a:t>
            </a:r>
            <a:r>
              <a:rPr lang="en-SG" sz="2400" dirty="0" err="1" smtClean="0"/>
              <a:t>dari</a:t>
            </a:r>
            <a:r>
              <a:rPr lang="en-SG" sz="2400" dirty="0" smtClean="0"/>
              <a:t> </a:t>
            </a:r>
            <a:r>
              <a:rPr lang="en-SG" sz="2400" i="1" dirty="0" smtClean="0"/>
              <a:t>Pulse Code Modulation, </a:t>
            </a:r>
            <a:r>
              <a:rPr lang="en-SG" sz="2400" i="1" dirty="0" err="1" smtClean="0"/>
              <a:t>modulasi</a:t>
            </a:r>
            <a:r>
              <a:rPr lang="en-SG" sz="2400" i="1" dirty="0" smtClean="0"/>
              <a:t> </a:t>
            </a:r>
            <a:r>
              <a:rPr lang="en-SG" sz="2400" i="1" dirty="0" err="1" smtClean="0"/>
              <a:t>kode</a:t>
            </a:r>
            <a:r>
              <a:rPr lang="en-SG" sz="2400" i="1" dirty="0" smtClean="0"/>
              <a:t> </a:t>
            </a:r>
            <a:r>
              <a:rPr lang="en-SG" sz="2400" i="1" dirty="0" err="1" smtClean="0"/>
              <a:t>pulsa</a:t>
            </a:r>
            <a:endParaRPr lang="en-SG" sz="2400" i="1" dirty="0" smtClean="0"/>
          </a:p>
          <a:p>
            <a:pPr>
              <a:lnSpc>
                <a:spcPct val="110000"/>
              </a:lnSpc>
            </a:pPr>
            <a:r>
              <a:rPr lang="en-SG" sz="2400" dirty="0" smtClean="0"/>
              <a:t>PCM 30 : </a:t>
            </a:r>
            <a:r>
              <a:rPr lang="en-SG" sz="2400" dirty="0" err="1" smtClean="0"/>
              <a:t>Sejenis</a:t>
            </a:r>
            <a:r>
              <a:rPr lang="en-SG" sz="2400" dirty="0" smtClean="0"/>
              <a:t> </a:t>
            </a:r>
            <a:r>
              <a:rPr lang="en-SG" sz="2400" dirty="0" err="1" smtClean="0"/>
              <a:t>teknologi</a:t>
            </a:r>
            <a:r>
              <a:rPr lang="en-SG" sz="2400" dirty="0" smtClean="0"/>
              <a:t> digital </a:t>
            </a:r>
            <a:r>
              <a:rPr lang="en-SG" sz="2400" dirty="0" err="1" smtClean="0"/>
              <a:t>dalam</a:t>
            </a:r>
            <a:r>
              <a:rPr lang="en-SG" sz="2400" dirty="0" smtClean="0"/>
              <a:t> </a:t>
            </a:r>
            <a:r>
              <a:rPr lang="en-SG" sz="2400" dirty="0" err="1" smtClean="0"/>
              <a:t>menggandakan</a:t>
            </a:r>
            <a:r>
              <a:rPr lang="en-SG" sz="2400" dirty="0" smtClean="0"/>
              <a:t> </a:t>
            </a:r>
            <a:r>
              <a:rPr lang="en-SG" sz="2400" dirty="0" err="1" smtClean="0"/>
              <a:t>kanal</a:t>
            </a:r>
            <a:r>
              <a:rPr lang="en-SG" sz="2400" dirty="0" smtClean="0"/>
              <a:t> </a:t>
            </a:r>
            <a:r>
              <a:rPr lang="en-SG" sz="2400" dirty="0" err="1" smtClean="0"/>
              <a:t>percakapan</a:t>
            </a:r>
            <a:r>
              <a:rPr lang="en-SG" sz="2400" dirty="0" smtClean="0"/>
              <a:t> </a:t>
            </a:r>
            <a:r>
              <a:rPr lang="en-SG" sz="2400" dirty="0" err="1" smtClean="0"/>
              <a:t>dari</a:t>
            </a:r>
            <a:r>
              <a:rPr lang="en-SG" sz="2400" dirty="0" smtClean="0"/>
              <a:t> </a:t>
            </a:r>
            <a:r>
              <a:rPr lang="en-SG" sz="2400" dirty="0" err="1" smtClean="0"/>
              <a:t>satu</a:t>
            </a:r>
            <a:r>
              <a:rPr lang="en-SG" sz="2400" dirty="0" smtClean="0"/>
              <a:t> </a:t>
            </a:r>
            <a:r>
              <a:rPr lang="en-SG" sz="2400" dirty="0" err="1" smtClean="0"/>
              <a:t>jalur</a:t>
            </a:r>
            <a:r>
              <a:rPr lang="en-SG" sz="2400" dirty="0" smtClean="0"/>
              <a:t> </a:t>
            </a:r>
            <a:r>
              <a:rPr lang="en-SG" sz="2400" dirty="0" err="1" smtClean="0"/>
              <a:t>fisik</a:t>
            </a:r>
            <a:r>
              <a:rPr lang="en-SG" sz="2400" dirty="0" smtClean="0"/>
              <a:t> </a:t>
            </a:r>
            <a:r>
              <a:rPr lang="en-SG" sz="2400" dirty="0" err="1" smtClean="0"/>
              <a:t>dapat</a:t>
            </a:r>
            <a:r>
              <a:rPr lang="en-SG" sz="2400" dirty="0" smtClean="0"/>
              <a:t> </a:t>
            </a:r>
            <a:r>
              <a:rPr lang="en-SG" sz="2400" dirty="0" err="1" smtClean="0"/>
              <a:t>disalurkan</a:t>
            </a:r>
            <a:r>
              <a:rPr lang="en-SG" sz="2400" dirty="0" smtClean="0"/>
              <a:t> 30 </a:t>
            </a:r>
            <a:r>
              <a:rPr lang="en-SG" sz="2400" dirty="0" err="1" smtClean="0"/>
              <a:t>percakapan</a:t>
            </a:r>
            <a:r>
              <a:rPr lang="en-SG" sz="2400" dirty="0" smtClean="0"/>
              <a:t> </a:t>
            </a:r>
            <a:r>
              <a:rPr lang="en-SG" sz="2400" dirty="0" err="1" smtClean="0"/>
              <a:t>sekaligus</a:t>
            </a:r>
            <a:r>
              <a:rPr lang="en-SG" sz="2400" dirty="0" smtClean="0"/>
              <a:t> </a:t>
            </a:r>
            <a:r>
              <a:rPr lang="fi-FI" sz="2400" dirty="0" smtClean="0"/>
              <a:t>tanpa </a:t>
            </a:r>
            <a:r>
              <a:rPr lang="fi-FI" sz="2400" dirty="0" smtClean="0"/>
              <a:t>mengganggu satu sama </a:t>
            </a:r>
            <a:r>
              <a:rPr lang="fi-FI" sz="2400" dirty="0" smtClean="0"/>
              <a:t>lain</a:t>
            </a:r>
          </a:p>
          <a:p>
            <a:pPr>
              <a:lnSpc>
                <a:spcPct val="110000"/>
              </a:lnSpc>
            </a:pPr>
            <a:r>
              <a:rPr lang="fi-FI" sz="2400" dirty="0" smtClean="0"/>
              <a:t>Salah </a:t>
            </a:r>
            <a:r>
              <a:rPr lang="en-SG" sz="2400" dirty="0" err="1" smtClean="0"/>
              <a:t>satu</a:t>
            </a:r>
            <a:r>
              <a:rPr lang="en-SG" sz="2400" dirty="0" smtClean="0"/>
              <a:t> </a:t>
            </a:r>
            <a:r>
              <a:rPr lang="en-SG" sz="2400" dirty="0" err="1" smtClean="0"/>
              <a:t>implementasi</a:t>
            </a:r>
            <a:r>
              <a:rPr lang="en-SG" sz="2400" dirty="0" smtClean="0"/>
              <a:t> </a:t>
            </a:r>
            <a:r>
              <a:rPr lang="en-SG" sz="2400" dirty="0" err="1" smtClean="0"/>
              <a:t>teknologi</a:t>
            </a:r>
            <a:r>
              <a:rPr lang="en-SG" sz="2400" dirty="0" smtClean="0"/>
              <a:t> PCM 30 </a:t>
            </a:r>
            <a:r>
              <a:rPr lang="en-SG" sz="2400" dirty="0" err="1" smtClean="0"/>
              <a:t>adalah</a:t>
            </a:r>
            <a:r>
              <a:rPr lang="en-SG" sz="2400" dirty="0" smtClean="0"/>
              <a:t> </a:t>
            </a:r>
            <a:r>
              <a:rPr lang="en-SG" sz="2400" i="1" dirty="0" smtClean="0"/>
              <a:t>Digital </a:t>
            </a:r>
            <a:r>
              <a:rPr lang="en-SG" sz="2400" i="1" dirty="0" smtClean="0"/>
              <a:t>Subscriber </a:t>
            </a:r>
            <a:r>
              <a:rPr lang="en-SG" sz="2400" dirty="0" smtClean="0"/>
              <a:t>(DS</a:t>
            </a:r>
            <a:r>
              <a:rPr lang="en-SG" sz="2400" dirty="0" smtClean="0"/>
              <a:t>) PCM 30 yang </a:t>
            </a:r>
            <a:r>
              <a:rPr lang="en-SG" sz="2400" dirty="0" err="1" smtClean="0"/>
              <a:t>mempunyai</a:t>
            </a:r>
            <a:r>
              <a:rPr lang="en-SG" sz="2400" dirty="0" smtClean="0"/>
              <a:t> </a:t>
            </a:r>
            <a:r>
              <a:rPr lang="en-SG" sz="2400" i="1" dirty="0" err="1" smtClean="0"/>
              <a:t>fitur</a:t>
            </a:r>
            <a:r>
              <a:rPr lang="en-SG" sz="2400" i="1" dirty="0" smtClean="0"/>
              <a:t> 30 subscriber </a:t>
            </a:r>
            <a:r>
              <a:rPr lang="en-SG" sz="2400" i="1" dirty="0" err="1" smtClean="0"/>
              <a:t>dalam</a:t>
            </a:r>
            <a:r>
              <a:rPr lang="en-SG" sz="2400" i="1" dirty="0" smtClean="0"/>
              <a:t> </a:t>
            </a:r>
            <a:r>
              <a:rPr lang="en-SG" sz="2400" i="1" dirty="0" err="1" smtClean="0"/>
              <a:t>satu</a:t>
            </a:r>
            <a:r>
              <a:rPr lang="en-SG" sz="2400" i="1" dirty="0" smtClean="0"/>
              <a:t> </a:t>
            </a:r>
            <a:r>
              <a:rPr lang="fi-FI" sz="2400" dirty="0" smtClean="0"/>
              <a:t>modul</a:t>
            </a:r>
            <a:r>
              <a:rPr lang="fi-FI" sz="2400" dirty="0" smtClean="0"/>
              <a:t>, kecepatan proses koneksi </a:t>
            </a:r>
            <a:r>
              <a:rPr lang="fi-FI" sz="2400" i="1" dirty="0" smtClean="0"/>
              <a:t>link PCM antara sisi </a:t>
            </a:r>
            <a:r>
              <a:rPr lang="fi-FI" sz="2400" i="1" dirty="0" smtClean="0"/>
              <a:t>exchange </a:t>
            </a:r>
            <a:r>
              <a:rPr lang="es-ES" sz="2400" dirty="0" smtClean="0"/>
              <a:t>dan </a:t>
            </a:r>
            <a:r>
              <a:rPr lang="es-ES" sz="2400" dirty="0" err="1" smtClean="0"/>
              <a:t>sisi</a:t>
            </a:r>
            <a:r>
              <a:rPr lang="es-ES" sz="2400" dirty="0" smtClean="0"/>
              <a:t> </a:t>
            </a:r>
            <a:r>
              <a:rPr lang="es-ES" sz="2400" i="1" dirty="0" err="1" smtClean="0"/>
              <a:t>subscriber</a:t>
            </a:r>
            <a:r>
              <a:rPr lang="es-ES" sz="2400" i="1" dirty="0" smtClean="0"/>
              <a:t> </a:t>
            </a:r>
            <a:r>
              <a:rPr lang="es-ES" sz="2400" i="1" dirty="0" smtClean="0"/>
              <a:t>2.048Mb/</a:t>
            </a:r>
            <a:r>
              <a:rPr lang="es-ES" sz="2400" i="1" dirty="0" err="1" smtClean="0"/>
              <a:t>detik</a:t>
            </a:r>
            <a:r>
              <a:rPr lang="es-ES" sz="2400" i="1" dirty="0" smtClean="0"/>
              <a:t>.</a:t>
            </a:r>
            <a:endParaRPr lang="en-SG" sz="2400" dirty="0"/>
          </a:p>
        </p:txBody>
      </p:sp>
      <p:sp>
        <p:nvSpPr>
          <p:cNvPr id="4" name="Date Placeholder 3"/>
          <p:cNvSpPr>
            <a:spLocks noGrp="1"/>
          </p:cNvSpPr>
          <p:nvPr>
            <p:ph type="dt" sz="half" idx="10"/>
          </p:nvPr>
        </p:nvSpPr>
        <p:spPr/>
        <p:txBody>
          <a:bodyPr/>
          <a:lstStyle/>
          <a:p>
            <a:fld id="{57336CE1-1A67-4435-AD15-F5430FE1773A}"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26</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a:xfrm>
            <a:off x="0" y="1600200"/>
            <a:ext cx="8858280" cy="4525963"/>
          </a:xfrm>
        </p:spPr>
        <p:txBody>
          <a:bodyPr>
            <a:noAutofit/>
          </a:bodyPr>
          <a:lstStyle/>
          <a:p>
            <a:pPr algn="just">
              <a:lnSpc>
                <a:spcPct val="150000"/>
              </a:lnSpc>
            </a:pPr>
            <a:r>
              <a:rPr lang="en-SG" sz="2000" dirty="0" err="1" smtClean="0"/>
              <a:t>Sistem</a:t>
            </a:r>
            <a:r>
              <a:rPr lang="en-SG" sz="2000" dirty="0" smtClean="0"/>
              <a:t> </a:t>
            </a:r>
            <a:r>
              <a:rPr lang="en-SG" sz="2000" dirty="0" err="1" smtClean="0"/>
              <a:t>langganan</a:t>
            </a:r>
            <a:r>
              <a:rPr lang="en-SG" sz="2000" dirty="0" smtClean="0"/>
              <a:t> (</a:t>
            </a:r>
            <a:r>
              <a:rPr lang="en-SG" sz="2000" i="1" dirty="0" smtClean="0"/>
              <a:t>Digital Subscriber) DS-PCM30 </a:t>
            </a:r>
            <a:r>
              <a:rPr lang="en-SG" sz="2000" i="1" dirty="0" err="1" smtClean="0"/>
              <a:t>mulai</a:t>
            </a:r>
            <a:r>
              <a:rPr lang="en-SG" sz="2000" i="1" dirty="0" smtClean="0"/>
              <a:t> </a:t>
            </a:r>
            <a:r>
              <a:rPr lang="en-SG" sz="2000" dirty="0" err="1" smtClean="0"/>
              <a:t>dikembangkan</a:t>
            </a:r>
            <a:r>
              <a:rPr lang="en-SG" sz="2000" dirty="0" smtClean="0"/>
              <a:t> </a:t>
            </a:r>
            <a:r>
              <a:rPr lang="en-SG" sz="2000" dirty="0" err="1" smtClean="0"/>
              <a:t>untuk</a:t>
            </a:r>
            <a:r>
              <a:rPr lang="en-SG" sz="2000" dirty="0" smtClean="0"/>
              <a:t> </a:t>
            </a:r>
            <a:r>
              <a:rPr lang="en-SG" sz="2000" dirty="0" err="1" smtClean="0"/>
              <a:t>memberikan</a:t>
            </a:r>
            <a:r>
              <a:rPr lang="en-SG" sz="2000" dirty="0" smtClean="0"/>
              <a:t> </a:t>
            </a:r>
            <a:r>
              <a:rPr lang="en-SG" sz="2000" dirty="0" err="1" smtClean="0"/>
              <a:t>harga</a:t>
            </a:r>
            <a:r>
              <a:rPr lang="en-SG" sz="2000" dirty="0" smtClean="0"/>
              <a:t> yang </a:t>
            </a:r>
            <a:r>
              <a:rPr lang="en-SG" sz="2000" dirty="0" err="1" smtClean="0"/>
              <a:t>efektif</a:t>
            </a:r>
            <a:r>
              <a:rPr lang="en-SG" sz="2000" dirty="0" smtClean="0"/>
              <a:t> </a:t>
            </a:r>
            <a:r>
              <a:rPr lang="en-SG" sz="2000" dirty="0" err="1" smtClean="0"/>
              <a:t>dan</a:t>
            </a:r>
            <a:r>
              <a:rPr lang="en-SG" sz="2000" dirty="0" smtClean="0"/>
              <a:t> </a:t>
            </a:r>
            <a:r>
              <a:rPr lang="en-SG" sz="2000" dirty="0" err="1" smtClean="0"/>
              <a:t>penyelesaiannya</a:t>
            </a:r>
            <a:r>
              <a:rPr lang="en-SG" sz="2000" dirty="0" smtClean="0"/>
              <a:t> </a:t>
            </a:r>
            <a:r>
              <a:rPr lang="en-SG" sz="2000" dirty="0" err="1" smtClean="0"/>
              <a:t>dapat</a:t>
            </a:r>
            <a:r>
              <a:rPr lang="en-SG" sz="2000" dirty="0" smtClean="0"/>
              <a:t> </a:t>
            </a:r>
            <a:r>
              <a:rPr lang="en-SG" sz="2000" dirty="0" err="1" smtClean="0"/>
              <a:t>diandalkan</a:t>
            </a:r>
            <a:r>
              <a:rPr lang="en-SG" sz="2000" dirty="0" smtClean="0"/>
              <a:t> </a:t>
            </a:r>
            <a:r>
              <a:rPr lang="en-SG" sz="2000" dirty="0" err="1" smtClean="0"/>
              <a:t>untuk</a:t>
            </a:r>
            <a:r>
              <a:rPr lang="en-SG" sz="2000" dirty="0" smtClean="0"/>
              <a:t> </a:t>
            </a:r>
            <a:r>
              <a:rPr lang="en-SG" sz="2000" dirty="0" err="1" smtClean="0"/>
              <a:t>sambungan</a:t>
            </a:r>
            <a:r>
              <a:rPr lang="en-SG" sz="2000" dirty="0" smtClean="0"/>
              <a:t> </a:t>
            </a:r>
            <a:r>
              <a:rPr lang="en-SG" sz="2000" dirty="0" err="1" smtClean="0"/>
              <a:t>dari</a:t>
            </a:r>
            <a:r>
              <a:rPr lang="en-SG" sz="2000" dirty="0" smtClean="0"/>
              <a:t> </a:t>
            </a:r>
            <a:r>
              <a:rPr lang="en-SG" sz="2000" dirty="0" smtClean="0"/>
              <a:t>line </a:t>
            </a:r>
            <a:r>
              <a:rPr lang="sv-SE" sz="2000" dirty="0" smtClean="0"/>
              <a:t>langganan </a:t>
            </a:r>
            <a:r>
              <a:rPr lang="sv-SE" sz="2000" dirty="0" smtClean="0"/>
              <a:t>jaringan telekomunikasi. Cocok digunakan </a:t>
            </a:r>
            <a:r>
              <a:rPr lang="sv-SE" sz="2000" dirty="0" smtClean="0"/>
              <a:t>untuk </a:t>
            </a:r>
            <a:r>
              <a:rPr lang="en-SG" sz="2000" dirty="0" err="1" smtClean="0"/>
              <a:t>daerah</a:t>
            </a:r>
            <a:r>
              <a:rPr lang="en-SG" sz="2000" dirty="0" smtClean="0"/>
              <a:t> </a:t>
            </a:r>
            <a:r>
              <a:rPr lang="en-SG" sz="2000" dirty="0" err="1" smtClean="0"/>
              <a:t>kota</a:t>
            </a:r>
            <a:r>
              <a:rPr lang="en-SG" sz="2000" dirty="0" smtClean="0"/>
              <a:t>, </a:t>
            </a:r>
            <a:r>
              <a:rPr lang="en-SG" sz="2000" dirty="0" err="1" smtClean="0"/>
              <a:t>pinggiran</a:t>
            </a:r>
            <a:r>
              <a:rPr lang="en-SG" sz="2000" dirty="0" smtClean="0"/>
              <a:t> </a:t>
            </a:r>
            <a:r>
              <a:rPr lang="en-SG" sz="2000" dirty="0" err="1" smtClean="0"/>
              <a:t>kota</a:t>
            </a:r>
            <a:r>
              <a:rPr lang="en-SG" sz="2000" dirty="0" smtClean="0"/>
              <a:t> </a:t>
            </a:r>
            <a:r>
              <a:rPr lang="en-SG" sz="2000" dirty="0" err="1" smtClean="0"/>
              <a:t>dan</a:t>
            </a:r>
            <a:r>
              <a:rPr lang="en-SG" sz="2000" dirty="0" smtClean="0"/>
              <a:t> </a:t>
            </a:r>
            <a:r>
              <a:rPr lang="en-SG" sz="2000" dirty="0" err="1" smtClean="0"/>
              <a:t>daerah</a:t>
            </a:r>
            <a:r>
              <a:rPr lang="en-SG" sz="2000" dirty="0" smtClean="0"/>
              <a:t> </a:t>
            </a:r>
            <a:r>
              <a:rPr lang="en-SG" sz="2000" dirty="0" err="1" smtClean="0"/>
              <a:t>pedesaan</a:t>
            </a:r>
            <a:r>
              <a:rPr lang="en-SG" sz="2000" dirty="0" smtClean="0"/>
              <a:t>, </a:t>
            </a:r>
            <a:r>
              <a:rPr lang="en-SG" sz="2000" dirty="0" err="1" smtClean="0"/>
              <a:t>sistem</a:t>
            </a:r>
            <a:r>
              <a:rPr lang="en-SG" sz="2000" dirty="0" smtClean="0"/>
              <a:t> </a:t>
            </a:r>
            <a:r>
              <a:rPr lang="en-SG" sz="2000" dirty="0" smtClean="0"/>
              <a:t>DSPCM 30 </a:t>
            </a:r>
            <a:r>
              <a:rPr lang="en-SG" sz="2000" dirty="0" err="1" smtClean="0"/>
              <a:t>banyak</a:t>
            </a:r>
            <a:r>
              <a:rPr lang="en-SG" sz="2000" dirty="0" smtClean="0"/>
              <a:t> </a:t>
            </a:r>
            <a:r>
              <a:rPr lang="en-SG" sz="2000" dirty="0" err="1" smtClean="0"/>
              <a:t>mencapai</a:t>
            </a:r>
            <a:r>
              <a:rPr lang="en-SG" sz="2000" dirty="0" smtClean="0"/>
              <a:t> </a:t>
            </a:r>
            <a:r>
              <a:rPr lang="en-SG" sz="2000" dirty="0" err="1" smtClean="0"/>
              <a:t>kemajuan</a:t>
            </a:r>
            <a:r>
              <a:rPr lang="en-SG" sz="2000" dirty="0" smtClean="0"/>
              <a:t> </a:t>
            </a:r>
            <a:r>
              <a:rPr lang="en-SG" sz="2000" dirty="0" err="1" smtClean="0"/>
              <a:t>untuk</a:t>
            </a:r>
            <a:r>
              <a:rPr lang="en-SG" sz="2000" dirty="0" smtClean="0"/>
              <a:t> </a:t>
            </a:r>
            <a:r>
              <a:rPr lang="en-SG" sz="2000" dirty="0" err="1" smtClean="0"/>
              <a:t>penghematan</a:t>
            </a:r>
            <a:r>
              <a:rPr lang="en-SG" sz="2000" dirty="0" smtClean="0"/>
              <a:t> </a:t>
            </a:r>
            <a:r>
              <a:rPr lang="en-SG" sz="2000" dirty="0" err="1" smtClean="0"/>
              <a:t>di</a:t>
            </a:r>
            <a:r>
              <a:rPr lang="en-SG" sz="2000" dirty="0" smtClean="0"/>
              <a:t> </a:t>
            </a:r>
            <a:r>
              <a:rPr lang="en-SG" sz="2000" dirty="0" err="1" smtClean="0"/>
              <a:t>kabel</a:t>
            </a:r>
            <a:r>
              <a:rPr lang="en-SG" sz="2000" dirty="0" smtClean="0"/>
              <a:t> </a:t>
            </a:r>
            <a:r>
              <a:rPr lang="en-SG" sz="2000" dirty="0" err="1" smtClean="0"/>
              <a:t>jaringan</a:t>
            </a:r>
            <a:r>
              <a:rPr lang="en-SG" sz="2000" dirty="0" smtClean="0"/>
              <a:t> </a:t>
            </a:r>
            <a:r>
              <a:rPr lang="en-SG" sz="2000" dirty="0" err="1" smtClean="0"/>
              <a:t>langganan</a:t>
            </a:r>
            <a:r>
              <a:rPr lang="en-SG" sz="2000" dirty="0" smtClean="0"/>
              <a:t>. </a:t>
            </a:r>
            <a:r>
              <a:rPr lang="en-SG" sz="2000" dirty="0" err="1" smtClean="0"/>
              <a:t>Kehilangan</a:t>
            </a:r>
            <a:r>
              <a:rPr lang="en-SG" sz="2000" dirty="0" smtClean="0"/>
              <a:t> </a:t>
            </a:r>
            <a:r>
              <a:rPr lang="en-SG" sz="2000" dirty="0" err="1" smtClean="0"/>
              <a:t>penerimaan</a:t>
            </a:r>
            <a:r>
              <a:rPr lang="en-SG" sz="2000" dirty="0" smtClean="0"/>
              <a:t> </a:t>
            </a:r>
            <a:r>
              <a:rPr lang="en-SG" sz="2000" dirty="0" err="1" smtClean="0"/>
              <a:t>dapat</a:t>
            </a:r>
            <a:r>
              <a:rPr lang="en-SG" sz="2000" dirty="0" smtClean="0"/>
              <a:t> pula </a:t>
            </a:r>
            <a:r>
              <a:rPr lang="en-SG" sz="2000" dirty="0" err="1" smtClean="0"/>
              <a:t>dikecilkan</a:t>
            </a:r>
            <a:r>
              <a:rPr lang="en-SG" sz="2000" dirty="0" smtClean="0"/>
              <a:t> </a:t>
            </a:r>
            <a:r>
              <a:rPr lang="en-SG" sz="2000" dirty="0" err="1" smtClean="0"/>
              <a:t>dalam</a:t>
            </a:r>
            <a:r>
              <a:rPr lang="en-SG" sz="2000" dirty="0" smtClean="0"/>
              <a:t> </a:t>
            </a:r>
            <a:r>
              <a:rPr lang="en-SG" sz="2000" dirty="0" err="1" smtClean="0"/>
              <a:t>bagian</a:t>
            </a:r>
            <a:r>
              <a:rPr lang="en-SG" sz="2000" dirty="0" smtClean="0"/>
              <a:t> </a:t>
            </a:r>
            <a:r>
              <a:rPr lang="en-SG" sz="2000" dirty="0" err="1" smtClean="0"/>
              <a:t>dari</a:t>
            </a:r>
            <a:r>
              <a:rPr lang="en-SG" sz="2000" dirty="0" smtClean="0"/>
              <a:t> </a:t>
            </a:r>
            <a:r>
              <a:rPr lang="en-SG" sz="2000" dirty="0" err="1" smtClean="0"/>
              <a:t>saturasi</a:t>
            </a:r>
            <a:r>
              <a:rPr lang="en-SG" sz="2000" dirty="0" smtClean="0"/>
              <a:t> </a:t>
            </a:r>
            <a:r>
              <a:rPr lang="en-SG" sz="2000" dirty="0" err="1" smtClean="0"/>
              <a:t>dari</a:t>
            </a:r>
            <a:r>
              <a:rPr lang="en-SG" sz="2000" dirty="0" smtClean="0"/>
              <a:t> </a:t>
            </a:r>
            <a:r>
              <a:rPr lang="en-SG" sz="2000" dirty="0" err="1" smtClean="0"/>
              <a:t>fasilitas</a:t>
            </a:r>
            <a:r>
              <a:rPr lang="en-SG" sz="2000" dirty="0" smtClean="0"/>
              <a:t> </a:t>
            </a:r>
            <a:r>
              <a:rPr lang="en-SG" sz="2000" dirty="0" err="1" smtClean="0"/>
              <a:t>jaringan</a:t>
            </a:r>
            <a:r>
              <a:rPr lang="en-SG" sz="2000" dirty="0" smtClean="0"/>
              <a:t> </a:t>
            </a:r>
            <a:r>
              <a:rPr lang="en-SG" sz="2000" dirty="0" err="1" smtClean="0"/>
              <a:t>pelanggan</a:t>
            </a:r>
            <a:r>
              <a:rPr lang="en-SG" sz="2000" dirty="0" smtClean="0"/>
              <a:t> (</a:t>
            </a:r>
            <a:r>
              <a:rPr lang="en-SG" sz="2000" dirty="0" err="1" smtClean="0"/>
              <a:t>hampir</a:t>
            </a:r>
            <a:r>
              <a:rPr lang="en-SG" sz="2000" dirty="0" smtClean="0"/>
              <a:t> </a:t>
            </a:r>
            <a:r>
              <a:rPr lang="en-SG" sz="2000" dirty="0" err="1" smtClean="0"/>
              <a:t>dalam</a:t>
            </a:r>
            <a:r>
              <a:rPr lang="en-SG" sz="2000" dirty="0" smtClean="0"/>
              <a:t> area </a:t>
            </a:r>
            <a:r>
              <a:rPr lang="en-SG" sz="2000" dirty="0" err="1" smtClean="0"/>
              <a:t>perkotaan</a:t>
            </a:r>
            <a:r>
              <a:rPr lang="en-SG" sz="2000" dirty="0" smtClean="0"/>
              <a:t>) </a:t>
            </a:r>
            <a:r>
              <a:rPr lang="en-SG" sz="2000" dirty="0" err="1" smtClean="0"/>
              <a:t>atau</a:t>
            </a:r>
            <a:r>
              <a:rPr lang="en-SG" sz="2000" dirty="0" smtClean="0"/>
              <a:t> </a:t>
            </a:r>
            <a:r>
              <a:rPr lang="en-SG" sz="2000" dirty="0" err="1" smtClean="0"/>
              <a:t>kekurangan</a:t>
            </a:r>
            <a:r>
              <a:rPr lang="en-SG" sz="2000" dirty="0" smtClean="0"/>
              <a:t> </a:t>
            </a:r>
            <a:r>
              <a:rPr lang="en-SG" sz="2000" dirty="0" err="1" smtClean="0"/>
              <a:t>dari</a:t>
            </a:r>
            <a:r>
              <a:rPr lang="en-SG" sz="2000" dirty="0" smtClean="0"/>
              <a:t> </a:t>
            </a:r>
            <a:r>
              <a:rPr lang="en-SG" sz="2000" dirty="0" err="1" smtClean="0"/>
              <a:t>mereka</a:t>
            </a:r>
            <a:r>
              <a:rPr lang="en-SG" sz="2000" dirty="0" smtClean="0"/>
              <a:t> (</a:t>
            </a:r>
            <a:r>
              <a:rPr lang="en-SG" sz="2000" dirty="0" err="1" smtClean="0"/>
              <a:t>hampir</a:t>
            </a:r>
            <a:r>
              <a:rPr lang="en-SG" sz="2000" dirty="0" smtClean="0"/>
              <a:t> </a:t>
            </a:r>
            <a:r>
              <a:rPr lang="en-SG" sz="2000" dirty="0" err="1" smtClean="0"/>
              <a:t>di</a:t>
            </a:r>
            <a:r>
              <a:rPr lang="en-SG" sz="2000" dirty="0" smtClean="0"/>
              <a:t> </a:t>
            </a:r>
            <a:r>
              <a:rPr lang="en-SG" sz="2000" dirty="0" err="1" smtClean="0"/>
              <a:t>daerah</a:t>
            </a:r>
            <a:r>
              <a:rPr lang="en-SG" sz="2000" dirty="0" smtClean="0"/>
              <a:t> </a:t>
            </a:r>
            <a:r>
              <a:rPr lang="en-SG" sz="2000" dirty="0" err="1" smtClean="0"/>
              <a:t>pedesaan</a:t>
            </a:r>
            <a:r>
              <a:rPr lang="en-SG" sz="2000" dirty="0" smtClean="0"/>
              <a:t>). </a:t>
            </a:r>
            <a:r>
              <a:rPr lang="en-SG" sz="2000" dirty="0" err="1" smtClean="0"/>
              <a:t>Ketentuan</a:t>
            </a:r>
            <a:r>
              <a:rPr lang="en-SG" sz="2000" dirty="0" smtClean="0"/>
              <a:t> </a:t>
            </a:r>
            <a:r>
              <a:rPr lang="en-SG" sz="2000" dirty="0" err="1" smtClean="0"/>
              <a:t>menggunakan</a:t>
            </a:r>
            <a:r>
              <a:rPr lang="en-SG" sz="2000" dirty="0" smtClean="0"/>
              <a:t> </a:t>
            </a:r>
            <a:r>
              <a:rPr lang="en-SG" sz="2000" dirty="0" err="1" smtClean="0"/>
              <a:t>aplikasi</a:t>
            </a:r>
            <a:r>
              <a:rPr lang="en-SG" sz="2000" dirty="0" smtClean="0"/>
              <a:t> </a:t>
            </a:r>
            <a:r>
              <a:rPr lang="en-SG" sz="2000" dirty="0" err="1" smtClean="0"/>
              <a:t>dari</a:t>
            </a:r>
            <a:r>
              <a:rPr lang="en-SG" sz="2000" dirty="0" smtClean="0"/>
              <a:t> </a:t>
            </a:r>
            <a:r>
              <a:rPr lang="en-SG" sz="2000" dirty="0" err="1" smtClean="0"/>
              <a:t>sistem</a:t>
            </a:r>
            <a:r>
              <a:rPr lang="en-SG" sz="2000" dirty="0" smtClean="0"/>
              <a:t> DS-PCM30 </a:t>
            </a:r>
            <a:r>
              <a:rPr lang="en-SG" sz="2000" dirty="0" err="1" smtClean="0"/>
              <a:t>adalah</a:t>
            </a:r>
            <a:r>
              <a:rPr lang="en-SG" sz="2000" dirty="0" smtClean="0"/>
              <a:t> 30 x 64 Kb/s </a:t>
            </a:r>
            <a:r>
              <a:rPr lang="en-SG" sz="2000" i="1" dirty="0" smtClean="0"/>
              <a:t>channel </a:t>
            </a:r>
            <a:r>
              <a:rPr lang="en-SG" sz="2000" i="1" dirty="0" err="1" smtClean="0"/>
              <a:t>pelanggan</a:t>
            </a:r>
            <a:r>
              <a:rPr lang="en-SG" sz="2000" i="1" dirty="0" smtClean="0"/>
              <a:t> </a:t>
            </a:r>
            <a:r>
              <a:rPr lang="en-SG" sz="2000" dirty="0" err="1" smtClean="0"/>
              <a:t>atau</a:t>
            </a:r>
            <a:r>
              <a:rPr lang="en-SG" sz="2000" dirty="0" smtClean="0"/>
              <a:t> </a:t>
            </a:r>
            <a:r>
              <a:rPr lang="en-SG" sz="2000" dirty="0" err="1" smtClean="0"/>
              <a:t>lebih</a:t>
            </a:r>
            <a:r>
              <a:rPr lang="en-SG" sz="2000" dirty="0" smtClean="0"/>
              <a:t> </a:t>
            </a:r>
            <a:r>
              <a:rPr lang="en-SG" sz="2000" dirty="0" err="1" smtClean="0"/>
              <a:t>dari</a:t>
            </a:r>
            <a:r>
              <a:rPr lang="en-SG" sz="2000" dirty="0" smtClean="0"/>
              <a:t> </a:t>
            </a:r>
            <a:r>
              <a:rPr lang="en-SG" sz="2000" dirty="0" err="1" smtClean="0"/>
              <a:t>satu-satunya</a:t>
            </a:r>
            <a:r>
              <a:rPr lang="en-SG" sz="2000" dirty="0" smtClean="0"/>
              <a:t> 2 Mb/s </a:t>
            </a:r>
            <a:r>
              <a:rPr lang="en-SG" sz="2000" dirty="0" err="1" smtClean="0"/>
              <a:t>tembaga</a:t>
            </a:r>
            <a:r>
              <a:rPr lang="en-SG" sz="2000" dirty="0" smtClean="0"/>
              <a:t>, </a:t>
            </a:r>
            <a:r>
              <a:rPr lang="en-SG" sz="2000" dirty="0" err="1" smtClean="0"/>
              <a:t>atau</a:t>
            </a:r>
            <a:r>
              <a:rPr lang="en-SG" sz="2000" dirty="0" smtClean="0"/>
              <a:t> </a:t>
            </a:r>
            <a:r>
              <a:rPr lang="en-SG" sz="2000" i="1" dirty="0" smtClean="0"/>
              <a:t>link radio.</a:t>
            </a:r>
            <a:endParaRPr lang="en-SG" sz="2000" dirty="0" smtClean="0"/>
          </a:p>
        </p:txBody>
      </p:sp>
      <p:sp>
        <p:nvSpPr>
          <p:cNvPr id="4" name="Date Placeholder 3"/>
          <p:cNvSpPr>
            <a:spLocks noGrp="1"/>
          </p:cNvSpPr>
          <p:nvPr>
            <p:ph type="dt" sz="half" idx="10"/>
          </p:nvPr>
        </p:nvSpPr>
        <p:spPr/>
        <p:txBody>
          <a:bodyPr/>
          <a:lstStyle/>
          <a:p>
            <a:fld id="{73991E84-2C46-4B6E-A247-22A27C92EA81}"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27</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DS PCM 30</a:t>
            </a:r>
            <a:endParaRPr lang="en-SG" dirty="0"/>
          </a:p>
        </p:txBody>
      </p:sp>
      <p:sp>
        <p:nvSpPr>
          <p:cNvPr id="4" name="Date Placeholder 3"/>
          <p:cNvSpPr>
            <a:spLocks noGrp="1"/>
          </p:cNvSpPr>
          <p:nvPr>
            <p:ph type="dt" sz="half" idx="10"/>
          </p:nvPr>
        </p:nvSpPr>
        <p:spPr/>
        <p:txBody>
          <a:bodyPr/>
          <a:lstStyle/>
          <a:p>
            <a:fld id="{9F11267D-3EF7-4095-A07E-F67EB4B8554E}"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28</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pic>
        <p:nvPicPr>
          <p:cNvPr id="8194" name="Picture 2"/>
          <p:cNvPicPr>
            <a:picLocks noChangeAspect="1" noChangeArrowheads="1"/>
          </p:cNvPicPr>
          <p:nvPr/>
        </p:nvPicPr>
        <p:blipFill>
          <a:blip r:embed="rId2"/>
          <a:srcRect/>
          <a:stretch>
            <a:fillRect/>
          </a:stretch>
        </p:blipFill>
        <p:spPr bwMode="auto">
          <a:xfrm>
            <a:off x="1785918" y="2143116"/>
            <a:ext cx="5776922" cy="3758479"/>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44450"/>
            <a:ext cx="8229600" cy="1143000"/>
          </a:xfrm>
        </p:spPr>
        <p:txBody>
          <a:bodyPr>
            <a:normAutofit fontScale="90000"/>
          </a:bodyPr>
          <a:lstStyle/>
          <a:p>
            <a:r>
              <a:rPr lang="id-ID" sz="3600"/>
              <a:t>PCM-30</a:t>
            </a:r>
            <a:br>
              <a:rPr lang="id-ID" sz="3600"/>
            </a:br>
            <a:r>
              <a:rPr lang="id-ID" sz="3600"/>
              <a:t>(</a:t>
            </a:r>
            <a:r>
              <a:rPr lang="en-US" sz="3600"/>
              <a:t>Recommendation </a:t>
            </a:r>
            <a:r>
              <a:rPr lang="id-ID" sz="3600"/>
              <a:t>ITU-T </a:t>
            </a:r>
            <a:r>
              <a:rPr lang="en-US" sz="3600"/>
              <a:t>G.704</a:t>
            </a:r>
            <a:r>
              <a:rPr lang="id-ID" sz="3600"/>
              <a:t>)</a:t>
            </a:r>
            <a:endParaRPr lang="en-US" sz="3600"/>
          </a:p>
        </p:txBody>
      </p:sp>
      <p:pic>
        <p:nvPicPr>
          <p:cNvPr id="140294" name="Picture 6"/>
          <p:cNvPicPr>
            <a:picLocks noChangeAspect="1" noChangeArrowheads="1"/>
          </p:cNvPicPr>
          <p:nvPr/>
        </p:nvPicPr>
        <p:blipFill>
          <a:blip r:embed="rId2"/>
          <a:srcRect/>
          <a:stretch>
            <a:fillRect/>
          </a:stretch>
        </p:blipFill>
        <p:spPr bwMode="auto">
          <a:xfrm>
            <a:off x="250825" y="1562120"/>
            <a:ext cx="8353425" cy="2674937"/>
          </a:xfrm>
          <a:prstGeom prst="rect">
            <a:avLst/>
          </a:prstGeom>
          <a:noFill/>
          <a:ln w="9525">
            <a:noFill/>
            <a:miter lim="800000"/>
            <a:headEnd/>
            <a:tailEnd/>
          </a:ln>
          <a:effectLst/>
        </p:spPr>
      </p:pic>
      <p:sp>
        <p:nvSpPr>
          <p:cNvPr id="140295" name="Rectangle 7"/>
          <p:cNvSpPr>
            <a:spLocks noGrp="1" noChangeArrowheads="1"/>
          </p:cNvSpPr>
          <p:nvPr>
            <p:ph type="body" idx="1"/>
          </p:nvPr>
        </p:nvSpPr>
        <p:spPr>
          <a:xfrm>
            <a:off x="457200" y="4452957"/>
            <a:ext cx="8229600" cy="1833563"/>
          </a:xfrm>
        </p:spPr>
        <p:txBody>
          <a:bodyPr/>
          <a:lstStyle/>
          <a:p>
            <a:r>
              <a:rPr lang="id-ID" sz="2000"/>
              <a:t>Frame rate = 8000 sample/detik * 8 bits * 32 = 2,048 Mbps</a:t>
            </a:r>
          </a:p>
          <a:p>
            <a:pPr lvl="1"/>
            <a:r>
              <a:rPr lang="id-ID" sz="1800"/>
              <a:t>Orang biasanya menyebut rate 2 Mbps saja</a:t>
            </a:r>
          </a:p>
          <a:p>
            <a:r>
              <a:rPr lang="id-ID" sz="2000"/>
              <a:t>Timeslot 0 untuk keperluan sinkronisasi</a:t>
            </a:r>
          </a:p>
          <a:p>
            <a:r>
              <a:rPr lang="id-ID" sz="2000"/>
              <a:t>Timeslot 16 untuk signaling</a:t>
            </a:r>
          </a:p>
          <a:p>
            <a:endParaRPr lang="en-US" sz="2000"/>
          </a:p>
        </p:txBody>
      </p:sp>
      <p:sp>
        <p:nvSpPr>
          <p:cNvPr id="6" name="Date Placeholder 5"/>
          <p:cNvSpPr>
            <a:spLocks noGrp="1"/>
          </p:cNvSpPr>
          <p:nvPr>
            <p:ph type="dt" sz="half" idx="10"/>
          </p:nvPr>
        </p:nvSpPr>
        <p:spPr/>
        <p:txBody>
          <a:bodyPr/>
          <a:lstStyle/>
          <a:p>
            <a:fld id="{D2A84CE9-6794-42A7-BEBF-63D55FFB2550}" type="datetime1">
              <a:rPr lang="en-US" smtClean="0"/>
              <a:t>5/30/2011</a:t>
            </a:fld>
            <a:endParaRPr lang="en-SG" dirty="0"/>
          </a:p>
        </p:txBody>
      </p:sp>
      <p:sp>
        <p:nvSpPr>
          <p:cNvPr id="7" name="Slide Number Placeholder 6"/>
          <p:cNvSpPr>
            <a:spLocks noGrp="1"/>
          </p:cNvSpPr>
          <p:nvPr>
            <p:ph type="sldNum" sz="quarter" idx="11"/>
          </p:nvPr>
        </p:nvSpPr>
        <p:spPr/>
        <p:txBody>
          <a:bodyPr/>
          <a:lstStyle/>
          <a:p>
            <a:fld id="{33FE6DC0-3D3F-452A-B58D-D3787DC8F01A}" type="slidenum">
              <a:rPr lang="en-SG" smtClean="0"/>
              <a:pPr/>
              <a:t>29</a:t>
            </a:fld>
            <a:endParaRPr lang="en-SG" dirty="0"/>
          </a:p>
        </p:txBody>
      </p:sp>
      <p:sp>
        <p:nvSpPr>
          <p:cNvPr id="8" name="Footer Placeholder 7"/>
          <p:cNvSpPr>
            <a:spLocks noGrp="1"/>
          </p:cNvSpPr>
          <p:nvPr>
            <p:ph type="ftr" sz="quarter" idx="12"/>
          </p:nvPr>
        </p:nvSpPr>
        <p:spPr/>
        <p:txBody>
          <a:bodyPr/>
          <a:lstStyle/>
          <a:p>
            <a:r>
              <a:rPr lang="en-US" smtClean="0"/>
              <a:t>Komunikasi Data</a:t>
            </a:r>
            <a:endParaRPr lang="en-SG"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Multiplexing</a:t>
            </a:r>
            <a:endParaRPr lang="en-SG" dirty="0"/>
          </a:p>
        </p:txBody>
      </p:sp>
      <p:sp>
        <p:nvSpPr>
          <p:cNvPr id="3" name="Content Placeholder 2"/>
          <p:cNvSpPr>
            <a:spLocks noGrp="1"/>
          </p:cNvSpPr>
          <p:nvPr>
            <p:ph idx="1"/>
          </p:nvPr>
        </p:nvSpPr>
        <p:spPr/>
        <p:txBody>
          <a:bodyPr>
            <a:normAutofit/>
          </a:bodyPr>
          <a:lstStyle/>
          <a:p>
            <a:r>
              <a:rPr lang="en-US" sz="2400" dirty="0" smtClean="0"/>
              <a:t>Agar </a:t>
            </a:r>
            <a:r>
              <a:rPr lang="en-US" sz="2400" dirty="0" err="1" smtClean="0"/>
              <a:t>penggunaan</a:t>
            </a:r>
            <a:r>
              <a:rPr lang="en-US" sz="2400" dirty="0" smtClean="0"/>
              <a:t> </a:t>
            </a:r>
            <a:r>
              <a:rPr lang="en-US" sz="2400" dirty="0" err="1" smtClean="0"/>
              <a:t>jalur</a:t>
            </a:r>
            <a:r>
              <a:rPr lang="en-US" sz="2400" dirty="0" smtClean="0"/>
              <a:t> </a:t>
            </a:r>
            <a:r>
              <a:rPr lang="en-US" sz="2400" dirty="0" err="1" smtClean="0"/>
              <a:t>telekomunikkasi</a:t>
            </a:r>
            <a:r>
              <a:rPr lang="en-US" sz="2400" dirty="0" smtClean="0"/>
              <a:t> </a:t>
            </a:r>
            <a:r>
              <a:rPr lang="en-US" sz="2400" dirty="0" err="1" smtClean="0"/>
              <a:t>berkecepatan</a:t>
            </a:r>
            <a:r>
              <a:rPr lang="en-US" sz="2400" dirty="0" smtClean="0"/>
              <a:t> </a:t>
            </a:r>
            <a:r>
              <a:rPr lang="en-US" sz="2400" dirty="0" err="1" smtClean="0"/>
              <a:t>tinggi</a:t>
            </a:r>
            <a:r>
              <a:rPr lang="en-US" sz="2400" dirty="0" smtClean="0"/>
              <a:t> </a:t>
            </a:r>
            <a:r>
              <a:rPr lang="en-US" sz="2400" dirty="0" err="1" smtClean="0"/>
              <a:t>menjadi</a:t>
            </a:r>
            <a:r>
              <a:rPr lang="en-US" sz="2400" dirty="0" smtClean="0"/>
              <a:t> </a:t>
            </a:r>
            <a:r>
              <a:rPr lang="en-US" sz="2400" dirty="0" err="1" smtClean="0"/>
              <a:t>lebih</a:t>
            </a:r>
            <a:r>
              <a:rPr lang="en-US" sz="2400" dirty="0" smtClean="0"/>
              <a:t> </a:t>
            </a:r>
            <a:r>
              <a:rPr lang="en-US" sz="2400" dirty="0" err="1" smtClean="0"/>
              <a:t>efisien</a:t>
            </a:r>
            <a:r>
              <a:rPr lang="en-US" sz="2400" dirty="0" smtClean="0"/>
              <a:t>, </a:t>
            </a:r>
            <a:r>
              <a:rPr lang="en-US" sz="2400" dirty="0" err="1" smtClean="0"/>
              <a:t>beberapa</a:t>
            </a:r>
            <a:r>
              <a:rPr lang="en-US" sz="2400" dirty="0" smtClean="0"/>
              <a:t> </a:t>
            </a:r>
            <a:r>
              <a:rPr lang="en-US" sz="2400" dirty="0" err="1" smtClean="0"/>
              <a:t>bentuk</a:t>
            </a:r>
            <a:r>
              <a:rPr lang="en-US" sz="2400" dirty="0" smtClean="0"/>
              <a:t> multiplexing </a:t>
            </a:r>
            <a:r>
              <a:rPr lang="en-US" sz="2400" dirty="0" err="1" smtClean="0"/>
              <a:t>digunakan</a:t>
            </a:r>
            <a:r>
              <a:rPr lang="en-US" sz="2400" dirty="0" smtClean="0"/>
              <a:t>.</a:t>
            </a:r>
          </a:p>
          <a:p>
            <a:r>
              <a:rPr lang="en-US" sz="2400" dirty="0" smtClean="0"/>
              <a:t>Multiplexing </a:t>
            </a:r>
            <a:r>
              <a:rPr lang="en-US" sz="2400" dirty="0" err="1" smtClean="0"/>
              <a:t>memungkinkan</a:t>
            </a:r>
            <a:r>
              <a:rPr lang="en-US" sz="2400" dirty="0" smtClean="0"/>
              <a:t> </a:t>
            </a:r>
            <a:r>
              <a:rPr lang="en-US" sz="2400" dirty="0" err="1" smtClean="0"/>
              <a:t>beberapa</a:t>
            </a:r>
            <a:r>
              <a:rPr lang="en-US" sz="2400" dirty="0" smtClean="0"/>
              <a:t> </a:t>
            </a:r>
            <a:r>
              <a:rPr lang="en-US" sz="2400" dirty="0" err="1" smtClean="0"/>
              <a:t>sumber</a:t>
            </a:r>
            <a:r>
              <a:rPr lang="en-US" sz="2400" dirty="0" smtClean="0"/>
              <a:t> </a:t>
            </a:r>
            <a:r>
              <a:rPr lang="en-US" sz="2400" dirty="0" err="1" smtClean="0"/>
              <a:t>transmisi</a:t>
            </a:r>
            <a:r>
              <a:rPr lang="en-US" sz="2400" dirty="0" smtClean="0"/>
              <a:t> </a:t>
            </a:r>
            <a:r>
              <a:rPr lang="en-US" sz="2400" dirty="0" err="1" smtClean="0"/>
              <a:t>berbagi</a:t>
            </a:r>
            <a:r>
              <a:rPr lang="en-US" sz="2400" dirty="0" smtClean="0"/>
              <a:t> </a:t>
            </a:r>
            <a:r>
              <a:rPr lang="en-US" sz="2400" dirty="0" err="1" smtClean="0"/>
              <a:t>kapasitas</a:t>
            </a:r>
            <a:r>
              <a:rPr lang="en-US" sz="2400" dirty="0" smtClean="0"/>
              <a:t> </a:t>
            </a:r>
            <a:r>
              <a:rPr lang="en-US" sz="2400" dirty="0" err="1" smtClean="0"/>
              <a:t>transmisi</a:t>
            </a:r>
            <a:r>
              <a:rPr lang="en-US" sz="2400" dirty="0" smtClean="0"/>
              <a:t> yang </a:t>
            </a:r>
            <a:r>
              <a:rPr lang="en-US" sz="2400" dirty="0" err="1" smtClean="0"/>
              <a:t>lebih</a:t>
            </a:r>
            <a:r>
              <a:rPr lang="en-US" sz="2400" dirty="0" smtClean="0"/>
              <a:t> </a:t>
            </a:r>
            <a:r>
              <a:rPr lang="en-US" sz="2400" dirty="0" err="1" smtClean="0"/>
              <a:t>besar</a:t>
            </a:r>
            <a:endParaRPr lang="en-SG" sz="2400" dirty="0"/>
          </a:p>
        </p:txBody>
      </p:sp>
      <p:sp>
        <p:nvSpPr>
          <p:cNvPr id="4" name="Slide Number Placeholder 3"/>
          <p:cNvSpPr>
            <a:spLocks noGrp="1"/>
          </p:cNvSpPr>
          <p:nvPr>
            <p:ph type="sldNum" sz="quarter" idx="11"/>
          </p:nvPr>
        </p:nvSpPr>
        <p:spPr/>
        <p:txBody>
          <a:bodyPr/>
          <a:lstStyle/>
          <a:p>
            <a:fld id="{33FE6DC0-3D3F-452A-B58D-D3787DC8F01A}" type="slidenum">
              <a:rPr lang="en-SG" smtClean="0"/>
              <a:pPr/>
              <a:t>3</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sp>
        <p:nvSpPr>
          <p:cNvPr id="7" name="Date Placeholder 6"/>
          <p:cNvSpPr>
            <a:spLocks noGrp="1"/>
          </p:cNvSpPr>
          <p:nvPr>
            <p:ph type="dt" sz="half" idx="10"/>
          </p:nvPr>
        </p:nvSpPr>
        <p:spPr/>
        <p:txBody>
          <a:bodyPr/>
          <a:lstStyle/>
          <a:p>
            <a:fld id="{A9C049DC-C20E-4E3A-8FFF-B3D5CBF47BBA}" type="datetime1">
              <a:rPr lang="en-US" smtClean="0"/>
              <a:t>5/30/2011</a:t>
            </a:fld>
            <a:endParaRPr lang="en-SG"/>
          </a:p>
        </p:txBody>
      </p:sp>
      <p:pic>
        <p:nvPicPr>
          <p:cNvPr id="8" name="Picture 4"/>
          <p:cNvPicPr>
            <a:picLocks noChangeAspect="1" noChangeArrowheads="1"/>
          </p:cNvPicPr>
          <p:nvPr/>
        </p:nvPicPr>
        <p:blipFill>
          <a:blip r:embed="rId2"/>
          <a:srcRect b="33449"/>
          <a:stretch>
            <a:fillRect/>
          </a:stretch>
        </p:blipFill>
        <p:spPr bwMode="auto">
          <a:xfrm>
            <a:off x="285720" y="3786190"/>
            <a:ext cx="8686800" cy="236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Standard </a:t>
            </a:r>
            <a:r>
              <a:rPr lang="en-US" dirty="0" err="1" smtClean="0"/>
              <a:t>Amerika</a:t>
            </a:r>
            <a:r>
              <a:rPr lang="en-US" dirty="0" smtClean="0"/>
              <a:t>: PCM24</a:t>
            </a:r>
            <a:endParaRPr lang="en-SG" dirty="0"/>
          </a:p>
        </p:txBody>
      </p:sp>
      <p:sp>
        <p:nvSpPr>
          <p:cNvPr id="8" name="Content Placeholder 7"/>
          <p:cNvSpPr>
            <a:spLocks noGrp="1"/>
          </p:cNvSpPr>
          <p:nvPr>
            <p:ph idx="1"/>
          </p:nvPr>
        </p:nvSpPr>
        <p:spPr/>
        <p:txBody>
          <a:bodyPr>
            <a:normAutofit fontScale="62500" lnSpcReduction="20000"/>
          </a:bodyPr>
          <a:lstStyle/>
          <a:p>
            <a:pPr>
              <a:lnSpc>
                <a:spcPct val="170000"/>
              </a:lnSpc>
            </a:pPr>
            <a:r>
              <a:rPr lang="id-ID" dirty="0" smtClean="0"/>
              <a:t>PCM 24 mempunyai primary rate sebesar 1.544 kbps yang terdiri dari 8000 </a:t>
            </a:r>
            <a:r>
              <a:rPr lang="id-ID" i="1" dirty="0" smtClean="0"/>
              <a:t>frame </a:t>
            </a:r>
            <a:r>
              <a:rPr lang="id-ID" dirty="0" smtClean="0"/>
              <a:t>tiap detik. Tiap </a:t>
            </a:r>
            <a:r>
              <a:rPr lang="id-ID" i="1" dirty="0" smtClean="0"/>
              <a:t>frame </a:t>
            </a:r>
            <a:r>
              <a:rPr lang="id-ID" dirty="0" smtClean="0"/>
              <a:t>mengandung 24 </a:t>
            </a:r>
            <a:r>
              <a:rPr lang="id-ID" i="1" dirty="0" smtClean="0"/>
              <a:t>time slot</a:t>
            </a:r>
            <a:r>
              <a:rPr lang="id-ID" dirty="0" smtClean="0"/>
              <a:t>. Dalam setiap </a:t>
            </a:r>
            <a:r>
              <a:rPr lang="id-ID" i="1" dirty="0" smtClean="0"/>
              <a:t>frame </a:t>
            </a:r>
            <a:r>
              <a:rPr lang="id-ID" dirty="0" smtClean="0"/>
              <a:t>ditambahkan satu bit </a:t>
            </a:r>
            <a:r>
              <a:rPr lang="id-ID" i="1" dirty="0" smtClean="0"/>
              <a:t>frame</a:t>
            </a:r>
            <a:r>
              <a:rPr lang="id-ID" dirty="0" smtClean="0"/>
              <a:t>, satu </a:t>
            </a:r>
            <a:r>
              <a:rPr lang="id-ID" i="1" dirty="0" smtClean="0"/>
              <a:t>frame </a:t>
            </a:r>
            <a:r>
              <a:rPr lang="id-ID" dirty="0" smtClean="0"/>
              <a:t>alignment atau sinkronisasi bit (S-bit). </a:t>
            </a:r>
            <a:endParaRPr lang="en-US" dirty="0" smtClean="0"/>
          </a:p>
          <a:p>
            <a:pPr>
              <a:lnSpc>
                <a:spcPct val="170000"/>
              </a:lnSpc>
            </a:pPr>
            <a:r>
              <a:rPr lang="id-ID" dirty="0" smtClean="0"/>
              <a:t>Kanal </a:t>
            </a:r>
            <a:r>
              <a:rPr lang="id-ID" dirty="0" smtClean="0"/>
              <a:t>yang digunakan disebut T1. Pada T1 tidak ada </a:t>
            </a:r>
            <a:r>
              <a:rPr lang="id-ID" i="1" dirty="0" smtClean="0"/>
              <a:t>time slot </a:t>
            </a:r>
            <a:r>
              <a:rPr lang="id-ID" dirty="0" smtClean="0"/>
              <a:t>yang berfungsi sebagai </a:t>
            </a:r>
            <a:r>
              <a:rPr lang="id-ID" i="1" dirty="0" smtClean="0"/>
              <a:t>signaling</a:t>
            </a:r>
            <a:r>
              <a:rPr lang="id-ID" dirty="0" smtClean="0"/>
              <a:t>. Satu bit pada tiap </a:t>
            </a:r>
            <a:r>
              <a:rPr lang="id-ID" i="1" dirty="0" smtClean="0"/>
              <a:t>time slot </a:t>
            </a:r>
            <a:r>
              <a:rPr lang="id-ID" dirty="0" smtClean="0"/>
              <a:t>setiap </a:t>
            </a:r>
            <a:r>
              <a:rPr lang="id-ID" i="1" dirty="0" smtClean="0"/>
              <a:t>frame </a:t>
            </a:r>
            <a:r>
              <a:rPr lang="id-ID" dirty="0" smtClean="0"/>
              <a:t>ke-6 diganti menjadi </a:t>
            </a:r>
            <a:r>
              <a:rPr lang="id-ID" i="1" dirty="0" smtClean="0"/>
              <a:t>signaling </a:t>
            </a:r>
            <a:r>
              <a:rPr lang="id-ID" dirty="0" smtClean="0"/>
              <a:t>information. Sebagai konsekuensi, hanya 7 dari 8 bit yang digunakan, sehingga besar data ratenya menjadi 56 kbps. </a:t>
            </a:r>
            <a:endParaRPr lang="en-SG" dirty="0"/>
          </a:p>
        </p:txBody>
      </p:sp>
      <p:sp>
        <p:nvSpPr>
          <p:cNvPr id="4" name="Date Placeholder 3"/>
          <p:cNvSpPr>
            <a:spLocks noGrp="1"/>
          </p:cNvSpPr>
          <p:nvPr>
            <p:ph type="dt" sz="half" idx="10"/>
          </p:nvPr>
        </p:nvSpPr>
        <p:spPr/>
        <p:txBody>
          <a:bodyPr/>
          <a:lstStyle/>
          <a:p>
            <a:fld id="{5A79BF25-99F1-4660-8640-FD6735EF9986}"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30</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6" name="Picture 8"/>
          <p:cNvPicPr>
            <a:picLocks noChangeAspect="1" noChangeArrowheads="1"/>
          </p:cNvPicPr>
          <p:nvPr/>
        </p:nvPicPr>
        <p:blipFill>
          <a:blip r:embed="rId2"/>
          <a:srcRect/>
          <a:stretch>
            <a:fillRect/>
          </a:stretch>
        </p:blipFill>
        <p:spPr bwMode="auto">
          <a:xfrm>
            <a:off x="428596" y="1428736"/>
            <a:ext cx="8361362" cy="1476375"/>
          </a:xfrm>
          <a:prstGeom prst="rect">
            <a:avLst/>
          </a:prstGeom>
          <a:noFill/>
        </p:spPr>
      </p:pic>
      <p:sp>
        <p:nvSpPr>
          <p:cNvPr id="145410" name="Rectangle 2"/>
          <p:cNvSpPr>
            <a:spLocks noGrp="1" noChangeArrowheads="1"/>
          </p:cNvSpPr>
          <p:nvPr>
            <p:ph type="title"/>
          </p:nvPr>
        </p:nvSpPr>
        <p:spPr>
          <a:xfrm>
            <a:off x="457200" y="-26988"/>
            <a:ext cx="8229600" cy="1143001"/>
          </a:xfrm>
        </p:spPr>
        <p:txBody>
          <a:bodyPr/>
          <a:lstStyle/>
          <a:p>
            <a:r>
              <a:rPr lang="id-ID"/>
              <a:t>PCM </a:t>
            </a:r>
            <a:r>
              <a:rPr lang="en-US"/>
              <a:t>1.544-Mbps</a:t>
            </a:r>
          </a:p>
        </p:txBody>
      </p:sp>
      <p:sp>
        <p:nvSpPr>
          <p:cNvPr id="145411" name="Rectangle 3"/>
          <p:cNvSpPr>
            <a:spLocks noGrp="1" noChangeArrowheads="1"/>
          </p:cNvSpPr>
          <p:nvPr>
            <p:ph type="body" idx="1"/>
          </p:nvPr>
        </p:nvSpPr>
        <p:spPr>
          <a:xfrm>
            <a:off x="539750" y="3000372"/>
            <a:ext cx="8247092" cy="3286148"/>
          </a:xfrm>
        </p:spPr>
        <p:txBody>
          <a:bodyPr>
            <a:normAutofit fontScale="92500" lnSpcReduction="10000"/>
          </a:bodyPr>
          <a:lstStyle/>
          <a:p>
            <a:r>
              <a:rPr lang="id-ID" sz="1800" dirty="0"/>
              <a:t>Setiap frame terdiri dari 24 timeslot</a:t>
            </a:r>
          </a:p>
          <a:p>
            <a:r>
              <a:rPr lang="id-ID" sz="1800" dirty="0"/>
              <a:t>Setiap timeslot mengandung 8 bit data</a:t>
            </a:r>
          </a:p>
          <a:p>
            <a:r>
              <a:rPr lang="id-ID" sz="1800" dirty="0"/>
              <a:t>Kepada setiap frame ditambahkan 1 bit yang disebut </a:t>
            </a:r>
            <a:r>
              <a:rPr lang="id-ID" sz="1800" i="1" dirty="0"/>
              <a:t>framing bit</a:t>
            </a:r>
            <a:r>
              <a:rPr lang="en-US" sz="1800" i="1" dirty="0"/>
              <a:t>/synchronization bit </a:t>
            </a:r>
            <a:r>
              <a:rPr lang="en-US" sz="1800" dirty="0"/>
              <a:t>(S-bit)</a:t>
            </a:r>
            <a:endParaRPr lang="id-ID" sz="1800" i="1" dirty="0"/>
          </a:p>
          <a:p>
            <a:r>
              <a:rPr lang="id-ID" sz="1800" dirty="0"/>
              <a:t>Dengan demikian kecepatan 1 frame (frame rate) adalah:</a:t>
            </a:r>
          </a:p>
          <a:p>
            <a:pPr lvl="1"/>
            <a:r>
              <a:rPr lang="id-ID" sz="1600" dirty="0"/>
              <a:t>(24 timeslot</a:t>
            </a:r>
            <a:r>
              <a:rPr lang="en-US" sz="1600" dirty="0"/>
              <a:t>*8 bit + 1 bit)*8000 = 1,544 Mbps</a:t>
            </a:r>
          </a:p>
          <a:p>
            <a:r>
              <a:rPr lang="en-US" sz="1800" dirty="0" err="1"/>
              <a:t>Tidak</a:t>
            </a:r>
            <a:r>
              <a:rPr lang="en-US" sz="1800" dirty="0"/>
              <a:t> </a:t>
            </a:r>
            <a:r>
              <a:rPr lang="en-US" sz="1800" dirty="0" err="1"/>
              <a:t>ada</a:t>
            </a:r>
            <a:r>
              <a:rPr lang="en-US" sz="1800" dirty="0"/>
              <a:t> timeslot </a:t>
            </a:r>
            <a:r>
              <a:rPr lang="en-US" sz="1800" dirty="0" err="1"/>
              <a:t>khusus</a:t>
            </a:r>
            <a:r>
              <a:rPr lang="en-US" sz="1800" dirty="0"/>
              <a:t> </a:t>
            </a:r>
            <a:r>
              <a:rPr lang="en-US" sz="1800" dirty="0" err="1"/>
              <a:t>untuk</a:t>
            </a:r>
            <a:r>
              <a:rPr lang="en-US" sz="1800" dirty="0"/>
              <a:t> signaling</a:t>
            </a:r>
          </a:p>
          <a:p>
            <a:r>
              <a:rPr lang="en-US" sz="1800" dirty="0"/>
              <a:t>Signaling </a:t>
            </a:r>
            <a:r>
              <a:rPr lang="en-US" sz="1800" dirty="0" err="1"/>
              <a:t>dilakukan</a:t>
            </a:r>
            <a:r>
              <a:rPr lang="en-US" sz="1800" dirty="0"/>
              <a:t> </a:t>
            </a:r>
            <a:r>
              <a:rPr lang="en-US" sz="1800" dirty="0" err="1"/>
              <a:t>dengan</a:t>
            </a:r>
            <a:r>
              <a:rPr lang="en-US" sz="1800" dirty="0"/>
              <a:t> </a:t>
            </a:r>
            <a:r>
              <a:rPr lang="en-US" sz="1800" dirty="0" err="1"/>
              <a:t>cara</a:t>
            </a:r>
            <a:r>
              <a:rPr lang="en-US" sz="1800" dirty="0"/>
              <a:t> </a:t>
            </a:r>
            <a:r>
              <a:rPr lang="en-US" sz="1800" dirty="0" err="1"/>
              <a:t>sbb</a:t>
            </a:r>
            <a:r>
              <a:rPr lang="en-US" sz="1800" dirty="0"/>
              <a:t>:</a:t>
            </a:r>
          </a:p>
          <a:p>
            <a:pPr lvl="1"/>
            <a:r>
              <a:rPr lang="en-US" sz="1600" dirty="0"/>
              <a:t>LSB (least significant bit) </a:t>
            </a:r>
            <a:r>
              <a:rPr lang="en-US" sz="1600" dirty="0" err="1"/>
              <a:t>dari</a:t>
            </a:r>
            <a:r>
              <a:rPr lang="en-US" sz="1600" dirty="0"/>
              <a:t> </a:t>
            </a:r>
            <a:r>
              <a:rPr lang="en-US" sz="1600" dirty="0" err="1"/>
              <a:t>setiap</a:t>
            </a:r>
            <a:r>
              <a:rPr lang="en-US" sz="1600" dirty="0"/>
              <a:t> timeslot </a:t>
            </a:r>
            <a:r>
              <a:rPr lang="en-US" sz="1600" dirty="0" err="1"/>
              <a:t>pada</a:t>
            </a:r>
            <a:r>
              <a:rPr lang="en-US" sz="1600" dirty="0"/>
              <a:t> frame ke-6 </a:t>
            </a:r>
            <a:r>
              <a:rPr lang="en-US" sz="1600" dirty="0" err="1"/>
              <a:t>digunakan</a:t>
            </a:r>
            <a:r>
              <a:rPr lang="en-US" sz="1600" dirty="0"/>
              <a:t> </a:t>
            </a:r>
            <a:r>
              <a:rPr lang="en-US" sz="1600" dirty="0" err="1"/>
              <a:t>untuk</a:t>
            </a:r>
            <a:r>
              <a:rPr lang="en-US" sz="1600" dirty="0"/>
              <a:t> signaling</a:t>
            </a:r>
            <a:r>
              <a:rPr lang="id-ID" sz="1600" dirty="0"/>
              <a:t> (‘dicuri’ (robbed) untuk keperluan signaling)</a:t>
            </a:r>
            <a:endParaRPr lang="en-US" sz="1600" dirty="0"/>
          </a:p>
          <a:p>
            <a:pPr lvl="1"/>
            <a:r>
              <a:rPr lang="en-US" sz="1600" dirty="0" err="1"/>
              <a:t>Konsekuensinya</a:t>
            </a:r>
            <a:r>
              <a:rPr lang="en-US" sz="1600" dirty="0"/>
              <a:t>, </a:t>
            </a:r>
            <a:r>
              <a:rPr lang="en-US" sz="1600" dirty="0" err="1"/>
              <a:t>hanya</a:t>
            </a:r>
            <a:r>
              <a:rPr lang="en-US" sz="1600" dirty="0"/>
              <a:t> 7 bit </a:t>
            </a:r>
            <a:r>
              <a:rPr lang="en-US" sz="1600" dirty="0" err="1"/>
              <a:t>pada</a:t>
            </a:r>
            <a:r>
              <a:rPr lang="en-US" sz="1600" dirty="0"/>
              <a:t> </a:t>
            </a:r>
            <a:r>
              <a:rPr lang="en-US" sz="1600" dirty="0" err="1"/>
              <a:t>setiap</a:t>
            </a:r>
            <a:r>
              <a:rPr lang="en-US" sz="1600" dirty="0"/>
              <a:t> timeslot frame ke-6 yang </a:t>
            </a:r>
            <a:r>
              <a:rPr lang="en-US" sz="1600" dirty="0" err="1"/>
              <a:t>membawa</a:t>
            </a:r>
            <a:r>
              <a:rPr lang="en-US" sz="1600" dirty="0"/>
              <a:t> </a:t>
            </a:r>
            <a:r>
              <a:rPr lang="en-US" sz="1600" dirty="0" err="1"/>
              <a:t>sinyal</a:t>
            </a:r>
            <a:r>
              <a:rPr lang="en-US" sz="1600" dirty="0"/>
              <a:t> voice </a:t>
            </a:r>
          </a:p>
          <a:p>
            <a:pPr lvl="2"/>
            <a:r>
              <a:rPr lang="en-US" sz="1400" dirty="0"/>
              <a:t>Basic data rate </a:t>
            </a:r>
            <a:r>
              <a:rPr lang="en-US" sz="1400" dirty="0" err="1"/>
              <a:t>setiap</a:t>
            </a:r>
            <a:r>
              <a:rPr lang="en-US" sz="1400" dirty="0"/>
              <a:t> </a:t>
            </a:r>
            <a:r>
              <a:rPr lang="en-US" sz="1400" dirty="0" err="1"/>
              <a:t>kanal</a:t>
            </a:r>
            <a:r>
              <a:rPr lang="en-US" sz="1400" dirty="0"/>
              <a:t> </a:t>
            </a:r>
            <a:r>
              <a:rPr lang="en-US" sz="1400" dirty="0" err="1"/>
              <a:t>menjadi</a:t>
            </a:r>
            <a:r>
              <a:rPr lang="en-US" sz="1400" dirty="0"/>
              <a:t> 56 Kbps</a:t>
            </a:r>
          </a:p>
        </p:txBody>
      </p:sp>
      <p:sp>
        <p:nvSpPr>
          <p:cNvPr id="145413" name="Text Box 5"/>
          <p:cNvSpPr txBox="1">
            <a:spLocks noChangeArrowheads="1"/>
          </p:cNvSpPr>
          <p:nvPr/>
        </p:nvSpPr>
        <p:spPr bwMode="auto">
          <a:xfrm>
            <a:off x="3929058" y="1357298"/>
            <a:ext cx="798513" cy="336550"/>
          </a:xfrm>
          <a:prstGeom prst="rect">
            <a:avLst/>
          </a:prstGeom>
          <a:noFill/>
          <a:ln w="9525">
            <a:noFill/>
            <a:miter lim="800000"/>
            <a:headEnd/>
            <a:tailEnd/>
          </a:ln>
          <a:effectLst/>
        </p:spPr>
        <p:txBody>
          <a:bodyPr wrap="none">
            <a:spAutoFit/>
          </a:bodyPr>
          <a:lstStyle/>
          <a:p>
            <a:r>
              <a:rPr lang="id-ID" sz="1600"/>
              <a:t>125 </a:t>
            </a:r>
            <a:r>
              <a:rPr lang="id-ID" sz="1600">
                <a:latin typeface="Symbol" pitchFamily="18" charset="2"/>
              </a:rPr>
              <a:t>m</a:t>
            </a:r>
            <a:r>
              <a:rPr lang="id-ID" sz="1600"/>
              <a:t>s</a:t>
            </a:r>
            <a:endParaRPr lang="en-US" sz="1600"/>
          </a:p>
        </p:txBody>
      </p:sp>
      <p:sp>
        <p:nvSpPr>
          <p:cNvPr id="145414" name="Rectangle 6"/>
          <p:cNvSpPr>
            <a:spLocks noChangeArrowheads="1"/>
          </p:cNvSpPr>
          <p:nvPr/>
        </p:nvSpPr>
        <p:spPr bwMode="auto">
          <a:xfrm>
            <a:off x="8296275" y="1682750"/>
            <a:ext cx="42863" cy="287338"/>
          </a:xfrm>
          <a:prstGeom prst="rect">
            <a:avLst/>
          </a:prstGeom>
          <a:solidFill>
            <a:srgbClr val="FF3300">
              <a:alpha val="60001"/>
            </a:srgbClr>
          </a:solidFill>
          <a:ln w="9525">
            <a:solidFill>
              <a:schemeClr val="tx1"/>
            </a:solidFill>
            <a:miter lim="800000"/>
            <a:headEnd/>
            <a:tailEnd/>
          </a:ln>
          <a:effectLst/>
        </p:spPr>
        <p:txBody>
          <a:bodyPr wrap="none" anchor="ctr"/>
          <a:lstStyle/>
          <a:p>
            <a:endParaRPr lang="en-SG"/>
          </a:p>
        </p:txBody>
      </p:sp>
      <p:sp>
        <p:nvSpPr>
          <p:cNvPr id="145415" name="Oval 7"/>
          <p:cNvSpPr>
            <a:spLocks noChangeArrowheads="1"/>
          </p:cNvSpPr>
          <p:nvPr/>
        </p:nvSpPr>
        <p:spPr bwMode="auto">
          <a:xfrm>
            <a:off x="6686550" y="2251075"/>
            <a:ext cx="1223963" cy="360363"/>
          </a:xfrm>
          <a:prstGeom prst="ellipse">
            <a:avLst/>
          </a:prstGeom>
          <a:solidFill>
            <a:srgbClr val="FF3300">
              <a:alpha val="20000"/>
            </a:srgbClr>
          </a:solidFill>
          <a:ln w="9525">
            <a:solidFill>
              <a:schemeClr val="tx1"/>
            </a:solidFill>
            <a:round/>
            <a:headEnd/>
            <a:tailEnd/>
          </a:ln>
          <a:effectLst/>
        </p:spPr>
        <p:txBody>
          <a:bodyPr wrap="none" anchor="ctr"/>
          <a:lstStyle/>
          <a:p>
            <a:endParaRPr lang="en-SG"/>
          </a:p>
        </p:txBody>
      </p:sp>
      <p:sp>
        <p:nvSpPr>
          <p:cNvPr id="9" name="Date Placeholder 8"/>
          <p:cNvSpPr>
            <a:spLocks noGrp="1"/>
          </p:cNvSpPr>
          <p:nvPr>
            <p:ph type="dt" sz="half" idx="10"/>
          </p:nvPr>
        </p:nvSpPr>
        <p:spPr/>
        <p:txBody>
          <a:bodyPr/>
          <a:lstStyle/>
          <a:p>
            <a:fld id="{D08AEC75-525A-4CDB-99D4-D20671552818}" type="datetime1">
              <a:rPr lang="en-US" smtClean="0"/>
              <a:t>5/30/2011</a:t>
            </a:fld>
            <a:endParaRPr lang="en-SG" dirty="0"/>
          </a:p>
        </p:txBody>
      </p:sp>
      <p:sp>
        <p:nvSpPr>
          <p:cNvPr id="10" name="Slide Number Placeholder 9"/>
          <p:cNvSpPr>
            <a:spLocks noGrp="1"/>
          </p:cNvSpPr>
          <p:nvPr>
            <p:ph type="sldNum" sz="quarter" idx="11"/>
          </p:nvPr>
        </p:nvSpPr>
        <p:spPr/>
        <p:txBody>
          <a:bodyPr/>
          <a:lstStyle/>
          <a:p>
            <a:fld id="{33FE6DC0-3D3F-452A-B58D-D3787DC8F01A}" type="slidenum">
              <a:rPr lang="en-SG" smtClean="0"/>
              <a:pPr/>
              <a:t>31</a:t>
            </a:fld>
            <a:endParaRPr lang="en-SG" dirty="0"/>
          </a:p>
        </p:txBody>
      </p:sp>
      <p:sp>
        <p:nvSpPr>
          <p:cNvPr id="11" name="Footer Placeholder 10"/>
          <p:cNvSpPr>
            <a:spLocks noGrp="1"/>
          </p:cNvSpPr>
          <p:nvPr>
            <p:ph type="ftr" sz="quarter" idx="12"/>
          </p:nvPr>
        </p:nvSpPr>
        <p:spPr/>
        <p:txBody>
          <a:bodyPr/>
          <a:lstStyle/>
          <a:p>
            <a:r>
              <a:rPr lang="en-US" smtClean="0"/>
              <a:t>Komunikasi Data</a:t>
            </a:r>
            <a:endParaRPr lang="en-SG"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4" name="Date Placeholder 3"/>
          <p:cNvSpPr>
            <a:spLocks noGrp="1"/>
          </p:cNvSpPr>
          <p:nvPr>
            <p:ph type="dt" sz="half" idx="10"/>
          </p:nvPr>
        </p:nvSpPr>
        <p:spPr/>
        <p:txBody>
          <a:bodyPr/>
          <a:lstStyle/>
          <a:p>
            <a:fld id="{8AFC53FF-F4BA-425A-B90B-F79E138C0AFE}"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32</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pic>
        <p:nvPicPr>
          <p:cNvPr id="9218" name="Picture 2"/>
          <p:cNvPicPr>
            <a:picLocks noGrp="1" noChangeAspect="1" noChangeArrowheads="1"/>
          </p:cNvPicPr>
          <p:nvPr>
            <p:ph idx="1"/>
          </p:nvPr>
        </p:nvPicPr>
        <p:blipFill>
          <a:blip r:embed="rId2"/>
          <a:srcRect/>
          <a:stretch>
            <a:fillRect/>
          </a:stretch>
        </p:blipFill>
        <p:spPr bwMode="auto">
          <a:xfrm>
            <a:off x="2616994" y="2458244"/>
            <a:ext cx="3810000" cy="2809875"/>
          </a:xfrm>
          <a:prstGeom prst="rect">
            <a:avLst/>
          </a:prstGeom>
          <a:noFill/>
          <a:ln w="9525">
            <a:noFill/>
            <a:miter lim="800000"/>
            <a:headEnd/>
            <a:tailEnd/>
          </a:ln>
          <a:effectLst/>
        </p:spPr>
      </p:pic>
      <p:sp>
        <p:nvSpPr>
          <p:cNvPr id="8" name="TextBox 7"/>
          <p:cNvSpPr txBox="1"/>
          <p:nvPr/>
        </p:nvSpPr>
        <p:spPr>
          <a:xfrm>
            <a:off x="1500166" y="5500702"/>
            <a:ext cx="6286544" cy="369332"/>
          </a:xfrm>
          <a:prstGeom prst="rect">
            <a:avLst/>
          </a:prstGeom>
          <a:noFill/>
        </p:spPr>
        <p:txBody>
          <a:bodyPr wrap="square" rtlCol="0">
            <a:spAutoFit/>
          </a:bodyPr>
          <a:lstStyle/>
          <a:p>
            <a:r>
              <a:rPr lang="en-SG" b="1" dirty="0" smtClean="0">
                <a:latin typeface="Franklin Gothic Book" pitchFamily="34" charset="0"/>
              </a:rPr>
              <a:t>T1 lines can carry data at a rate of 1.544 megabits per second.</a:t>
            </a:r>
            <a:endParaRPr lang="en-SG" dirty="0">
              <a:latin typeface="Franklin Gothic Book"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E1 </a:t>
            </a:r>
            <a:r>
              <a:rPr lang="en-US" dirty="0" err="1" smtClean="0"/>
              <a:t>vs</a:t>
            </a:r>
            <a:r>
              <a:rPr lang="en-US" dirty="0" smtClean="0"/>
              <a:t> T1</a:t>
            </a:r>
            <a:endParaRPr lang="en-SG" dirty="0"/>
          </a:p>
        </p:txBody>
      </p:sp>
      <p:sp>
        <p:nvSpPr>
          <p:cNvPr id="3" name="Content Placeholder 2"/>
          <p:cNvSpPr>
            <a:spLocks noGrp="1"/>
          </p:cNvSpPr>
          <p:nvPr>
            <p:ph idx="1"/>
          </p:nvPr>
        </p:nvSpPr>
        <p:spPr/>
        <p:txBody>
          <a:bodyPr>
            <a:normAutofit fontScale="85000" lnSpcReduction="10000"/>
          </a:bodyPr>
          <a:lstStyle/>
          <a:p>
            <a:pPr>
              <a:lnSpc>
                <a:spcPct val="150000"/>
              </a:lnSpc>
            </a:pPr>
            <a:r>
              <a:rPr lang="id-ID" dirty="0" smtClean="0"/>
              <a:t>Saat ini </a:t>
            </a:r>
            <a:r>
              <a:rPr lang="id-ID" dirty="0" smtClean="0"/>
              <a:t>PCM</a:t>
            </a:r>
            <a:r>
              <a:rPr lang="en-US" dirty="0" smtClean="0"/>
              <a:t>30 </a:t>
            </a:r>
            <a:r>
              <a:rPr lang="en-US" dirty="0" err="1" smtClean="0"/>
              <a:t>atau</a:t>
            </a:r>
            <a:r>
              <a:rPr lang="en-US" dirty="0" smtClean="0"/>
              <a:t> </a:t>
            </a:r>
            <a:r>
              <a:rPr lang="en-US" dirty="0" err="1" smtClean="0"/>
              <a:t>lebih</a:t>
            </a:r>
            <a:r>
              <a:rPr lang="en-US" dirty="0" smtClean="0"/>
              <a:t> </a:t>
            </a:r>
            <a:r>
              <a:rPr lang="en-US" dirty="0" err="1" smtClean="0"/>
              <a:t>dikenal</a:t>
            </a:r>
            <a:r>
              <a:rPr lang="en-US" dirty="0" smtClean="0"/>
              <a:t> E1</a:t>
            </a:r>
            <a:r>
              <a:rPr lang="id-ID" dirty="0" smtClean="0"/>
              <a:t> </a:t>
            </a:r>
            <a:r>
              <a:rPr lang="id-ID" dirty="0" smtClean="0"/>
              <a:t>banyak digunakan oleh Negara-negara di dunia termasuk Indonesia sedangkan T1 atau lebih dikenal dengan PCM 24 digunakan oleh Amerika Serikat. Perbedaan mendasar dari PCM 24 dibandingkan dengan PCM 30 adalah jumlah timeslot yang digunakan. PCM 24 menggunakan 24 timeslot.</a:t>
            </a:r>
            <a:endParaRPr lang="en-SG" dirty="0"/>
          </a:p>
        </p:txBody>
      </p:sp>
      <p:sp>
        <p:nvSpPr>
          <p:cNvPr id="4" name="Date Placeholder 3"/>
          <p:cNvSpPr>
            <a:spLocks noGrp="1"/>
          </p:cNvSpPr>
          <p:nvPr>
            <p:ph type="dt" sz="half" idx="10"/>
          </p:nvPr>
        </p:nvSpPr>
        <p:spPr/>
        <p:txBody>
          <a:bodyPr/>
          <a:lstStyle/>
          <a:p>
            <a:fld id="{D051D2AF-826D-436F-BFFA-F602870FDF87}"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33</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Division Multiplexing</a:t>
            </a:r>
            <a:endParaRPr lang="en-SG" dirty="0"/>
          </a:p>
        </p:txBody>
      </p:sp>
      <p:sp>
        <p:nvSpPr>
          <p:cNvPr id="3" name="Content Placeholder 2"/>
          <p:cNvSpPr>
            <a:spLocks noGrp="1"/>
          </p:cNvSpPr>
          <p:nvPr>
            <p:ph idx="1"/>
          </p:nvPr>
        </p:nvSpPr>
        <p:spPr/>
        <p:txBody>
          <a:bodyPr>
            <a:normAutofit fontScale="62500" lnSpcReduction="20000"/>
          </a:bodyPr>
          <a:lstStyle/>
          <a:p>
            <a:pPr algn="just">
              <a:lnSpc>
                <a:spcPct val="120000"/>
              </a:lnSpc>
            </a:pPr>
            <a:r>
              <a:rPr lang="en-SG" dirty="0" smtClean="0"/>
              <a:t>TDM </a:t>
            </a:r>
            <a:r>
              <a:rPr lang="en-SG" dirty="0" err="1" smtClean="0"/>
              <a:t>adalah</a:t>
            </a:r>
            <a:r>
              <a:rPr lang="en-SG" dirty="0" smtClean="0"/>
              <a:t> </a:t>
            </a:r>
            <a:r>
              <a:rPr lang="en-SG" dirty="0" err="1" smtClean="0"/>
              <a:t>suatu</a:t>
            </a:r>
            <a:r>
              <a:rPr lang="en-SG" dirty="0" smtClean="0"/>
              <a:t> </a:t>
            </a:r>
            <a:r>
              <a:rPr lang="en-SG" dirty="0" err="1" smtClean="0"/>
              <a:t>teknik</a:t>
            </a:r>
            <a:r>
              <a:rPr lang="en-SG" dirty="0" smtClean="0"/>
              <a:t> synchronous yang </a:t>
            </a:r>
            <a:r>
              <a:rPr lang="en-SG" dirty="0" err="1" smtClean="0"/>
              <a:t>ditemukan</a:t>
            </a:r>
            <a:r>
              <a:rPr lang="en-SG" dirty="0" smtClean="0"/>
              <a:t> </a:t>
            </a:r>
            <a:r>
              <a:rPr lang="en-SG" dirty="0" err="1" smtClean="0"/>
              <a:t>sejak</a:t>
            </a:r>
            <a:r>
              <a:rPr lang="en-SG" dirty="0" smtClean="0"/>
              <a:t> </a:t>
            </a:r>
            <a:r>
              <a:rPr lang="en-SG" dirty="0" err="1" smtClean="0"/>
              <a:t>Perang</a:t>
            </a:r>
            <a:r>
              <a:rPr lang="en-SG" dirty="0" smtClean="0"/>
              <a:t> </a:t>
            </a:r>
            <a:r>
              <a:rPr lang="en-SG" dirty="0" err="1" smtClean="0"/>
              <a:t>Dunia</a:t>
            </a:r>
            <a:r>
              <a:rPr lang="en-SG" dirty="0" smtClean="0"/>
              <a:t> II </a:t>
            </a:r>
            <a:r>
              <a:rPr lang="en-SG" dirty="0" err="1" smtClean="0"/>
              <a:t>untuk</a:t>
            </a:r>
            <a:r>
              <a:rPr lang="en-SG" dirty="0" smtClean="0"/>
              <a:t> </a:t>
            </a:r>
            <a:r>
              <a:rPr lang="en-SG" dirty="0" err="1" smtClean="0"/>
              <a:t>meghubungkan</a:t>
            </a:r>
            <a:r>
              <a:rPr lang="en-SG" dirty="0" smtClean="0"/>
              <a:t> </a:t>
            </a:r>
            <a:r>
              <a:rPr lang="en-SG" dirty="0" err="1" smtClean="0"/>
              <a:t>percakapan</a:t>
            </a:r>
            <a:r>
              <a:rPr lang="en-SG" dirty="0" smtClean="0"/>
              <a:t> </a:t>
            </a:r>
            <a:r>
              <a:rPr lang="en-SG" dirty="0" err="1" smtClean="0"/>
              <a:t>antara</a:t>
            </a:r>
            <a:r>
              <a:rPr lang="en-SG" dirty="0" smtClean="0"/>
              <a:t> Churchill </a:t>
            </a:r>
            <a:r>
              <a:rPr lang="en-SG" dirty="0" err="1" smtClean="0"/>
              <a:t>dan</a:t>
            </a:r>
            <a:r>
              <a:rPr lang="en-SG" dirty="0" smtClean="0"/>
              <a:t> Roosevelt yang </a:t>
            </a:r>
            <a:r>
              <a:rPr lang="en-SG" dirty="0" err="1" smtClean="0"/>
              <a:t>terpisahkan</a:t>
            </a:r>
            <a:r>
              <a:rPr lang="en-SG" dirty="0" smtClean="0"/>
              <a:t> </a:t>
            </a:r>
            <a:r>
              <a:rPr lang="en-SG" dirty="0" err="1" smtClean="0"/>
              <a:t>oleh</a:t>
            </a:r>
            <a:r>
              <a:rPr lang="en-SG" dirty="0" smtClean="0"/>
              <a:t> </a:t>
            </a:r>
            <a:r>
              <a:rPr lang="en-SG" dirty="0" err="1" smtClean="0"/>
              <a:t>samudera</a:t>
            </a:r>
            <a:r>
              <a:rPr lang="en-SG" dirty="0" smtClean="0"/>
              <a:t> </a:t>
            </a:r>
            <a:r>
              <a:rPr lang="en-SG" dirty="0" err="1" smtClean="0"/>
              <a:t>atlantik</a:t>
            </a:r>
            <a:r>
              <a:rPr lang="en-SG" dirty="0" smtClean="0"/>
              <a:t>. </a:t>
            </a:r>
            <a:r>
              <a:rPr lang="en-SG" dirty="0" err="1" smtClean="0"/>
              <a:t>Pada</a:t>
            </a:r>
            <a:r>
              <a:rPr lang="en-SG" dirty="0" smtClean="0"/>
              <a:t> </a:t>
            </a:r>
            <a:r>
              <a:rPr lang="en-SG" dirty="0" err="1" smtClean="0"/>
              <a:t>awal</a:t>
            </a:r>
            <a:r>
              <a:rPr lang="en-SG" dirty="0" smtClean="0"/>
              <a:t> </a:t>
            </a:r>
            <a:r>
              <a:rPr lang="en-SG" dirty="0" err="1" smtClean="0"/>
              <a:t>tahun</a:t>
            </a:r>
            <a:r>
              <a:rPr lang="en-SG" dirty="0" smtClean="0"/>
              <a:t> 1960-an, </a:t>
            </a:r>
            <a:r>
              <a:rPr lang="en-SG" dirty="0" err="1" smtClean="0"/>
              <a:t>seorang</a:t>
            </a:r>
            <a:r>
              <a:rPr lang="en-SG" dirty="0" smtClean="0"/>
              <a:t> </a:t>
            </a:r>
            <a:r>
              <a:rPr lang="en-SG" dirty="0" err="1" smtClean="0"/>
              <a:t>ilmuwan</a:t>
            </a:r>
            <a:r>
              <a:rPr lang="en-SG" dirty="0" smtClean="0"/>
              <a:t> </a:t>
            </a:r>
            <a:r>
              <a:rPr lang="en-SG" dirty="0" err="1" smtClean="0"/>
              <a:t>dari</a:t>
            </a:r>
            <a:r>
              <a:rPr lang="en-SG" dirty="0" smtClean="0"/>
              <a:t> </a:t>
            </a:r>
            <a:r>
              <a:rPr lang="en-SG" dirty="0" err="1" smtClean="0"/>
              <a:t>Laboratorium</a:t>
            </a:r>
            <a:r>
              <a:rPr lang="en-SG" dirty="0" smtClean="0"/>
              <a:t> Graham Bell </a:t>
            </a:r>
            <a:r>
              <a:rPr lang="en-SG" dirty="0" err="1" smtClean="0"/>
              <a:t>telah</a:t>
            </a:r>
            <a:r>
              <a:rPr lang="en-SG" dirty="0" smtClean="0"/>
              <a:t> </a:t>
            </a:r>
            <a:r>
              <a:rPr lang="en-SG" dirty="0" err="1" smtClean="0"/>
              <a:t>mengembangkan</a:t>
            </a:r>
            <a:r>
              <a:rPr lang="en-SG" dirty="0" smtClean="0"/>
              <a:t> </a:t>
            </a:r>
            <a:r>
              <a:rPr lang="en-SG" dirty="0" err="1" smtClean="0"/>
              <a:t>sitem</a:t>
            </a:r>
            <a:r>
              <a:rPr lang="en-SG" dirty="0" smtClean="0"/>
              <a:t> T1 yang </a:t>
            </a:r>
            <a:r>
              <a:rPr lang="en-SG" dirty="0" err="1" smtClean="0"/>
              <a:t>pertama</a:t>
            </a:r>
            <a:r>
              <a:rPr lang="en-SG" dirty="0" smtClean="0"/>
              <a:t> </a:t>
            </a:r>
            <a:r>
              <a:rPr lang="en-SG" dirty="0" err="1" smtClean="0"/>
              <a:t>pada</a:t>
            </a:r>
            <a:r>
              <a:rPr lang="en-SG" dirty="0" smtClean="0"/>
              <a:t> </a:t>
            </a:r>
            <a:r>
              <a:rPr lang="en-SG" dirty="0" err="1" smtClean="0"/>
              <a:t>Saluran</a:t>
            </a:r>
            <a:r>
              <a:rPr lang="en-SG" dirty="0" smtClean="0"/>
              <a:t> Bank yang </a:t>
            </a:r>
            <a:r>
              <a:rPr lang="en-SG" dirty="0" err="1" smtClean="0"/>
              <a:t>mengkombinasikan</a:t>
            </a:r>
            <a:r>
              <a:rPr lang="en-SG" dirty="0" smtClean="0"/>
              <a:t> 24 </a:t>
            </a:r>
            <a:r>
              <a:rPr lang="en-SG" dirty="0" err="1" smtClean="0"/>
              <a:t>suara</a:t>
            </a:r>
            <a:r>
              <a:rPr lang="en-SG" dirty="0" smtClean="0"/>
              <a:t> digital </a:t>
            </a:r>
            <a:r>
              <a:rPr lang="en-SG" dirty="0" err="1" smtClean="0"/>
              <a:t>dalam</a:t>
            </a:r>
            <a:r>
              <a:rPr lang="en-SG" dirty="0" smtClean="0"/>
              <a:t> </a:t>
            </a:r>
            <a:r>
              <a:rPr lang="en-SG" dirty="0" err="1" smtClean="0"/>
              <a:t>membacakan</a:t>
            </a:r>
            <a:r>
              <a:rPr lang="en-SG" dirty="0" smtClean="0"/>
              <a:t> </a:t>
            </a:r>
            <a:r>
              <a:rPr lang="en-SG" dirty="0" err="1" smtClean="0"/>
              <a:t>daftar</a:t>
            </a:r>
            <a:r>
              <a:rPr lang="en-SG" dirty="0" smtClean="0"/>
              <a:t> </a:t>
            </a:r>
            <a:r>
              <a:rPr lang="en-SG" dirty="0" err="1" smtClean="0"/>
              <a:t>hadir</a:t>
            </a:r>
            <a:r>
              <a:rPr lang="en-SG" dirty="0" smtClean="0"/>
              <a:t> </a:t>
            </a:r>
            <a:r>
              <a:rPr lang="en-SG" dirty="0" err="1" smtClean="0"/>
              <a:t>melalui</a:t>
            </a:r>
            <a:r>
              <a:rPr lang="en-SG" dirty="0" smtClean="0"/>
              <a:t> </a:t>
            </a:r>
            <a:r>
              <a:rPr lang="en-SG" dirty="0" err="1" smtClean="0"/>
              <a:t>suatu</a:t>
            </a:r>
            <a:r>
              <a:rPr lang="en-SG" dirty="0" smtClean="0"/>
              <a:t> 4 </a:t>
            </a:r>
            <a:r>
              <a:rPr lang="en-SG" dirty="0" err="1" smtClean="0"/>
              <a:t>buah</a:t>
            </a:r>
            <a:r>
              <a:rPr lang="en-SG" dirty="0" smtClean="0"/>
              <a:t> </a:t>
            </a:r>
            <a:r>
              <a:rPr lang="en-SG" dirty="0" err="1" smtClean="0"/>
              <a:t>batang</a:t>
            </a:r>
            <a:r>
              <a:rPr lang="en-SG" dirty="0" smtClean="0"/>
              <a:t> </a:t>
            </a:r>
            <a:r>
              <a:rPr lang="en-SG" dirty="0" err="1" smtClean="0"/>
              <a:t>tembaga</a:t>
            </a:r>
            <a:r>
              <a:rPr lang="en-SG" dirty="0" smtClean="0"/>
              <a:t> yang </a:t>
            </a:r>
            <a:r>
              <a:rPr lang="en-SG" dirty="0" err="1" smtClean="0"/>
              <a:t>terletak</a:t>
            </a:r>
            <a:r>
              <a:rPr lang="en-SG" dirty="0" smtClean="0"/>
              <a:t> </a:t>
            </a:r>
            <a:r>
              <a:rPr lang="en-SG" dirty="0" err="1" smtClean="0"/>
              <a:t>di</a:t>
            </a:r>
            <a:r>
              <a:rPr lang="en-SG" dirty="0" smtClean="0"/>
              <a:t> </a:t>
            </a:r>
            <a:r>
              <a:rPr lang="en-SG" dirty="0" err="1" smtClean="0"/>
              <a:t>antara</a:t>
            </a:r>
            <a:r>
              <a:rPr lang="en-SG" dirty="0" smtClean="0"/>
              <a:t> </a:t>
            </a:r>
            <a:r>
              <a:rPr lang="en-SG" dirty="0" err="1" smtClean="0"/>
              <a:t>saklar</a:t>
            </a:r>
            <a:r>
              <a:rPr lang="en-SG" dirty="0" smtClean="0"/>
              <a:t> </a:t>
            </a:r>
            <a:r>
              <a:rPr lang="en-SG" dirty="0" err="1" smtClean="0"/>
              <a:t>analog</a:t>
            </a:r>
            <a:r>
              <a:rPr lang="en-SG" dirty="0" smtClean="0"/>
              <a:t> </a:t>
            </a:r>
            <a:r>
              <a:rPr lang="en-SG" dirty="0" err="1" smtClean="0"/>
              <a:t>pada</a:t>
            </a:r>
            <a:r>
              <a:rPr lang="en-SG" dirty="0" smtClean="0"/>
              <a:t> </a:t>
            </a:r>
            <a:r>
              <a:rPr lang="en-SG" dirty="0" err="1" smtClean="0"/>
              <a:t>kantor</a:t>
            </a:r>
            <a:r>
              <a:rPr lang="en-SG" dirty="0" smtClean="0"/>
              <a:t> </a:t>
            </a:r>
            <a:r>
              <a:rPr lang="en-SG" dirty="0" err="1" smtClean="0"/>
              <a:t>pusat</a:t>
            </a:r>
            <a:r>
              <a:rPr lang="en-SG" dirty="0" smtClean="0"/>
              <a:t> </a:t>
            </a:r>
            <a:r>
              <a:rPr lang="en-SG" dirty="0" err="1" smtClean="0"/>
              <a:t>milik</a:t>
            </a:r>
            <a:r>
              <a:rPr lang="en-SG" dirty="0" smtClean="0"/>
              <a:t> </a:t>
            </a:r>
            <a:r>
              <a:rPr lang="en-SG" dirty="0" err="1" smtClean="0"/>
              <a:t>G.Bell</a:t>
            </a:r>
            <a:r>
              <a:rPr lang="en-SG" dirty="0" smtClean="0"/>
              <a:t>. </a:t>
            </a:r>
            <a:r>
              <a:rPr lang="en-SG" dirty="0" err="1" smtClean="0"/>
              <a:t>Sebuah</a:t>
            </a:r>
            <a:r>
              <a:rPr lang="en-SG" dirty="0" smtClean="0"/>
              <a:t> </a:t>
            </a:r>
            <a:r>
              <a:rPr lang="en-SG" dirty="0" err="1" smtClean="0"/>
              <a:t>saluran</a:t>
            </a:r>
            <a:r>
              <a:rPr lang="en-SG" dirty="0" smtClean="0"/>
              <a:t> bank </a:t>
            </a:r>
            <a:r>
              <a:rPr lang="en-SG" dirty="0" err="1" smtClean="0"/>
              <a:t>memiliki</a:t>
            </a:r>
            <a:r>
              <a:rPr lang="en-SG" dirty="0" smtClean="0"/>
              <a:t> </a:t>
            </a:r>
            <a:r>
              <a:rPr lang="en-SG" dirty="0" err="1" smtClean="0"/>
              <a:t>kecepatan</a:t>
            </a:r>
            <a:r>
              <a:rPr lang="en-SG" dirty="0" smtClean="0"/>
              <a:t> </a:t>
            </a:r>
            <a:r>
              <a:rPr lang="en-SG" dirty="0" smtClean="0"/>
              <a:t>1.544 </a:t>
            </a:r>
            <a:r>
              <a:rPr lang="en-SG" dirty="0" err="1" smtClean="0"/>
              <a:t>Mbits</a:t>
            </a:r>
            <a:r>
              <a:rPr lang="en-SG" dirty="0" smtClean="0"/>
              <a:t>/s </a:t>
            </a:r>
            <a:r>
              <a:rPr lang="en-SG" dirty="0" err="1" smtClean="0"/>
              <a:t>sinyal</a:t>
            </a:r>
            <a:r>
              <a:rPr lang="en-SG" dirty="0" smtClean="0"/>
              <a:t> digital. </a:t>
            </a:r>
            <a:r>
              <a:rPr lang="en-SG" dirty="0" err="1" smtClean="0"/>
              <a:t>Setiap</a:t>
            </a:r>
            <a:r>
              <a:rPr lang="en-SG" dirty="0" smtClean="0"/>
              <a:t> </a:t>
            </a:r>
            <a:r>
              <a:rPr lang="en-SG" dirty="0" err="1" smtClean="0"/>
              <a:t>sinyalnya</a:t>
            </a:r>
            <a:r>
              <a:rPr lang="en-SG" dirty="0" smtClean="0"/>
              <a:t> </a:t>
            </a:r>
            <a:r>
              <a:rPr lang="en-SG" dirty="0" err="1" smtClean="0"/>
              <a:t>terdiri</a:t>
            </a:r>
            <a:r>
              <a:rPr lang="en-SG" dirty="0" smtClean="0"/>
              <a:t> </a:t>
            </a:r>
            <a:r>
              <a:rPr lang="en-SG" dirty="0" err="1" smtClean="0"/>
              <a:t>dari</a:t>
            </a:r>
            <a:r>
              <a:rPr lang="en-SG" dirty="0" smtClean="0"/>
              <a:t> 24 byte </a:t>
            </a:r>
            <a:r>
              <a:rPr lang="en-SG" dirty="0" err="1" smtClean="0"/>
              <a:t>dan</a:t>
            </a:r>
            <a:r>
              <a:rPr lang="en-SG" dirty="0" smtClean="0"/>
              <a:t> </a:t>
            </a:r>
            <a:r>
              <a:rPr lang="en-SG" dirty="0" err="1" smtClean="0"/>
              <a:t>setiap</a:t>
            </a:r>
            <a:r>
              <a:rPr lang="en-SG" dirty="0" smtClean="0"/>
              <a:t> byte </a:t>
            </a:r>
            <a:r>
              <a:rPr lang="en-SG" dirty="0" err="1" smtClean="0"/>
              <a:t>mewakili</a:t>
            </a:r>
            <a:r>
              <a:rPr lang="en-SG" dirty="0" smtClean="0"/>
              <a:t> </a:t>
            </a:r>
            <a:r>
              <a:rPr lang="en-SG" dirty="0" err="1" smtClean="0"/>
              <a:t>sebuah</a:t>
            </a:r>
            <a:r>
              <a:rPr lang="en-SG" dirty="0" smtClean="0"/>
              <a:t> </a:t>
            </a:r>
            <a:r>
              <a:rPr lang="en-SG" dirty="0" err="1" smtClean="0"/>
              <a:t>telepon</a:t>
            </a:r>
            <a:r>
              <a:rPr lang="en-SG" dirty="0" smtClean="0"/>
              <a:t> </a:t>
            </a:r>
            <a:r>
              <a:rPr lang="en-SG" dirty="0" err="1" smtClean="0"/>
              <a:t>tunggal</a:t>
            </a:r>
            <a:r>
              <a:rPr lang="en-SG" dirty="0" smtClean="0"/>
              <a:t> </a:t>
            </a:r>
            <a:r>
              <a:rPr lang="en-SG" dirty="0" err="1" smtClean="0"/>
              <a:t>dengan</a:t>
            </a:r>
            <a:r>
              <a:rPr lang="en-SG" dirty="0" smtClean="0"/>
              <a:t> </a:t>
            </a:r>
            <a:r>
              <a:rPr lang="en-SG" dirty="0" err="1" smtClean="0"/>
              <a:t>sinyal</a:t>
            </a:r>
            <a:r>
              <a:rPr lang="en-SG" dirty="0" smtClean="0"/>
              <a:t> rata-rata 64 Kbits/s. </a:t>
            </a:r>
            <a:r>
              <a:rPr lang="en-SG" dirty="0" err="1" smtClean="0"/>
              <a:t>Saluran</a:t>
            </a:r>
            <a:r>
              <a:rPr lang="en-SG" dirty="0" smtClean="0"/>
              <a:t> </a:t>
            </a:r>
            <a:r>
              <a:rPr lang="en-SG" dirty="0" err="1" smtClean="0"/>
              <a:t>suatu</a:t>
            </a:r>
            <a:r>
              <a:rPr lang="en-SG" dirty="0" smtClean="0"/>
              <a:t> bank </a:t>
            </a:r>
            <a:r>
              <a:rPr lang="en-SG" dirty="0" err="1" smtClean="0"/>
              <a:t>menggunakan</a:t>
            </a:r>
            <a:r>
              <a:rPr lang="en-SG" dirty="0" smtClean="0"/>
              <a:t> </a:t>
            </a:r>
            <a:r>
              <a:rPr lang="en-SG" dirty="0" err="1" smtClean="0"/>
              <a:t>beberapa</a:t>
            </a:r>
            <a:r>
              <a:rPr lang="en-SG" dirty="0" smtClean="0"/>
              <a:t> byte </a:t>
            </a:r>
            <a:r>
              <a:rPr lang="en-SG" dirty="0" err="1" smtClean="0"/>
              <a:t>dengan</a:t>
            </a:r>
            <a:r>
              <a:rPr lang="en-SG" dirty="0" smtClean="0"/>
              <a:t> </a:t>
            </a:r>
            <a:r>
              <a:rPr lang="en-SG" dirty="0" err="1" smtClean="0"/>
              <a:t>posisi</a:t>
            </a:r>
            <a:r>
              <a:rPr lang="en-SG" dirty="0" smtClean="0"/>
              <a:t> yang </a:t>
            </a:r>
            <a:r>
              <a:rPr lang="en-SG" dirty="0" err="1" smtClean="0"/>
              <a:t>telah</a:t>
            </a:r>
            <a:r>
              <a:rPr lang="en-SG" dirty="0" smtClean="0"/>
              <a:t> </a:t>
            </a:r>
            <a:r>
              <a:rPr lang="en-SG" dirty="0" err="1" smtClean="0"/>
              <a:t>ditentukan</a:t>
            </a:r>
            <a:r>
              <a:rPr lang="en-SG" dirty="0" smtClean="0"/>
              <a:t> </a:t>
            </a:r>
            <a:r>
              <a:rPr lang="en-SG" dirty="0" err="1" smtClean="0"/>
              <a:t>untuk</a:t>
            </a:r>
            <a:r>
              <a:rPr lang="en-SG" dirty="0" smtClean="0"/>
              <a:t> </a:t>
            </a:r>
            <a:r>
              <a:rPr lang="en-SG" dirty="0" err="1" smtClean="0"/>
              <a:t>menentukan</a:t>
            </a:r>
            <a:r>
              <a:rPr lang="en-SG" dirty="0" smtClean="0"/>
              <a:t> </a:t>
            </a:r>
            <a:r>
              <a:rPr lang="en-SG" dirty="0" err="1" smtClean="0"/>
              <a:t>suara</a:t>
            </a:r>
            <a:r>
              <a:rPr lang="en-SG" dirty="0" smtClean="0"/>
              <a:t> yang </a:t>
            </a:r>
            <a:r>
              <a:rPr lang="en-SG" dirty="0" err="1" smtClean="0"/>
              <a:t>mana</a:t>
            </a:r>
            <a:r>
              <a:rPr lang="en-SG" dirty="0" smtClean="0"/>
              <a:t> </a:t>
            </a:r>
            <a:r>
              <a:rPr lang="en-SG" dirty="0" err="1" smtClean="0"/>
              <a:t>termasuk</a:t>
            </a:r>
            <a:r>
              <a:rPr lang="en-SG" dirty="0" smtClean="0"/>
              <a:t> </a:t>
            </a:r>
            <a:r>
              <a:rPr lang="en-SG" dirty="0" err="1" smtClean="0"/>
              <a:t>ke</a:t>
            </a:r>
            <a:r>
              <a:rPr lang="en-SG" dirty="0" smtClean="0"/>
              <a:t> </a:t>
            </a:r>
            <a:r>
              <a:rPr lang="en-SG" dirty="0" err="1" smtClean="0"/>
              <a:t>dalamnya</a:t>
            </a:r>
            <a:r>
              <a:rPr lang="en-SG" dirty="0" smtClean="0"/>
              <a:t>.</a:t>
            </a:r>
            <a:endParaRPr lang="en-SG" dirty="0"/>
          </a:p>
        </p:txBody>
      </p:sp>
      <p:sp>
        <p:nvSpPr>
          <p:cNvPr id="4" name="Date Placeholder 3"/>
          <p:cNvSpPr>
            <a:spLocks noGrp="1"/>
          </p:cNvSpPr>
          <p:nvPr>
            <p:ph type="dt" sz="half" idx="10"/>
          </p:nvPr>
        </p:nvSpPr>
        <p:spPr/>
        <p:txBody>
          <a:bodyPr/>
          <a:lstStyle/>
          <a:p>
            <a:fld id="{9B1C5F1D-12BB-4D69-9FF8-AB47E6657A3A}"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34</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normAutofit fontScale="62500" lnSpcReduction="20000"/>
          </a:bodyPr>
          <a:lstStyle/>
          <a:p>
            <a:pPr algn="just">
              <a:lnSpc>
                <a:spcPct val="170000"/>
              </a:lnSpc>
            </a:pPr>
            <a:r>
              <a:rPr lang="en-SG" dirty="0" smtClean="0"/>
              <a:t>TDM yang </a:t>
            </a:r>
            <a:r>
              <a:rPr lang="en-SG" dirty="0" err="1" smtClean="0"/>
              <a:t>lebih</a:t>
            </a:r>
            <a:r>
              <a:rPr lang="en-SG" dirty="0" smtClean="0"/>
              <a:t> </a:t>
            </a:r>
            <a:r>
              <a:rPr lang="en-SG" dirty="0" err="1" smtClean="0"/>
              <a:t>dari</a:t>
            </a:r>
            <a:r>
              <a:rPr lang="en-SG" dirty="0" smtClean="0"/>
              <a:t> 24 </a:t>
            </a:r>
            <a:r>
              <a:rPr lang="en-SG" dirty="0" err="1" smtClean="0"/>
              <a:t>atau</a:t>
            </a:r>
            <a:r>
              <a:rPr lang="en-SG" dirty="0" smtClean="0"/>
              <a:t> 30 </a:t>
            </a:r>
            <a:r>
              <a:rPr lang="en-SG" dirty="0" err="1" smtClean="0"/>
              <a:t>suara</a:t>
            </a:r>
            <a:r>
              <a:rPr lang="en-SG" dirty="0" smtClean="0"/>
              <a:t> digital </a:t>
            </a:r>
            <a:r>
              <a:rPr lang="en-SG" dirty="0" err="1" smtClean="0"/>
              <a:t>disebut</a:t>
            </a:r>
            <a:r>
              <a:rPr lang="en-SG" dirty="0" smtClean="0"/>
              <a:t> Higher Order Multiplexing (HOM</a:t>
            </a:r>
            <a:r>
              <a:rPr lang="en-SG" dirty="0" smtClean="0"/>
              <a:t>).</a:t>
            </a:r>
          </a:p>
          <a:p>
            <a:pPr algn="just">
              <a:lnSpc>
                <a:spcPct val="170000"/>
              </a:lnSpc>
            </a:pPr>
            <a:r>
              <a:rPr lang="en-SG" dirty="0" smtClean="0"/>
              <a:t>HOM </a:t>
            </a:r>
            <a:r>
              <a:rPr lang="en-SG" dirty="0" err="1" smtClean="0"/>
              <a:t>terpenuhi</a:t>
            </a:r>
            <a:r>
              <a:rPr lang="en-SG" dirty="0" smtClean="0"/>
              <a:t> </a:t>
            </a:r>
            <a:r>
              <a:rPr lang="en-SG" dirty="0" err="1" smtClean="0"/>
              <a:t>atas</a:t>
            </a:r>
            <a:r>
              <a:rPr lang="en-SG" dirty="0" smtClean="0"/>
              <a:t> </a:t>
            </a:r>
            <a:r>
              <a:rPr lang="en-SG" dirty="0" err="1" smtClean="0"/>
              <a:t>standar</a:t>
            </a:r>
            <a:r>
              <a:rPr lang="en-SG" dirty="0" smtClean="0"/>
              <a:t> </a:t>
            </a:r>
            <a:r>
              <a:rPr lang="en-SG" dirty="0" err="1" smtClean="0"/>
              <a:t>dari</a:t>
            </a:r>
            <a:r>
              <a:rPr lang="en-SG" dirty="0" smtClean="0"/>
              <a:t> TDM. </a:t>
            </a:r>
            <a:r>
              <a:rPr lang="en-SG" dirty="0" err="1" smtClean="0"/>
              <a:t>Sebagai</a:t>
            </a:r>
            <a:r>
              <a:rPr lang="en-SG" dirty="0" smtClean="0"/>
              <a:t> </a:t>
            </a:r>
            <a:r>
              <a:rPr lang="en-SG" dirty="0" err="1" smtClean="0"/>
              <a:t>contoh</a:t>
            </a:r>
            <a:r>
              <a:rPr lang="en-SG" dirty="0" smtClean="0"/>
              <a:t>, 120 </a:t>
            </a:r>
            <a:r>
              <a:rPr lang="en-SG" dirty="0" err="1" smtClean="0"/>
              <a:t>saluran</a:t>
            </a:r>
            <a:r>
              <a:rPr lang="en-SG" dirty="0" smtClean="0"/>
              <a:t> TDM </a:t>
            </a:r>
            <a:r>
              <a:rPr lang="en-SG" dirty="0" err="1" smtClean="0"/>
              <a:t>milik</a:t>
            </a:r>
            <a:r>
              <a:rPr lang="en-SG" dirty="0" smtClean="0"/>
              <a:t> </a:t>
            </a:r>
            <a:r>
              <a:rPr lang="en-SG" dirty="0" err="1" smtClean="0"/>
              <a:t>benua</a:t>
            </a:r>
            <a:r>
              <a:rPr lang="en-SG" dirty="0" smtClean="0"/>
              <a:t> </a:t>
            </a:r>
            <a:r>
              <a:rPr lang="en-SG" dirty="0" err="1" smtClean="0"/>
              <a:t>Eropa</a:t>
            </a:r>
            <a:r>
              <a:rPr lang="en-SG" dirty="0" smtClean="0"/>
              <a:t> </a:t>
            </a:r>
            <a:r>
              <a:rPr lang="en-SG" dirty="0" err="1" smtClean="0"/>
              <a:t>dibentuk</a:t>
            </a:r>
            <a:r>
              <a:rPr lang="en-SG" dirty="0" smtClean="0"/>
              <a:t> </a:t>
            </a:r>
            <a:r>
              <a:rPr lang="en-SG" dirty="0" err="1" smtClean="0"/>
              <a:t>dengan</a:t>
            </a:r>
            <a:r>
              <a:rPr lang="en-SG" dirty="0" smtClean="0"/>
              <a:t> </a:t>
            </a:r>
            <a:r>
              <a:rPr lang="en-SG" dirty="0" err="1" smtClean="0"/>
              <a:t>terdiri</a:t>
            </a:r>
            <a:r>
              <a:rPr lang="en-SG" dirty="0" smtClean="0"/>
              <a:t> </a:t>
            </a:r>
            <a:r>
              <a:rPr lang="en-SG" dirty="0" err="1" smtClean="0"/>
              <a:t>dari</a:t>
            </a:r>
            <a:r>
              <a:rPr lang="en-SG" dirty="0" smtClean="0"/>
              <a:t> </a:t>
            </a:r>
            <a:r>
              <a:rPr lang="en-SG" dirty="0" err="1" smtClean="0"/>
              <a:t>empat</a:t>
            </a:r>
            <a:r>
              <a:rPr lang="en-SG" dirty="0" smtClean="0"/>
              <a:t> </a:t>
            </a:r>
            <a:r>
              <a:rPr lang="en-SG" dirty="0" err="1" smtClean="0"/>
              <a:t>standar</a:t>
            </a:r>
            <a:r>
              <a:rPr lang="en-SG" dirty="0" smtClean="0"/>
              <a:t> </a:t>
            </a:r>
            <a:r>
              <a:rPr lang="en-SG" dirty="0" err="1" smtClean="0"/>
              <a:t>baku</a:t>
            </a:r>
            <a:r>
              <a:rPr lang="en-SG" dirty="0" smtClean="0"/>
              <a:t> yang </a:t>
            </a:r>
            <a:r>
              <a:rPr lang="en-SG" dirty="0" err="1" smtClean="0"/>
              <a:t>terdiri</a:t>
            </a:r>
            <a:r>
              <a:rPr lang="en-SG" dirty="0" smtClean="0"/>
              <a:t> </a:t>
            </a:r>
            <a:r>
              <a:rPr lang="en-SG" dirty="0" err="1" smtClean="0"/>
              <a:t>dari</a:t>
            </a:r>
            <a:r>
              <a:rPr lang="en-SG" dirty="0" smtClean="0"/>
              <a:t> 30 </a:t>
            </a:r>
            <a:r>
              <a:rPr lang="en-SG" dirty="0" err="1" smtClean="0"/>
              <a:t>saluran</a:t>
            </a:r>
            <a:r>
              <a:rPr lang="en-SG" dirty="0" smtClean="0"/>
              <a:t> TDM </a:t>
            </a:r>
            <a:r>
              <a:rPr lang="en-SG" dirty="0" err="1" smtClean="0"/>
              <a:t>setiap</a:t>
            </a:r>
            <a:r>
              <a:rPr lang="en-SG" dirty="0" smtClean="0"/>
              <a:t> </a:t>
            </a:r>
            <a:r>
              <a:rPr lang="en-SG" dirty="0" err="1" smtClean="0"/>
              <a:t>standar</a:t>
            </a:r>
            <a:r>
              <a:rPr lang="en-SG" dirty="0" smtClean="0"/>
              <a:t> </a:t>
            </a:r>
            <a:r>
              <a:rPr lang="en-SG" dirty="0" err="1" smtClean="0"/>
              <a:t>bakunya</a:t>
            </a:r>
            <a:r>
              <a:rPr lang="en-SG" dirty="0" smtClean="0"/>
              <a:t>. </a:t>
            </a:r>
            <a:r>
              <a:rPr lang="en-SG" dirty="0" err="1" smtClean="0"/>
              <a:t>Pada</a:t>
            </a:r>
            <a:r>
              <a:rPr lang="en-SG" dirty="0" smtClean="0"/>
              <a:t> </a:t>
            </a:r>
            <a:r>
              <a:rPr lang="en-SG" dirty="0" err="1" smtClean="0"/>
              <a:t>masing-masing</a:t>
            </a:r>
            <a:r>
              <a:rPr lang="en-SG" dirty="0" smtClean="0"/>
              <a:t> HOM, 4 TDM </a:t>
            </a:r>
            <a:r>
              <a:rPr lang="en-SG" dirty="0" err="1" smtClean="0"/>
              <a:t>dari</a:t>
            </a:r>
            <a:r>
              <a:rPr lang="en-SG" dirty="0" smtClean="0"/>
              <a:t> </a:t>
            </a:r>
            <a:r>
              <a:rPr lang="en-SG" dirty="0" err="1" smtClean="0"/>
              <a:t>urutan</a:t>
            </a:r>
            <a:r>
              <a:rPr lang="en-SG" dirty="0" smtClean="0"/>
              <a:t> yang </a:t>
            </a:r>
            <a:r>
              <a:rPr lang="en-SG" dirty="0" err="1" smtClean="0"/>
              <a:t>lebih</a:t>
            </a:r>
            <a:r>
              <a:rPr lang="en-SG" dirty="0" smtClean="0"/>
              <a:t> </a:t>
            </a:r>
            <a:r>
              <a:rPr lang="en-SG" dirty="0" err="1" smtClean="0"/>
              <a:t>rendah</a:t>
            </a:r>
            <a:r>
              <a:rPr lang="en-SG" dirty="0" smtClean="0"/>
              <a:t> </a:t>
            </a:r>
            <a:r>
              <a:rPr lang="en-SG" dirty="0" err="1" smtClean="0"/>
              <a:t>dikombinasikan</a:t>
            </a:r>
            <a:r>
              <a:rPr lang="en-SG" dirty="0" smtClean="0"/>
              <a:t>. </a:t>
            </a:r>
            <a:r>
              <a:rPr lang="en-SG" dirty="0" err="1" smtClean="0"/>
              <a:t>Sebuah</a:t>
            </a:r>
            <a:r>
              <a:rPr lang="en-SG" dirty="0" smtClean="0"/>
              <a:t> </a:t>
            </a:r>
            <a:r>
              <a:rPr lang="en-SG" dirty="0" err="1" smtClean="0"/>
              <a:t>sinyal</a:t>
            </a:r>
            <a:r>
              <a:rPr lang="en-SG" dirty="0" smtClean="0"/>
              <a:t> </a:t>
            </a:r>
            <a:r>
              <a:rPr lang="en-SG" dirty="0" err="1" smtClean="0"/>
              <a:t>standar</a:t>
            </a:r>
            <a:r>
              <a:rPr lang="en-SG" dirty="0" smtClean="0"/>
              <a:t> </a:t>
            </a:r>
            <a:r>
              <a:rPr lang="en-SG" dirty="0" err="1" smtClean="0"/>
              <a:t>suara</a:t>
            </a:r>
            <a:r>
              <a:rPr lang="en-SG" dirty="0" smtClean="0"/>
              <a:t> </a:t>
            </a:r>
            <a:r>
              <a:rPr lang="en-SG" dirty="0" err="1" smtClean="0"/>
              <a:t>mempunyai</a:t>
            </a:r>
            <a:r>
              <a:rPr lang="en-SG" dirty="0" smtClean="0"/>
              <a:t> </a:t>
            </a:r>
            <a:r>
              <a:rPr lang="en-SG" dirty="0" err="1" smtClean="0"/>
              <a:t>suatu</a:t>
            </a:r>
            <a:r>
              <a:rPr lang="en-SG" dirty="0" smtClean="0"/>
              <a:t> </a:t>
            </a:r>
            <a:r>
              <a:rPr lang="en-SG" dirty="0" err="1" smtClean="0"/>
              <a:t>luas</a:t>
            </a:r>
            <a:r>
              <a:rPr lang="en-SG" dirty="0" smtClean="0"/>
              <a:t> </a:t>
            </a:r>
            <a:r>
              <a:rPr lang="en-SG" dirty="0" err="1" smtClean="0"/>
              <a:t>bidang</a:t>
            </a:r>
            <a:r>
              <a:rPr lang="en-SG" dirty="0" smtClean="0"/>
              <a:t> n x 64 </a:t>
            </a:r>
            <a:r>
              <a:rPr lang="en-SG" dirty="0" err="1" smtClean="0"/>
              <a:t>kbit</a:t>
            </a:r>
            <a:r>
              <a:rPr lang="en-SG" dirty="0" smtClean="0"/>
              <a:t>/s, </a:t>
            </a:r>
            <a:r>
              <a:rPr lang="en-SG" dirty="0" err="1" smtClean="0"/>
              <a:t>di</a:t>
            </a:r>
            <a:r>
              <a:rPr lang="en-SG" dirty="0" smtClean="0"/>
              <a:t> </a:t>
            </a:r>
            <a:r>
              <a:rPr lang="en-SG" dirty="0" err="1" smtClean="0"/>
              <a:t>mana</a:t>
            </a:r>
            <a:r>
              <a:rPr lang="en-SG" dirty="0" smtClean="0"/>
              <a:t> n = 120, 480, 1920</a:t>
            </a:r>
            <a:endParaRPr lang="en-SG" dirty="0"/>
          </a:p>
        </p:txBody>
      </p:sp>
      <p:sp>
        <p:nvSpPr>
          <p:cNvPr id="4" name="Date Placeholder 3"/>
          <p:cNvSpPr>
            <a:spLocks noGrp="1"/>
          </p:cNvSpPr>
          <p:nvPr>
            <p:ph type="dt" sz="half" idx="10"/>
          </p:nvPr>
        </p:nvSpPr>
        <p:spPr/>
        <p:txBody>
          <a:bodyPr/>
          <a:lstStyle/>
          <a:p>
            <a:fld id="{9B1C5F1D-12BB-4D69-9FF8-AB47E6657A3A}"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35</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a:xfrm>
            <a:off x="142844" y="1600200"/>
            <a:ext cx="9001156" cy="4829196"/>
          </a:xfrm>
        </p:spPr>
        <p:txBody>
          <a:bodyPr>
            <a:noAutofit/>
          </a:bodyPr>
          <a:lstStyle/>
          <a:p>
            <a:pPr>
              <a:lnSpc>
                <a:spcPct val="120000"/>
              </a:lnSpc>
            </a:pPr>
            <a:r>
              <a:rPr lang="en-SG" sz="1800" dirty="0" err="1" smtClean="0"/>
              <a:t>Plesiochronous</a:t>
            </a:r>
            <a:r>
              <a:rPr lang="en-SG" sz="1800" dirty="0" smtClean="0"/>
              <a:t> </a:t>
            </a:r>
            <a:r>
              <a:rPr lang="en-SG" sz="1800" dirty="0" err="1" smtClean="0"/>
              <a:t>Hirarki</a:t>
            </a:r>
            <a:r>
              <a:rPr lang="en-SG" sz="1800" dirty="0" smtClean="0"/>
              <a:t> Digital (PDH) </a:t>
            </a:r>
            <a:r>
              <a:rPr lang="en-SG" sz="1800" dirty="0" err="1" smtClean="0"/>
              <a:t>telah</a:t>
            </a:r>
            <a:r>
              <a:rPr lang="en-SG" sz="1800" dirty="0" smtClean="0"/>
              <a:t> </a:t>
            </a:r>
            <a:r>
              <a:rPr lang="en-SG" sz="1800" dirty="0" err="1" smtClean="0"/>
              <a:t>dikembangkan</a:t>
            </a:r>
            <a:r>
              <a:rPr lang="en-SG" sz="1800" dirty="0" smtClean="0"/>
              <a:t> </a:t>
            </a:r>
            <a:r>
              <a:rPr lang="en-SG" sz="1800" dirty="0" err="1" smtClean="0"/>
              <a:t>sebagai</a:t>
            </a:r>
            <a:r>
              <a:rPr lang="en-SG" sz="1800" dirty="0" smtClean="0"/>
              <a:t> standard </a:t>
            </a:r>
            <a:r>
              <a:rPr lang="en-SG" sz="1800" dirty="0" err="1" smtClean="0"/>
              <a:t>untuk</a:t>
            </a:r>
            <a:r>
              <a:rPr lang="en-SG" sz="1800" dirty="0" smtClean="0"/>
              <a:t> HOM. PDH </a:t>
            </a:r>
            <a:r>
              <a:rPr lang="en-SG" sz="1800" dirty="0" err="1" smtClean="0"/>
              <a:t>menciptakan</a:t>
            </a:r>
            <a:r>
              <a:rPr lang="en-SG" sz="1800" dirty="0" smtClean="0"/>
              <a:t> </a:t>
            </a:r>
            <a:r>
              <a:rPr lang="en-SG" sz="1800" dirty="0" err="1" smtClean="0"/>
              <a:t>angka-angka</a:t>
            </a:r>
            <a:r>
              <a:rPr lang="en-SG" sz="1800" dirty="0" smtClean="0"/>
              <a:t> </a:t>
            </a:r>
            <a:r>
              <a:rPr lang="en-SG" sz="1800" dirty="0" err="1" smtClean="0"/>
              <a:t>saluran</a:t>
            </a:r>
            <a:r>
              <a:rPr lang="en-SG" sz="1800" dirty="0" smtClean="0"/>
              <a:t> yang </a:t>
            </a:r>
            <a:r>
              <a:rPr lang="en-SG" sz="1800" dirty="0" err="1" smtClean="0"/>
              <a:t>lebih</a:t>
            </a:r>
            <a:r>
              <a:rPr lang="en-SG" sz="1800" dirty="0" smtClean="0"/>
              <a:t> </a:t>
            </a:r>
            <a:r>
              <a:rPr lang="en-SG" sz="1800" dirty="0" err="1" smtClean="0"/>
              <a:t>besar</a:t>
            </a:r>
            <a:r>
              <a:rPr lang="en-SG" sz="1800" dirty="0" smtClean="0"/>
              <a:t> </a:t>
            </a:r>
            <a:r>
              <a:rPr lang="en-SG" sz="1800" dirty="0" err="1" smtClean="0"/>
              <a:t>dengan</a:t>
            </a:r>
            <a:r>
              <a:rPr lang="en-SG" sz="1800" dirty="0" smtClean="0"/>
              <a:t> </a:t>
            </a:r>
            <a:r>
              <a:rPr lang="en-SG" sz="1800" dirty="0" err="1" smtClean="0"/>
              <a:t>standarisasi</a:t>
            </a:r>
            <a:r>
              <a:rPr lang="en-SG" sz="1800" dirty="0" smtClean="0"/>
              <a:t> 30 </a:t>
            </a:r>
            <a:r>
              <a:rPr lang="en-SG" sz="1800" dirty="0" err="1" smtClean="0"/>
              <a:t>saluran</a:t>
            </a:r>
            <a:r>
              <a:rPr lang="en-SG" sz="1800" dirty="0" smtClean="0"/>
              <a:t> </a:t>
            </a:r>
            <a:r>
              <a:rPr lang="en-SG" sz="1800" dirty="0" err="1" smtClean="0"/>
              <a:t>chanel</a:t>
            </a:r>
            <a:r>
              <a:rPr lang="en-SG" sz="1800" dirty="0" smtClean="0"/>
              <a:t> TDM yang </a:t>
            </a:r>
            <a:r>
              <a:rPr lang="en-SG" sz="1800" dirty="0" err="1" smtClean="0"/>
              <a:t>digunakan</a:t>
            </a:r>
            <a:r>
              <a:rPr lang="en-SG" sz="1800" dirty="0" smtClean="0"/>
              <a:t> </a:t>
            </a:r>
            <a:r>
              <a:rPr lang="en-SG" sz="1800" dirty="0" err="1" smtClean="0"/>
              <a:t>di</a:t>
            </a:r>
            <a:r>
              <a:rPr lang="en-SG" sz="1800" dirty="0" smtClean="0"/>
              <a:t> </a:t>
            </a:r>
            <a:r>
              <a:rPr lang="en-SG" sz="1800" dirty="0" err="1" smtClean="0"/>
              <a:t>Eropa</a:t>
            </a:r>
            <a:r>
              <a:rPr lang="en-SG" sz="1800" dirty="0" smtClean="0"/>
              <a:t>.. </a:t>
            </a:r>
            <a:r>
              <a:rPr lang="en-SG" sz="1800" dirty="0" err="1" smtClean="0"/>
              <a:t>Solusi</a:t>
            </a:r>
            <a:r>
              <a:rPr lang="en-SG" sz="1800" dirty="0" smtClean="0"/>
              <a:t> </a:t>
            </a:r>
            <a:r>
              <a:rPr lang="en-SG" sz="1800" dirty="0" err="1" smtClean="0"/>
              <a:t>ini</a:t>
            </a:r>
            <a:r>
              <a:rPr lang="en-SG" sz="1800" dirty="0" smtClean="0"/>
              <a:t> </a:t>
            </a:r>
            <a:r>
              <a:rPr lang="en-SG" sz="1800" dirty="0" err="1" smtClean="0"/>
              <a:t>bekerja</a:t>
            </a:r>
            <a:r>
              <a:rPr lang="en-SG" sz="1800" dirty="0" smtClean="0"/>
              <a:t> </a:t>
            </a:r>
            <a:r>
              <a:rPr lang="en-SG" sz="1800" dirty="0" err="1" smtClean="0"/>
              <a:t>hanya</a:t>
            </a:r>
            <a:r>
              <a:rPr lang="en-SG" sz="1800" dirty="0" smtClean="0"/>
              <a:t> </a:t>
            </a:r>
            <a:r>
              <a:rPr lang="en-SG" sz="1800" dirty="0" err="1" smtClean="0"/>
              <a:t>sesaat</a:t>
            </a:r>
            <a:r>
              <a:rPr lang="en-SG" sz="1800" dirty="0" smtClean="0"/>
              <a:t> </a:t>
            </a:r>
            <a:r>
              <a:rPr lang="en-SG" sz="1800" dirty="0" err="1" smtClean="0"/>
              <a:t>karena</a:t>
            </a:r>
            <a:r>
              <a:rPr lang="en-SG" sz="1800" dirty="0" smtClean="0"/>
              <a:t> </a:t>
            </a:r>
            <a:r>
              <a:rPr lang="en-SG" sz="1800" dirty="0" err="1" smtClean="0"/>
              <a:t>masih</a:t>
            </a:r>
            <a:r>
              <a:rPr lang="en-SG" sz="1800" dirty="0" smtClean="0"/>
              <a:t> </a:t>
            </a:r>
            <a:r>
              <a:rPr lang="en-SG" sz="1800" dirty="0" err="1" smtClean="0"/>
              <a:t>terdapat</a:t>
            </a:r>
            <a:r>
              <a:rPr lang="en-SG" sz="1800" dirty="0" smtClean="0"/>
              <a:t> </a:t>
            </a:r>
            <a:r>
              <a:rPr lang="en-SG" sz="1800" dirty="0" err="1" smtClean="0"/>
              <a:t>banyak</a:t>
            </a:r>
            <a:r>
              <a:rPr lang="en-SG" sz="1800" dirty="0" smtClean="0"/>
              <a:t> </a:t>
            </a:r>
            <a:r>
              <a:rPr lang="en-SG" sz="1800" dirty="0" err="1" smtClean="0"/>
              <a:t>kelemahan</a:t>
            </a:r>
            <a:r>
              <a:rPr lang="en-SG" sz="1800" dirty="0" smtClean="0"/>
              <a:t> </a:t>
            </a:r>
            <a:r>
              <a:rPr lang="en-SG" sz="1800" dirty="0" err="1" smtClean="0"/>
              <a:t>sehingga</a:t>
            </a:r>
            <a:r>
              <a:rPr lang="en-SG" sz="1800" dirty="0" smtClean="0"/>
              <a:t> </a:t>
            </a:r>
            <a:r>
              <a:rPr lang="en-SG" sz="1800" dirty="0" err="1" smtClean="0"/>
              <a:t>diciptakan</a:t>
            </a:r>
            <a:r>
              <a:rPr lang="en-SG" sz="1800" dirty="0" smtClean="0"/>
              <a:t> </a:t>
            </a:r>
            <a:r>
              <a:rPr lang="en-SG" sz="1800" dirty="0" err="1" smtClean="0"/>
              <a:t>SDH.Hal-hal</a:t>
            </a:r>
            <a:r>
              <a:rPr lang="en-SG" sz="1800" dirty="0" smtClean="0"/>
              <a:t> yang </a:t>
            </a:r>
            <a:r>
              <a:rPr lang="en-SG" sz="1800" dirty="0" err="1" smtClean="0"/>
              <a:t>dapat</a:t>
            </a:r>
            <a:r>
              <a:rPr lang="en-SG" sz="1800" dirty="0" smtClean="0"/>
              <a:t> </a:t>
            </a:r>
            <a:r>
              <a:rPr lang="en-SG" sz="1800" dirty="0" err="1" smtClean="0"/>
              <a:t>membantu</a:t>
            </a:r>
            <a:r>
              <a:rPr lang="en-SG" sz="1800" dirty="0" smtClean="0"/>
              <a:t> </a:t>
            </a:r>
            <a:r>
              <a:rPr lang="en-SG" sz="1800" dirty="0" err="1" smtClean="0"/>
              <a:t>pengembangan</a:t>
            </a:r>
            <a:r>
              <a:rPr lang="en-SG" sz="1800" dirty="0" smtClean="0"/>
              <a:t> SDH </a:t>
            </a:r>
            <a:r>
              <a:rPr lang="en-SG" sz="1800" dirty="0" err="1" smtClean="0"/>
              <a:t>antara</a:t>
            </a:r>
            <a:r>
              <a:rPr lang="en-SG" sz="1800" dirty="0" smtClean="0"/>
              <a:t> lain :</a:t>
            </a:r>
          </a:p>
          <a:p>
            <a:pPr lvl="1">
              <a:lnSpc>
                <a:spcPct val="120000"/>
              </a:lnSpc>
            </a:pPr>
            <a:r>
              <a:rPr lang="en-SG" sz="1400" dirty="0" err="1" smtClean="0"/>
              <a:t>Jadilah</a:t>
            </a:r>
            <a:r>
              <a:rPr lang="en-SG" sz="1400" dirty="0" smtClean="0"/>
              <a:t> synchronous - </a:t>
            </a:r>
            <a:r>
              <a:rPr lang="en-SG" sz="1400" dirty="0" err="1" smtClean="0"/>
              <a:t>Semua</a:t>
            </a:r>
            <a:r>
              <a:rPr lang="en-SG" sz="1400" dirty="0" smtClean="0"/>
              <a:t> </a:t>
            </a:r>
            <a:r>
              <a:rPr lang="en-SG" sz="1400" dirty="0" err="1" smtClean="0"/>
              <a:t>waktu</a:t>
            </a:r>
            <a:r>
              <a:rPr lang="en-SG" sz="1400" dirty="0" smtClean="0"/>
              <a:t> </a:t>
            </a:r>
            <a:r>
              <a:rPr lang="en-SG" sz="1400" dirty="0" err="1" smtClean="0"/>
              <a:t>di</a:t>
            </a:r>
            <a:r>
              <a:rPr lang="en-SG" sz="1400" dirty="0" smtClean="0"/>
              <a:t> </a:t>
            </a:r>
            <a:r>
              <a:rPr lang="en-SG" sz="1400" dirty="0" err="1" smtClean="0"/>
              <a:t>dalam</a:t>
            </a:r>
            <a:r>
              <a:rPr lang="en-SG" sz="1400" dirty="0" smtClean="0"/>
              <a:t> </a:t>
            </a:r>
            <a:r>
              <a:rPr lang="en-SG" sz="1400" dirty="0" err="1" smtClean="0"/>
              <a:t>sistem</a:t>
            </a:r>
            <a:r>
              <a:rPr lang="en-SG" sz="1400" dirty="0" smtClean="0"/>
              <a:t> </a:t>
            </a:r>
            <a:r>
              <a:rPr lang="en-SG" sz="1400" dirty="0" err="1" smtClean="0"/>
              <a:t>itu</a:t>
            </a:r>
            <a:r>
              <a:rPr lang="en-SG" sz="1400" dirty="0" smtClean="0"/>
              <a:t> </a:t>
            </a:r>
            <a:r>
              <a:rPr lang="en-SG" sz="1400" dirty="0" err="1" smtClean="0"/>
              <a:t>mengikuti</a:t>
            </a:r>
            <a:r>
              <a:rPr lang="en-SG" sz="1400" dirty="0" smtClean="0"/>
              <a:t> </a:t>
            </a:r>
            <a:r>
              <a:rPr lang="en-SG" sz="1400" dirty="0" err="1" smtClean="0"/>
              <a:t>suatu</a:t>
            </a:r>
            <a:r>
              <a:rPr lang="en-SG" sz="1400" dirty="0" smtClean="0"/>
              <a:t> jam (</a:t>
            </a:r>
            <a:r>
              <a:rPr lang="en-SG" sz="1400" dirty="0" err="1" smtClean="0"/>
              <a:t>waktu</a:t>
            </a:r>
            <a:r>
              <a:rPr lang="en-SG" sz="1400" dirty="0" smtClean="0"/>
              <a:t>) </a:t>
            </a:r>
            <a:r>
              <a:rPr lang="en-SG" sz="1400" dirty="0" err="1" smtClean="0"/>
              <a:t>acuan</a:t>
            </a:r>
            <a:r>
              <a:rPr lang="en-SG" sz="1400" dirty="0" smtClean="0"/>
              <a:t>.</a:t>
            </a:r>
          </a:p>
          <a:p>
            <a:pPr lvl="1">
              <a:lnSpc>
                <a:spcPct val="120000"/>
              </a:lnSpc>
            </a:pPr>
            <a:r>
              <a:rPr lang="en-SG" sz="1400" dirty="0" smtClean="0"/>
              <a:t>SDH </a:t>
            </a:r>
            <a:r>
              <a:rPr lang="en-SG" sz="1400" dirty="0" err="1" smtClean="0"/>
              <a:t>harus</a:t>
            </a:r>
            <a:r>
              <a:rPr lang="en-SG" sz="1400" dirty="0" smtClean="0"/>
              <a:t> </a:t>
            </a:r>
            <a:r>
              <a:rPr lang="en-SG" sz="1400" dirty="0" err="1" smtClean="0"/>
              <a:t>mengarahkan</a:t>
            </a:r>
            <a:r>
              <a:rPr lang="en-SG" sz="1400" dirty="0" smtClean="0"/>
              <a:t> </a:t>
            </a:r>
            <a:r>
              <a:rPr lang="en-SG" sz="1400" dirty="0" err="1" smtClean="0"/>
              <a:t>akhir</a:t>
            </a:r>
            <a:r>
              <a:rPr lang="en-SG" sz="1400" dirty="0" smtClean="0"/>
              <a:t> </a:t>
            </a:r>
            <a:r>
              <a:rPr lang="en-SG" sz="1400" dirty="0" err="1" smtClean="0"/>
              <a:t>pertukaran</a:t>
            </a:r>
            <a:r>
              <a:rPr lang="en-SG" sz="1400" dirty="0" smtClean="0"/>
              <a:t> </a:t>
            </a:r>
            <a:r>
              <a:rPr lang="en-SG" sz="1400" dirty="0" err="1" smtClean="0"/>
              <a:t>ke</a:t>
            </a:r>
            <a:r>
              <a:rPr lang="en-SG" sz="1400" dirty="0" smtClean="0"/>
              <a:t> </a:t>
            </a:r>
            <a:r>
              <a:rPr lang="en-SG" sz="1400" dirty="0" err="1" smtClean="0"/>
              <a:t>akhir</a:t>
            </a:r>
            <a:r>
              <a:rPr lang="en-SG" sz="1400" dirty="0" smtClean="0"/>
              <a:t> </a:t>
            </a:r>
            <a:r>
              <a:rPr lang="en-SG" sz="1400" dirty="0" err="1" smtClean="0"/>
              <a:t>pertukaran</a:t>
            </a:r>
            <a:r>
              <a:rPr lang="en-SG" sz="1400" dirty="0" smtClean="0"/>
              <a:t> </a:t>
            </a:r>
            <a:r>
              <a:rPr lang="en-SG" sz="1400" dirty="0" err="1" smtClean="0"/>
              <a:t>lagi</a:t>
            </a:r>
            <a:r>
              <a:rPr lang="en-SG" sz="1400" dirty="0" smtClean="0"/>
              <a:t> </a:t>
            </a:r>
            <a:r>
              <a:rPr lang="en-SG" sz="1400" dirty="0" err="1" smtClean="0"/>
              <a:t>tanpa</a:t>
            </a:r>
            <a:r>
              <a:rPr lang="en-SG" sz="1400" dirty="0" smtClean="0"/>
              <a:t> </a:t>
            </a:r>
            <a:r>
              <a:rPr lang="en-SG" sz="1400" dirty="0" err="1" smtClean="0"/>
              <a:t>kekhawatiran</a:t>
            </a:r>
            <a:r>
              <a:rPr lang="en-SG" sz="1400" dirty="0" smtClean="0"/>
              <a:t> </a:t>
            </a:r>
            <a:r>
              <a:rPr lang="en-SG" sz="1400" dirty="0" err="1" smtClean="0"/>
              <a:t>akan</a:t>
            </a:r>
            <a:r>
              <a:rPr lang="en-SG" sz="1400" dirty="0" smtClean="0"/>
              <a:t> </a:t>
            </a:r>
            <a:r>
              <a:rPr lang="en-SG" sz="1400" dirty="0" err="1" smtClean="0"/>
              <a:t>pertukaran</a:t>
            </a:r>
            <a:r>
              <a:rPr lang="en-SG" sz="1400" dirty="0" smtClean="0"/>
              <a:t> </a:t>
            </a:r>
            <a:r>
              <a:rPr lang="en-SG" sz="1400" dirty="0" err="1" smtClean="0"/>
              <a:t>di</a:t>
            </a:r>
            <a:r>
              <a:rPr lang="en-SG" sz="1400" dirty="0" smtClean="0"/>
              <a:t> </a:t>
            </a:r>
            <a:r>
              <a:rPr lang="en-SG" sz="1400" dirty="0" err="1" smtClean="0"/>
              <a:t>tengahnya</a:t>
            </a:r>
            <a:r>
              <a:rPr lang="en-SG" sz="1400" dirty="0" smtClean="0"/>
              <a:t>, </a:t>
            </a:r>
            <a:r>
              <a:rPr lang="en-SG" sz="1400" dirty="0" err="1" smtClean="0"/>
              <a:t>di</a:t>
            </a:r>
            <a:r>
              <a:rPr lang="en-SG" sz="1400" dirty="0" smtClean="0"/>
              <a:t> </a:t>
            </a:r>
            <a:r>
              <a:rPr lang="en-SG" sz="1400" dirty="0" err="1" smtClean="0"/>
              <a:t>mana</a:t>
            </a:r>
            <a:r>
              <a:rPr lang="en-SG" sz="1400" dirty="0" smtClean="0"/>
              <a:t> </a:t>
            </a:r>
            <a:r>
              <a:rPr lang="en-SG" sz="1400" dirty="0" err="1" smtClean="0"/>
              <a:t>lebar</a:t>
            </a:r>
            <a:r>
              <a:rPr lang="en-SG" sz="1400" dirty="0" smtClean="0"/>
              <a:t> pita (</a:t>
            </a:r>
            <a:r>
              <a:rPr lang="en-SG" sz="1400" dirty="0" err="1" smtClean="0"/>
              <a:t>bandwith</a:t>
            </a:r>
            <a:r>
              <a:rPr lang="en-SG" sz="1400" dirty="0" smtClean="0"/>
              <a:t>) </a:t>
            </a:r>
            <a:r>
              <a:rPr lang="en-SG" sz="1400" dirty="0" err="1" smtClean="0"/>
              <a:t>dapat</a:t>
            </a:r>
            <a:r>
              <a:rPr lang="en-SG" sz="1400" dirty="0" smtClean="0"/>
              <a:t> </a:t>
            </a:r>
            <a:r>
              <a:rPr lang="en-SG" sz="1400" dirty="0" err="1" smtClean="0"/>
              <a:t>dipesan</a:t>
            </a:r>
            <a:r>
              <a:rPr lang="en-SG" sz="1400" dirty="0" smtClean="0"/>
              <a:t> </a:t>
            </a:r>
            <a:r>
              <a:rPr lang="en-SG" sz="1400" dirty="0" err="1" smtClean="0"/>
              <a:t>pada</a:t>
            </a:r>
            <a:r>
              <a:rPr lang="en-SG" sz="1400" dirty="0" smtClean="0"/>
              <a:t> </a:t>
            </a:r>
            <a:r>
              <a:rPr lang="en-SG" sz="1400" dirty="0" err="1" smtClean="0"/>
              <a:t>suatu</a:t>
            </a:r>
            <a:r>
              <a:rPr lang="en-SG" sz="1400" dirty="0" smtClean="0"/>
              <a:t> </a:t>
            </a:r>
            <a:r>
              <a:rPr lang="en-SG" sz="1400" dirty="0" err="1" smtClean="0"/>
              <a:t>tingkatan</a:t>
            </a:r>
            <a:r>
              <a:rPr lang="en-SG" sz="1400" dirty="0" smtClean="0"/>
              <a:t> </a:t>
            </a:r>
            <a:r>
              <a:rPr lang="en-SG" sz="1400" dirty="0" err="1" smtClean="0"/>
              <a:t>untuk</a:t>
            </a:r>
            <a:r>
              <a:rPr lang="en-SG" sz="1400" dirty="0" smtClean="0"/>
              <a:t> </a:t>
            </a:r>
            <a:r>
              <a:rPr lang="en-SG" sz="1400" dirty="0" err="1" smtClean="0"/>
              <a:t>suatu</a:t>
            </a:r>
            <a:r>
              <a:rPr lang="en-SG" sz="1400" dirty="0" smtClean="0"/>
              <a:t> </a:t>
            </a:r>
            <a:r>
              <a:rPr lang="en-SG" sz="1400" dirty="0" err="1" smtClean="0"/>
              <a:t>periode</a:t>
            </a:r>
            <a:r>
              <a:rPr lang="en-SG" sz="1400" dirty="0" smtClean="0"/>
              <a:t> </a:t>
            </a:r>
            <a:r>
              <a:rPr lang="en-SG" sz="1400" dirty="0" err="1" smtClean="0"/>
              <a:t>waktu</a:t>
            </a:r>
            <a:r>
              <a:rPr lang="en-SG" sz="1400" dirty="0" smtClean="0"/>
              <a:t> yang </a:t>
            </a:r>
            <a:r>
              <a:rPr lang="en-SG" sz="1400" dirty="0" err="1" smtClean="0"/>
              <a:t>telah</a:t>
            </a:r>
            <a:r>
              <a:rPr lang="en-SG" sz="1400" dirty="0" smtClean="0"/>
              <a:t> </a:t>
            </a:r>
            <a:r>
              <a:rPr lang="en-SG" sz="1400" dirty="0" err="1" smtClean="0"/>
              <a:t>ditetapkan</a:t>
            </a:r>
            <a:r>
              <a:rPr lang="en-SG" sz="1400" dirty="0" smtClean="0"/>
              <a:t>.</a:t>
            </a:r>
          </a:p>
          <a:p>
            <a:pPr lvl="1">
              <a:lnSpc>
                <a:spcPct val="120000"/>
              </a:lnSpc>
            </a:pPr>
            <a:r>
              <a:rPr lang="en-SG" sz="1400" dirty="0" err="1" smtClean="0"/>
              <a:t>Ikutkan</a:t>
            </a:r>
            <a:r>
              <a:rPr lang="en-SG" sz="1400" dirty="0" smtClean="0"/>
              <a:t> </a:t>
            </a:r>
            <a:r>
              <a:rPr lang="en-SG" sz="1400" dirty="0" err="1" smtClean="0"/>
              <a:t>layar</a:t>
            </a:r>
            <a:r>
              <a:rPr lang="en-SG" sz="1400" dirty="0" smtClean="0"/>
              <a:t> (frame) </a:t>
            </a:r>
            <a:r>
              <a:rPr lang="en-SG" sz="1400" dirty="0" err="1" smtClean="0"/>
              <a:t>dari</a:t>
            </a:r>
            <a:r>
              <a:rPr lang="en-SG" sz="1400" dirty="0" smtClean="0"/>
              <a:t> </a:t>
            </a:r>
            <a:r>
              <a:rPr lang="en-SG" sz="1400" dirty="0" err="1" smtClean="0"/>
              <a:t>berbagai</a:t>
            </a:r>
            <a:r>
              <a:rPr lang="en-SG" sz="1400" dirty="0" smtClean="0"/>
              <a:t> </a:t>
            </a:r>
            <a:r>
              <a:rPr lang="en-SG" sz="1400" dirty="0" err="1" smtClean="0"/>
              <a:t>jenis</a:t>
            </a:r>
            <a:r>
              <a:rPr lang="en-SG" sz="1400" dirty="0" smtClean="0"/>
              <a:t> </a:t>
            </a:r>
            <a:r>
              <a:rPr lang="en-SG" sz="1400" dirty="0" err="1" smtClean="0"/>
              <a:t>ukuran</a:t>
            </a:r>
            <a:r>
              <a:rPr lang="en-SG" sz="1400" dirty="0" smtClean="0"/>
              <a:t> </a:t>
            </a:r>
            <a:r>
              <a:rPr lang="en-SG" sz="1400" dirty="0" err="1" smtClean="0"/>
              <a:t>untuk</a:t>
            </a:r>
            <a:r>
              <a:rPr lang="en-SG" sz="1400" dirty="0" smtClean="0"/>
              <a:t> </a:t>
            </a:r>
            <a:r>
              <a:rPr lang="en-SG" sz="1400" dirty="0" err="1" smtClean="0"/>
              <a:t>dipindahkan</a:t>
            </a:r>
            <a:r>
              <a:rPr lang="en-SG" sz="1400" dirty="0" smtClean="0"/>
              <a:t> </a:t>
            </a:r>
            <a:r>
              <a:rPr lang="en-SG" sz="1400" dirty="0" err="1" smtClean="0"/>
              <a:t>atau</a:t>
            </a:r>
            <a:r>
              <a:rPr lang="en-SG" sz="1400" dirty="0" smtClean="0"/>
              <a:t> </a:t>
            </a:r>
            <a:r>
              <a:rPr lang="en-SG" sz="1400" dirty="0" err="1" smtClean="0"/>
              <a:t>dimasukkan</a:t>
            </a:r>
            <a:r>
              <a:rPr lang="en-SG" sz="1400" dirty="0" smtClean="0"/>
              <a:t> </a:t>
            </a:r>
            <a:r>
              <a:rPr lang="en-SG" sz="1400" dirty="0" err="1" smtClean="0"/>
              <a:t>ke</a:t>
            </a:r>
            <a:r>
              <a:rPr lang="en-SG" sz="1400" dirty="0" smtClean="0"/>
              <a:t> </a:t>
            </a:r>
            <a:r>
              <a:rPr lang="en-SG" sz="1400" dirty="0" err="1" smtClean="0"/>
              <a:t>dalam</a:t>
            </a:r>
            <a:r>
              <a:rPr lang="en-SG" sz="1400" dirty="0" smtClean="0"/>
              <a:t> SDH.</a:t>
            </a:r>
          </a:p>
          <a:p>
            <a:pPr lvl="1">
              <a:lnSpc>
                <a:spcPct val="120000"/>
              </a:lnSpc>
            </a:pPr>
            <a:r>
              <a:rPr lang="en-SG" sz="1400" dirty="0" err="1" smtClean="0"/>
              <a:t>Sangat</a:t>
            </a:r>
            <a:r>
              <a:rPr lang="en-SG" sz="1400" dirty="0" smtClean="0"/>
              <a:t> </a:t>
            </a:r>
            <a:r>
              <a:rPr lang="en-SG" sz="1400" dirty="0" err="1" smtClean="0"/>
              <a:t>mudah</a:t>
            </a:r>
            <a:r>
              <a:rPr lang="en-SG" sz="1400" dirty="0" smtClean="0"/>
              <a:t> </a:t>
            </a:r>
            <a:r>
              <a:rPr lang="en-SG" sz="1400" dirty="0" err="1" smtClean="0"/>
              <a:t>untuk</a:t>
            </a:r>
            <a:r>
              <a:rPr lang="en-SG" sz="1400" dirty="0" smtClean="0"/>
              <a:t> </a:t>
            </a:r>
            <a:r>
              <a:rPr lang="en-SG" sz="1400" dirty="0" err="1" smtClean="0"/>
              <a:t>dikendalikan</a:t>
            </a:r>
            <a:r>
              <a:rPr lang="en-SG" sz="1400" dirty="0" smtClean="0"/>
              <a:t> </a:t>
            </a:r>
            <a:r>
              <a:rPr lang="en-SG" sz="1400" dirty="0" err="1" smtClean="0"/>
              <a:t>dengan</a:t>
            </a:r>
            <a:r>
              <a:rPr lang="en-SG" sz="1400" dirty="0" smtClean="0"/>
              <a:t> </a:t>
            </a:r>
            <a:r>
              <a:rPr lang="en-SG" sz="1400" dirty="0" err="1" smtClean="0"/>
              <a:t>kemampuan</a:t>
            </a:r>
            <a:r>
              <a:rPr lang="en-SG" sz="1400" dirty="0" smtClean="0"/>
              <a:t> </a:t>
            </a:r>
            <a:r>
              <a:rPr lang="en-SG" sz="1400" dirty="0" err="1" smtClean="0"/>
              <a:t>memindahkan</a:t>
            </a:r>
            <a:r>
              <a:rPr lang="en-SG" sz="1400" dirty="0" smtClean="0"/>
              <a:t> data </a:t>
            </a:r>
            <a:r>
              <a:rPr lang="en-SG" sz="1400" dirty="0" err="1" smtClean="0"/>
              <a:t>manajemen</a:t>
            </a:r>
            <a:r>
              <a:rPr lang="en-SG" sz="1400" dirty="0" smtClean="0"/>
              <a:t> </a:t>
            </a:r>
            <a:r>
              <a:rPr lang="en-SG" sz="1400" dirty="0" err="1" smtClean="0"/>
              <a:t>ke</a:t>
            </a:r>
            <a:r>
              <a:rPr lang="en-SG" sz="1400" dirty="0" smtClean="0"/>
              <a:t> </a:t>
            </a:r>
            <a:r>
              <a:rPr lang="en-SG" sz="1400" dirty="0" err="1" smtClean="0"/>
              <a:t>jaringan</a:t>
            </a:r>
            <a:r>
              <a:rPr lang="en-SG" sz="1400" dirty="0" smtClean="0"/>
              <a:t> yang lain.</a:t>
            </a:r>
          </a:p>
          <a:p>
            <a:pPr lvl="1">
              <a:lnSpc>
                <a:spcPct val="120000"/>
              </a:lnSpc>
            </a:pPr>
            <a:r>
              <a:rPr lang="en-SG" sz="1400" dirty="0" err="1" smtClean="0"/>
              <a:t>Periapkan</a:t>
            </a:r>
            <a:r>
              <a:rPr lang="en-SG" sz="1400" dirty="0" smtClean="0"/>
              <a:t> </a:t>
            </a:r>
            <a:r>
              <a:rPr lang="en-SG" sz="1400" dirty="0" err="1" smtClean="0"/>
              <a:t>pemulihan</a:t>
            </a:r>
            <a:r>
              <a:rPr lang="en-SG" sz="1400" dirty="0" smtClean="0"/>
              <a:t> </a:t>
            </a:r>
            <a:r>
              <a:rPr lang="en-SG" sz="1400" dirty="0" err="1" smtClean="0"/>
              <a:t>tingkat</a:t>
            </a:r>
            <a:r>
              <a:rPr lang="en-SG" sz="1400" dirty="0" smtClean="0"/>
              <a:t> </a:t>
            </a:r>
            <a:r>
              <a:rPr lang="en-SG" sz="1400" dirty="0" err="1" smtClean="0"/>
              <a:t>tinggi</a:t>
            </a:r>
            <a:r>
              <a:rPr lang="en-SG" sz="1400" dirty="0" smtClean="0"/>
              <a:t> </a:t>
            </a:r>
            <a:r>
              <a:rPr lang="en-SG" sz="1400" dirty="0" err="1" smtClean="0"/>
              <a:t>dari</a:t>
            </a:r>
            <a:r>
              <a:rPr lang="en-SG" sz="1400" dirty="0" smtClean="0"/>
              <a:t> </a:t>
            </a:r>
            <a:r>
              <a:rPr lang="en-SG" sz="1400" dirty="0" err="1" smtClean="0"/>
              <a:t>kesalahan</a:t>
            </a:r>
            <a:r>
              <a:rPr lang="en-SG" sz="1400" dirty="0" smtClean="0"/>
              <a:t>.</a:t>
            </a:r>
          </a:p>
          <a:p>
            <a:pPr lvl="1">
              <a:lnSpc>
                <a:spcPct val="120000"/>
              </a:lnSpc>
            </a:pPr>
            <a:r>
              <a:rPr lang="en-SG" sz="1400" dirty="0" err="1" smtClean="0"/>
              <a:t>Perisapkan</a:t>
            </a:r>
            <a:r>
              <a:rPr lang="en-SG" sz="1400" dirty="0" smtClean="0"/>
              <a:t> rata - rata data </a:t>
            </a:r>
            <a:r>
              <a:rPr lang="en-SG" sz="1400" dirty="0" err="1" smtClean="0"/>
              <a:t>dengan</a:t>
            </a:r>
            <a:r>
              <a:rPr lang="en-SG" sz="1400" dirty="0" smtClean="0"/>
              <a:t> level </a:t>
            </a:r>
            <a:r>
              <a:rPr lang="en-SG" sz="1400" dirty="0" err="1" smtClean="0"/>
              <a:t>tinggi</a:t>
            </a:r>
            <a:r>
              <a:rPr lang="en-SG" sz="1400" dirty="0" smtClean="0"/>
              <a:t> </a:t>
            </a:r>
            <a:r>
              <a:rPr lang="en-SG" sz="1400" dirty="0" err="1" smtClean="0"/>
              <a:t>dengan</a:t>
            </a:r>
            <a:r>
              <a:rPr lang="en-SG" sz="1400" dirty="0" smtClean="0"/>
              <a:t> </a:t>
            </a:r>
            <a:r>
              <a:rPr lang="en-SG" sz="1400" dirty="0" err="1" smtClean="0"/>
              <a:t>berbagai</a:t>
            </a:r>
            <a:r>
              <a:rPr lang="en-SG" sz="1400" dirty="0" smtClean="0"/>
              <a:t> </a:t>
            </a:r>
            <a:r>
              <a:rPr lang="en-SG" sz="1400" dirty="0" err="1" smtClean="0"/>
              <a:t>ukuran</a:t>
            </a:r>
            <a:r>
              <a:rPr lang="en-SG" sz="1400" dirty="0" smtClean="0"/>
              <a:t>,</a:t>
            </a:r>
          </a:p>
          <a:p>
            <a:pPr lvl="1">
              <a:lnSpc>
                <a:spcPct val="120000"/>
              </a:lnSpc>
            </a:pPr>
            <a:r>
              <a:rPr lang="en-SG" sz="1400" dirty="0" err="1" smtClean="0"/>
              <a:t>Berikan</a:t>
            </a:r>
            <a:r>
              <a:rPr lang="en-SG" sz="1400" dirty="0" smtClean="0"/>
              <a:t> </a:t>
            </a:r>
            <a:r>
              <a:rPr lang="en-SG" sz="1400" dirty="0" err="1" smtClean="0"/>
              <a:t>penanggulangan</a:t>
            </a:r>
            <a:r>
              <a:rPr lang="en-SG" sz="1400" dirty="0" smtClean="0"/>
              <a:t> </a:t>
            </a:r>
            <a:r>
              <a:rPr lang="en-SG" sz="1400" dirty="0" err="1" smtClean="0"/>
              <a:t>terhadap</a:t>
            </a:r>
            <a:r>
              <a:rPr lang="en-SG" sz="1400" dirty="0" smtClean="0"/>
              <a:t> bit </a:t>
            </a:r>
            <a:r>
              <a:rPr lang="en-SG" sz="1400" dirty="0" err="1" smtClean="0"/>
              <a:t>eror</a:t>
            </a:r>
            <a:endParaRPr lang="en-SG" sz="1400" dirty="0" smtClean="0"/>
          </a:p>
          <a:p>
            <a:endParaRPr lang="en-SG" sz="1400" dirty="0"/>
          </a:p>
        </p:txBody>
      </p:sp>
      <p:sp>
        <p:nvSpPr>
          <p:cNvPr id="4" name="Date Placeholder 3"/>
          <p:cNvSpPr>
            <a:spLocks noGrp="1"/>
          </p:cNvSpPr>
          <p:nvPr>
            <p:ph type="dt" sz="half" idx="10"/>
          </p:nvPr>
        </p:nvSpPr>
        <p:spPr/>
        <p:txBody>
          <a:bodyPr/>
          <a:lstStyle/>
          <a:p>
            <a:fld id="{9B1C5F1D-12BB-4D69-9FF8-AB47E6657A3A}"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36</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normAutofit fontScale="77500" lnSpcReduction="20000"/>
          </a:bodyPr>
          <a:lstStyle/>
          <a:p>
            <a:pPr>
              <a:lnSpc>
                <a:spcPct val="150000"/>
              </a:lnSpc>
            </a:pPr>
            <a:r>
              <a:rPr lang="en-SG" dirty="0" smtClean="0"/>
              <a:t>SDH </a:t>
            </a:r>
            <a:r>
              <a:rPr lang="en-SG" dirty="0" err="1" smtClean="0"/>
              <a:t>telah</a:t>
            </a:r>
            <a:r>
              <a:rPr lang="en-SG" dirty="0" smtClean="0"/>
              <a:t> </a:t>
            </a:r>
            <a:r>
              <a:rPr lang="en-SG" dirty="0" err="1" smtClean="0"/>
              <a:t>menjadi</a:t>
            </a:r>
            <a:r>
              <a:rPr lang="en-SG" dirty="0" smtClean="0"/>
              <a:t> </a:t>
            </a:r>
            <a:r>
              <a:rPr lang="en-SG" dirty="0" err="1" smtClean="0"/>
              <a:t>protokol</a:t>
            </a:r>
            <a:r>
              <a:rPr lang="en-SG" dirty="0" smtClean="0"/>
              <a:t> </a:t>
            </a:r>
            <a:r>
              <a:rPr lang="en-SG" dirty="0" err="1" smtClean="0"/>
              <a:t>transmisi</a:t>
            </a:r>
            <a:r>
              <a:rPr lang="en-SG" dirty="0" smtClean="0"/>
              <a:t> yang </a:t>
            </a:r>
            <a:r>
              <a:rPr lang="en-SG" dirty="0" err="1" smtClean="0"/>
              <a:t>utama</a:t>
            </a:r>
            <a:r>
              <a:rPr lang="en-SG" dirty="0" smtClean="0"/>
              <a:t> </a:t>
            </a:r>
            <a:r>
              <a:rPr lang="en-SG" dirty="0" err="1" smtClean="0"/>
              <a:t>di</a:t>
            </a:r>
            <a:r>
              <a:rPr lang="en-SG" dirty="0" smtClean="0"/>
              <a:t> </a:t>
            </a:r>
            <a:r>
              <a:rPr lang="en-SG" dirty="0" err="1" smtClean="0"/>
              <a:t>kebanyakan</a:t>
            </a:r>
            <a:r>
              <a:rPr lang="en-SG" dirty="0" smtClean="0"/>
              <a:t> </a:t>
            </a:r>
            <a:r>
              <a:rPr lang="en-SG" dirty="0" err="1" smtClean="0"/>
              <a:t>jaringan</a:t>
            </a:r>
            <a:r>
              <a:rPr lang="en-SG" dirty="0" smtClean="0"/>
              <a:t> </a:t>
            </a:r>
            <a:r>
              <a:rPr lang="en-SG" dirty="0" err="1" smtClean="0"/>
              <a:t>telepon</a:t>
            </a:r>
            <a:r>
              <a:rPr lang="en-SG" dirty="0" smtClean="0"/>
              <a:t> </a:t>
            </a:r>
            <a:r>
              <a:rPr lang="en-SG" dirty="0" err="1" smtClean="0"/>
              <a:t>umum.Hal</a:t>
            </a:r>
            <a:r>
              <a:rPr lang="en-SG" dirty="0" smtClean="0"/>
              <a:t> </a:t>
            </a:r>
            <a:r>
              <a:rPr lang="en-SG" dirty="0" err="1" smtClean="0"/>
              <a:t>itu</a:t>
            </a:r>
            <a:r>
              <a:rPr lang="en-SG" dirty="0" smtClean="0"/>
              <a:t> </a:t>
            </a:r>
            <a:r>
              <a:rPr lang="en-SG" dirty="0" err="1" smtClean="0"/>
              <a:t>telah</a:t>
            </a:r>
            <a:r>
              <a:rPr lang="en-SG" dirty="0" smtClean="0"/>
              <a:t> </a:t>
            </a:r>
            <a:r>
              <a:rPr lang="en-SG" dirty="0" err="1" smtClean="0"/>
              <a:t>dikembangkan</a:t>
            </a:r>
            <a:r>
              <a:rPr lang="en-SG" dirty="0" smtClean="0"/>
              <a:t> </a:t>
            </a:r>
            <a:r>
              <a:rPr lang="en-SG" dirty="0" err="1" smtClean="0"/>
              <a:t>untuk</a:t>
            </a:r>
            <a:r>
              <a:rPr lang="en-SG" dirty="0" smtClean="0"/>
              <a:t> </a:t>
            </a:r>
            <a:r>
              <a:rPr lang="en-SG" dirty="0" err="1" smtClean="0"/>
              <a:t>mengikuti</a:t>
            </a:r>
            <a:r>
              <a:rPr lang="en-SG" dirty="0" smtClean="0"/>
              <a:t> </a:t>
            </a:r>
            <a:r>
              <a:rPr lang="en-SG" dirty="0" err="1" smtClean="0"/>
              <a:t>arus</a:t>
            </a:r>
            <a:r>
              <a:rPr lang="en-SG" dirty="0" smtClean="0"/>
              <a:t> 1.544 </a:t>
            </a:r>
            <a:r>
              <a:rPr lang="en-SG" dirty="0" err="1" smtClean="0"/>
              <a:t>Mbit</a:t>
            </a:r>
            <a:r>
              <a:rPr lang="en-SG" dirty="0" smtClean="0"/>
              <a:t>/S agar </a:t>
            </a:r>
            <a:r>
              <a:rPr lang="en-SG" dirty="0" err="1" smtClean="0"/>
              <a:t>supaya</a:t>
            </a:r>
            <a:r>
              <a:rPr lang="en-SG" dirty="0" smtClean="0"/>
              <a:t> </a:t>
            </a:r>
            <a:r>
              <a:rPr lang="en-SG" dirty="0" err="1" smtClean="0"/>
              <a:t>tercipta</a:t>
            </a:r>
            <a:r>
              <a:rPr lang="en-SG" dirty="0" smtClean="0"/>
              <a:t> SDH yang </a:t>
            </a:r>
            <a:r>
              <a:rPr lang="en-SG" dirty="0" err="1" smtClean="0"/>
              <a:t>lebih</a:t>
            </a:r>
            <a:r>
              <a:rPr lang="en-SG" dirty="0" smtClean="0"/>
              <a:t> </a:t>
            </a:r>
            <a:r>
              <a:rPr lang="en-SG" dirty="0" err="1" smtClean="0"/>
              <a:t>besar</a:t>
            </a:r>
            <a:r>
              <a:rPr lang="en-SG" dirty="0" smtClean="0"/>
              <a:t> yang </a:t>
            </a:r>
            <a:r>
              <a:rPr lang="en-SG" dirty="0" err="1" smtClean="0"/>
              <a:t>dikenal</a:t>
            </a:r>
            <a:r>
              <a:rPr lang="en-SG" dirty="0" smtClean="0"/>
              <a:t> </a:t>
            </a:r>
            <a:r>
              <a:rPr lang="en-SG" dirty="0" err="1" smtClean="0"/>
              <a:t>dengan</a:t>
            </a:r>
            <a:r>
              <a:rPr lang="en-SG" dirty="0" smtClean="0"/>
              <a:t> Synchronous Transport Modules (STM). </a:t>
            </a:r>
            <a:endParaRPr lang="en-SG" dirty="0" smtClean="0"/>
          </a:p>
          <a:p>
            <a:pPr>
              <a:lnSpc>
                <a:spcPct val="150000"/>
              </a:lnSpc>
            </a:pPr>
            <a:r>
              <a:rPr lang="en-SG" dirty="0" smtClean="0"/>
              <a:t>STM-1 </a:t>
            </a:r>
            <a:r>
              <a:rPr lang="en-SG" dirty="0" err="1" smtClean="0"/>
              <a:t>terdiri</a:t>
            </a:r>
            <a:r>
              <a:rPr lang="en-SG" dirty="0" smtClean="0"/>
              <a:t> </a:t>
            </a:r>
            <a:r>
              <a:rPr lang="en-SG" dirty="0" err="1" smtClean="0"/>
              <a:t>dari</a:t>
            </a:r>
            <a:r>
              <a:rPr lang="en-SG" dirty="0" smtClean="0"/>
              <a:t> </a:t>
            </a:r>
            <a:r>
              <a:rPr lang="en-SG" dirty="0" err="1" smtClean="0"/>
              <a:t>arus</a:t>
            </a:r>
            <a:r>
              <a:rPr lang="en-SG" dirty="0" smtClean="0"/>
              <a:t> </a:t>
            </a:r>
            <a:r>
              <a:rPr lang="en-SG" dirty="0" err="1" smtClean="0"/>
              <a:t>lebih</a:t>
            </a:r>
            <a:r>
              <a:rPr lang="en-SG" dirty="0" smtClean="0"/>
              <a:t> </a:t>
            </a:r>
            <a:r>
              <a:rPr lang="en-SG" dirty="0" err="1" smtClean="0"/>
              <a:t>kecil</a:t>
            </a:r>
            <a:r>
              <a:rPr lang="en-SG" dirty="0" smtClean="0"/>
              <a:t> </a:t>
            </a:r>
            <a:r>
              <a:rPr lang="en-SG" dirty="0" err="1" smtClean="0"/>
              <a:t>yaitu</a:t>
            </a:r>
            <a:r>
              <a:rPr lang="en-SG" dirty="0" smtClean="0"/>
              <a:t> 155,52 </a:t>
            </a:r>
            <a:r>
              <a:rPr lang="en-SG" dirty="0" err="1" smtClean="0"/>
              <a:t>Mbit</a:t>
            </a:r>
            <a:r>
              <a:rPr lang="en-SG" dirty="0" smtClean="0"/>
              <a:t>/S. SDH </a:t>
            </a:r>
            <a:r>
              <a:rPr lang="en-SG" dirty="0" err="1" smtClean="0"/>
              <a:t>dapat</a:t>
            </a:r>
            <a:r>
              <a:rPr lang="en-SG" dirty="0" smtClean="0"/>
              <a:t> </a:t>
            </a:r>
            <a:r>
              <a:rPr lang="en-SG" dirty="0" err="1" smtClean="0"/>
              <a:t>disamakan</a:t>
            </a:r>
            <a:r>
              <a:rPr lang="en-SG" dirty="0" smtClean="0"/>
              <a:t> </a:t>
            </a:r>
            <a:r>
              <a:rPr lang="en-SG" dirty="0" err="1" smtClean="0"/>
              <a:t>dengan</a:t>
            </a:r>
            <a:r>
              <a:rPr lang="en-SG" dirty="0" smtClean="0"/>
              <a:t> Ethernet, PPP </a:t>
            </a:r>
            <a:r>
              <a:rPr lang="en-SG" dirty="0" err="1" smtClean="0"/>
              <a:t>dan</a:t>
            </a:r>
            <a:r>
              <a:rPr lang="en-SG" dirty="0" smtClean="0"/>
              <a:t> ATM.</a:t>
            </a:r>
            <a:endParaRPr lang="en-SG" dirty="0"/>
          </a:p>
        </p:txBody>
      </p:sp>
      <p:sp>
        <p:nvSpPr>
          <p:cNvPr id="4" name="Date Placeholder 3"/>
          <p:cNvSpPr>
            <a:spLocks noGrp="1"/>
          </p:cNvSpPr>
          <p:nvPr>
            <p:ph type="dt" sz="half" idx="10"/>
          </p:nvPr>
        </p:nvSpPr>
        <p:spPr/>
        <p:txBody>
          <a:bodyPr/>
          <a:lstStyle/>
          <a:p>
            <a:fld id="{9B1C5F1D-12BB-4D69-9FF8-AB47E6657A3A}"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37</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normAutofit fontScale="92500" lnSpcReduction="10000"/>
          </a:bodyPr>
          <a:lstStyle/>
          <a:p>
            <a:pPr>
              <a:lnSpc>
                <a:spcPct val="150000"/>
              </a:lnSpc>
            </a:pPr>
            <a:r>
              <a:rPr lang="en-SG" sz="2400" dirty="0" err="1" smtClean="0"/>
              <a:t>Jaringan</a:t>
            </a:r>
            <a:r>
              <a:rPr lang="en-SG" sz="2400" dirty="0" smtClean="0"/>
              <a:t> SDH </a:t>
            </a:r>
            <a:r>
              <a:rPr lang="en-SG" sz="2400" dirty="0" err="1" smtClean="0"/>
              <a:t>memiliki</a:t>
            </a:r>
            <a:r>
              <a:rPr lang="en-SG" sz="2400" dirty="0" smtClean="0"/>
              <a:t> </a:t>
            </a:r>
            <a:r>
              <a:rPr lang="en-SG" sz="2400" dirty="0" err="1" smtClean="0"/>
              <a:t>fungsi</a:t>
            </a:r>
            <a:r>
              <a:rPr lang="en-SG" sz="2400" dirty="0" smtClean="0"/>
              <a:t> </a:t>
            </a:r>
            <a:r>
              <a:rPr lang="en-SG" sz="2400" dirty="0" err="1" smtClean="0"/>
              <a:t>untuk</a:t>
            </a:r>
            <a:r>
              <a:rPr lang="en-SG" sz="2400" dirty="0" smtClean="0"/>
              <a:t> </a:t>
            </a:r>
            <a:r>
              <a:rPr lang="en-SG" sz="2400" dirty="0" err="1" smtClean="0"/>
              <a:t>menghubungkan</a:t>
            </a:r>
            <a:r>
              <a:rPr lang="en-SG" sz="2400" dirty="0" smtClean="0"/>
              <a:t> </a:t>
            </a:r>
            <a:r>
              <a:rPr lang="en-SG" sz="2400" dirty="0" err="1" smtClean="0"/>
              <a:t>penggunaan</a:t>
            </a:r>
            <a:r>
              <a:rPr lang="en-SG" sz="2400" dirty="0" smtClean="0"/>
              <a:t> </a:t>
            </a:r>
            <a:r>
              <a:rPr lang="en-SG" sz="2400" dirty="0" err="1" smtClean="0"/>
              <a:t>serat</a:t>
            </a:r>
            <a:r>
              <a:rPr lang="en-SG" sz="2400" dirty="0" smtClean="0"/>
              <a:t> </a:t>
            </a:r>
            <a:r>
              <a:rPr lang="en-SG" sz="2400" dirty="0" err="1" smtClean="0"/>
              <a:t>optik</a:t>
            </a:r>
            <a:r>
              <a:rPr lang="en-SG" sz="2400" dirty="0" smtClean="0"/>
              <a:t> </a:t>
            </a:r>
            <a:r>
              <a:rPr lang="en-SG" sz="2400" dirty="0" err="1" smtClean="0"/>
              <a:t>dengan</a:t>
            </a:r>
            <a:r>
              <a:rPr lang="en-SG" sz="2400" dirty="0" smtClean="0"/>
              <a:t> </a:t>
            </a:r>
            <a:r>
              <a:rPr lang="en-SG" sz="2400" dirty="0" err="1" smtClean="0"/>
              <a:t>kecepatan</a:t>
            </a:r>
            <a:r>
              <a:rPr lang="en-SG" sz="2400" dirty="0" smtClean="0"/>
              <a:t> </a:t>
            </a:r>
            <a:r>
              <a:rPr lang="en-SG" sz="2400" dirty="0" err="1" smtClean="0"/>
              <a:t>tinggi</a:t>
            </a:r>
            <a:r>
              <a:rPr lang="en-SG" sz="2400" dirty="0" smtClean="0"/>
              <a:t>. </a:t>
            </a:r>
            <a:r>
              <a:rPr lang="en-SG" sz="2400" dirty="0" err="1" smtClean="0"/>
              <a:t>Serat</a:t>
            </a:r>
            <a:r>
              <a:rPr lang="en-SG" sz="2400" dirty="0" smtClean="0"/>
              <a:t> </a:t>
            </a:r>
            <a:r>
              <a:rPr lang="en-SG" sz="2400" dirty="0" err="1" smtClean="0"/>
              <a:t>optik</a:t>
            </a:r>
            <a:r>
              <a:rPr lang="en-SG" sz="2400" dirty="0" smtClean="0"/>
              <a:t> </a:t>
            </a:r>
            <a:r>
              <a:rPr lang="en-SG" sz="2400" dirty="0" err="1" smtClean="0"/>
              <a:t>menggunakan</a:t>
            </a:r>
            <a:r>
              <a:rPr lang="en-SG" sz="2400" dirty="0" smtClean="0"/>
              <a:t> </a:t>
            </a:r>
            <a:r>
              <a:rPr lang="en-SG" sz="2400" dirty="0" err="1" smtClean="0"/>
              <a:t>denyut</a:t>
            </a:r>
            <a:r>
              <a:rPr lang="en-SG" sz="2400" dirty="0" smtClean="0"/>
              <a:t>/</a:t>
            </a:r>
            <a:r>
              <a:rPr lang="en-SG" sz="2400" dirty="0" err="1" smtClean="0"/>
              <a:t>detak</a:t>
            </a:r>
            <a:r>
              <a:rPr lang="en-SG" sz="2400" dirty="0" smtClean="0"/>
              <a:t> </a:t>
            </a:r>
            <a:r>
              <a:rPr lang="en-SG" sz="2400" dirty="0" err="1" smtClean="0"/>
              <a:t>cahaya</a:t>
            </a:r>
            <a:r>
              <a:rPr lang="en-SG" sz="2400" dirty="0" smtClean="0"/>
              <a:t> </a:t>
            </a:r>
            <a:r>
              <a:rPr lang="en-SG" sz="2400" dirty="0" err="1" smtClean="0"/>
              <a:t>untuk</a:t>
            </a:r>
            <a:r>
              <a:rPr lang="en-SG" sz="2400" dirty="0" smtClean="0"/>
              <a:t> </a:t>
            </a:r>
            <a:r>
              <a:rPr lang="en-SG" sz="2400" dirty="0" err="1" smtClean="0"/>
              <a:t>memindahkan</a:t>
            </a:r>
            <a:r>
              <a:rPr lang="en-SG" sz="2400" dirty="0" smtClean="0"/>
              <a:t> data </a:t>
            </a:r>
            <a:r>
              <a:rPr lang="en-SG" sz="2400" dirty="0" err="1" smtClean="0"/>
              <a:t>dan</a:t>
            </a:r>
            <a:r>
              <a:rPr lang="en-SG" sz="2400" dirty="0" smtClean="0"/>
              <a:t> </a:t>
            </a:r>
            <a:r>
              <a:rPr lang="en-SG" sz="2400" dirty="0" err="1" smtClean="0"/>
              <a:t>memang</a:t>
            </a:r>
            <a:r>
              <a:rPr lang="en-SG" sz="2400" dirty="0" smtClean="0"/>
              <a:t> </a:t>
            </a:r>
            <a:r>
              <a:rPr lang="en-SG" sz="2400" dirty="0" err="1" smtClean="0"/>
              <a:t>prosesnya</a:t>
            </a:r>
            <a:r>
              <a:rPr lang="en-SG" sz="2400" dirty="0" smtClean="0"/>
              <a:t> </a:t>
            </a:r>
            <a:r>
              <a:rPr lang="en-SG" sz="2400" dirty="0" err="1" smtClean="0"/>
              <a:t>sangat</a:t>
            </a:r>
            <a:r>
              <a:rPr lang="en-SG" sz="2400" dirty="0" smtClean="0"/>
              <a:t> </a:t>
            </a:r>
            <a:r>
              <a:rPr lang="en-SG" sz="2400" dirty="0" err="1" smtClean="0"/>
              <a:t>cepat</a:t>
            </a:r>
            <a:r>
              <a:rPr lang="en-SG" sz="2400" dirty="0" smtClean="0"/>
              <a:t> . </a:t>
            </a:r>
            <a:r>
              <a:rPr lang="en-SG" sz="2400" dirty="0" err="1" smtClean="0"/>
              <a:t>Perpindahan</a:t>
            </a:r>
            <a:r>
              <a:rPr lang="en-SG" sz="2400" dirty="0" smtClean="0"/>
              <a:t> </a:t>
            </a:r>
            <a:r>
              <a:rPr lang="en-SG" sz="2400" dirty="0" err="1" smtClean="0"/>
              <a:t>serat</a:t>
            </a:r>
            <a:r>
              <a:rPr lang="en-SG" sz="2400" dirty="0" smtClean="0"/>
              <a:t> </a:t>
            </a:r>
            <a:r>
              <a:rPr lang="en-SG" sz="2400" dirty="0" err="1" smtClean="0"/>
              <a:t>optik</a:t>
            </a:r>
            <a:r>
              <a:rPr lang="en-SG" sz="2400" dirty="0" smtClean="0"/>
              <a:t> </a:t>
            </a:r>
            <a:r>
              <a:rPr lang="en-SG" sz="2400" dirty="0" err="1" smtClean="0"/>
              <a:t>secara</a:t>
            </a:r>
            <a:r>
              <a:rPr lang="en-SG" sz="2400" dirty="0" smtClean="0"/>
              <a:t> modern </a:t>
            </a:r>
            <a:r>
              <a:rPr lang="en-SG" sz="2400" dirty="0" err="1" smtClean="0"/>
              <a:t>menghasilkan</a:t>
            </a:r>
            <a:r>
              <a:rPr lang="en-SG" sz="2400" dirty="0" smtClean="0"/>
              <a:t> Wavelength Division Multiplexing (WDM) </a:t>
            </a:r>
            <a:r>
              <a:rPr lang="en-SG" sz="2400" dirty="0" err="1" smtClean="0"/>
              <a:t>atau</a:t>
            </a:r>
            <a:r>
              <a:rPr lang="en-SG" sz="2400" dirty="0" smtClean="0"/>
              <a:t> </a:t>
            </a:r>
            <a:r>
              <a:rPr lang="en-SG" sz="2400" dirty="0" err="1" smtClean="0"/>
              <a:t>pembagian</a:t>
            </a:r>
            <a:r>
              <a:rPr lang="en-SG" sz="2400" dirty="0" smtClean="0"/>
              <a:t> </a:t>
            </a:r>
            <a:r>
              <a:rPr lang="en-SG" sz="2400" dirty="0" err="1" smtClean="0"/>
              <a:t>gelombang</a:t>
            </a:r>
            <a:r>
              <a:rPr lang="en-SG" sz="2400" dirty="0" smtClean="0"/>
              <a:t> yang </a:t>
            </a:r>
            <a:r>
              <a:rPr lang="en-SG" sz="2400" dirty="0" err="1" smtClean="0"/>
              <a:t>sangat</a:t>
            </a:r>
            <a:r>
              <a:rPr lang="en-SG" sz="2400" dirty="0" smtClean="0"/>
              <a:t> </a:t>
            </a:r>
            <a:r>
              <a:rPr lang="en-SG" sz="2400" dirty="0" err="1" smtClean="0"/>
              <a:t>panjang</a:t>
            </a:r>
            <a:r>
              <a:rPr lang="en-SG" sz="2400" dirty="0" smtClean="0"/>
              <a:t> </a:t>
            </a:r>
            <a:r>
              <a:rPr lang="en-SG" sz="2400" dirty="0" err="1" smtClean="0"/>
              <a:t>di</a:t>
            </a:r>
            <a:r>
              <a:rPr lang="en-SG" sz="2400" dirty="0" smtClean="0"/>
              <a:t> </a:t>
            </a:r>
            <a:r>
              <a:rPr lang="en-SG" sz="2400" dirty="0" err="1" smtClean="0"/>
              <a:t>mana</a:t>
            </a:r>
            <a:r>
              <a:rPr lang="en-SG" sz="2400" dirty="0" smtClean="0"/>
              <a:t> </a:t>
            </a:r>
            <a:r>
              <a:rPr lang="en-SG" sz="2400" dirty="0" err="1" smtClean="0"/>
              <a:t>sinyal</a:t>
            </a:r>
            <a:r>
              <a:rPr lang="en-SG" sz="2400" dirty="0" smtClean="0"/>
              <a:t> </a:t>
            </a:r>
            <a:r>
              <a:rPr lang="en-SG" sz="2400" dirty="0" err="1" smtClean="0"/>
              <a:t>dipancarkan</a:t>
            </a:r>
            <a:r>
              <a:rPr lang="en-SG" sz="2400" dirty="0" smtClean="0"/>
              <a:t> </a:t>
            </a:r>
            <a:r>
              <a:rPr lang="en-SG" sz="2400" dirty="0" err="1" smtClean="0"/>
              <a:t>ke</a:t>
            </a:r>
            <a:r>
              <a:rPr lang="en-SG" sz="2400" dirty="0" smtClean="0"/>
              <a:t> </a:t>
            </a:r>
            <a:r>
              <a:rPr lang="en-SG" sz="2400" dirty="0" err="1" smtClean="0"/>
              <a:t>seberang</a:t>
            </a:r>
            <a:r>
              <a:rPr lang="en-SG" sz="2400" dirty="0" smtClean="0"/>
              <a:t> </a:t>
            </a:r>
            <a:r>
              <a:rPr lang="en-SG" sz="2400" dirty="0" err="1" smtClean="0"/>
              <a:t>dengan</a:t>
            </a:r>
            <a:r>
              <a:rPr lang="en-SG" sz="2400" dirty="0" smtClean="0"/>
              <a:t> </a:t>
            </a:r>
            <a:r>
              <a:rPr lang="en-SG" sz="2400" dirty="0" err="1" smtClean="0"/>
              <a:t>panjang</a:t>
            </a:r>
            <a:r>
              <a:rPr lang="en-SG" sz="2400" dirty="0" smtClean="0"/>
              <a:t> </a:t>
            </a:r>
            <a:r>
              <a:rPr lang="en-SG" sz="2400" dirty="0" err="1" smtClean="0"/>
              <a:t>gelombang</a:t>
            </a:r>
            <a:r>
              <a:rPr lang="en-SG" sz="2400" dirty="0" smtClean="0"/>
              <a:t> yang </a:t>
            </a:r>
            <a:r>
              <a:rPr lang="en-SG" sz="2400" dirty="0" err="1" smtClean="0"/>
              <a:t>berbeda</a:t>
            </a:r>
            <a:r>
              <a:rPr lang="en-SG" sz="2400" dirty="0" smtClean="0"/>
              <a:t>, </a:t>
            </a:r>
            <a:r>
              <a:rPr lang="en-SG" sz="2400" dirty="0" err="1" smtClean="0"/>
              <a:t>sehingga</a:t>
            </a:r>
            <a:r>
              <a:rPr lang="en-SG" sz="2400" dirty="0" smtClean="0"/>
              <a:t> </a:t>
            </a:r>
            <a:r>
              <a:rPr lang="en-SG" sz="2400" dirty="0" err="1" smtClean="0"/>
              <a:t>harus</a:t>
            </a:r>
            <a:r>
              <a:rPr lang="en-SG" sz="2400" dirty="0" smtClean="0"/>
              <a:t> </a:t>
            </a:r>
            <a:r>
              <a:rPr lang="en-SG" sz="2400" dirty="0" err="1" smtClean="0"/>
              <a:t>menciptakan</a:t>
            </a:r>
            <a:r>
              <a:rPr lang="en-SG" sz="2400" dirty="0" smtClean="0"/>
              <a:t> </a:t>
            </a:r>
            <a:r>
              <a:rPr lang="en-SG" sz="2400" dirty="0" err="1" smtClean="0"/>
              <a:t>saluran</a:t>
            </a:r>
            <a:r>
              <a:rPr lang="en-SG" sz="2400" dirty="0" smtClean="0"/>
              <a:t> </a:t>
            </a:r>
            <a:r>
              <a:rPr lang="en-SG" sz="2400" dirty="0" err="1" smtClean="0"/>
              <a:t>tambahan</a:t>
            </a:r>
            <a:r>
              <a:rPr lang="en-SG" sz="2400" dirty="0" smtClean="0"/>
              <a:t> </a:t>
            </a:r>
            <a:r>
              <a:rPr lang="en-SG" sz="2400" dirty="0" err="1" smtClean="0"/>
              <a:t>untuk</a:t>
            </a:r>
            <a:r>
              <a:rPr lang="en-SG" sz="2400" dirty="0" smtClean="0"/>
              <a:t> </a:t>
            </a:r>
            <a:r>
              <a:rPr lang="en-SG" sz="2400" dirty="0" err="1" smtClean="0"/>
              <a:t>keperluan</a:t>
            </a:r>
            <a:r>
              <a:rPr lang="en-SG" sz="2400" dirty="0" smtClean="0"/>
              <a:t> </a:t>
            </a:r>
            <a:r>
              <a:rPr lang="en-SG" sz="2400" dirty="0" err="1" smtClean="0"/>
              <a:t>transmisi</a:t>
            </a:r>
            <a:r>
              <a:rPr lang="en-SG" sz="2400" dirty="0" smtClean="0"/>
              <a:t>.</a:t>
            </a:r>
            <a:endParaRPr lang="en-SG" sz="2400" dirty="0"/>
          </a:p>
        </p:txBody>
      </p:sp>
      <p:sp>
        <p:nvSpPr>
          <p:cNvPr id="4" name="Date Placeholder 3"/>
          <p:cNvSpPr>
            <a:spLocks noGrp="1"/>
          </p:cNvSpPr>
          <p:nvPr>
            <p:ph type="dt" sz="half" idx="10"/>
          </p:nvPr>
        </p:nvSpPr>
        <p:spPr/>
        <p:txBody>
          <a:bodyPr/>
          <a:lstStyle/>
          <a:p>
            <a:fld id="{9B1C5F1D-12BB-4D69-9FF8-AB47E6657A3A}"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38</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sz="4000" dirty="0"/>
              <a:t>PDH Standard </a:t>
            </a:r>
            <a:r>
              <a:rPr lang="en-US" sz="4000" dirty="0" err="1"/>
              <a:t>Eropa</a:t>
            </a:r>
            <a:r>
              <a:rPr lang="id-ID" sz="4000" dirty="0"/>
              <a:t> (CEPT)</a:t>
            </a:r>
            <a:endParaRPr lang="en-US" sz="4000" dirty="0"/>
          </a:p>
        </p:txBody>
      </p:sp>
      <p:sp>
        <p:nvSpPr>
          <p:cNvPr id="6" name="Slide Number Placeholder 5"/>
          <p:cNvSpPr>
            <a:spLocks noGrp="1"/>
          </p:cNvSpPr>
          <p:nvPr>
            <p:ph type="sldNum" sz="quarter" idx="11"/>
          </p:nvPr>
        </p:nvSpPr>
        <p:spPr/>
        <p:txBody>
          <a:bodyPr/>
          <a:lstStyle/>
          <a:p>
            <a:fld id="{33922168-63DD-411A-A1E4-50A9FE869776}" type="slidenum">
              <a:rPr lang="en-US"/>
              <a:pPr/>
              <a:t>39</a:t>
            </a:fld>
            <a:endParaRPr lang="en-US"/>
          </a:p>
        </p:txBody>
      </p:sp>
      <p:pic>
        <p:nvPicPr>
          <p:cNvPr id="147460" name="Picture 4"/>
          <p:cNvPicPr>
            <a:picLocks noChangeAspect="1" noChangeArrowheads="1"/>
          </p:cNvPicPr>
          <p:nvPr/>
        </p:nvPicPr>
        <p:blipFill>
          <a:blip r:embed="rId2"/>
          <a:srcRect/>
          <a:stretch>
            <a:fillRect/>
          </a:stretch>
        </p:blipFill>
        <p:spPr bwMode="auto">
          <a:xfrm>
            <a:off x="428596" y="1857364"/>
            <a:ext cx="8351838" cy="4148137"/>
          </a:xfrm>
          <a:prstGeom prst="rect">
            <a:avLst/>
          </a:prstGeom>
          <a:noFill/>
        </p:spPr>
      </p:pic>
      <p:sp>
        <p:nvSpPr>
          <p:cNvPr id="147461" name="Text Box 5"/>
          <p:cNvSpPr txBox="1">
            <a:spLocks noChangeArrowheads="1"/>
          </p:cNvSpPr>
          <p:nvPr/>
        </p:nvSpPr>
        <p:spPr bwMode="auto">
          <a:xfrm>
            <a:off x="0" y="4718050"/>
            <a:ext cx="1619250" cy="366713"/>
          </a:xfrm>
          <a:prstGeom prst="rect">
            <a:avLst/>
          </a:prstGeom>
          <a:noFill/>
          <a:ln w="9525">
            <a:noFill/>
            <a:miter lim="800000"/>
            <a:headEnd/>
            <a:tailEnd/>
          </a:ln>
          <a:effectLst/>
        </p:spPr>
        <p:txBody>
          <a:bodyPr wrap="none">
            <a:spAutoFit/>
          </a:bodyPr>
          <a:lstStyle/>
          <a:p>
            <a:r>
              <a:rPr lang="id-ID">
                <a:solidFill>
                  <a:srgbClr val="990000"/>
                </a:solidFill>
              </a:rPr>
              <a:t>Channel Bank</a:t>
            </a:r>
            <a:endParaRPr lang="en-US">
              <a:solidFill>
                <a:srgbClr val="990000"/>
              </a:solidFill>
            </a:endParaRPr>
          </a:p>
        </p:txBody>
      </p:sp>
      <p:sp>
        <p:nvSpPr>
          <p:cNvPr id="147462" name="Freeform 6"/>
          <p:cNvSpPr>
            <a:spLocks/>
          </p:cNvSpPr>
          <p:nvPr/>
        </p:nvSpPr>
        <p:spPr bwMode="auto">
          <a:xfrm>
            <a:off x="311150" y="3141663"/>
            <a:ext cx="1020763" cy="1582737"/>
          </a:xfrm>
          <a:custGeom>
            <a:avLst/>
            <a:gdLst/>
            <a:ahLst/>
            <a:cxnLst>
              <a:cxn ang="0">
                <a:pos x="53" y="997"/>
              </a:cxn>
              <a:cxn ang="0">
                <a:pos x="8" y="816"/>
              </a:cxn>
              <a:cxn ang="0">
                <a:pos x="99" y="544"/>
              </a:cxn>
              <a:cxn ang="0">
                <a:pos x="416" y="272"/>
              </a:cxn>
              <a:cxn ang="0">
                <a:pos x="643" y="0"/>
              </a:cxn>
            </a:cxnLst>
            <a:rect l="0" t="0" r="r" b="b"/>
            <a:pathLst>
              <a:path w="643" h="997">
                <a:moveTo>
                  <a:pt x="53" y="997"/>
                </a:moveTo>
                <a:cubicBezTo>
                  <a:pt x="26" y="944"/>
                  <a:pt x="0" y="891"/>
                  <a:pt x="8" y="816"/>
                </a:cubicBezTo>
                <a:cubicBezTo>
                  <a:pt x="16" y="741"/>
                  <a:pt x="31" y="635"/>
                  <a:pt x="99" y="544"/>
                </a:cubicBezTo>
                <a:cubicBezTo>
                  <a:pt x="167" y="453"/>
                  <a:pt x="325" y="363"/>
                  <a:pt x="416" y="272"/>
                </a:cubicBezTo>
                <a:cubicBezTo>
                  <a:pt x="507" y="181"/>
                  <a:pt x="575" y="90"/>
                  <a:pt x="643" y="0"/>
                </a:cubicBezTo>
              </a:path>
            </a:pathLst>
          </a:custGeom>
          <a:noFill/>
          <a:ln w="9525">
            <a:solidFill>
              <a:srgbClr val="990000"/>
            </a:solidFill>
            <a:round/>
            <a:headEnd type="none" w="med" len="med"/>
            <a:tailEnd type="triangle" w="med" len="med"/>
          </a:ln>
          <a:effectLst/>
        </p:spPr>
        <p:txBody>
          <a:bodyPr/>
          <a:lstStyle/>
          <a:p>
            <a:endParaRPr lang="en-SG"/>
          </a:p>
        </p:txBody>
      </p:sp>
      <p:sp>
        <p:nvSpPr>
          <p:cNvPr id="8" name="Date Placeholder 7"/>
          <p:cNvSpPr>
            <a:spLocks noGrp="1"/>
          </p:cNvSpPr>
          <p:nvPr>
            <p:ph type="dt" sz="half" idx="10"/>
          </p:nvPr>
        </p:nvSpPr>
        <p:spPr/>
        <p:txBody>
          <a:bodyPr/>
          <a:lstStyle/>
          <a:p>
            <a:fld id="{6607B7D9-8580-4322-963D-7F2D6D92349E}" type="datetime1">
              <a:rPr lang="en-US" smtClean="0"/>
              <a:t>5/30/2011</a:t>
            </a:fld>
            <a:endParaRPr lang="en-SG" dirty="0"/>
          </a:p>
        </p:txBody>
      </p:sp>
      <p:sp>
        <p:nvSpPr>
          <p:cNvPr id="9" name="Footer Placeholder 8"/>
          <p:cNvSpPr>
            <a:spLocks noGrp="1"/>
          </p:cNvSpPr>
          <p:nvPr>
            <p:ph type="ftr" sz="quarter" idx="12"/>
          </p:nvPr>
        </p:nvSpPr>
        <p:spPr/>
        <p:txBody>
          <a:bodyPr/>
          <a:lstStyle/>
          <a:p>
            <a:r>
              <a:rPr lang="en-US" smtClean="0"/>
              <a:t>Komunikasi Data</a:t>
            </a:r>
            <a:endParaRPr lang="en-SG"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Multiplexing</a:t>
            </a:r>
            <a:endParaRPr lang="en-SG" dirty="0"/>
          </a:p>
        </p:txBody>
      </p:sp>
      <p:sp>
        <p:nvSpPr>
          <p:cNvPr id="39939" name="Rectangle 3"/>
          <p:cNvSpPr>
            <a:spLocks noGrp="1" noChangeArrowheads="1"/>
          </p:cNvSpPr>
          <p:nvPr>
            <p:ph idx="1"/>
          </p:nvPr>
        </p:nvSpPr>
        <p:spPr/>
        <p:txBody>
          <a:bodyPr/>
          <a:lstStyle/>
          <a:p>
            <a:r>
              <a:rPr lang="en-US" dirty="0"/>
              <a:t>Two or more simultaneous transmissions on a single circuit.</a:t>
            </a:r>
          </a:p>
          <a:p>
            <a:pPr lvl="1"/>
            <a:r>
              <a:rPr lang="en-US" sz="2400" dirty="0"/>
              <a:t>Transparent to end user.</a:t>
            </a:r>
          </a:p>
          <a:p>
            <a:r>
              <a:rPr lang="en-US" i="1" dirty="0">
                <a:solidFill>
                  <a:srgbClr val="FF0066"/>
                </a:solidFill>
              </a:rPr>
              <a:t>Multiplexing costs less</a:t>
            </a:r>
            <a:r>
              <a:rPr lang="en-US" dirty="0"/>
              <a:t>.</a:t>
            </a:r>
          </a:p>
          <a:p>
            <a:pPr>
              <a:buFontTx/>
              <a:buNone/>
            </a:pPr>
            <a:endParaRPr lang="en-US" dirty="0"/>
          </a:p>
          <a:p>
            <a:pPr>
              <a:buFontTx/>
              <a:buNone/>
            </a:pPr>
            <a:endParaRPr lang="en-US" dirty="0"/>
          </a:p>
        </p:txBody>
      </p:sp>
      <p:sp>
        <p:nvSpPr>
          <p:cNvPr id="5" name="Slide Number Placeholder 5"/>
          <p:cNvSpPr>
            <a:spLocks noGrp="1"/>
          </p:cNvSpPr>
          <p:nvPr>
            <p:ph type="sldNum" sz="quarter" idx="11"/>
          </p:nvPr>
        </p:nvSpPr>
        <p:spPr/>
        <p:txBody>
          <a:bodyPr/>
          <a:lstStyle/>
          <a:p>
            <a:fld id="{BAB7A234-8A1B-4BE4-AC01-EF08CACF11D2}" type="slidenum">
              <a:rPr lang="en-US"/>
              <a:pPr/>
              <a:t>4</a:t>
            </a:fld>
            <a:endParaRPr lang="en-US"/>
          </a:p>
        </p:txBody>
      </p:sp>
      <p:pic>
        <p:nvPicPr>
          <p:cNvPr id="39940" name="Picture 4"/>
          <p:cNvPicPr>
            <a:picLocks noChangeAspect="1" noChangeArrowheads="1"/>
          </p:cNvPicPr>
          <p:nvPr/>
        </p:nvPicPr>
        <p:blipFill>
          <a:blip r:embed="rId2"/>
          <a:srcRect b="33449"/>
          <a:stretch>
            <a:fillRect/>
          </a:stretch>
        </p:blipFill>
        <p:spPr bwMode="auto">
          <a:xfrm>
            <a:off x="285720" y="3781444"/>
            <a:ext cx="8686800" cy="2362200"/>
          </a:xfrm>
          <a:prstGeom prst="rect">
            <a:avLst/>
          </a:prstGeom>
          <a:noFill/>
          <a:ln w="9525">
            <a:noFill/>
            <a:miter lim="800000"/>
            <a:headEnd/>
            <a:tailEnd/>
          </a:ln>
          <a:effectLst/>
        </p:spPr>
      </p:pic>
      <p:sp>
        <p:nvSpPr>
          <p:cNvPr id="8" name="Date Placeholder 7"/>
          <p:cNvSpPr>
            <a:spLocks noGrp="1"/>
          </p:cNvSpPr>
          <p:nvPr>
            <p:ph type="dt" sz="half" idx="10"/>
          </p:nvPr>
        </p:nvSpPr>
        <p:spPr/>
        <p:txBody>
          <a:bodyPr/>
          <a:lstStyle/>
          <a:p>
            <a:fld id="{61EC79A5-63D7-4DCB-956E-4EC55042A1A0}" type="datetime1">
              <a:rPr lang="en-US" smtClean="0"/>
              <a:t>5/30/2011</a:t>
            </a:fld>
            <a:endParaRPr lang="en-SG" dirty="0"/>
          </a:p>
        </p:txBody>
      </p:sp>
      <p:sp>
        <p:nvSpPr>
          <p:cNvPr id="9" name="Footer Placeholder 8"/>
          <p:cNvSpPr>
            <a:spLocks noGrp="1"/>
          </p:cNvSpPr>
          <p:nvPr>
            <p:ph type="ftr" sz="quarter" idx="12"/>
          </p:nvPr>
        </p:nvSpPr>
        <p:spPr/>
        <p:txBody>
          <a:bodyPr/>
          <a:lstStyle/>
          <a:p>
            <a:r>
              <a:rPr lang="en-US" smtClean="0"/>
              <a:t>Komunikasi Data</a:t>
            </a:r>
            <a:endParaRPr lang="en-SG"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8"/>
          <p:cNvGrpSpPr>
            <a:grpSpLocks/>
          </p:cNvGrpSpPr>
          <p:nvPr/>
        </p:nvGrpSpPr>
        <p:grpSpPr bwMode="auto">
          <a:xfrm>
            <a:off x="1066800" y="1266804"/>
            <a:ext cx="1371600" cy="2362200"/>
            <a:chOff x="672" y="528"/>
            <a:chExt cx="864" cy="1488"/>
          </a:xfrm>
        </p:grpSpPr>
        <p:sp>
          <p:nvSpPr>
            <p:cNvPr id="19460" name="Rectangle 4"/>
            <p:cNvSpPr>
              <a:spLocks noChangeArrowheads="1"/>
            </p:cNvSpPr>
            <p:nvPr/>
          </p:nvSpPr>
          <p:spPr bwMode="auto">
            <a:xfrm>
              <a:off x="672" y="528"/>
              <a:ext cx="864" cy="288"/>
            </a:xfrm>
            <a:prstGeom prst="rect">
              <a:avLst/>
            </a:prstGeom>
            <a:solidFill>
              <a:schemeClr val="accent2"/>
            </a:solidFill>
            <a:ln w="9525">
              <a:solidFill>
                <a:schemeClr val="bg2"/>
              </a:solidFill>
              <a:miter lim="800000"/>
              <a:headEnd/>
              <a:tailEnd/>
            </a:ln>
            <a:effectLst/>
          </p:spPr>
          <p:txBody>
            <a:bodyPr wrap="none" anchor="ctr"/>
            <a:lstStyle/>
            <a:p>
              <a:endParaRPr lang="en-SG"/>
            </a:p>
          </p:txBody>
        </p:sp>
        <p:sp>
          <p:nvSpPr>
            <p:cNvPr id="19468" name="Rectangle 12"/>
            <p:cNvSpPr>
              <a:spLocks noChangeArrowheads="1"/>
            </p:cNvSpPr>
            <p:nvPr/>
          </p:nvSpPr>
          <p:spPr bwMode="auto">
            <a:xfrm>
              <a:off x="672" y="1104"/>
              <a:ext cx="864" cy="288"/>
            </a:xfrm>
            <a:prstGeom prst="rect">
              <a:avLst/>
            </a:prstGeom>
            <a:solidFill>
              <a:schemeClr val="accent2"/>
            </a:solidFill>
            <a:ln w="9525">
              <a:solidFill>
                <a:schemeClr val="bg2"/>
              </a:solidFill>
              <a:miter lim="800000"/>
              <a:headEnd/>
              <a:tailEnd/>
            </a:ln>
            <a:effectLst/>
          </p:spPr>
          <p:txBody>
            <a:bodyPr wrap="none" anchor="ctr"/>
            <a:lstStyle/>
            <a:p>
              <a:endParaRPr lang="en-SG"/>
            </a:p>
          </p:txBody>
        </p:sp>
        <p:sp>
          <p:nvSpPr>
            <p:cNvPr id="19469" name="Rectangle 13"/>
            <p:cNvSpPr>
              <a:spLocks noChangeArrowheads="1"/>
            </p:cNvSpPr>
            <p:nvPr/>
          </p:nvSpPr>
          <p:spPr bwMode="auto">
            <a:xfrm>
              <a:off x="672" y="1728"/>
              <a:ext cx="864" cy="288"/>
            </a:xfrm>
            <a:prstGeom prst="rect">
              <a:avLst/>
            </a:prstGeom>
            <a:solidFill>
              <a:schemeClr val="accent2"/>
            </a:solidFill>
            <a:ln w="9525">
              <a:solidFill>
                <a:schemeClr val="bg2"/>
              </a:solidFill>
              <a:miter lim="800000"/>
              <a:headEnd/>
              <a:tailEnd/>
            </a:ln>
            <a:effectLst/>
          </p:spPr>
          <p:txBody>
            <a:bodyPr wrap="none" anchor="ctr"/>
            <a:lstStyle/>
            <a:p>
              <a:endParaRPr lang="en-SG"/>
            </a:p>
          </p:txBody>
        </p:sp>
        <p:sp>
          <p:nvSpPr>
            <p:cNvPr id="19491" name="Line 35"/>
            <p:cNvSpPr>
              <a:spLocks noChangeShapeType="1"/>
            </p:cNvSpPr>
            <p:nvPr/>
          </p:nvSpPr>
          <p:spPr bwMode="auto">
            <a:xfrm flipV="1">
              <a:off x="1104" y="1392"/>
              <a:ext cx="0" cy="336"/>
            </a:xfrm>
            <a:prstGeom prst="line">
              <a:avLst/>
            </a:prstGeom>
            <a:noFill/>
            <a:ln w="9525">
              <a:solidFill>
                <a:schemeClr val="hlink"/>
              </a:solidFill>
              <a:round/>
              <a:headEnd/>
              <a:tailEnd/>
            </a:ln>
            <a:effectLst/>
          </p:spPr>
          <p:txBody>
            <a:bodyPr/>
            <a:lstStyle/>
            <a:p>
              <a:endParaRPr lang="en-SG"/>
            </a:p>
          </p:txBody>
        </p:sp>
        <p:sp>
          <p:nvSpPr>
            <p:cNvPr id="19492" name="Line 36"/>
            <p:cNvSpPr>
              <a:spLocks noChangeShapeType="1"/>
            </p:cNvSpPr>
            <p:nvPr/>
          </p:nvSpPr>
          <p:spPr bwMode="auto">
            <a:xfrm flipV="1">
              <a:off x="1104" y="816"/>
              <a:ext cx="0" cy="288"/>
            </a:xfrm>
            <a:prstGeom prst="line">
              <a:avLst/>
            </a:prstGeom>
            <a:noFill/>
            <a:ln w="9525">
              <a:solidFill>
                <a:schemeClr val="hlink"/>
              </a:solidFill>
              <a:round/>
              <a:headEnd/>
              <a:tailEnd/>
            </a:ln>
            <a:effectLst/>
          </p:spPr>
          <p:txBody>
            <a:bodyPr/>
            <a:lstStyle/>
            <a:p>
              <a:endParaRPr lang="en-SG"/>
            </a:p>
          </p:txBody>
        </p:sp>
      </p:grpSp>
      <p:sp>
        <p:nvSpPr>
          <p:cNvPr id="19458" name="Rectangle 2"/>
          <p:cNvSpPr>
            <a:spLocks noGrp="1" noChangeArrowheads="1"/>
          </p:cNvSpPr>
          <p:nvPr>
            <p:ph type="title"/>
          </p:nvPr>
        </p:nvSpPr>
        <p:spPr>
          <a:xfrm>
            <a:off x="685800" y="428604"/>
            <a:ext cx="7772400" cy="533400"/>
          </a:xfrm>
        </p:spPr>
        <p:txBody>
          <a:bodyPr>
            <a:normAutofit fontScale="90000"/>
          </a:bodyPr>
          <a:lstStyle/>
          <a:p>
            <a:r>
              <a:rPr lang="en-US" sz="3400" b="1"/>
              <a:t>PDH Hierarchy</a:t>
            </a:r>
            <a:endParaRPr lang="en-GB" sz="2500"/>
          </a:p>
        </p:txBody>
      </p:sp>
      <p:sp>
        <p:nvSpPr>
          <p:cNvPr id="19461" name="Text Box 5"/>
          <p:cNvSpPr txBox="1">
            <a:spLocks noChangeArrowheads="1"/>
          </p:cNvSpPr>
          <p:nvPr/>
        </p:nvSpPr>
        <p:spPr bwMode="auto">
          <a:xfrm>
            <a:off x="1066800" y="1266804"/>
            <a:ext cx="1416050"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bg2"/>
                </a:solidFill>
              </a:rPr>
              <a:t>397200 kbit/</a:t>
            </a:r>
            <a:r>
              <a:rPr lang="en-GB" sz="1600" b="1">
                <a:solidFill>
                  <a:schemeClr val="bg2"/>
                </a:solidFill>
                <a:latin typeface="Times New Roman" charset="0"/>
              </a:rPr>
              <a:t>s</a:t>
            </a:r>
          </a:p>
        </p:txBody>
      </p:sp>
      <p:sp>
        <p:nvSpPr>
          <p:cNvPr id="19462" name="Rectangle 6"/>
          <p:cNvSpPr>
            <a:spLocks noChangeArrowheads="1"/>
          </p:cNvSpPr>
          <p:nvPr/>
        </p:nvSpPr>
        <p:spPr bwMode="auto">
          <a:xfrm>
            <a:off x="3962400" y="2181204"/>
            <a:ext cx="1371600" cy="457200"/>
          </a:xfrm>
          <a:prstGeom prst="rect">
            <a:avLst/>
          </a:prstGeom>
          <a:solidFill>
            <a:schemeClr val="accent2"/>
          </a:solidFill>
          <a:ln w="9525">
            <a:solidFill>
              <a:schemeClr val="bg2"/>
            </a:solidFill>
            <a:miter lim="800000"/>
            <a:headEnd/>
            <a:tailEnd/>
          </a:ln>
          <a:effectLst/>
        </p:spPr>
        <p:txBody>
          <a:bodyPr wrap="none" anchor="ctr"/>
          <a:lstStyle/>
          <a:p>
            <a:endParaRPr lang="en-SG"/>
          </a:p>
        </p:txBody>
      </p:sp>
      <p:sp>
        <p:nvSpPr>
          <p:cNvPr id="19463" name="Rectangle 7"/>
          <p:cNvSpPr>
            <a:spLocks noChangeArrowheads="1"/>
          </p:cNvSpPr>
          <p:nvPr/>
        </p:nvSpPr>
        <p:spPr bwMode="auto">
          <a:xfrm>
            <a:off x="6934200" y="1266804"/>
            <a:ext cx="1371600" cy="457200"/>
          </a:xfrm>
          <a:prstGeom prst="rect">
            <a:avLst/>
          </a:prstGeom>
          <a:solidFill>
            <a:schemeClr val="accent2"/>
          </a:solidFill>
          <a:ln w="9525">
            <a:solidFill>
              <a:schemeClr val="bg2"/>
            </a:solidFill>
            <a:miter lim="800000"/>
            <a:headEnd/>
            <a:tailEnd/>
          </a:ln>
          <a:effectLst/>
        </p:spPr>
        <p:txBody>
          <a:bodyPr wrap="none" anchor="ctr"/>
          <a:lstStyle/>
          <a:p>
            <a:endParaRPr lang="en-SG"/>
          </a:p>
        </p:txBody>
      </p:sp>
      <p:sp>
        <p:nvSpPr>
          <p:cNvPr id="19464" name="Rectangle 8"/>
          <p:cNvSpPr>
            <a:spLocks noChangeArrowheads="1"/>
          </p:cNvSpPr>
          <p:nvPr/>
        </p:nvSpPr>
        <p:spPr bwMode="auto">
          <a:xfrm>
            <a:off x="6934200" y="2181204"/>
            <a:ext cx="1371600" cy="457200"/>
          </a:xfrm>
          <a:prstGeom prst="rect">
            <a:avLst/>
          </a:prstGeom>
          <a:solidFill>
            <a:schemeClr val="accent2"/>
          </a:solidFill>
          <a:ln w="9525">
            <a:solidFill>
              <a:schemeClr val="bg2"/>
            </a:solidFill>
            <a:miter lim="800000"/>
            <a:headEnd/>
            <a:tailEnd/>
          </a:ln>
          <a:effectLst/>
        </p:spPr>
        <p:txBody>
          <a:bodyPr wrap="none" anchor="ctr"/>
          <a:lstStyle/>
          <a:p>
            <a:endParaRPr lang="en-SG"/>
          </a:p>
        </p:txBody>
      </p:sp>
      <p:sp>
        <p:nvSpPr>
          <p:cNvPr id="19465" name="Rectangle 9"/>
          <p:cNvSpPr>
            <a:spLocks noChangeArrowheads="1"/>
          </p:cNvSpPr>
          <p:nvPr/>
        </p:nvSpPr>
        <p:spPr bwMode="auto">
          <a:xfrm>
            <a:off x="6934200" y="3171804"/>
            <a:ext cx="1371600" cy="457200"/>
          </a:xfrm>
          <a:prstGeom prst="rect">
            <a:avLst/>
          </a:prstGeom>
          <a:solidFill>
            <a:schemeClr val="accent2"/>
          </a:solidFill>
          <a:ln w="9525">
            <a:solidFill>
              <a:schemeClr val="bg2"/>
            </a:solidFill>
            <a:miter lim="800000"/>
            <a:headEnd/>
            <a:tailEnd/>
          </a:ln>
          <a:effectLst/>
        </p:spPr>
        <p:txBody>
          <a:bodyPr wrap="none" anchor="ctr"/>
          <a:lstStyle/>
          <a:p>
            <a:endParaRPr lang="en-SG"/>
          </a:p>
        </p:txBody>
      </p:sp>
      <p:sp>
        <p:nvSpPr>
          <p:cNvPr id="19466" name="Rectangle 10"/>
          <p:cNvSpPr>
            <a:spLocks noChangeArrowheads="1"/>
          </p:cNvSpPr>
          <p:nvPr/>
        </p:nvSpPr>
        <p:spPr bwMode="auto">
          <a:xfrm>
            <a:off x="6934200" y="4162404"/>
            <a:ext cx="1371600" cy="457200"/>
          </a:xfrm>
          <a:prstGeom prst="rect">
            <a:avLst/>
          </a:prstGeom>
          <a:solidFill>
            <a:schemeClr val="accent2"/>
          </a:solidFill>
          <a:ln w="9525">
            <a:solidFill>
              <a:schemeClr val="bg2"/>
            </a:solidFill>
            <a:miter lim="800000"/>
            <a:headEnd/>
            <a:tailEnd/>
          </a:ln>
          <a:effectLst/>
        </p:spPr>
        <p:txBody>
          <a:bodyPr wrap="none" anchor="ctr"/>
          <a:lstStyle/>
          <a:p>
            <a:endParaRPr lang="en-SG"/>
          </a:p>
        </p:txBody>
      </p:sp>
      <p:sp>
        <p:nvSpPr>
          <p:cNvPr id="19467" name="Rectangle 11"/>
          <p:cNvSpPr>
            <a:spLocks noChangeArrowheads="1"/>
          </p:cNvSpPr>
          <p:nvPr/>
        </p:nvSpPr>
        <p:spPr bwMode="auto">
          <a:xfrm>
            <a:off x="3962400" y="3171804"/>
            <a:ext cx="1371600" cy="457200"/>
          </a:xfrm>
          <a:prstGeom prst="rect">
            <a:avLst/>
          </a:prstGeom>
          <a:solidFill>
            <a:schemeClr val="accent2"/>
          </a:solidFill>
          <a:ln w="9525">
            <a:solidFill>
              <a:schemeClr val="bg2"/>
            </a:solidFill>
            <a:miter lim="800000"/>
            <a:headEnd/>
            <a:tailEnd/>
          </a:ln>
          <a:effectLst/>
        </p:spPr>
        <p:txBody>
          <a:bodyPr wrap="none" anchor="ctr"/>
          <a:lstStyle/>
          <a:p>
            <a:endParaRPr lang="en-SG"/>
          </a:p>
        </p:txBody>
      </p:sp>
      <p:sp>
        <p:nvSpPr>
          <p:cNvPr id="19470" name="Rectangle 14"/>
          <p:cNvSpPr>
            <a:spLocks noChangeArrowheads="1"/>
          </p:cNvSpPr>
          <p:nvPr/>
        </p:nvSpPr>
        <p:spPr bwMode="auto">
          <a:xfrm>
            <a:off x="2514600" y="4162404"/>
            <a:ext cx="1371600" cy="457200"/>
          </a:xfrm>
          <a:prstGeom prst="rect">
            <a:avLst/>
          </a:prstGeom>
          <a:solidFill>
            <a:schemeClr val="accent2"/>
          </a:solidFill>
          <a:ln w="9525">
            <a:solidFill>
              <a:schemeClr val="bg2"/>
            </a:solidFill>
            <a:miter lim="800000"/>
            <a:headEnd/>
            <a:tailEnd/>
          </a:ln>
          <a:effectLst/>
        </p:spPr>
        <p:txBody>
          <a:bodyPr wrap="none" anchor="ctr"/>
          <a:lstStyle/>
          <a:p>
            <a:endParaRPr lang="en-SG"/>
          </a:p>
        </p:txBody>
      </p:sp>
      <p:sp>
        <p:nvSpPr>
          <p:cNvPr id="19471" name="Rectangle 15"/>
          <p:cNvSpPr>
            <a:spLocks noChangeArrowheads="1"/>
          </p:cNvSpPr>
          <p:nvPr/>
        </p:nvSpPr>
        <p:spPr bwMode="auto">
          <a:xfrm>
            <a:off x="2514600" y="5153004"/>
            <a:ext cx="1371600" cy="457200"/>
          </a:xfrm>
          <a:prstGeom prst="rect">
            <a:avLst/>
          </a:prstGeom>
          <a:solidFill>
            <a:schemeClr val="accent2"/>
          </a:solidFill>
          <a:ln w="9525">
            <a:solidFill>
              <a:schemeClr val="bg2"/>
            </a:solidFill>
            <a:miter lim="800000"/>
            <a:headEnd/>
            <a:tailEnd/>
          </a:ln>
          <a:effectLst/>
        </p:spPr>
        <p:txBody>
          <a:bodyPr wrap="none" anchor="ctr"/>
          <a:lstStyle/>
          <a:p>
            <a:endParaRPr lang="en-SG"/>
          </a:p>
        </p:txBody>
      </p:sp>
      <p:sp>
        <p:nvSpPr>
          <p:cNvPr id="19472" name="Rectangle 16"/>
          <p:cNvSpPr>
            <a:spLocks noChangeArrowheads="1"/>
          </p:cNvSpPr>
          <p:nvPr/>
        </p:nvSpPr>
        <p:spPr bwMode="auto">
          <a:xfrm>
            <a:off x="6553200" y="5153004"/>
            <a:ext cx="1371600" cy="457200"/>
          </a:xfrm>
          <a:prstGeom prst="rect">
            <a:avLst/>
          </a:prstGeom>
          <a:solidFill>
            <a:schemeClr val="accent2"/>
          </a:solidFill>
          <a:ln w="9525">
            <a:solidFill>
              <a:schemeClr val="bg2"/>
            </a:solidFill>
            <a:miter lim="800000"/>
            <a:headEnd/>
            <a:tailEnd/>
          </a:ln>
          <a:effectLst/>
        </p:spPr>
        <p:txBody>
          <a:bodyPr wrap="none" anchor="ctr"/>
          <a:lstStyle/>
          <a:p>
            <a:endParaRPr lang="en-SG"/>
          </a:p>
        </p:txBody>
      </p:sp>
      <p:sp>
        <p:nvSpPr>
          <p:cNvPr id="19473" name="Rectangle 17"/>
          <p:cNvSpPr>
            <a:spLocks noChangeArrowheads="1"/>
          </p:cNvSpPr>
          <p:nvPr/>
        </p:nvSpPr>
        <p:spPr bwMode="auto">
          <a:xfrm>
            <a:off x="4724400" y="6067404"/>
            <a:ext cx="1371600" cy="457200"/>
          </a:xfrm>
          <a:prstGeom prst="rect">
            <a:avLst/>
          </a:prstGeom>
          <a:solidFill>
            <a:schemeClr val="accent2"/>
          </a:solidFill>
          <a:ln w="9525">
            <a:solidFill>
              <a:schemeClr val="bg2"/>
            </a:solidFill>
            <a:miter lim="800000"/>
            <a:headEnd/>
            <a:tailEnd/>
          </a:ln>
          <a:effectLst/>
        </p:spPr>
        <p:txBody>
          <a:bodyPr wrap="none" anchor="ctr"/>
          <a:lstStyle/>
          <a:p>
            <a:endParaRPr lang="en-SG"/>
          </a:p>
        </p:txBody>
      </p:sp>
      <p:sp>
        <p:nvSpPr>
          <p:cNvPr id="19474" name="Text Box 18"/>
          <p:cNvSpPr txBox="1">
            <a:spLocks noChangeArrowheads="1"/>
          </p:cNvSpPr>
          <p:nvPr/>
        </p:nvSpPr>
        <p:spPr bwMode="auto">
          <a:xfrm>
            <a:off x="1143000" y="2181204"/>
            <a:ext cx="1336675"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bg2"/>
                </a:solidFill>
              </a:rPr>
              <a:t>97728 kbit/s</a:t>
            </a:r>
          </a:p>
        </p:txBody>
      </p:sp>
      <p:sp>
        <p:nvSpPr>
          <p:cNvPr id="19475" name="Text Box 19"/>
          <p:cNvSpPr txBox="1">
            <a:spLocks noChangeArrowheads="1"/>
          </p:cNvSpPr>
          <p:nvPr/>
        </p:nvSpPr>
        <p:spPr bwMode="auto">
          <a:xfrm>
            <a:off x="1143000" y="3171804"/>
            <a:ext cx="1336675"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bg2"/>
                </a:solidFill>
              </a:rPr>
              <a:t>32064 kbit/s</a:t>
            </a:r>
          </a:p>
        </p:txBody>
      </p:sp>
      <p:sp>
        <p:nvSpPr>
          <p:cNvPr id="19476" name="Text Box 20"/>
          <p:cNvSpPr txBox="1">
            <a:spLocks noChangeArrowheads="1"/>
          </p:cNvSpPr>
          <p:nvPr/>
        </p:nvSpPr>
        <p:spPr bwMode="auto">
          <a:xfrm>
            <a:off x="2590800" y="4162404"/>
            <a:ext cx="1223963"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dirty="0">
                <a:solidFill>
                  <a:schemeClr val="bg2"/>
                </a:solidFill>
              </a:rPr>
              <a:t>6312 </a:t>
            </a:r>
            <a:r>
              <a:rPr lang="en-GB" sz="1600" b="1" dirty="0" err="1">
                <a:solidFill>
                  <a:schemeClr val="bg2"/>
                </a:solidFill>
              </a:rPr>
              <a:t>kbit</a:t>
            </a:r>
            <a:r>
              <a:rPr lang="en-GB" sz="1600" b="1" dirty="0">
                <a:solidFill>
                  <a:schemeClr val="bg2"/>
                </a:solidFill>
              </a:rPr>
              <a:t>/s</a:t>
            </a:r>
          </a:p>
        </p:txBody>
      </p:sp>
      <p:sp>
        <p:nvSpPr>
          <p:cNvPr id="19477" name="Text Box 21"/>
          <p:cNvSpPr txBox="1">
            <a:spLocks noChangeArrowheads="1"/>
          </p:cNvSpPr>
          <p:nvPr/>
        </p:nvSpPr>
        <p:spPr bwMode="auto">
          <a:xfrm>
            <a:off x="2590800" y="5153004"/>
            <a:ext cx="1223963"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bg2"/>
                </a:solidFill>
              </a:rPr>
              <a:t>1544 kbit/s</a:t>
            </a:r>
          </a:p>
        </p:txBody>
      </p:sp>
      <p:sp>
        <p:nvSpPr>
          <p:cNvPr id="19478" name="Text Box 22"/>
          <p:cNvSpPr txBox="1">
            <a:spLocks noChangeArrowheads="1"/>
          </p:cNvSpPr>
          <p:nvPr/>
        </p:nvSpPr>
        <p:spPr bwMode="auto">
          <a:xfrm>
            <a:off x="4953000" y="6067404"/>
            <a:ext cx="998538"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bg2"/>
                </a:solidFill>
              </a:rPr>
              <a:t>64 kbit/s</a:t>
            </a:r>
          </a:p>
        </p:txBody>
      </p:sp>
      <p:sp>
        <p:nvSpPr>
          <p:cNvPr id="19479" name="Text Box 23"/>
          <p:cNvSpPr txBox="1">
            <a:spLocks noChangeArrowheads="1"/>
          </p:cNvSpPr>
          <p:nvPr/>
        </p:nvSpPr>
        <p:spPr bwMode="auto">
          <a:xfrm>
            <a:off x="6553200" y="5153004"/>
            <a:ext cx="1223963"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bg2"/>
                </a:solidFill>
              </a:rPr>
              <a:t>2048 kbit/s</a:t>
            </a:r>
          </a:p>
        </p:txBody>
      </p:sp>
      <p:sp>
        <p:nvSpPr>
          <p:cNvPr id="19480" name="Text Box 24"/>
          <p:cNvSpPr txBox="1">
            <a:spLocks noChangeArrowheads="1"/>
          </p:cNvSpPr>
          <p:nvPr/>
        </p:nvSpPr>
        <p:spPr bwMode="auto">
          <a:xfrm>
            <a:off x="7010400" y="4162404"/>
            <a:ext cx="1223963"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bg2"/>
                </a:solidFill>
              </a:rPr>
              <a:t>8448 kbit/s</a:t>
            </a:r>
          </a:p>
        </p:txBody>
      </p:sp>
      <p:sp>
        <p:nvSpPr>
          <p:cNvPr id="19481" name="Text Box 25"/>
          <p:cNvSpPr txBox="1">
            <a:spLocks noChangeArrowheads="1"/>
          </p:cNvSpPr>
          <p:nvPr/>
        </p:nvSpPr>
        <p:spPr bwMode="auto">
          <a:xfrm>
            <a:off x="6934200" y="3171804"/>
            <a:ext cx="1336675"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bg2"/>
                </a:solidFill>
              </a:rPr>
              <a:t>34368 kbit/s</a:t>
            </a:r>
          </a:p>
        </p:txBody>
      </p:sp>
      <p:sp>
        <p:nvSpPr>
          <p:cNvPr id="19482" name="Text Box 26"/>
          <p:cNvSpPr txBox="1">
            <a:spLocks noChangeArrowheads="1"/>
          </p:cNvSpPr>
          <p:nvPr/>
        </p:nvSpPr>
        <p:spPr bwMode="auto">
          <a:xfrm>
            <a:off x="6934200" y="2181204"/>
            <a:ext cx="1449388"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bg2"/>
                </a:solidFill>
              </a:rPr>
              <a:t>139254 kbit/s</a:t>
            </a:r>
          </a:p>
        </p:txBody>
      </p:sp>
      <p:sp>
        <p:nvSpPr>
          <p:cNvPr id="19483" name="Text Box 27"/>
          <p:cNvSpPr txBox="1">
            <a:spLocks noChangeArrowheads="1"/>
          </p:cNvSpPr>
          <p:nvPr/>
        </p:nvSpPr>
        <p:spPr bwMode="auto">
          <a:xfrm>
            <a:off x="6934200" y="1343004"/>
            <a:ext cx="1449388"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bg2"/>
                </a:solidFill>
              </a:rPr>
              <a:t>564992 kbit/s</a:t>
            </a:r>
          </a:p>
        </p:txBody>
      </p:sp>
      <p:sp>
        <p:nvSpPr>
          <p:cNvPr id="19484" name="Text Box 28"/>
          <p:cNvSpPr txBox="1">
            <a:spLocks noChangeArrowheads="1"/>
          </p:cNvSpPr>
          <p:nvPr/>
        </p:nvSpPr>
        <p:spPr bwMode="auto">
          <a:xfrm>
            <a:off x="3962400" y="2181204"/>
            <a:ext cx="1449388"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bg2"/>
                </a:solidFill>
              </a:rPr>
              <a:t>274176 kbit/s</a:t>
            </a:r>
          </a:p>
        </p:txBody>
      </p:sp>
      <p:sp>
        <p:nvSpPr>
          <p:cNvPr id="19485" name="Text Box 29"/>
          <p:cNvSpPr txBox="1">
            <a:spLocks noChangeArrowheads="1"/>
          </p:cNvSpPr>
          <p:nvPr/>
        </p:nvSpPr>
        <p:spPr bwMode="auto">
          <a:xfrm>
            <a:off x="3962400" y="3171804"/>
            <a:ext cx="1336675"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bg2"/>
                </a:solidFill>
              </a:rPr>
              <a:t>44736 kbit/s</a:t>
            </a:r>
          </a:p>
        </p:txBody>
      </p:sp>
      <p:sp>
        <p:nvSpPr>
          <p:cNvPr id="19486" name="Line 30"/>
          <p:cNvSpPr>
            <a:spLocks noChangeShapeType="1"/>
          </p:cNvSpPr>
          <p:nvPr/>
        </p:nvSpPr>
        <p:spPr bwMode="auto">
          <a:xfrm flipV="1">
            <a:off x="5410200" y="5610204"/>
            <a:ext cx="1828800" cy="457200"/>
          </a:xfrm>
          <a:prstGeom prst="line">
            <a:avLst/>
          </a:prstGeom>
          <a:noFill/>
          <a:ln w="9525">
            <a:solidFill>
              <a:schemeClr val="hlink"/>
            </a:solidFill>
            <a:round/>
            <a:headEnd/>
            <a:tailEnd/>
          </a:ln>
          <a:effectLst/>
        </p:spPr>
        <p:txBody>
          <a:bodyPr/>
          <a:lstStyle/>
          <a:p>
            <a:endParaRPr lang="en-SG"/>
          </a:p>
        </p:txBody>
      </p:sp>
      <p:sp>
        <p:nvSpPr>
          <p:cNvPr id="19487" name="Line 31"/>
          <p:cNvSpPr>
            <a:spLocks noChangeShapeType="1"/>
          </p:cNvSpPr>
          <p:nvPr/>
        </p:nvSpPr>
        <p:spPr bwMode="auto">
          <a:xfrm flipH="1" flipV="1">
            <a:off x="3200400" y="5610204"/>
            <a:ext cx="2209800" cy="457200"/>
          </a:xfrm>
          <a:prstGeom prst="line">
            <a:avLst/>
          </a:prstGeom>
          <a:noFill/>
          <a:ln w="9525">
            <a:solidFill>
              <a:schemeClr val="hlink"/>
            </a:solidFill>
            <a:round/>
            <a:headEnd/>
            <a:tailEnd/>
          </a:ln>
          <a:effectLst/>
        </p:spPr>
        <p:txBody>
          <a:bodyPr/>
          <a:lstStyle/>
          <a:p>
            <a:endParaRPr lang="en-SG"/>
          </a:p>
        </p:txBody>
      </p:sp>
      <p:sp>
        <p:nvSpPr>
          <p:cNvPr id="19488" name="Line 32"/>
          <p:cNvSpPr>
            <a:spLocks noChangeShapeType="1"/>
          </p:cNvSpPr>
          <p:nvPr/>
        </p:nvSpPr>
        <p:spPr bwMode="auto">
          <a:xfrm flipV="1">
            <a:off x="3200400" y="4619604"/>
            <a:ext cx="0" cy="533400"/>
          </a:xfrm>
          <a:prstGeom prst="line">
            <a:avLst/>
          </a:prstGeom>
          <a:noFill/>
          <a:ln w="9525">
            <a:solidFill>
              <a:schemeClr val="hlink"/>
            </a:solidFill>
            <a:round/>
            <a:headEnd/>
            <a:tailEnd/>
          </a:ln>
          <a:effectLst/>
        </p:spPr>
        <p:txBody>
          <a:bodyPr/>
          <a:lstStyle/>
          <a:p>
            <a:endParaRPr lang="en-SG"/>
          </a:p>
        </p:txBody>
      </p:sp>
      <p:sp>
        <p:nvSpPr>
          <p:cNvPr id="19489" name="Line 33"/>
          <p:cNvSpPr>
            <a:spLocks noChangeShapeType="1"/>
          </p:cNvSpPr>
          <p:nvPr/>
        </p:nvSpPr>
        <p:spPr bwMode="auto">
          <a:xfrm flipV="1">
            <a:off x="3200400" y="3629004"/>
            <a:ext cx="1447800" cy="533400"/>
          </a:xfrm>
          <a:prstGeom prst="line">
            <a:avLst/>
          </a:prstGeom>
          <a:noFill/>
          <a:ln w="9525">
            <a:solidFill>
              <a:schemeClr val="hlink"/>
            </a:solidFill>
            <a:round/>
            <a:headEnd/>
            <a:tailEnd/>
          </a:ln>
          <a:effectLst/>
        </p:spPr>
        <p:txBody>
          <a:bodyPr/>
          <a:lstStyle/>
          <a:p>
            <a:endParaRPr lang="en-SG"/>
          </a:p>
        </p:txBody>
      </p:sp>
      <p:sp>
        <p:nvSpPr>
          <p:cNvPr id="19490" name="Line 34"/>
          <p:cNvSpPr>
            <a:spLocks noChangeShapeType="1"/>
          </p:cNvSpPr>
          <p:nvPr/>
        </p:nvSpPr>
        <p:spPr bwMode="auto">
          <a:xfrm flipH="1" flipV="1">
            <a:off x="1752600" y="3629004"/>
            <a:ext cx="1447800" cy="533400"/>
          </a:xfrm>
          <a:prstGeom prst="line">
            <a:avLst/>
          </a:prstGeom>
          <a:noFill/>
          <a:ln w="9525">
            <a:solidFill>
              <a:schemeClr val="hlink"/>
            </a:solidFill>
            <a:round/>
            <a:headEnd/>
            <a:tailEnd/>
          </a:ln>
          <a:effectLst/>
        </p:spPr>
        <p:txBody>
          <a:bodyPr/>
          <a:lstStyle/>
          <a:p>
            <a:endParaRPr lang="en-SG"/>
          </a:p>
        </p:txBody>
      </p:sp>
      <p:sp>
        <p:nvSpPr>
          <p:cNvPr id="19493" name="Line 37"/>
          <p:cNvSpPr>
            <a:spLocks noChangeShapeType="1"/>
          </p:cNvSpPr>
          <p:nvPr/>
        </p:nvSpPr>
        <p:spPr bwMode="auto">
          <a:xfrm flipV="1">
            <a:off x="4648200" y="2638404"/>
            <a:ext cx="0" cy="533400"/>
          </a:xfrm>
          <a:prstGeom prst="line">
            <a:avLst/>
          </a:prstGeom>
          <a:noFill/>
          <a:ln w="9525">
            <a:solidFill>
              <a:schemeClr val="hlink"/>
            </a:solidFill>
            <a:round/>
            <a:headEnd/>
            <a:tailEnd/>
          </a:ln>
          <a:effectLst/>
        </p:spPr>
        <p:txBody>
          <a:bodyPr/>
          <a:lstStyle/>
          <a:p>
            <a:endParaRPr lang="en-SG"/>
          </a:p>
        </p:txBody>
      </p:sp>
      <p:sp>
        <p:nvSpPr>
          <p:cNvPr id="19494" name="Line 38"/>
          <p:cNvSpPr>
            <a:spLocks noChangeShapeType="1"/>
          </p:cNvSpPr>
          <p:nvPr/>
        </p:nvSpPr>
        <p:spPr bwMode="auto">
          <a:xfrm flipV="1">
            <a:off x="7315200" y="4619604"/>
            <a:ext cx="304800" cy="533400"/>
          </a:xfrm>
          <a:prstGeom prst="line">
            <a:avLst/>
          </a:prstGeom>
          <a:noFill/>
          <a:ln w="9525">
            <a:solidFill>
              <a:schemeClr val="hlink"/>
            </a:solidFill>
            <a:round/>
            <a:headEnd/>
            <a:tailEnd/>
          </a:ln>
          <a:effectLst/>
        </p:spPr>
        <p:txBody>
          <a:bodyPr/>
          <a:lstStyle/>
          <a:p>
            <a:endParaRPr lang="en-SG"/>
          </a:p>
        </p:txBody>
      </p:sp>
      <p:sp>
        <p:nvSpPr>
          <p:cNvPr id="19495" name="Line 39"/>
          <p:cNvSpPr>
            <a:spLocks noChangeShapeType="1"/>
          </p:cNvSpPr>
          <p:nvPr/>
        </p:nvSpPr>
        <p:spPr bwMode="auto">
          <a:xfrm flipV="1">
            <a:off x="7620000" y="3629004"/>
            <a:ext cx="0" cy="533400"/>
          </a:xfrm>
          <a:prstGeom prst="line">
            <a:avLst/>
          </a:prstGeom>
          <a:noFill/>
          <a:ln w="9525">
            <a:solidFill>
              <a:schemeClr val="hlink"/>
            </a:solidFill>
            <a:round/>
            <a:headEnd/>
            <a:tailEnd/>
          </a:ln>
          <a:effectLst/>
        </p:spPr>
        <p:txBody>
          <a:bodyPr/>
          <a:lstStyle/>
          <a:p>
            <a:endParaRPr lang="en-SG"/>
          </a:p>
        </p:txBody>
      </p:sp>
      <p:sp>
        <p:nvSpPr>
          <p:cNvPr id="19496" name="Line 40"/>
          <p:cNvSpPr>
            <a:spLocks noChangeShapeType="1"/>
          </p:cNvSpPr>
          <p:nvPr/>
        </p:nvSpPr>
        <p:spPr bwMode="auto">
          <a:xfrm flipV="1">
            <a:off x="7620000" y="2638404"/>
            <a:ext cx="0" cy="533400"/>
          </a:xfrm>
          <a:prstGeom prst="line">
            <a:avLst/>
          </a:prstGeom>
          <a:noFill/>
          <a:ln w="9525">
            <a:solidFill>
              <a:schemeClr val="hlink"/>
            </a:solidFill>
            <a:round/>
            <a:headEnd/>
            <a:tailEnd/>
          </a:ln>
          <a:effectLst/>
        </p:spPr>
        <p:txBody>
          <a:bodyPr/>
          <a:lstStyle/>
          <a:p>
            <a:endParaRPr lang="en-SG"/>
          </a:p>
        </p:txBody>
      </p:sp>
      <p:sp>
        <p:nvSpPr>
          <p:cNvPr id="19497" name="Line 41"/>
          <p:cNvSpPr>
            <a:spLocks noChangeShapeType="1"/>
          </p:cNvSpPr>
          <p:nvPr/>
        </p:nvSpPr>
        <p:spPr bwMode="auto">
          <a:xfrm flipV="1">
            <a:off x="7620000" y="1724004"/>
            <a:ext cx="0" cy="457200"/>
          </a:xfrm>
          <a:prstGeom prst="line">
            <a:avLst/>
          </a:prstGeom>
          <a:noFill/>
          <a:ln w="9525">
            <a:solidFill>
              <a:schemeClr val="hlink"/>
            </a:solidFill>
            <a:round/>
            <a:headEnd/>
            <a:tailEnd/>
          </a:ln>
          <a:effectLst/>
        </p:spPr>
        <p:txBody>
          <a:bodyPr/>
          <a:lstStyle/>
          <a:p>
            <a:endParaRPr lang="en-SG"/>
          </a:p>
        </p:txBody>
      </p:sp>
      <p:sp>
        <p:nvSpPr>
          <p:cNvPr id="19498" name="Line 42"/>
          <p:cNvSpPr>
            <a:spLocks noChangeShapeType="1"/>
          </p:cNvSpPr>
          <p:nvPr/>
        </p:nvSpPr>
        <p:spPr bwMode="auto">
          <a:xfrm flipH="1" flipV="1">
            <a:off x="3886200" y="4391004"/>
            <a:ext cx="2667000" cy="990600"/>
          </a:xfrm>
          <a:prstGeom prst="line">
            <a:avLst/>
          </a:prstGeom>
          <a:noFill/>
          <a:ln w="9525">
            <a:solidFill>
              <a:schemeClr val="hlink"/>
            </a:solidFill>
            <a:prstDash val="dash"/>
            <a:round/>
            <a:headEnd/>
            <a:tailEnd/>
          </a:ln>
          <a:effectLst/>
        </p:spPr>
        <p:txBody>
          <a:bodyPr/>
          <a:lstStyle/>
          <a:p>
            <a:endParaRPr lang="en-SG"/>
          </a:p>
        </p:txBody>
      </p:sp>
      <p:sp>
        <p:nvSpPr>
          <p:cNvPr id="19499" name="Line 43"/>
          <p:cNvSpPr>
            <a:spLocks noChangeShapeType="1"/>
          </p:cNvSpPr>
          <p:nvPr/>
        </p:nvSpPr>
        <p:spPr bwMode="auto">
          <a:xfrm flipV="1">
            <a:off x="5334000" y="2409804"/>
            <a:ext cx="1600200" cy="990600"/>
          </a:xfrm>
          <a:prstGeom prst="line">
            <a:avLst/>
          </a:prstGeom>
          <a:noFill/>
          <a:ln w="9525">
            <a:solidFill>
              <a:schemeClr val="hlink"/>
            </a:solidFill>
            <a:prstDash val="dash"/>
            <a:round/>
            <a:headEnd/>
            <a:tailEnd/>
          </a:ln>
          <a:effectLst/>
        </p:spPr>
        <p:txBody>
          <a:bodyPr/>
          <a:lstStyle/>
          <a:p>
            <a:endParaRPr lang="en-SG"/>
          </a:p>
        </p:txBody>
      </p:sp>
      <p:sp>
        <p:nvSpPr>
          <p:cNvPr id="19500" name="Text Box 44"/>
          <p:cNvSpPr txBox="1">
            <a:spLocks noChangeArrowheads="1"/>
          </p:cNvSpPr>
          <p:nvPr/>
        </p:nvSpPr>
        <p:spPr bwMode="auto">
          <a:xfrm>
            <a:off x="7162800" y="1724004"/>
            <a:ext cx="409575"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hlink"/>
                </a:solidFill>
              </a:rPr>
              <a:t>x4</a:t>
            </a:r>
          </a:p>
        </p:txBody>
      </p:sp>
      <p:sp>
        <p:nvSpPr>
          <p:cNvPr id="19501" name="Text Box 45"/>
          <p:cNvSpPr txBox="1">
            <a:spLocks noChangeArrowheads="1"/>
          </p:cNvSpPr>
          <p:nvPr/>
        </p:nvSpPr>
        <p:spPr bwMode="auto">
          <a:xfrm>
            <a:off x="1295400" y="1724004"/>
            <a:ext cx="409575"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hlink"/>
                </a:solidFill>
              </a:rPr>
              <a:t>x4</a:t>
            </a:r>
          </a:p>
        </p:txBody>
      </p:sp>
      <p:sp>
        <p:nvSpPr>
          <p:cNvPr id="19502" name="Text Box 46"/>
          <p:cNvSpPr txBox="1">
            <a:spLocks noChangeArrowheads="1"/>
          </p:cNvSpPr>
          <p:nvPr/>
        </p:nvSpPr>
        <p:spPr bwMode="auto">
          <a:xfrm>
            <a:off x="7162800" y="2714604"/>
            <a:ext cx="409575"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hlink"/>
                </a:solidFill>
              </a:rPr>
              <a:t>x4</a:t>
            </a:r>
          </a:p>
        </p:txBody>
      </p:sp>
      <p:sp>
        <p:nvSpPr>
          <p:cNvPr id="19503" name="Text Box 47"/>
          <p:cNvSpPr txBox="1">
            <a:spLocks noChangeArrowheads="1"/>
          </p:cNvSpPr>
          <p:nvPr/>
        </p:nvSpPr>
        <p:spPr bwMode="auto">
          <a:xfrm>
            <a:off x="7162800" y="3705204"/>
            <a:ext cx="409575"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hlink"/>
                </a:solidFill>
              </a:rPr>
              <a:t>x4</a:t>
            </a:r>
          </a:p>
        </p:txBody>
      </p:sp>
      <p:sp>
        <p:nvSpPr>
          <p:cNvPr id="19504" name="Text Box 48"/>
          <p:cNvSpPr txBox="1">
            <a:spLocks noChangeArrowheads="1"/>
          </p:cNvSpPr>
          <p:nvPr/>
        </p:nvSpPr>
        <p:spPr bwMode="auto">
          <a:xfrm>
            <a:off x="6400800" y="4695804"/>
            <a:ext cx="866775"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hlink"/>
                </a:solidFill>
              </a:rPr>
              <a:t>x4</a:t>
            </a:r>
          </a:p>
        </p:txBody>
      </p:sp>
      <p:sp>
        <p:nvSpPr>
          <p:cNvPr id="19505" name="Text Box 49"/>
          <p:cNvSpPr txBox="1">
            <a:spLocks noChangeArrowheads="1"/>
          </p:cNvSpPr>
          <p:nvPr/>
        </p:nvSpPr>
        <p:spPr bwMode="auto">
          <a:xfrm>
            <a:off x="2743200" y="4695804"/>
            <a:ext cx="409575"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hlink"/>
                </a:solidFill>
              </a:rPr>
              <a:t>x4</a:t>
            </a:r>
          </a:p>
        </p:txBody>
      </p:sp>
      <p:sp>
        <p:nvSpPr>
          <p:cNvPr id="19506" name="Text Box 50"/>
          <p:cNvSpPr txBox="1">
            <a:spLocks noChangeArrowheads="1"/>
          </p:cNvSpPr>
          <p:nvPr/>
        </p:nvSpPr>
        <p:spPr bwMode="auto">
          <a:xfrm>
            <a:off x="1295400" y="2714604"/>
            <a:ext cx="409575"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hlink"/>
                </a:solidFill>
              </a:rPr>
              <a:t>x3</a:t>
            </a:r>
          </a:p>
        </p:txBody>
      </p:sp>
      <p:sp>
        <p:nvSpPr>
          <p:cNvPr id="19507" name="Text Box 51"/>
          <p:cNvSpPr txBox="1">
            <a:spLocks noChangeArrowheads="1"/>
          </p:cNvSpPr>
          <p:nvPr/>
        </p:nvSpPr>
        <p:spPr bwMode="auto">
          <a:xfrm>
            <a:off x="5715000" y="2562204"/>
            <a:ext cx="409575"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hlink"/>
                </a:solidFill>
              </a:rPr>
              <a:t>x3</a:t>
            </a:r>
          </a:p>
        </p:txBody>
      </p:sp>
      <p:sp>
        <p:nvSpPr>
          <p:cNvPr id="19508" name="Text Box 52"/>
          <p:cNvSpPr txBox="1">
            <a:spLocks noChangeArrowheads="1"/>
          </p:cNvSpPr>
          <p:nvPr/>
        </p:nvSpPr>
        <p:spPr bwMode="auto">
          <a:xfrm>
            <a:off x="4191000" y="2714604"/>
            <a:ext cx="409575"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hlink"/>
                </a:solidFill>
              </a:rPr>
              <a:t>x6</a:t>
            </a:r>
          </a:p>
        </p:txBody>
      </p:sp>
      <p:sp>
        <p:nvSpPr>
          <p:cNvPr id="19509" name="Text Box 53"/>
          <p:cNvSpPr txBox="1">
            <a:spLocks noChangeArrowheads="1"/>
          </p:cNvSpPr>
          <p:nvPr/>
        </p:nvSpPr>
        <p:spPr bwMode="auto">
          <a:xfrm>
            <a:off x="3962400" y="3781404"/>
            <a:ext cx="409575"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hlink"/>
                </a:solidFill>
              </a:rPr>
              <a:t>x7</a:t>
            </a:r>
          </a:p>
        </p:txBody>
      </p:sp>
      <p:sp>
        <p:nvSpPr>
          <p:cNvPr id="19510" name="Text Box 54"/>
          <p:cNvSpPr txBox="1">
            <a:spLocks noChangeArrowheads="1"/>
          </p:cNvSpPr>
          <p:nvPr/>
        </p:nvSpPr>
        <p:spPr bwMode="auto">
          <a:xfrm>
            <a:off x="1981200" y="3781404"/>
            <a:ext cx="866775" cy="385763"/>
          </a:xfrm>
          <a:prstGeom prst="rect">
            <a:avLst/>
          </a:prstGeom>
          <a:noFill/>
          <a:ln w="9525">
            <a:noFill/>
            <a:miter lim="800000"/>
            <a:headEnd/>
            <a:tailEnd/>
          </a:ln>
          <a:effectLst/>
        </p:spPr>
        <p:txBody>
          <a:bodyPr>
            <a:spAutoFit/>
          </a:bodyPr>
          <a:lstStyle/>
          <a:p>
            <a:pPr eaLnBrk="1" hangingPunct="1">
              <a:lnSpc>
                <a:spcPct val="120000"/>
              </a:lnSpc>
              <a:spcBef>
                <a:spcPct val="20000"/>
              </a:spcBef>
            </a:pPr>
            <a:r>
              <a:rPr lang="en-GB" sz="1600" b="1">
                <a:solidFill>
                  <a:schemeClr val="hlink"/>
                </a:solidFill>
              </a:rPr>
              <a:t>x5</a:t>
            </a:r>
          </a:p>
        </p:txBody>
      </p:sp>
      <p:sp>
        <p:nvSpPr>
          <p:cNvPr id="19511" name="Text Box 55"/>
          <p:cNvSpPr txBox="1">
            <a:spLocks noChangeArrowheads="1"/>
          </p:cNvSpPr>
          <p:nvPr/>
        </p:nvSpPr>
        <p:spPr bwMode="auto">
          <a:xfrm>
            <a:off x="4876800" y="4391004"/>
            <a:ext cx="409575"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hlink"/>
                </a:solidFill>
              </a:rPr>
              <a:t>x3</a:t>
            </a:r>
          </a:p>
        </p:txBody>
      </p:sp>
      <p:sp>
        <p:nvSpPr>
          <p:cNvPr id="19512" name="Text Box 56"/>
          <p:cNvSpPr txBox="1">
            <a:spLocks noChangeArrowheads="1"/>
          </p:cNvSpPr>
          <p:nvPr/>
        </p:nvSpPr>
        <p:spPr bwMode="auto">
          <a:xfrm>
            <a:off x="6248400" y="5762604"/>
            <a:ext cx="522288"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hlink"/>
                </a:solidFill>
              </a:rPr>
              <a:t>x30</a:t>
            </a:r>
          </a:p>
        </p:txBody>
      </p:sp>
      <p:sp>
        <p:nvSpPr>
          <p:cNvPr id="19513" name="Text Box 57"/>
          <p:cNvSpPr txBox="1">
            <a:spLocks noChangeArrowheads="1"/>
          </p:cNvSpPr>
          <p:nvPr/>
        </p:nvSpPr>
        <p:spPr bwMode="auto">
          <a:xfrm>
            <a:off x="3581400" y="5762604"/>
            <a:ext cx="522288" cy="385763"/>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GB" sz="1600" b="1">
                <a:solidFill>
                  <a:schemeClr val="hlink"/>
                </a:solidFill>
              </a:rPr>
              <a:t>x24</a:t>
            </a:r>
          </a:p>
        </p:txBody>
      </p:sp>
      <p:sp>
        <p:nvSpPr>
          <p:cNvPr id="19515" name="Text Box 59"/>
          <p:cNvSpPr txBox="1">
            <a:spLocks noChangeArrowheads="1"/>
          </p:cNvSpPr>
          <p:nvPr/>
        </p:nvSpPr>
        <p:spPr bwMode="auto">
          <a:xfrm>
            <a:off x="990600" y="733404"/>
            <a:ext cx="1162050" cy="422275"/>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US">
                <a:latin typeface="Times New Roman" charset="0"/>
              </a:rPr>
              <a:t>Japan</a:t>
            </a:r>
            <a:endParaRPr lang="en-GB">
              <a:latin typeface="Times New Roman" charset="0"/>
            </a:endParaRPr>
          </a:p>
        </p:txBody>
      </p:sp>
      <p:sp>
        <p:nvSpPr>
          <p:cNvPr id="19516" name="Text Box 60"/>
          <p:cNvSpPr txBox="1">
            <a:spLocks noChangeArrowheads="1"/>
          </p:cNvSpPr>
          <p:nvPr/>
        </p:nvSpPr>
        <p:spPr bwMode="auto">
          <a:xfrm>
            <a:off x="3505200" y="1495404"/>
            <a:ext cx="1708150" cy="422275"/>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US">
                <a:latin typeface="Times New Roman" charset="0"/>
              </a:rPr>
              <a:t>N. America</a:t>
            </a:r>
            <a:endParaRPr lang="en-GB">
              <a:latin typeface="Times New Roman" charset="0"/>
            </a:endParaRPr>
          </a:p>
        </p:txBody>
      </p:sp>
      <p:sp>
        <p:nvSpPr>
          <p:cNvPr id="19517" name="Text Box 61"/>
          <p:cNvSpPr txBox="1">
            <a:spLocks noChangeArrowheads="1"/>
          </p:cNvSpPr>
          <p:nvPr/>
        </p:nvSpPr>
        <p:spPr bwMode="auto">
          <a:xfrm>
            <a:off x="6781800" y="657204"/>
            <a:ext cx="1301750" cy="422275"/>
          </a:xfrm>
          <a:prstGeom prst="rect">
            <a:avLst/>
          </a:prstGeom>
          <a:noFill/>
          <a:ln w="9525">
            <a:noFill/>
            <a:miter lim="800000"/>
            <a:headEnd/>
            <a:tailEnd/>
          </a:ln>
          <a:effectLst/>
        </p:spPr>
        <p:txBody>
          <a:bodyPr wrap="none">
            <a:spAutoFit/>
          </a:bodyPr>
          <a:lstStyle/>
          <a:p>
            <a:pPr eaLnBrk="1" hangingPunct="1">
              <a:lnSpc>
                <a:spcPct val="120000"/>
              </a:lnSpc>
              <a:spcBef>
                <a:spcPct val="20000"/>
              </a:spcBef>
            </a:pPr>
            <a:r>
              <a:rPr lang="en-US">
                <a:latin typeface="Times New Roman" charset="0"/>
              </a:rPr>
              <a:t>Europe</a:t>
            </a:r>
            <a:endParaRPr lang="en-GB">
              <a:latin typeface="Times New Roman" charset="0"/>
            </a:endParaRPr>
          </a:p>
        </p:txBody>
      </p:sp>
      <p:sp>
        <p:nvSpPr>
          <p:cNvPr id="19518" name="Text Box 62"/>
          <p:cNvSpPr txBox="1">
            <a:spLocks noChangeArrowheads="1"/>
          </p:cNvSpPr>
          <p:nvPr/>
        </p:nvSpPr>
        <p:spPr bwMode="auto">
          <a:xfrm>
            <a:off x="838200" y="5153004"/>
            <a:ext cx="1524000" cy="424732"/>
          </a:xfrm>
          <a:prstGeom prst="rect">
            <a:avLst/>
          </a:prstGeom>
          <a:noFill/>
          <a:ln w="9525">
            <a:noFill/>
            <a:miter lim="800000"/>
            <a:headEnd/>
            <a:tailEnd/>
          </a:ln>
          <a:effectLst/>
        </p:spPr>
        <p:txBody>
          <a:bodyPr wrap="square">
            <a:spAutoFit/>
          </a:bodyPr>
          <a:lstStyle/>
          <a:p>
            <a:pPr eaLnBrk="1" hangingPunct="1">
              <a:lnSpc>
                <a:spcPct val="120000"/>
              </a:lnSpc>
              <a:spcBef>
                <a:spcPct val="50000"/>
              </a:spcBef>
            </a:pPr>
            <a:r>
              <a:rPr lang="en-US" dirty="0">
                <a:solidFill>
                  <a:srgbClr val="99FF66"/>
                </a:solidFill>
                <a:latin typeface="Times New Roman" charset="0"/>
              </a:rPr>
              <a:t>primary rate</a:t>
            </a:r>
            <a:endParaRPr lang="en-GB" dirty="0">
              <a:solidFill>
                <a:srgbClr val="99FF66"/>
              </a:solidFill>
              <a:latin typeface="Times New Roman" charset="0"/>
            </a:endParaRPr>
          </a:p>
        </p:txBody>
      </p:sp>
      <p:sp>
        <p:nvSpPr>
          <p:cNvPr id="63" name="Date Placeholder 62"/>
          <p:cNvSpPr>
            <a:spLocks noGrp="1"/>
          </p:cNvSpPr>
          <p:nvPr>
            <p:ph type="dt" sz="half" idx="10"/>
          </p:nvPr>
        </p:nvSpPr>
        <p:spPr/>
        <p:txBody>
          <a:bodyPr/>
          <a:lstStyle/>
          <a:p>
            <a:fld id="{3696ED86-66A0-41E2-ADDF-567F6805686D}" type="datetime1">
              <a:rPr lang="en-US" smtClean="0"/>
              <a:t>5/30/2011</a:t>
            </a:fld>
            <a:endParaRPr lang="en-SG"/>
          </a:p>
        </p:txBody>
      </p:sp>
      <p:sp>
        <p:nvSpPr>
          <p:cNvPr id="64" name="Slide Number Placeholder 63"/>
          <p:cNvSpPr>
            <a:spLocks noGrp="1"/>
          </p:cNvSpPr>
          <p:nvPr>
            <p:ph type="sldNum" sz="quarter" idx="12"/>
          </p:nvPr>
        </p:nvSpPr>
        <p:spPr/>
        <p:txBody>
          <a:bodyPr/>
          <a:lstStyle/>
          <a:p>
            <a:fld id="{33FE6DC0-3D3F-452A-B58D-D3787DC8F01A}" type="slidenum">
              <a:rPr lang="en-SG" smtClean="0"/>
              <a:pPr/>
              <a:t>40</a:t>
            </a:fld>
            <a:endParaRPr lang="en-SG"/>
          </a:p>
        </p:txBody>
      </p:sp>
      <p:sp>
        <p:nvSpPr>
          <p:cNvPr id="65" name="Footer Placeholder 64"/>
          <p:cNvSpPr>
            <a:spLocks noGrp="1"/>
          </p:cNvSpPr>
          <p:nvPr>
            <p:ph type="ftr" sz="quarter" idx="11"/>
          </p:nvPr>
        </p:nvSpPr>
        <p:spPr/>
        <p:txBody>
          <a:bodyPr/>
          <a:lstStyle/>
          <a:p>
            <a:r>
              <a:rPr lang="en-SG" smtClean="0"/>
              <a:t>Komunikasi Data</a:t>
            </a:r>
            <a:endParaRPr lang="en-SG"/>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Time Division Multiplexing (TDM)</a:t>
            </a:r>
            <a:endParaRPr lang="en-SG" dirty="0"/>
          </a:p>
        </p:txBody>
      </p:sp>
      <p:sp>
        <p:nvSpPr>
          <p:cNvPr id="17" name="Content Placeholder 16"/>
          <p:cNvSpPr>
            <a:spLocks noGrp="1"/>
          </p:cNvSpPr>
          <p:nvPr>
            <p:ph idx="1"/>
          </p:nvPr>
        </p:nvSpPr>
        <p:spPr/>
        <p:txBody>
          <a:bodyPr>
            <a:noAutofit/>
          </a:bodyPr>
          <a:lstStyle/>
          <a:p>
            <a:pPr>
              <a:spcBef>
                <a:spcPct val="50000"/>
              </a:spcBef>
            </a:pPr>
            <a:r>
              <a:rPr lang="en-US" sz="2400" dirty="0" smtClean="0"/>
              <a:t>Sharing </a:t>
            </a:r>
            <a:r>
              <a:rPr lang="en-US" sz="2400" dirty="0" smtClean="0"/>
              <a:t>of the signal is accomplished by dividing available transmission time on a medium among </a:t>
            </a:r>
            <a:r>
              <a:rPr lang="en-US" sz="2400" dirty="0" smtClean="0"/>
              <a:t>users.</a:t>
            </a:r>
          </a:p>
          <a:p>
            <a:pPr>
              <a:spcBef>
                <a:spcPct val="50000"/>
              </a:spcBef>
            </a:pPr>
            <a:r>
              <a:rPr lang="en-US" sz="2400" dirty="0" smtClean="0"/>
              <a:t>Digital </a:t>
            </a:r>
            <a:r>
              <a:rPr lang="en-US" sz="2400" dirty="0" smtClean="0"/>
              <a:t>signaling is used exclusively.</a:t>
            </a:r>
          </a:p>
          <a:p>
            <a:pPr>
              <a:spcBef>
                <a:spcPct val="50000"/>
              </a:spcBef>
            </a:pPr>
            <a:r>
              <a:rPr lang="en-US" sz="2400" dirty="0" smtClean="0"/>
              <a:t>Time division multiplexing comes in two basic </a:t>
            </a:r>
            <a:r>
              <a:rPr lang="en-US" sz="2400" dirty="0" smtClean="0"/>
              <a:t>forms:</a:t>
            </a:r>
          </a:p>
          <a:p>
            <a:pPr lvl="1">
              <a:spcBef>
                <a:spcPct val="50000"/>
              </a:spcBef>
              <a:buFont typeface="+mj-lt"/>
              <a:buAutoNum type="arabicPeriod"/>
            </a:pPr>
            <a:r>
              <a:rPr lang="en-US" sz="1600" dirty="0" smtClean="0"/>
              <a:t>Synchronous </a:t>
            </a:r>
            <a:r>
              <a:rPr lang="en-US" sz="1600" dirty="0" smtClean="0"/>
              <a:t>time division multiplexing, </a:t>
            </a:r>
            <a:r>
              <a:rPr lang="en-US" sz="1600" dirty="0" smtClean="0"/>
              <a:t>and</a:t>
            </a:r>
          </a:p>
          <a:p>
            <a:pPr lvl="1">
              <a:spcBef>
                <a:spcPct val="50000"/>
              </a:spcBef>
              <a:buFont typeface="+mj-lt"/>
              <a:buAutoNum type="arabicPeriod"/>
            </a:pPr>
            <a:r>
              <a:rPr lang="en-US" sz="1600" dirty="0" smtClean="0"/>
              <a:t>Statistical</a:t>
            </a:r>
            <a:r>
              <a:rPr lang="en-US" sz="1600" dirty="0" smtClean="0"/>
              <a:t>, or asynchronous time division multiplexing.</a:t>
            </a:r>
          </a:p>
          <a:p>
            <a:endParaRPr lang="en-SG" sz="2400" dirty="0"/>
          </a:p>
        </p:txBody>
      </p:sp>
      <p:sp>
        <p:nvSpPr>
          <p:cNvPr id="4" name="Date Placeholder 3"/>
          <p:cNvSpPr>
            <a:spLocks noGrp="1"/>
          </p:cNvSpPr>
          <p:nvPr>
            <p:ph type="dt" sz="half" idx="10"/>
          </p:nvPr>
        </p:nvSpPr>
        <p:spPr/>
        <p:txBody>
          <a:bodyPr/>
          <a:lstStyle/>
          <a:p>
            <a:fld id="{750F62E9-6E0C-4DA7-90D8-1BFA15259490}"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41</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sp>
        <p:nvSpPr>
          <p:cNvPr id="7" name="Rectangle 6"/>
          <p:cNvSpPr/>
          <p:nvPr/>
        </p:nvSpPr>
        <p:spPr>
          <a:xfrm>
            <a:off x="1785918" y="4429132"/>
            <a:ext cx="5500726"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Time Division Multiplexing</a:t>
            </a:r>
            <a:endParaRPr lang="en-SG" sz="2800" dirty="0"/>
          </a:p>
        </p:txBody>
      </p:sp>
      <p:sp>
        <p:nvSpPr>
          <p:cNvPr id="8" name="Rectangle 7"/>
          <p:cNvSpPr/>
          <p:nvPr/>
        </p:nvSpPr>
        <p:spPr>
          <a:xfrm>
            <a:off x="1142976" y="5500702"/>
            <a:ext cx="2571768"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Synchronous Time Division Multiplexing</a:t>
            </a:r>
            <a:endParaRPr lang="en-SG" dirty="0"/>
          </a:p>
        </p:txBody>
      </p:sp>
      <p:sp>
        <p:nvSpPr>
          <p:cNvPr id="10" name="Rectangle 9"/>
          <p:cNvSpPr/>
          <p:nvPr/>
        </p:nvSpPr>
        <p:spPr>
          <a:xfrm>
            <a:off x="5286380" y="5500702"/>
            <a:ext cx="2571768"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Statistical Time Division Multiplexing</a:t>
            </a:r>
            <a:endParaRPr lang="en-SG" dirty="0"/>
          </a:p>
        </p:txBody>
      </p:sp>
      <p:cxnSp>
        <p:nvCxnSpPr>
          <p:cNvPr id="12" name="Straight Arrow Connector 11"/>
          <p:cNvCxnSpPr>
            <a:stCxn id="7" idx="2"/>
            <a:endCxn id="8" idx="0"/>
          </p:cNvCxnSpPr>
          <p:nvPr/>
        </p:nvCxnSpPr>
        <p:spPr>
          <a:xfrm rot="5400000">
            <a:off x="3232538" y="4196959"/>
            <a:ext cx="500066" cy="21074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2"/>
            <a:endCxn id="10" idx="0"/>
          </p:cNvCxnSpPr>
          <p:nvPr/>
        </p:nvCxnSpPr>
        <p:spPr>
          <a:xfrm rot="16200000" flipH="1">
            <a:off x="5304239" y="4232677"/>
            <a:ext cx="500066" cy="20359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Synchronous Time Division </a:t>
            </a:r>
            <a:r>
              <a:rPr lang="en-US" dirty="0" smtClean="0"/>
              <a:t>Multiplexing</a:t>
            </a:r>
            <a:endParaRPr lang="en-SG" dirty="0"/>
          </a:p>
        </p:txBody>
      </p:sp>
      <p:sp>
        <p:nvSpPr>
          <p:cNvPr id="7" name="Content Placeholder 6"/>
          <p:cNvSpPr>
            <a:spLocks noGrp="1"/>
          </p:cNvSpPr>
          <p:nvPr>
            <p:ph idx="1"/>
          </p:nvPr>
        </p:nvSpPr>
        <p:spPr/>
        <p:txBody>
          <a:bodyPr>
            <a:normAutofit/>
          </a:bodyPr>
          <a:lstStyle/>
          <a:p>
            <a:pPr>
              <a:lnSpc>
                <a:spcPct val="150000"/>
              </a:lnSpc>
              <a:spcBef>
                <a:spcPct val="50000"/>
              </a:spcBef>
            </a:pPr>
            <a:r>
              <a:rPr lang="en-US" sz="2400" dirty="0" smtClean="0"/>
              <a:t>The </a:t>
            </a:r>
            <a:r>
              <a:rPr lang="en-US" sz="2400" dirty="0" smtClean="0"/>
              <a:t>original </a:t>
            </a:r>
            <a:r>
              <a:rPr lang="en-US" sz="2400" dirty="0" smtClean="0"/>
              <a:t>Time Division Multiplexing.</a:t>
            </a:r>
            <a:endParaRPr lang="en-US" sz="2400" dirty="0" smtClean="0"/>
          </a:p>
          <a:p>
            <a:pPr>
              <a:lnSpc>
                <a:spcPct val="150000"/>
              </a:lnSpc>
              <a:spcBef>
                <a:spcPct val="50000"/>
              </a:spcBef>
            </a:pPr>
            <a:r>
              <a:rPr lang="en-US" sz="2400" dirty="0" smtClean="0"/>
              <a:t>The multiplexor accepts input from attached devices in a round-robin fashion and transmit the data in a never ending pattern.</a:t>
            </a:r>
          </a:p>
          <a:p>
            <a:pPr>
              <a:lnSpc>
                <a:spcPct val="150000"/>
              </a:lnSpc>
              <a:spcBef>
                <a:spcPct val="50000"/>
              </a:spcBef>
            </a:pPr>
            <a:r>
              <a:rPr lang="en-US" sz="2400" dirty="0" smtClean="0"/>
              <a:t>T-1 and ISDN telephone lines are common examples of synchronous time division multiplexing.</a:t>
            </a:r>
            <a:endParaRPr lang="en-US" sz="2400" dirty="0"/>
          </a:p>
        </p:txBody>
      </p:sp>
      <p:sp>
        <p:nvSpPr>
          <p:cNvPr id="5" name="Slide Number Placeholder 3"/>
          <p:cNvSpPr>
            <a:spLocks noGrp="1"/>
          </p:cNvSpPr>
          <p:nvPr>
            <p:ph type="sldNum" sz="quarter" idx="11"/>
          </p:nvPr>
        </p:nvSpPr>
        <p:spPr/>
        <p:txBody>
          <a:bodyPr/>
          <a:lstStyle/>
          <a:p>
            <a:fld id="{41263FF2-63CB-48C9-88F1-DF536FEB4060}" type="slidenum">
              <a:rPr lang="en-US"/>
              <a:pPr/>
              <a:t>42</a:t>
            </a:fld>
            <a:endParaRPr lang="en-US"/>
          </a:p>
        </p:txBody>
      </p:sp>
      <p:sp>
        <p:nvSpPr>
          <p:cNvPr id="43011" name="Rectangle 3"/>
          <p:cNvSpPr>
            <a:spLocks noChangeArrowheads="1"/>
          </p:cNvSpPr>
          <p:nvPr/>
        </p:nvSpPr>
        <p:spPr bwMode="auto">
          <a:xfrm>
            <a:off x="457200" y="1524000"/>
            <a:ext cx="8305800" cy="2865438"/>
          </a:xfrm>
          <a:prstGeom prst="rect">
            <a:avLst/>
          </a:prstGeom>
          <a:noFill/>
          <a:ln w="9525">
            <a:noFill/>
            <a:miter lim="800000"/>
            <a:headEnd/>
            <a:tailEnd/>
          </a:ln>
          <a:effectLst/>
        </p:spPr>
        <p:txBody>
          <a:bodyPr>
            <a:spAutoFit/>
          </a:bodyPr>
          <a:lstStyle/>
          <a:p>
            <a:pPr>
              <a:spcBef>
                <a:spcPct val="50000"/>
              </a:spcBef>
              <a:buFont typeface="Wingdings" pitchFamily="2" charset="2"/>
              <a:buNone/>
            </a:pPr>
            <a:endParaRPr lang="en-US" sz="4000" b="1">
              <a:solidFill>
                <a:srgbClr val="76027C"/>
              </a:solidFill>
            </a:endParaRPr>
          </a:p>
          <a:p>
            <a:pPr>
              <a:spcBef>
                <a:spcPct val="50000"/>
              </a:spcBef>
              <a:buFont typeface="Wingdings" pitchFamily="2" charset="2"/>
              <a:buNone/>
            </a:pPr>
            <a:endParaRPr lang="en-US" sz="4000" b="1">
              <a:solidFill>
                <a:srgbClr val="76027C"/>
              </a:solidFill>
            </a:endParaRPr>
          </a:p>
          <a:p>
            <a:pPr>
              <a:spcBef>
                <a:spcPct val="50000"/>
              </a:spcBef>
              <a:buFont typeface="Wingdings" pitchFamily="2" charset="2"/>
              <a:buNone/>
            </a:pPr>
            <a:endParaRPr lang="en-US" sz="4000" b="1">
              <a:solidFill>
                <a:srgbClr val="76027C"/>
              </a:solidFill>
            </a:endParaRPr>
          </a:p>
          <a:p>
            <a:pPr>
              <a:spcBef>
                <a:spcPct val="50000"/>
              </a:spcBef>
              <a:buFont typeface="Wingdings" pitchFamily="2" charset="2"/>
              <a:buNone/>
            </a:pPr>
            <a:endParaRPr lang="en-US" sz="2200" b="1"/>
          </a:p>
        </p:txBody>
      </p:sp>
      <p:sp>
        <p:nvSpPr>
          <p:cNvPr id="8" name="Date Placeholder 7"/>
          <p:cNvSpPr>
            <a:spLocks noGrp="1"/>
          </p:cNvSpPr>
          <p:nvPr>
            <p:ph type="dt" sz="half" idx="10"/>
          </p:nvPr>
        </p:nvSpPr>
        <p:spPr/>
        <p:txBody>
          <a:bodyPr/>
          <a:lstStyle/>
          <a:p>
            <a:fld id="{2F9984D3-474F-455F-89A6-D5F00E6E4539}" type="datetime1">
              <a:rPr lang="en-US" smtClean="0"/>
              <a:t>5/30/2011</a:t>
            </a:fld>
            <a:endParaRPr lang="en-SG" dirty="0"/>
          </a:p>
        </p:txBody>
      </p:sp>
      <p:sp>
        <p:nvSpPr>
          <p:cNvPr id="9" name="Footer Placeholder 8"/>
          <p:cNvSpPr>
            <a:spLocks noGrp="1"/>
          </p:cNvSpPr>
          <p:nvPr>
            <p:ph type="ftr" sz="quarter" idx="12"/>
          </p:nvPr>
        </p:nvSpPr>
        <p:spPr/>
        <p:txBody>
          <a:bodyPr/>
          <a:lstStyle/>
          <a:p>
            <a:r>
              <a:rPr lang="en-US" smtClean="0"/>
              <a:t>Komunikasi Data</a:t>
            </a:r>
            <a:endParaRPr lang="en-SG"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Synchronous Time Division Multiplexing</a:t>
            </a:r>
            <a:endParaRPr lang="en-SG" dirty="0"/>
          </a:p>
        </p:txBody>
      </p:sp>
      <p:sp>
        <p:nvSpPr>
          <p:cNvPr id="4" name="Date Placeholder 3"/>
          <p:cNvSpPr>
            <a:spLocks noGrp="1"/>
          </p:cNvSpPr>
          <p:nvPr>
            <p:ph type="dt" sz="half" idx="10"/>
          </p:nvPr>
        </p:nvSpPr>
        <p:spPr/>
        <p:txBody>
          <a:bodyPr/>
          <a:lstStyle/>
          <a:p>
            <a:fld id="{EF098E12-5A3F-448B-82F2-6EDE8D38803C}"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43</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pic>
        <p:nvPicPr>
          <p:cNvPr id="7" name="Picture 7" descr="FIG5-02"/>
          <p:cNvPicPr>
            <a:picLocks noChangeAspect="1" noChangeArrowheads="1"/>
          </p:cNvPicPr>
          <p:nvPr/>
        </p:nvPicPr>
        <p:blipFill>
          <a:blip r:embed="rId2"/>
          <a:srcRect/>
          <a:stretch>
            <a:fillRect/>
          </a:stretch>
        </p:blipFill>
        <p:spPr bwMode="auto">
          <a:xfrm>
            <a:off x="928662" y="1571612"/>
            <a:ext cx="6972320" cy="4640951"/>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normAutofit fontScale="70000" lnSpcReduction="20000"/>
          </a:bodyPr>
          <a:lstStyle/>
          <a:p>
            <a:pPr>
              <a:lnSpc>
                <a:spcPct val="160000"/>
              </a:lnSpc>
              <a:spcBef>
                <a:spcPct val="50000"/>
              </a:spcBef>
            </a:pPr>
            <a:r>
              <a:rPr lang="en-US" dirty="0" smtClean="0"/>
              <a:t>If one device generates data at a faster rate than other devices, then the multiplexor must either sample the incoming data stream from that device more often than it samples the other devices, or buffer the faster incoming stream.</a:t>
            </a:r>
          </a:p>
          <a:p>
            <a:pPr>
              <a:lnSpc>
                <a:spcPct val="160000"/>
              </a:lnSpc>
              <a:spcBef>
                <a:spcPct val="50000"/>
              </a:spcBef>
            </a:pPr>
            <a:r>
              <a:rPr lang="en-US" dirty="0" smtClean="0"/>
              <a:t>If a device has nothing to transmit, the multiplexor must still insert a piece of data from that device into the multiplexed stream.</a:t>
            </a:r>
          </a:p>
          <a:p>
            <a:pPr>
              <a:lnSpc>
                <a:spcPct val="160000"/>
              </a:lnSpc>
            </a:pPr>
            <a:endParaRPr lang="en-SG" dirty="0"/>
          </a:p>
        </p:txBody>
      </p:sp>
      <p:sp>
        <p:nvSpPr>
          <p:cNvPr id="4" name="Date Placeholder 3"/>
          <p:cNvSpPr>
            <a:spLocks noGrp="1"/>
          </p:cNvSpPr>
          <p:nvPr>
            <p:ph type="dt" sz="half" idx="10"/>
          </p:nvPr>
        </p:nvSpPr>
        <p:spPr/>
        <p:txBody>
          <a:bodyPr/>
          <a:lstStyle/>
          <a:p>
            <a:fld id="{5949BE6A-EE8F-42CA-93B5-A9A961CD1177}"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44</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Synchronous Time Division Multiplexing</a:t>
            </a:r>
            <a:endParaRPr lang="en-SG" dirty="0"/>
          </a:p>
        </p:txBody>
      </p:sp>
      <p:sp>
        <p:nvSpPr>
          <p:cNvPr id="4" name="Date Placeholder 3"/>
          <p:cNvSpPr>
            <a:spLocks noGrp="1"/>
          </p:cNvSpPr>
          <p:nvPr>
            <p:ph type="dt" sz="half" idx="10"/>
          </p:nvPr>
        </p:nvSpPr>
        <p:spPr/>
        <p:txBody>
          <a:bodyPr/>
          <a:lstStyle/>
          <a:p>
            <a:fld id="{7970F9C4-4C6B-4257-9BA2-99DE0D7FE770}"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45</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pic>
        <p:nvPicPr>
          <p:cNvPr id="8" name="Picture 7" descr="FIG5-03"/>
          <p:cNvPicPr>
            <a:picLocks noChangeAspect="1" noChangeArrowheads="1"/>
          </p:cNvPicPr>
          <p:nvPr/>
        </p:nvPicPr>
        <p:blipFill>
          <a:blip r:embed="rId2"/>
          <a:srcRect/>
          <a:stretch>
            <a:fillRect/>
          </a:stretch>
        </p:blipFill>
        <p:spPr bwMode="auto">
          <a:xfrm>
            <a:off x="814390" y="1502917"/>
            <a:ext cx="7186634" cy="4783603"/>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4" name="Date Placeholder 3"/>
          <p:cNvSpPr>
            <a:spLocks noGrp="1"/>
          </p:cNvSpPr>
          <p:nvPr>
            <p:ph type="dt" sz="half" idx="10"/>
          </p:nvPr>
        </p:nvSpPr>
        <p:spPr/>
        <p:txBody>
          <a:bodyPr/>
          <a:lstStyle/>
          <a:p>
            <a:fld id="{ACF147A7-96C6-44E3-BF05-41FC373B0A4A}"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46</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pic>
        <p:nvPicPr>
          <p:cNvPr id="7" name="Picture 8" descr="FIG5-04"/>
          <p:cNvPicPr>
            <a:picLocks noGrp="1" noChangeAspect="1" noChangeArrowheads="1"/>
          </p:cNvPicPr>
          <p:nvPr>
            <p:ph idx="1"/>
          </p:nvPr>
        </p:nvPicPr>
        <p:blipFill>
          <a:blip r:embed="rId2"/>
          <a:srcRect/>
          <a:stretch>
            <a:fillRect/>
          </a:stretch>
        </p:blipFill>
        <p:spPr bwMode="auto">
          <a:xfrm>
            <a:off x="1504685" y="1600200"/>
            <a:ext cx="6034617" cy="4525963"/>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4" name="Date Placeholder 3"/>
          <p:cNvSpPr>
            <a:spLocks noGrp="1"/>
          </p:cNvSpPr>
          <p:nvPr>
            <p:ph type="dt" sz="half" idx="10"/>
          </p:nvPr>
        </p:nvSpPr>
        <p:spPr/>
        <p:txBody>
          <a:bodyPr/>
          <a:lstStyle/>
          <a:p>
            <a:fld id="{E98FA104-5953-4FA9-A875-12E4F372C063}"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47</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pic>
        <p:nvPicPr>
          <p:cNvPr id="7" name="Picture 7" descr="FIG5-05"/>
          <p:cNvPicPr>
            <a:picLocks noGrp="1" noChangeAspect="1" noChangeArrowheads="1"/>
          </p:cNvPicPr>
          <p:nvPr>
            <p:ph idx="1"/>
          </p:nvPr>
        </p:nvPicPr>
        <p:blipFill>
          <a:blip r:embed="rId2"/>
          <a:srcRect/>
          <a:stretch>
            <a:fillRect/>
          </a:stretch>
        </p:blipFill>
        <p:spPr bwMode="auto">
          <a:xfrm>
            <a:off x="1504685" y="1600200"/>
            <a:ext cx="6034617" cy="4525963"/>
          </a:xfrm>
          <a:prstGeom prst="rect">
            <a:avLst/>
          </a:prstGeom>
          <a:noFill/>
        </p:spPr>
      </p:pic>
      <p:sp>
        <p:nvSpPr>
          <p:cNvPr id="8" name="TextBox 7"/>
          <p:cNvSpPr txBox="1"/>
          <p:nvPr/>
        </p:nvSpPr>
        <p:spPr>
          <a:xfrm>
            <a:off x="714348" y="4820205"/>
            <a:ext cx="8072494" cy="1323439"/>
          </a:xfrm>
          <a:prstGeom prst="rect">
            <a:avLst/>
          </a:prstGeom>
          <a:noFill/>
        </p:spPr>
        <p:txBody>
          <a:bodyPr wrap="square" rtlCol="0">
            <a:spAutoFit/>
          </a:bodyPr>
          <a:lstStyle/>
          <a:p>
            <a:r>
              <a:rPr lang="en-US" sz="2000" dirty="0" smtClean="0">
                <a:latin typeface="Franklin Gothic Book" pitchFamily="34" charset="0"/>
              </a:rPr>
              <a:t>So that the receiver may stay synchronized with the incoming data stream, the transmitting multiplexor can insert alternating 1s and 0s into the data stream.</a:t>
            </a:r>
          </a:p>
          <a:p>
            <a:endParaRPr lang="en-SG" sz="2000" dirty="0">
              <a:latin typeface="Franklin Gothic Book"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Synchronous Time Division </a:t>
            </a:r>
            <a:r>
              <a:rPr lang="en-US" dirty="0" smtClean="0"/>
              <a:t>Multiplexing</a:t>
            </a:r>
            <a:endParaRPr lang="en-SG" dirty="0"/>
          </a:p>
        </p:txBody>
      </p:sp>
      <p:sp>
        <p:nvSpPr>
          <p:cNvPr id="3" name="Content Placeholder 2"/>
          <p:cNvSpPr>
            <a:spLocks noGrp="1"/>
          </p:cNvSpPr>
          <p:nvPr>
            <p:ph idx="1"/>
          </p:nvPr>
        </p:nvSpPr>
        <p:spPr/>
        <p:txBody>
          <a:bodyPr/>
          <a:lstStyle/>
          <a:p>
            <a:pPr>
              <a:spcBef>
                <a:spcPct val="50000"/>
              </a:spcBef>
            </a:pPr>
            <a:r>
              <a:rPr lang="en-US" dirty="0" smtClean="0"/>
              <a:t>Three types popular today:</a:t>
            </a:r>
          </a:p>
          <a:p>
            <a:pPr lvl="1">
              <a:spcBef>
                <a:spcPct val="50000"/>
              </a:spcBef>
              <a:buFontTx/>
              <a:buChar char="•"/>
            </a:pPr>
            <a:r>
              <a:rPr lang="en-US" dirty="0" smtClean="0"/>
              <a:t>T-1 multiplexing (the classic)</a:t>
            </a:r>
          </a:p>
          <a:p>
            <a:pPr lvl="1">
              <a:spcBef>
                <a:spcPct val="50000"/>
              </a:spcBef>
              <a:buFontTx/>
              <a:buChar char="•"/>
            </a:pPr>
            <a:r>
              <a:rPr lang="en-US" dirty="0" smtClean="0"/>
              <a:t>ISDN multiplexing</a:t>
            </a:r>
          </a:p>
          <a:p>
            <a:pPr lvl="1">
              <a:spcBef>
                <a:spcPct val="50000"/>
              </a:spcBef>
              <a:buFontTx/>
              <a:buChar char="•"/>
            </a:pPr>
            <a:r>
              <a:rPr lang="en-US" dirty="0" smtClean="0"/>
              <a:t>SONET (</a:t>
            </a:r>
            <a:r>
              <a:rPr lang="en-US" dirty="0" smtClean="0">
                <a:solidFill>
                  <a:srgbClr val="FF0066"/>
                </a:solidFill>
              </a:rPr>
              <a:t>S</a:t>
            </a:r>
            <a:r>
              <a:rPr lang="en-US" dirty="0" smtClean="0"/>
              <a:t>ynchronous </a:t>
            </a:r>
            <a:r>
              <a:rPr lang="en-US" dirty="0" smtClean="0">
                <a:solidFill>
                  <a:srgbClr val="FF0066"/>
                </a:solidFill>
              </a:rPr>
              <a:t>O</a:t>
            </a:r>
            <a:r>
              <a:rPr lang="en-US" dirty="0" smtClean="0"/>
              <a:t>ptical </a:t>
            </a:r>
            <a:r>
              <a:rPr lang="en-US" dirty="0" err="1" smtClean="0">
                <a:solidFill>
                  <a:srgbClr val="FF0066"/>
                </a:solidFill>
              </a:rPr>
              <a:t>NET</a:t>
            </a:r>
            <a:r>
              <a:rPr lang="en-US" dirty="0" err="1" smtClean="0"/>
              <a:t>work</a:t>
            </a:r>
            <a:r>
              <a:rPr lang="en-US" dirty="0" smtClean="0"/>
              <a:t>)</a:t>
            </a:r>
          </a:p>
          <a:p>
            <a:pPr>
              <a:buNone/>
            </a:pPr>
            <a:endParaRPr lang="en-SG" dirty="0"/>
          </a:p>
        </p:txBody>
      </p:sp>
      <p:sp>
        <p:nvSpPr>
          <p:cNvPr id="4" name="Date Placeholder 3"/>
          <p:cNvSpPr>
            <a:spLocks noGrp="1"/>
          </p:cNvSpPr>
          <p:nvPr>
            <p:ph type="dt" sz="half" idx="10"/>
          </p:nvPr>
        </p:nvSpPr>
        <p:spPr/>
        <p:txBody>
          <a:bodyPr/>
          <a:lstStyle/>
          <a:p>
            <a:fld id="{31B429E8-4C20-4B92-A92D-F5F37837537D}"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48</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T1</a:t>
            </a:r>
            <a:endParaRPr lang="en-SG" dirty="0"/>
          </a:p>
        </p:txBody>
      </p:sp>
      <p:sp>
        <p:nvSpPr>
          <p:cNvPr id="4" name="Date Placeholder 3"/>
          <p:cNvSpPr>
            <a:spLocks noGrp="1"/>
          </p:cNvSpPr>
          <p:nvPr>
            <p:ph type="dt" sz="half" idx="10"/>
          </p:nvPr>
        </p:nvSpPr>
        <p:spPr/>
        <p:txBody>
          <a:bodyPr/>
          <a:lstStyle/>
          <a:p>
            <a:fld id="{91F0BC02-EBC4-4DB1-84BE-F6ED649C4F18}"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49</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pic>
        <p:nvPicPr>
          <p:cNvPr id="7" name="Picture 8" descr="FIG5-06"/>
          <p:cNvPicPr>
            <a:picLocks noGrp="1" noChangeAspect="1" noChangeArrowheads="1"/>
          </p:cNvPicPr>
          <p:nvPr>
            <p:ph idx="1"/>
          </p:nvPr>
        </p:nvPicPr>
        <p:blipFill>
          <a:blip r:embed="rId2"/>
          <a:srcRect/>
          <a:stretch>
            <a:fillRect/>
          </a:stretch>
        </p:blipFill>
        <p:spPr bwMode="auto">
          <a:xfrm>
            <a:off x="1504685" y="1600200"/>
            <a:ext cx="6034617" cy="4525963"/>
          </a:xfrm>
          <a:prstGeom prst="rect">
            <a:avLst/>
          </a:prstGeom>
          <a:noFill/>
        </p:spPr>
      </p:pic>
      <p:sp>
        <p:nvSpPr>
          <p:cNvPr id="8" name="TextBox 7"/>
          <p:cNvSpPr txBox="1"/>
          <p:nvPr/>
        </p:nvSpPr>
        <p:spPr>
          <a:xfrm>
            <a:off x="500034" y="5072074"/>
            <a:ext cx="8215370" cy="1107996"/>
          </a:xfrm>
          <a:prstGeom prst="rect">
            <a:avLst/>
          </a:prstGeom>
          <a:noFill/>
        </p:spPr>
        <p:txBody>
          <a:bodyPr wrap="square" rtlCol="0">
            <a:spAutoFit/>
          </a:bodyPr>
          <a:lstStyle/>
          <a:p>
            <a:r>
              <a:rPr lang="en-US" sz="2400" dirty="0" smtClean="0">
                <a:latin typeface="Franklin Gothic Book" pitchFamily="34" charset="0"/>
              </a:rPr>
              <a:t>The T1 (</a:t>
            </a:r>
            <a:r>
              <a:rPr lang="en-US" sz="2400" dirty="0" smtClean="0">
                <a:latin typeface="Franklin Gothic Book" pitchFamily="34" charset="0"/>
              </a:rPr>
              <a:t>1.544 </a:t>
            </a:r>
            <a:r>
              <a:rPr lang="en-US" sz="2400" dirty="0" smtClean="0">
                <a:latin typeface="Franklin Gothic Book" pitchFamily="34" charset="0"/>
              </a:rPr>
              <a:t>Mbps) multiplexor stream is a </a:t>
            </a:r>
            <a:r>
              <a:rPr lang="en-US" sz="2400" i="1" dirty="0" smtClean="0">
                <a:latin typeface="Franklin Gothic Book" pitchFamily="34" charset="0"/>
              </a:rPr>
              <a:t>continuous</a:t>
            </a:r>
            <a:r>
              <a:rPr lang="en-US" sz="2400" dirty="0" smtClean="0">
                <a:latin typeface="Franklin Gothic Book" pitchFamily="34" charset="0"/>
              </a:rPr>
              <a:t> series of frames of both digitized data and voice channels</a:t>
            </a:r>
            <a:r>
              <a:rPr lang="en-US" dirty="0" smtClean="0">
                <a:latin typeface="Franklin Gothic Book" pitchFamily="34" charset="0"/>
              </a:rPr>
              <a:t>.</a:t>
            </a:r>
          </a:p>
          <a:p>
            <a:endParaRPr lang="en-SG" dirty="0">
              <a:latin typeface="Franklin Gothic Book"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normAutofit/>
          </a:bodyPr>
          <a:lstStyle/>
          <a:p>
            <a:pPr algn="just"/>
            <a:r>
              <a:rPr lang="en-US" sz="2800" dirty="0" err="1" smtClean="0"/>
              <a:t>Aplikasi</a:t>
            </a:r>
            <a:r>
              <a:rPr lang="en-US" sz="2800" dirty="0" smtClean="0"/>
              <a:t> Multiplexing yang </a:t>
            </a:r>
            <a:r>
              <a:rPr lang="en-US" sz="2800" dirty="0" err="1" smtClean="0"/>
              <a:t>umum</a:t>
            </a:r>
            <a:r>
              <a:rPr lang="en-US" sz="2800" dirty="0" smtClean="0"/>
              <a:t> </a:t>
            </a:r>
            <a:r>
              <a:rPr lang="en-US" sz="2800" dirty="0" err="1" smtClean="0"/>
              <a:t>adalah</a:t>
            </a:r>
            <a:r>
              <a:rPr lang="en-US" sz="2800" dirty="0" smtClean="0"/>
              <a:t> </a:t>
            </a:r>
            <a:r>
              <a:rPr lang="en-US" sz="2800" dirty="0" err="1" smtClean="0"/>
              <a:t>komunikasi</a:t>
            </a:r>
            <a:r>
              <a:rPr lang="en-US" sz="2800" dirty="0" smtClean="0"/>
              <a:t> </a:t>
            </a:r>
            <a:r>
              <a:rPr lang="en-US" sz="2800" dirty="0" err="1" smtClean="0"/>
              <a:t>jarak</a:t>
            </a:r>
            <a:r>
              <a:rPr lang="en-US" sz="2800" dirty="0" smtClean="0"/>
              <a:t> </a:t>
            </a:r>
            <a:r>
              <a:rPr lang="en-US" sz="2800" dirty="0" err="1" smtClean="0"/>
              <a:t>jauh</a:t>
            </a:r>
            <a:r>
              <a:rPr lang="en-US" sz="2800" dirty="0" smtClean="0"/>
              <a:t>.</a:t>
            </a:r>
          </a:p>
          <a:p>
            <a:pPr algn="just"/>
            <a:r>
              <a:rPr lang="en-US" sz="2800" dirty="0" smtClean="0"/>
              <a:t>Media </a:t>
            </a:r>
            <a:r>
              <a:rPr lang="en-US" sz="2800" dirty="0" err="1" smtClean="0"/>
              <a:t>utama</a:t>
            </a:r>
            <a:r>
              <a:rPr lang="en-US" sz="2800" dirty="0" smtClean="0"/>
              <a:t> </a:t>
            </a:r>
            <a:r>
              <a:rPr lang="en-US" sz="2800" dirty="0" err="1" smtClean="0"/>
              <a:t>pada</a:t>
            </a:r>
            <a:r>
              <a:rPr lang="en-US" sz="2800" dirty="0" smtClean="0"/>
              <a:t> </a:t>
            </a:r>
            <a:r>
              <a:rPr lang="en-US" sz="2800" dirty="0" err="1" smtClean="0"/>
              <a:t>jaringan</a:t>
            </a:r>
            <a:r>
              <a:rPr lang="en-US" sz="2800" dirty="0" smtClean="0"/>
              <a:t> </a:t>
            </a:r>
            <a:r>
              <a:rPr lang="en-US" sz="2800" dirty="0" err="1" smtClean="0"/>
              <a:t>jarak</a:t>
            </a:r>
            <a:r>
              <a:rPr lang="en-US" sz="2800" dirty="0" smtClean="0"/>
              <a:t> </a:t>
            </a:r>
            <a:r>
              <a:rPr lang="en-US" sz="2800" dirty="0" err="1" smtClean="0"/>
              <a:t>jauh</a:t>
            </a:r>
            <a:r>
              <a:rPr lang="en-US" sz="2800" dirty="0" smtClean="0"/>
              <a:t> </a:t>
            </a:r>
            <a:r>
              <a:rPr lang="en-US" sz="2800" dirty="0" err="1" smtClean="0"/>
              <a:t>adalah</a:t>
            </a:r>
            <a:r>
              <a:rPr lang="en-US" sz="2800" dirty="0" smtClean="0"/>
              <a:t> fiber </a:t>
            </a:r>
            <a:r>
              <a:rPr lang="en-US" sz="2800" dirty="0" err="1" smtClean="0"/>
              <a:t>optik</a:t>
            </a:r>
            <a:r>
              <a:rPr lang="en-US" sz="2800" dirty="0" smtClean="0"/>
              <a:t>, </a:t>
            </a:r>
            <a:r>
              <a:rPr lang="en-US" sz="2800" dirty="0" err="1" smtClean="0"/>
              <a:t>koaksial</a:t>
            </a:r>
            <a:r>
              <a:rPr lang="en-US" sz="2800" dirty="0" smtClean="0"/>
              <a:t>, </a:t>
            </a:r>
            <a:r>
              <a:rPr lang="en-US" sz="2800" dirty="0" err="1" smtClean="0"/>
              <a:t>atau</a:t>
            </a:r>
            <a:r>
              <a:rPr lang="en-US" sz="2800" dirty="0" smtClean="0"/>
              <a:t> </a:t>
            </a:r>
            <a:r>
              <a:rPr lang="en-US" sz="2800" dirty="0" err="1" smtClean="0"/>
              <a:t>gelombang</a:t>
            </a:r>
            <a:r>
              <a:rPr lang="en-US" sz="2800" dirty="0" smtClean="0"/>
              <a:t> </a:t>
            </a:r>
            <a:r>
              <a:rPr lang="en-US" sz="2800" dirty="0" err="1" smtClean="0"/>
              <a:t>mikro</a:t>
            </a:r>
            <a:endParaRPr lang="en-US" sz="2800" dirty="0" smtClean="0"/>
          </a:p>
          <a:p>
            <a:pPr algn="just"/>
            <a:r>
              <a:rPr lang="en-US" sz="2800" dirty="0" smtClean="0"/>
              <a:t>Link </a:t>
            </a:r>
            <a:r>
              <a:rPr lang="en-US" sz="2800" dirty="0" err="1" smtClean="0"/>
              <a:t>ini</a:t>
            </a:r>
            <a:r>
              <a:rPr lang="en-US" sz="2800" dirty="0" smtClean="0"/>
              <a:t> </a:t>
            </a:r>
            <a:r>
              <a:rPr lang="en-US" sz="2800" dirty="0" err="1" smtClean="0"/>
              <a:t>dapat</a:t>
            </a:r>
            <a:r>
              <a:rPr lang="en-US" sz="2800" dirty="0" smtClean="0"/>
              <a:t> </a:t>
            </a:r>
            <a:r>
              <a:rPr lang="en-US" sz="2800" dirty="0" err="1" smtClean="0"/>
              <a:t>membawa</a:t>
            </a:r>
            <a:r>
              <a:rPr lang="en-US" sz="2800" dirty="0" smtClean="0"/>
              <a:t> </a:t>
            </a:r>
            <a:r>
              <a:rPr lang="en-US" sz="2800" dirty="0" err="1" smtClean="0"/>
              <a:t>sejumlah</a:t>
            </a:r>
            <a:r>
              <a:rPr lang="en-US" sz="2800" dirty="0" smtClean="0"/>
              <a:t> </a:t>
            </a:r>
            <a:r>
              <a:rPr lang="en-US" sz="2800" dirty="0" err="1" smtClean="0"/>
              <a:t>besar</a:t>
            </a:r>
            <a:r>
              <a:rPr lang="en-US" sz="2800" dirty="0" smtClean="0"/>
              <a:t> </a:t>
            </a:r>
            <a:r>
              <a:rPr lang="en-US" sz="2800" dirty="0" err="1" smtClean="0"/>
              <a:t>transmisi</a:t>
            </a:r>
            <a:r>
              <a:rPr lang="en-US" sz="2800" dirty="0" smtClean="0"/>
              <a:t> </a:t>
            </a:r>
            <a:r>
              <a:rPr lang="en-US" sz="2800" dirty="0" err="1" smtClean="0"/>
              <a:t>suara</a:t>
            </a:r>
            <a:r>
              <a:rPr lang="en-US" sz="2800" dirty="0" smtClean="0"/>
              <a:t> </a:t>
            </a:r>
            <a:r>
              <a:rPr lang="en-US" sz="2800" dirty="0" err="1" smtClean="0"/>
              <a:t>dan</a:t>
            </a:r>
            <a:r>
              <a:rPr lang="en-US" sz="2800" dirty="0" smtClean="0"/>
              <a:t> data </a:t>
            </a:r>
            <a:r>
              <a:rPr lang="en-US" sz="2800" dirty="0" err="1" smtClean="0"/>
              <a:t>secara</a:t>
            </a:r>
            <a:r>
              <a:rPr lang="en-US" sz="2800" dirty="0" smtClean="0"/>
              <a:t> </a:t>
            </a:r>
            <a:r>
              <a:rPr lang="en-US" sz="2800" dirty="0" err="1" smtClean="0"/>
              <a:t>simultan</a:t>
            </a:r>
            <a:r>
              <a:rPr lang="en-US" sz="2800" dirty="0" smtClean="0"/>
              <a:t> </a:t>
            </a:r>
            <a:r>
              <a:rPr lang="en-US" sz="2800" dirty="0" err="1" smtClean="0"/>
              <a:t>menggunakan</a:t>
            </a:r>
            <a:r>
              <a:rPr lang="en-US" sz="2800" dirty="0" smtClean="0"/>
              <a:t> multiplexing.</a:t>
            </a:r>
            <a:endParaRPr lang="en-SG" sz="2800" dirty="0"/>
          </a:p>
        </p:txBody>
      </p:sp>
      <p:sp>
        <p:nvSpPr>
          <p:cNvPr id="4" name="Date Placeholder 3"/>
          <p:cNvSpPr>
            <a:spLocks noGrp="1"/>
          </p:cNvSpPr>
          <p:nvPr>
            <p:ph type="dt" sz="half" idx="10"/>
          </p:nvPr>
        </p:nvSpPr>
        <p:spPr/>
        <p:txBody>
          <a:bodyPr/>
          <a:lstStyle/>
          <a:p>
            <a:fld id="{A70C5356-16FB-4EED-9FD9-CC859CA60418}"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5</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ISDN</a:t>
            </a:r>
            <a:endParaRPr lang="en-SG" dirty="0"/>
          </a:p>
        </p:txBody>
      </p:sp>
      <p:sp>
        <p:nvSpPr>
          <p:cNvPr id="4" name="Date Placeholder 3"/>
          <p:cNvSpPr>
            <a:spLocks noGrp="1"/>
          </p:cNvSpPr>
          <p:nvPr>
            <p:ph type="dt" sz="half" idx="10"/>
          </p:nvPr>
        </p:nvSpPr>
        <p:spPr/>
        <p:txBody>
          <a:bodyPr/>
          <a:lstStyle/>
          <a:p>
            <a:fld id="{C5340801-5213-4F93-B1C3-1CEBFBBFC336}"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50</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pic>
        <p:nvPicPr>
          <p:cNvPr id="7" name="Picture 8" descr="FIG5-08"/>
          <p:cNvPicPr>
            <a:picLocks noGrp="1" noChangeAspect="1" noChangeArrowheads="1"/>
          </p:cNvPicPr>
          <p:nvPr>
            <p:ph idx="1"/>
          </p:nvPr>
        </p:nvPicPr>
        <p:blipFill>
          <a:blip r:embed="rId2"/>
          <a:srcRect/>
          <a:stretch>
            <a:fillRect/>
          </a:stretch>
        </p:blipFill>
        <p:spPr bwMode="auto">
          <a:xfrm>
            <a:off x="1504685" y="1600200"/>
            <a:ext cx="6034617" cy="4525963"/>
          </a:xfrm>
          <a:prstGeom prst="rect">
            <a:avLst/>
          </a:prstGeom>
          <a:noFill/>
        </p:spPr>
      </p:pic>
      <p:sp>
        <p:nvSpPr>
          <p:cNvPr id="8" name="TextBox 7"/>
          <p:cNvSpPr txBox="1"/>
          <p:nvPr/>
        </p:nvSpPr>
        <p:spPr>
          <a:xfrm>
            <a:off x="857224" y="5143512"/>
            <a:ext cx="7572428" cy="1015663"/>
          </a:xfrm>
          <a:prstGeom prst="rect">
            <a:avLst/>
          </a:prstGeom>
          <a:noFill/>
        </p:spPr>
        <p:txBody>
          <a:bodyPr wrap="square" rtlCol="0">
            <a:spAutoFit/>
          </a:bodyPr>
          <a:lstStyle/>
          <a:p>
            <a:r>
              <a:rPr lang="en-US" sz="2000" dirty="0" smtClean="0">
                <a:latin typeface="Franklin Gothic Book" pitchFamily="34" charset="0"/>
              </a:rPr>
              <a:t>The ISDN multiplexor stream is also a continuous stream of frames.  Each frame contains various control and sync info.</a:t>
            </a:r>
          </a:p>
          <a:p>
            <a:endParaRPr lang="en-SG" sz="2000" dirty="0">
              <a:latin typeface="Franklin Gothic Book"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SONET</a:t>
            </a:r>
            <a:endParaRPr lang="en-SG" dirty="0"/>
          </a:p>
        </p:txBody>
      </p:sp>
      <p:sp>
        <p:nvSpPr>
          <p:cNvPr id="4" name="Date Placeholder 3"/>
          <p:cNvSpPr>
            <a:spLocks noGrp="1"/>
          </p:cNvSpPr>
          <p:nvPr>
            <p:ph type="dt" sz="half" idx="10"/>
          </p:nvPr>
        </p:nvSpPr>
        <p:spPr/>
        <p:txBody>
          <a:bodyPr/>
          <a:lstStyle/>
          <a:p>
            <a:fld id="{85C056AB-0966-4685-BEB3-4E0BD290BD63}"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51</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pic>
        <p:nvPicPr>
          <p:cNvPr id="7" name="Content Placeholder 6" descr="fig5-07"/>
          <p:cNvPicPr>
            <a:picLocks noGrp="1" noChangeAspect="1" noChangeArrowheads="1"/>
          </p:cNvPicPr>
          <p:nvPr>
            <p:ph idx="1"/>
          </p:nvPr>
        </p:nvPicPr>
        <p:blipFill>
          <a:blip r:embed="rId2"/>
          <a:srcRect/>
          <a:stretch>
            <a:fillRect/>
          </a:stretch>
        </p:blipFill>
        <p:spPr bwMode="auto">
          <a:xfrm>
            <a:off x="1504685" y="1600200"/>
            <a:ext cx="6034617" cy="4525963"/>
          </a:xfrm>
          <a:prstGeom prst="rect">
            <a:avLst/>
          </a:prstGeom>
          <a:noFill/>
        </p:spPr>
      </p:pic>
      <p:sp>
        <p:nvSpPr>
          <p:cNvPr id="8" name="TextBox 7"/>
          <p:cNvSpPr txBox="1"/>
          <p:nvPr/>
        </p:nvSpPr>
        <p:spPr>
          <a:xfrm>
            <a:off x="1428728" y="5143512"/>
            <a:ext cx="4786346" cy="707886"/>
          </a:xfrm>
          <a:prstGeom prst="rect">
            <a:avLst/>
          </a:prstGeom>
          <a:noFill/>
        </p:spPr>
        <p:txBody>
          <a:bodyPr wrap="square" rtlCol="0">
            <a:spAutoFit/>
          </a:bodyPr>
          <a:lstStyle/>
          <a:p>
            <a:r>
              <a:rPr lang="en-US" sz="2000" dirty="0" smtClean="0">
                <a:latin typeface="Franklin Gothic Book" pitchFamily="34" charset="0"/>
              </a:rPr>
              <a:t>SONET – massive data rates</a:t>
            </a:r>
          </a:p>
          <a:p>
            <a:endParaRPr lang="en-SG" sz="2000" dirty="0">
              <a:latin typeface="Franklin Gothic Book" pitchFamily="34" charset="0"/>
            </a:endParaRPr>
          </a:p>
        </p:txBody>
      </p:sp>
      <p:sp>
        <p:nvSpPr>
          <p:cNvPr id="9" name="TextBox 8"/>
          <p:cNvSpPr txBox="1"/>
          <p:nvPr/>
        </p:nvSpPr>
        <p:spPr>
          <a:xfrm>
            <a:off x="357158" y="1643050"/>
            <a:ext cx="8215370" cy="923330"/>
          </a:xfrm>
          <a:prstGeom prst="rect">
            <a:avLst/>
          </a:prstGeom>
          <a:noFill/>
        </p:spPr>
        <p:txBody>
          <a:bodyPr wrap="square" rtlCol="0">
            <a:spAutoFit/>
          </a:bodyPr>
          <a:lstStyle/>
          <a:p>
            <a:r>
              <a:rPr lang="en-US" dirty="0" smtClean="0">
                <a:latin typeface="Franklin Gothic Book" pitchFamily="34" charset="0"/>
              </a:rPr>
              <a:t>SONET </a:t>
            </a:r>
            <a:r>
              <a:rPr lang="en-US" dirty="0" err="1" smtClean="0">
                <a:latin typeface="Franklin Gothic Book" pitchFamily="34" charset="0"/>
              </a:rPr>
              <a:t>adalah</a:t>
            </a:r>
            <a:r>
              <a:rPr lang="en-US" dirty="0" smtClean="0">
                <a:latin typeface="Franklin Gothic Book" pitchFamily="34" charset="0"/>
              </a:rPr>
              <a:t> </a:t>
            </a:r>
            <a:r>
              <a:rPr lang="en-US" dirty="0" err="1" smtClean="0">
                <a:latin typeface="Franklin Gothic Book" pitchFamily="34" charset="0"/>
              </a:rPr>
              <a:t>sebuah</a:t>
            </a:r>
            <a:r>
              <a:rPr lang="en-US" dirty="0" smtClean="0">
                <a:latin typeface="Franklin Gothic Book" pitchFamily="34" charset="0"/>
              </a:rPr>
              <a:t> </a:t>
            </a:r>
            <a:r>
              <a:rPr lang="en-US" dirty="0" err="1" smtClean="0">
                <a:latin typeface="Franklin Gothic Book" pitchFamily="34" charset="0"/>
              </a:rPr>
              <a:t>antar</a:t>
            </a:r>
            <a:r>
              <a:rPr lang="en-US" dirty="0" smtClean="0">
                <a:latin typeface="Franklin Gothic Book" pitchFamily="34" charset="0"/>
              </a:rPr>
              <a:t> </a:t>
            </a:r>
            <a:r>
              <a:rPr lang="en-US" dirty="0" err="1" smtClean="0">
                <a:latin typeface="Franklin Gothic Book" pitchFamily="34" charset="0"/>
              </a:rPr>
              <a:t>muka</a:t>
            </a:r>
            <a:r>
              <a:rPr lang="en-US" dirty="0" smtClean="0">
                <a:latin typeface="Franklin Gothic Book" pitchFamily="34" charset="0"/>
              </a:rPr>
              <a:t> </a:t>
            </a:r>
            <a:r>
              <a:rPr lang="en-US" dirty="0" err="1" smtClean="0">
                <a:latin typeface="Franklin Gothic Book" pitchFamily="34" charset="0"/>
              </a:rPr>
              <a:t>transmisi</a:t>
            </a:r>
            <a:r>
              <a:rPr lang="en-US" dirty="0" smtClean="0">
                <a:latin typeface="Franklin Gothic Book" pitchFamily="34" charset="0"/>
              </a:rPr>
              <a:t> </a:t>
            </a:r>
            <a:r>
              <a:rPr lang="en-US" dirty="0" err="1" smtClean="0">
                <a:latin typeface="Franklin Gothic Book" pitchFamily="34" charset="0"/>
              </a:rPr>
              <a:t>optik</a:t>
            </a:r>
            <a:r>
              <a:rPr lang="en-US" dirty="0" smtClean="0">
                <a:latin typeface="Franklin Gothic Book" pitchFamily="34" charset="0"/>
              </a:rPr>
              <a:t> yang </a:t>
            </a:r>
            <a:r>
              <a:rPr lang="en-US" dirty="0" err="1" smtClean="0">
                <a:latin typeface="Franklin Gothic Book" pitchFamily="34" charset="0"/>
              </a:rPr>
              <a:t>awalnya</a:t>
            </a:r>
            <a:r>
              <a:rPr lang="en-US" dirty="0" smtClean="0">
                <a:latin typeface="Franklin Gothic Book" pitchFamily="34" charset="0"/>
              </a:rPr>
              <a:t> </a:t>
            </a:r>
            <a:r>
              <a:rPr lang="en-US" dirty="0" err="1" smtClean="0">
                <a:latin typeface="Franklin Gothic Book" pitchFamily="34" charset="0"/>
              </a:rPr>
              <a:t>diajukan</a:t>
            </a:r>
            <a:r>
              <a:rPr lang="en-US" dirty="0" smtClean="0">
                <a:latin typeface="Franklin Gothic Book" pitchFamily="34" charset="0"/>
              </a:rPr>
              <a:t> </a:t>
            </a:r>
            <a:r>
              <a:rPr lang="en-US" dirty="0" err="1" smtClean="0">
                <a:latin typeface="Franklin Gothic Book" pitchFamily="34" charset="0"/>
              </a:rPr>
              <a:t>oleh</a:t>
            </a:r>
            <a:r>
              <a:rPr lang="en-US" dirty="0" smtClean="0">
                <a:latin typeface="Franklin Gothic Book" pitchFamily="34" charset="0"/>
              </a:rPr>
              <a:t> Bell Core </a:t>
            </a:r>
            <a:r>
              <a:rPr lang="en-US" dirty="0" err="1" smtClean="0">
                <a:latin typeface="Franklin Gothic Book" pitchFamily="34" charset="0"/>
              </a:rPr>
              <a:t>dan</a:t>
            </a:r>
            <a:r>
              <a:rPr lang="en-US" dirty="0" smtClean="0">
                <a:latin typeface="Franklin Gothic Book" pitchFamily="34" charset="0"/>
              </a:rPr>
              <a:t> </a:t>
            </a:r>
            <a:r>
              <a:rPr lang="en-US" dirty="0" err="1" smtClean="0">
                <a:latin typeface="Franklin Gothic Book" pitchFamily="34" charset="0"/>
              </a:rPr>
              <a:t>distandarisasi</a:t>
            </a:r>
            <a:r>
              <a:rPr lang="en-US" dirty="0" smtClean="0">
                <a:latin typeface="Franklin Gothic Book" pitchFamily="34" charset="0"/>
              </a:rPr>
              <a:t> </a:t>
            </a:r>
            <a:r>
              <a:rPr lang="en-US" dirty="0" err="1" smtClean="0">
                <a:latin typeface="Franklin Gothic Book" pitchFamily="34" charset="0"/>
              </a:rPr>
              <a:t>oleh</a:t>
            </a:r>
            <a:r>
              <a:rPr lang="en-US" dirty="0" smtClean="0">
                <a:latin typeface="Franklin Gothic Book" pitchFamily="34" charset="0"/>
              </a:rPr>
              <a:t> ANSI, </a:t>
            </a:r>
            <a:r>
              <a:rPr lang="en-US" dirty="0" err="1" smtClean="0">
                <a:latin typeface="Franklin Gothic Book" pitchFamily="34" charset="0"/>
              </a:rPr>
              <a:t>versi</a:t>
            </a:r>
            <a:r>
              <a:rPr lang="en-US" dirty="0" smtClean="0">
                <a:latin typeface="Franklin Gothic Book" pitchFamily="34" charset="0"/>
              </a:rPr>
              <a:t> yang </a:t>
            </a:r>
            <a:r>
              <a:rPr lang="en-US" dirty="0" err="1" smtClean="0">
                <a:latin typeface="Franklin Gothic Book" pitchFamily="34" charset="0"/>
              </a:rPr>
              <a:t>sesuai</a:t>
            </a:r>
            <a:r>
              <a:rPr lang="en-US" dirty="0" smtClean="0">
                <a:latin typeface="Franklin Gothic Book" pitchFamily="34" charset="0"/>
              </a:rPr>
              <a:t> </a:t>
            </a:r>
            <a:r>
              <a:rPr lang="en-US" dirty="0" err="1" smtClean="0">
                <a:latin typeface="Franklin Gothic Book" pitchFamily="34" charset="0"/>
              </a:rPr>
              <a:t>disebut</a:t>
            </a:r>
            <a:r>
              <a:rPr lang="en-US" dirty="0" smtClean="0">
                <a:latin typeface="Franklin Gothic Book" pitchFamily="34" charset="0"/>
              </a:rPr>
              <a:t> Synchronous Digital Hierarchy (SDH), </a:t>
            </a:r>
            <a:r>
              <a:rPr lang="en-US" dirty="0" err="1" smtClean="0">
                <a:latin typeface="Franklin Gothic Book" pitchFamily="34" charset="0"/>
              </a:rPr>
              <a:t>telah</a:t>
            </a:r>
            <a:r>
              <a:rPr lang="en-US" dirty="0" smtClean="0">
                <a:latin typeface="Franklin Gothic Book" pitchFamily="34" charset="0"/>
              </a:rPr>
              <a:t> </a:t>
            </a:r>
            <a:r>
              <a:rPr lang="en-US" dirty="0" err="1" smtClean="0">
                <a:latin typeface="Franklin Gothic Book" pitchFamily="34" charset="0"/>
              </a:rPr>
              <a:t>dipublikasikan</a:t>
            </a:r>
            <a:r>
              <a:rPr lang="en-US" dirty="0" smtClean="0">
                <a:latin typeface="Franklin Gothic Book" pitchFamily="34" charset="0"/>
              </a:rPr>
              <a:t> </a:t>
            </a:r>
            <a:r>
              <a:rPr lang="en-US" dirty="0" err="1" smtClean="0">
                <a:latin typeface="Franklin Gothic Book" pitchFamily="34" charset="0"/>
              </a:rPr>
              <a:t>oleh</a:t>
            </a:r>
            <a:r>
              <a:rPr lang="en-US" dirty="0" smtClean="0">
                <a:latin typeface="Franklin Gothic Book" pitchFamily="34" charset="0"/>
              </a:rPr>
              <a:t> IT-T </a:t>
            </a:r>
            <a:r>
              <a:rPr lang="en-US" dirty="0" err="1" smtClean="0">
                <a:latin typeface="Franklin Gothic Book" pitchFamily="34" charset="0"/>
              </a:rPr>
              <a:t>dalam</a:t>
            </a:r>
            <a:r>
              <a:rPr lang="en-US" dirty="0" smtClean="0">
                <a:latin typeface="Franklin Gothic Book" pitchFamily="34" charset="0"/>
              </a:rPr>
              <a:t> </a:t>
            </a:r>
            <a:r>
              <a:rPr lang="en-US" dirty="0" err="1" smtClean="0">
                <a:latin typeface="Franklin Gothic Book" pitchFamily="34" charset="0"/>
              </a:rPr>
              <a:t>rekomendasi</a:t>
            </a:r>
            <a:r>
              <a:rPr lang="en-US" dirty="0" smtClean="0">
                <a:latin typeface="Franklin Gothic Book" pitchFamily="34" charset="0"/>
              </a:rPr>
              <a:t> G.707</a:t>
            </a:r>
            <a:endParaRPr lang="en-SG" dirty="0">
              <a:latin typeface="Franklin Gothic Book"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normAutofit fontScale="77500" lnSpcReduction="20000"/>
          </a:bodyPr>
          <a:lstStyle/>
          <a:p>
            <a:pPr algn="just">
              <a:lnSpc>
                <a:spcPct val="150000"/>
              </a:lnSpc>
            </a:pPr>
            <a:r>
              <a:rPr lang="en-US" dirty="0" err="1" smtClean="0"/>
              <a:t>Spesifikasi</a:t>
            </a:r>
            <a:r>
              <a:rPr lang="en-US" dirty="0" smtClean="0"/>
              <a:t> SONET </a:t>
            </a:r>
            <a:r>
              <a:rPr lang="en-US" dirty="0" err="1" smtClean="0"/>
              <a:t>didefinisikan</a:t>
            </a:r>
            <a:r>
              <a:rPr lang="en-US" dirty="0" smtClean="0"/>
              <a:t> </a:t>
            </a:r>
            <a:r>
              <a:rPr lang="en-US" dirty="0" err="1" smtClean="0"/>
              <a:t>dalam</a:t>
            </a:r>
            <a:r>
              <a:rPr lang="en-US" dirty="0" smtClean="0"/>
              <a:t> </a:t>
            </a:r>
            <a:r>
              <a:rPr lang="en-US" dirty="0" err="1" smtClean="0"/>
              <a:t>sebuah</a:t>
            </a:r>
            <a:r>
              <a:rPr lang="en-US" dirty="0" smtClean="0"/>
              <a:t> </a:t>
            </a:r>
            <a:r>
              <a:rPr lang="en-US" dirty="0" err="1" smtClean="0"/>
              <a:t>hierarki</a:t>
            </a:r>
            <a:r>
              <a:rPr lang="en-US" dirty="0" smtClean="0"/>
              <a:t> </a:t>
            </a:r>
            <a:r>
              <a:rPr lang="en-US" dirty="0" err="1" smtClean="0"/>
              <a:t>kecepatan</a:t>
            </a:r>
            <a:r>
              <a:rPr lang="en-US" dirty="0" smtClean="0"/>
              <a:t> data digital </a:t>
            </a:r>
            <a:r>
              <a:rPr lang="en-US" dirty="0" err="1" smtClean="0"/>
              <a:t>terstandarisasi</a:t>
            </a:r>
            <a:r>
              <a:rPr lang="en-US" dirty="0" smtClean="0"/>
              <a:t>. </a:t>
            </a:r>
          </a:p>
          <a:p>
            <a:pPr algn="just">
              <a:lnSpc>
                <a:spcPct val="150000"/>
              </a:lnSpc>
            </a:pPr>
            <a:r>
              <a:rPr lang="en-US" dirty="0" smtClean="0"/>
              <a:t>Tingkat </a:t>
            </a:r>
            <a:r>
              <a:rPr lang="en-US" dirty="0" err="1" smtClean="0"/>
              <a:t>terendah</a:t>
            </a:r>
            <a:r>
              <a:rPr lang="en-US" dirty="0" smtClean="0"/>
              <a:t> </a:t>
            </a:r>
            <a:r>
              <a:rPr lang="en-US" dirty="0" err="1" smtClean="0"/>
              <a:t>disebut</a:t>
            </a:r>
            <a:r>
              <a:rPr lang="en-US" dirty="0" smtClean="0"/>
              <a:t> STS-1 (synchronous Transport Signal </a:t>
            </a:r>
            <a:r>
              <a:rPr lang="en-US" dirty="0" err="1" smtClean="0"/>
              <a:t>tingkat</a:t>
            </a:r>
            <a:r>
              <a:rPr lang="en-US" dirty="0" smtClean="0"/>
              <a:t> 1) </a:t>
            </a:r>
            <a:r>
              <a:rPr lang="en-US" dirty="0" err="1" smtClean="0"/>
              <a:t>atau</a:t>
            </a:r>
            <a:r>
              <a:rPr lang="en-US" dirty="0" smtClean="0"/>
              <a:t> OC-1 (Optical </a:t>
            </a:r>
            <a:r>
              <a:rPr lang="en-US" dirty="0" err="1" smtClean="0"/>
              <a:t>Carier</a:t>
            </a:r>
            <a:r>
              <a:rPr lang="en-US" dirty="0" smtClean="0"/>
              <a:t> </a:t>
            </a:r>
            <a:r>
              <a:rPr lang="en-US" dirty="0" err="1" smtClean="0"/>
              <a:t>tingkat</a:t>
            </a:r>
            <a:r>
              <a:rPr lang="en-US" dirty="0" smtClean="0"/>
              <a:t> 1) </a:t>
            </a:r>
            <a:r>
              <a:rPr lang="en-US" dirty="0" err="1" smtClean="0"/>
              <a:t>yaitu</a:t>
            </a:r>
            <a:r>
              <a:rPr lang="en-US" dirty="0" smtClean="0"/>
              <a:t> 51,84Mbps. </a:t>
            </a:r>
            <a:r>
              <a:rPr lang="en-US" dirty="0" err="1" smtClean="0"/>
              <a:t>Kecepatan</a:t>
            </a:r>
            <a:r>
              <a:rPr lang="en-US" dirty="0" smtClean="0"/>
              <a:t> </a:t>
            </a:r>
            <a:r>
              <a:rPr lang="en-US" dirty="0" err="1" smtClean="0"/>
              <a:t>ini</a:t>
            </a:r>
            <a:r>
              <a:rPr lang="en-US" dirty="0" smtClean="0"/>
              <a:t> </a:t>
            </a:r>
            <a:r>
              <a:rPr lang="en-US" dirty="0" err="1" smtClean="0"/>
              <a:t>dapat</a:t>
            </a:r>
            <a:r>
              <a:rPr lang="en-US" dirty="0" smtClean="0"/>
              <a:t> </a:t>
            </a:r>
            <a:r>
              <a:rPr lang="en-US" dirty="0" err="1" smtClean="0"/>
              <a:t>digunakan</a:t>
            </a:r>
            <a:r>
              <a:rPr lang="en-US" dirty="0" smtClean="0"/>
              <a:t> </a:t>
            </a:r>
            <a:r>
              <a:rPr lang="en-US" dirty="0" err="1" smtClean="0"/>
              <a:t>untuk</a:t>
            </a:r>
            <a:r>
              <a:rPr lang="en-US" dirty="0" smtClean="0"/>
              <a:t> </a:t>
            </a:r>
            <a:r>
              <a:rPr lang="en-US" dirty="0" err="1" smtClean="0"/>
              <a:t>membawa</a:t>
            </a:r>
            <a:r>
              <a:rPr lang="en-US" dirty="0" smtClean="0"/>
              <a:t> </a:t>
            </a:r>
            <a:r>
              <a:rPr lang="en-US" dirty="0" err="1" smtClean="0"/>
              <a:t>sebuah</a:t>
            </a:r>
            <a:r>
              <a:rPr lang="en-US" dirty="0" smtClean="0"/>
              <a:t> </a:t>
            </a:r>
            <a:r>
              <a:rPr lang="en-US" dirty="0" err="1" smtClean="0"/>
              <a:t>sinyal</a:t>
            </a:r>
            <a:r>
              <a:rPr lang="en-US" dirty="0" smtClean="0"/>
              <a:t> DS-3 </a:t>
            </a:r>
            <a:r>
              <a:rPr lang="en-US" dirty="0" err="1" smtClean="0"/>
              <a:t>tunggal</a:t>
            </a:r>
            <a:r>
              <a:rPr lang="en-US" dirty="0" smtClean="0"/>
              <a:t> </a:t>
            </a:r>
            <a:r>
              <a:rPr lang="en-US" dirty="0" err="1" smtClean="0"/>
              <a:t>atau</a:t>
            </a:r>
            <a:r>
              <a:rPr lang="en-US" dirty="0" smtClean="0"/>
              <a:t> </a:t>
            </a:r>
            <a:r>
              <a:rPr lang="en-US" dirty="0" err="1" smtClean="0"/>
              <a:t>sekelompok</a:t>
            </a:r>
            <a:r>
              <a:rPr lang="en-US" dirty="0" smtClean="0"/>
              <a:t> </a:t>
            </a:r>
            <a:r>
              <a:rPr lang="en-US" dirty="0" err="1" smtClean="0"/>
              <a:t>sinyal</a:t>
            </a:r>
            <a:r>
              <a:rPr lang="en-US" dirty="0" smtClean="0"/>
              <a:t> </a:t>
            </a:r>
            <a:r>
              <a:rPr lang="en-US" dirty="0" err="1" smtClean="0"/>
              <a:t>berkecepatan</a:t>
            </a:r>
            <a:r>
              <a:rPr lang="en-US" dirty="0" smtClean="0"/>
              <a:t> </a:t>
            </a:r>
            <a:r>
              <a:rPr lang="en-US" dirty="0" err="1" smtClean="0"/>
              <a:t>rendah</a:t>
            </a:r>
            <a:r>
              <a:rPr lang="en-US" dirty="0" smtClean="0"/>
              <a:t> </a:t>
            </a:r>
            <a:r>
              <a:rPr lang="en-US" dirty="0" err="1" smtClean="0"/>
              <a:t>seperti</a:t>
            </a:r>
            <a:r>
              <a:rPr lang="en-US" dirty="0" smtClean="0"/>
              <a:t> DS1, DS1C, DS2, </a:t>
            </a:r>
            <a:r>
              <a:rPr lang="en-US" dirty="0" err="1" smtClean="0"/>
              <a:t>dan</a:t>
            </a:r>
            <a:r>
              <a:rPr lang="en-US" dirty="0" smtClean="0"/>
              <a:t> </a:t>
            </a:r>
            <a:r>
              <a:rPr lang="en-US" dirty="0" err="1" smtClean="0"/>
              <a:t>kecepatan</a:t>
            </a:r>
            <a:r>
              <a:rPr lang="en-US" dirty="0" smtClean="0"/>
              <a:t> ITU-T (</a:t>
            </a:r>
            <a:r>
              <a:rPr lang="en-US" dirty="0" err="1" smtClean="0"/>
              <a:t>contohnya</a:t>
            </a:r>
            <a:r>
              <a:rPr lang="en-US" dirty="0" smtClean="0"/>
              <a:t> 2.048Mbps)</a:t>
            </a:r>
          </a:p>
          <a:p>
            <a:pPr algn="just">
              <a:lnSpc>
                <a:spcPct val="150000"/>
              </a:lnSpc>
            </a:pPr>
            <a:endParaRPr lang="en-SG" dirty="0"/>
          </a:p>
        </p:txBody>
      </p:sp>
      <p:sp>
        <p:nvSpPr>
          <p:cNvPr id="4" name="Date Placeholder 3"/>
          <p:cNvSpPr>
            <a:spLocks noGrp="1"/>
          </p:cNvSpPr>
          <p:nvPr>
            <p:ph type="dt" sz="half" idx="10"/>
          </p:nvPr>
        </p:nvSpPr>
        <p:spPr/>
        <p:txBody>
          <a:bodyPr/>
          <a:lstStyle/>
          <a:p>
            <a:fld id="{9B1C5F1D-12BB-4D69-9FF8-AB47E6657A3A}"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52</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a:xfrm>
            <a:off x="357158" y="1600201"/>
            <a:ext cx="8329642" cy="685791"/>
          </a:xfrm>
        </p:spPr>
        <p:txBody>
          <a:bodyPr>
            <a:normAutofit/>
          </a:bodyPr>
          <a:lstStyle/>
          <a:p>
            <a:r>
              <a:rPr lang="en-US" sz="1600" dirty="0" err="1" smtClean="0"/>
              <a:t>Untuk</a:t>
            </a:r>
            <a:r>
              <a:rPr lang="en-US" sz="1600" dirty="0" smtClean="0"/>
              <a:t> ITU-T Synchronous Digital Hierarchy, </a:t>
            </a:r>
            <a:r>
              <a:rPr lang="en-US" sz="1600" dirty="0" err="1" smtClean="0"/>
              <a:t>kecepatan</a:t>
            </a:r>
            <a:r>
              <a:rPr lang="en-US" sz="1600" dirty="0" smtClean="0"/>
              <a:t> </a:t>
            </a:r>
            <a:r>
              <a:rPr lang="en-US" sz="1600" dirty="0" err="1" smtClean="0"/>
              <a:t>terendah</a:t>
            </a:r>
            <a:r>
              <a:rPr lang="en-US" sz="1600" dirty="0" smtClean="0"/>
              <a:t> </a:t>
            </a:r>
            <a:r>
              <a:rPr lang="en-US" sz="1600" dirty="0" err="1" smtClean="0"/>
              <a:t>adalah</a:t>
            </a:r>
            <a:r>
              <a:rPr lang="en-US" sz="1600" dirty="0" smtClean="0"/>
              <a:t> 155,52Mbps, yang </a:t>
            </a:r>
            <a:r>
              <a:rPr lang="en-US" sz="1600" dirty="0" err="1" smtClean="0"/>
              <a:t>ditentukan</a:t>
            </a:r>
            <a:r>
              <a:rPr lang="en-US" sz="1600" dirty="0" smtClean="0"/>
              <a:t> </a:t>
            </a:r>
            <a:r>
              <a:rPr lang="en-US" sz="1600" dirty="0" err="1" smtClean="0"/>
              <a:t>sebagai</a:t>
            </a:r>
            <a:r>
              <a:rPr lang="en-US" sz="1600" dirty="0" smtClean="0"/>
              <a:t> STM-1. Hal </a:t>
            </a:r>
            <a:r>
              <a:rPr lang="en-US" sz="1600" dirty="0" err="1" smtClean="0"/>
              <a:t>ini</a:t>
            </a:r>
            <a:r>
              <a:rPr lang="en-US" sz="1600" dirty="0" smtClean="0"/>
              <a:t> </a:t>
            </a:r>
            <a:r>
              <a:rPr lang="en-US" sz="1600" dirty="0" err="1" smtClean="0"/>
              <a:t>bersesuaian</a:t>
            </a:r>
            <a:r>
              <a:rPr lang="en-US" sz="1600" dirty="0" smtClean="0"/>
              <a:t> </a:t>
            </a:r>
            <a:r>
              <a:rPr lang="en-US" sz="1600" dirty="0" err="1" smtClean="0"/>
              <a:t>dengan</a:t>
            </a:r>
            <a:r>
              <a:rPr lang="en-US" sz="1600" dirty="0" smtClean="0"/>
              <a:t> SONET STS-3</a:t>
            </a:r>
            <a:endParaRPr lang="en-SG" sz="1600" dirty="0"/>
          </a:p>
        </p:txBody>
      </p:sp>
      <p:sp>
        <p:nvSpPr>
          <p:cNvPr id="4" name="Date Placeholder 3"/>
          <p:cNvSpPr>
            <a:spLocks noGrp="1"/>
          </p:cNvSpPr>
          <p:nvPr>
            <p:ph type="dt" sz="half" idx="10"/>
          </p:nvPr>
        </p:nvSpPr>
        <p:spPr/>
        <p:txBody>
          <a:bodyPr/>
          <a:lstStyle/>
          <a:p>
            <a:fld id="{9B1C5F1D-12BB-4D69-9FF8-AB47E6657A3A}"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53</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graphicFrame>
        <p:nvGraphicFramePr>
          <p:cNvPr id="7" name="Table 6"/>
          <p:cNvGraphicFramePr>
            <a:graphicFrameLocks noGrp="1"/>
          </p:cNvGraphicFramePr>
          <p:nvPr/>
        </p:nvGraphicFramePr>
        <p:xfrm>
          <a:off x="857224" y="2357430"/>
          <a:ext cx="7500991" cy="3760114"/>
        </p:xfrm>
        <a:graphic>
          <a:graphicData uri="http://schemas.openxmlformats.org/drawingml/2006/table">
            <a:tbl>
              <a:tblPr>
                <a:tableStyleId>{3C2FFA5D-87B4-456A-9821-1D502468CF0F}</a:tableStyleId>
              </a:tblPr>
              <a:tblGrid>
                <a:gridCol w="1442498"/>
                <a:gridCol w="1442498"/>
                <a:gridCol w="1442498"/>
                <a:gridCol w="1442498"/>
                <a:gridCol w="1730999"/>
              </a:tblGrid>
              <a:tr h="857256">
                <a:tc>
                  <a:txBody>
                    <a:bodyPr/>
                    <a:lstStyle/>
                    <a:p>
                      <a:r>
                        <a:rPr lang="en-SG" sz="1400" dirty="0"/>
                        <a:t>SONET Optical Carrier Level</a:t>
                      </a:r>
                    </a:p>
                  </a:txBody>
                  <a:tcPr marL="72571" marR="72571" marT="36286" marB="36286" anchor="ctr"/>
                </a:tc>
                <a:tc>
                  <a:txBody>
                    <a:bodyPr/>
                    <a:lstStyle/>
                    <a:p>
                      <a:r>
                        <a:rPr lang="en-SG" sz="1400"/>
                        <a:t>SONET Frame Format</a:t>
                      </a:r>
                    </a:p>
                  </a:txBody>
                  <a:tcPr marL="72571" marR="72571" marT="36286" marB="36286" anchor="ctr"/>
                </a:tc>
                <a:tc>
                  <a:txBody>
                    <a:bodyPr/>
                    <a:lstStyle/>
                    <a:p>
                      <a:r>
                        <a:rPr lang="en-SG" sz="1400" dirty="0"/>
                        <a:t>SDH level and Frame Format</a:t>
                      </a:r>
                    </a:p>
                  </a:txBody>
                  <a:tcPr marL="72571" marR="72571" marT="36286" marB="36286" anchor="ctr"/>
                </a:tc>
                <a:tc>
                  <a:txBody>
                    <a:bodyPr/>
                    <a:lstStyle/>
                    <a:p>
                      <a:r>
                        <a:rPr lang="en-SG" sz="1400" dirty="0"/>
                        <a:t>Payload bandwidth</a:t>
                      </a:r>
                      <a:r>
                        <a:rPr lang="en-SG" sz="1400" baseline="30000" dirty="0">
                          <a:hlinkClick r:id="rId2"/>
                        </a:rPr>
                        <a:t>[</a:t>
                      </a:r>
                      <a:r>
                        <a:rPr lang="en-SG" sz="1400" baseline="30000" dirty="0" err="1">
                          <a:hlinkClick r:id="rId2"/>
                        </a:rPr>
                        <a:t>nb</a:t>
                      </a:r>
                      <a:r>
                        <a:rPr lang="en-SG" sz="1400" baseline="30000" dirty="0">
                          <a:hlinkClick r:id="rId2"/>
                        </a:rPr>
                        <a:t> 3]</a:t>
                      </a:r>
                      <a:r>
                        <a:rPr lang="en-SG" sz="1400" dirty="0"/>
                        <a:t> (</a:t>
                      </a:r>
                      <a:r>
                        <a:rPr lang="en-SG" sz="1400" dirty="0">
                          <a:hlinkClick r:id="rId3" tooltip="Data rate units"/>
                        </a:rPr>
                        <a:t>Kbit/s</a:t>
                      </a:r>
                      <a:r>
                        <a:rPr lang="en-SG" sz="1400" dirty="0"/>
                        <a:t>)</a:t>
                      </a:r>
                    </a:p>
                  </a:txBody>
                  <a:tcPr marL="72571" marR="72571" marT="36286" marB="36286" anchor="ctr"/>
                </a:tc>
                <a:tc>
                  <a:txBody>
                    <a:bodyPr/>
                    <a:lstStyle/>
                    <a:p>
                      <a:r>
                        <a:rPr lang="en-SG" sz="1400" dirty="0"/>
                        <a:t>Line Rate (Kbit/s)</a:t>
                      </a:r>
                    </a:p>
                  </a:txBody>
                  <a:tcPr marL="72571" marR="72571" marT="36286" marB="36286" anchor="ctr"/>
                </a:tc>
              </a:tr>
              <a:tr h="290286">
                <a:tc>
                  <a:txBody>
                    <a:bodyPr/>
                    <a:lstStyle/>
                    <a:p>
                      <a:r>
                        <a:rPr lang="en-SG" sz="1400">
                          <a:hlinkClick r:id="rId4" tooltip="OC-1"/>
                        </a:rPr>
                        <a:t>OC-1</a:t>
                      </a:r>
                      <a:endParaRPr lang="en-SG" sz="1400"/>
                    </a:p>
                  </a:txBody>
                  <a:tcPr marL="72571" marR="72571" marT="36286" marB="36286" anchor="ctr"/>
                </a:tc>
                <a:tc>
                  <a:txBody>
                    <a:bodyPr/>
                    <a:lstStyle/>
                    <a:p>
                      <a:r>
                        <a:rPr lang="en-SG" sz="1400"/>
                        <a:t>STS-1</a:t>
                      </a:r>
                    </a:p>
                  </a:txBody>
                  <a:tcPr marL="72571" marR="72571" marT="36286" marB="36286" anchor="ctr"/>
                </a:tc>
                <a:tc>
                  <a:txBody>
                    <a:bodyPr/>
                    <a:lstStyle/>
                    <a:p>
                      <a:r>
                        <a:rPr lang="en-SG" sz="1400"/>
                        <a:t>STM-0</a:t>
                      </a:r>
                    </a:p>
                  </a:txBody>
                  <a:tcPr marL="72571" marR="72571" marT="36286" marB="36286" anchor="ctr"/>
                </a:tc>
                <a:tc>
                  <a:txBody>
                    <a:bodyPr/>
                    <a:lstStyle/>
                    <a:p>
                      <a:pPr algn="r"/>
                      <a:r>
                        <a:rPr lang="en-SG" sz="1400" dirty="0"/>
                        <a:t>50,112</a:t>
                      </a:r>
                    </a:p>
                  </a:txBody>
                  <a:tcPr marL="72571" marR="72571" marT="36286" marB="36286" anchor="ctr"/>
                </a:tc>
                <a:tc>
                  <a:txBody>
                    <a:bodyPr/>
                    <a:lstStyle/>
                    <a:p>
                      <a:pPr algn="r"/>
                      <a:r>
                        <a:rPr lang="en-SG" sz="1400" dirty="0"/>
                        <a:t>51,840</a:t>
                      </a:r>
                    </a:p>
                  </a:txBody>
                  <a:tcPr marL="72571" marR="72571" marT="36286" marB="36286" anchor="ctr"/>
                </a:tc>
              </a:tr>
              <a:tr h="290286">
                <a:tc>
                  <a:txBody>
                    <a:bodyPr/>
                    <a:lstStyle/>
                    <a:p>
                      <a:r>
                        <a:rPr lang="en-SG" sz="1400">
                          <a:hlinkClick r:id="rId5" tooltip="OC-3"/>
                        </a:rPr>
                        <a:t>OC-3</a:t>
                      </a:r>
                      <a:endParaRPr lang="en-SG" sz="1400"/>
                    </a:p>
                  </a:txBody>
                  <a:tcPr marL="72571" marR="72571" marT="36286" marB="36286" anchor="ctr"/>
                </a:tc>
                <a:tc>
                  <a:txBody>
                    <a:bodyPr/>
                    <a:lstStyle/>
                    <a:p>
                      <a:r>
                        <a:rPr lang="en-SG" sz="1400"/>
                        <a:t>STS-3</a:t>
                      </a:r>
                    </a:p>
                  </a:txBody>
                  <a:tcPr marL="72571" marR="72571" marT="36286" marB="36286" anchor="ctr"/>
                </a:tc>
                <a:tc>
                  <a:txBody>
                    <a:bodyPr/>
                    <a:lstStyle/>
                    <a:p>
                      <a:r>
                        <a:rPr lang="en-SG" sz="1400"/>
                        <a:t>STM-1</a:t>
                      </a:r>
                    </a:p>
                  </a:txBody>
                  <a:tcPr marL="72571" marR="72571" marT="36286" marB="36286" anchor="ctr"/>
                </a:tc>
                <a:tc>
                  <a:txBody>
                    <a:bodyPr/>
                    <a:lstStyle/>
                    <a:p>
                      <a:pPr algn="r"/>
                      <a:r>
                        <a:rPr lang="en-SG" sz="1400"/>
                        <a:t>150,336</a:t>
                      </a:r>
                    </a:p>
                  </a:txBody>
                  <a:tcPr marL="72571" marR="72571" marT="36286" marB="36286" anchor="ctr"/>
                </a:tc>
                <a:tc>
                  <a:txBody>
                    <a:bodyPr/>
                    <a:lstStyle/>
                    <a:p>
                      <a:pPr algn="r"/>
                      <a:r>
                        <a:rPr lang="en-SG" sz="1400"/>
                        <a:t>155,520</a:t>
                      </a:r>
                    </a:p>
                  </a:txBody>
                  <a:tcPr marL="72571" marR="72571" marT="36286" marB="36286" anchor="ctr"/>
                </a:tc>
              </a:tr>
              <a:tr h="290286">
                <a:tc>
                  <a:txBody>
                    <a:bodyPr/>
                    <a:lstStyle/>
                    <a:p>
                      <a:r>
                        <a:rPr lang="en-SG" sz="1400">
                          <a:hlinkClick r:id="rId6" tooltip="OC-12"/>
                        </a:rPr>
                        <a:t>OC-12</a:t>
                      </a:r>
                      <a:endParaRPr lang="en-SG" sz="1400"/>
                    </a:p>
                  </a:txBody>
                  <a:tcPr marL="72571" marR="72571" marT="36286" marB="36286" anchor="ctr"/>
                </a:tc>
                <a:tc>
                  <a:txBody>
                    <a:bodyPr/>
                    <a:lstStyle/>
                    <a:p>
                      <a:r>
                        <a:rPr lang="en-SG" sz="1400"/>
                        <a:t>STS-12</a:t>
                      </a:r>
                    </a:p>
                  </a:txBody>
                  <a:tcPr marL="72571" marR="72571" marT="36286" marB="36286" anchor="ctr"/>
                </a:tc>
                <a:tc>
                  <a:txBody>
                    <a:bodyPr/>
                    <a:lstStyle/>
                    <a:p>
                      <a:r>
                        <a:rPr lang="en-SG" sz="1400"/>
                        <a:t>STM-4</a:t>
                      </a:r>
                    </a:p>
                  </a:txBody>
                  <a:tcPr marL="72571" marR="72571" marT="36286" marB="36286" anchor="ctr"/>
                </a:tc>
                <a:tc>
                  <a:txBody>
                    <a:bodyPr/>
                    <a:lstStyle/>
                    <a:p>
                      <a:pPr algn="r"/>
                      <a:r>
                        <a:rPr lang="en-SG" sz="1400"/>
                        <a:t>601,344</a:t>
                      </a:r>
                    </a:p>
                  </a:txBody>
                  <a:tcPr marL="72571" marR="72571" marT="36286" marB="36286" anchor="ctr"/>
                </a:tc>
                <a:tc>
                  <a:txBody>
                    <a:bodyPr/>
                    <a:lstStyle/>
                    <a:p>
                      <a:pPr algn="r"/>
                      <a:r>
                        <a:rPr lang="en-SG" sz="1400"/>
                        <a:t>622,080</a:t>
                      </a:r>
                    </a:p>
                  </a:txBody>
                  <a:tcPr marL="72571" marR="72571" marT="36286" marB="36286" anchor="ctr"/>
                </a:tc>
              </a:tr>
              <a:tr h="508000">
                <a:tc>
                  <a:txBody>
                    <a:bodyPr/>
                    <a:lstStyle/>
                    <a:p>
                      <a:r>
                        <a:rPr lang="en-SG" sz="1400">
                          <a:hlinkClick r:id="rId7" tooltip="OC-24"/>
                        </a:rPr>
                        <a:t>OC-24</a:t>
                      </a:r>
                      <a:endParaRPr lang="en-SG" sz="1400"/>
                    </a:p>
                  </a:txBody>
                  <a:tcPr marL="72571" marR="72571" marT="36286" marB="36286" anchor="ctr"/>
                </a:tc>
                <a:tc>
                  <a:txBody>
                    <a:bodyPr/>
                    <a:lstStyle/>
                    <a:p>
                      <a:r>
                        <a:rPr lang="en-SG" sz="1400"/>
                        <a:t>STS-24</a:t>
                      </a:r>
                    </a:p>
                  </a:txBody>
                  <a:tcPr marL="72571" marR="72571" marT="36286" marB="36286" anchor="ctr"/>
                </a:tc>
                <a:tc>
                  <a:txBody>
                    <a:bodyPr/>
                    <a:lstStyle/>
                    <a:p>
                      <a:r>
                        <a:rPr lang="en-SG" sz="1400"/>
                        <a:t>–</a:t>
                      </a:r>
                    </a:p>
                  </a:txBody>
                  <a:tcPr marL="72571" marR="72571" marT="36286" marB="36286" anchor="ctr"/>
                </a:tc>
                <a:tc>
                  <a:txBody>
                    <a:bodyPr/>
                    <a:lstStyle/>
                    <a:p>
                      <a:pPr algn="r"/>
                      <a:r>
                        <a:rPr lang="en-SG" sz="1400"/>
                        <a:t>1,202,688</a:t>
                      </a:r>
                    </a:p>
                  </a:txBody>
                  <a:tcPr marL="72571" marR="72571" marT="36286" marB="36286" anchor="ctr"/>
                </a:tc>
                <a:tc>
                  <a:txBody>
                    <a:bodyPr/>
                    <a:lstStyle/>
                    <a:p>
                      <a:pPr algn="r"/>
                      <a:r>
                        <a:rPr lang="en-SG" sz="1400"/>
                        <a:t>1,244,160</a:t>
                      </a:r>
                    </a:p>
                  </a:txBody>
                  <a:tcPr marL="72571" marR="72571" marT="36286" marB="36286" anchor="ctr"/>
                </a:tc>
              </a:tr>
              <a:tr h="508000">
                <a:tc>
                  <a:txBody>
                    <a:bodyPr/>
                    <a:lstStyle/>
                    <a:p>
                      <a:r>
                        <a:rPr lang="en-SG" sz="1400">
                          <a:hlinkClick r:id="rId8" tooltip="OC-48"/>
                        </a:rPr>
                        <a:t>OC-48</a:t>
                      </a:r>
                      <a:endParaRPr lang="en-SG" sz="1400"/>
                    </a:p>
                  </a:txBody>
                  <a:tcPr marL="72571" marR="72571" marT="36286" marB="36286" anchor="ctr"/>
                </a:tc>
                <a:tc>
                  <a:txBody>
                    <a:bodyPr/>
                    <a:lstStyle/>
                    <a:p>
                      <a:r>
                        <a:rPr lang="en-SG" sz="1400"/>
                        <a:t>STS-48</a:t>
                      </a:r>
                    </a:p>
                  </a:txBody>
                  <a:tcPr marL="72571" marR="72571" marT="36286" marB="36286" anchor="ctr"/>
                </a:tc>
                <a:tc>
                  <a:txBody>
                    <a:bodyPr/>
                    <a:lstStyle/>
                    <a:p>
                      <a:r>
                        <a:rPr lang="en-SG" sz="1400"/>
                        <a:t>STM-16</a:t>
                      </a:r>
                    </a:p>
                  </a:txBody>
                  <a:tcPr marL="72571" marR="72571" marT="36286" marB="36286" anchor="ctr"/>
                </a:tc>
                <a:tc>
                  <a:txBody>
                    <a:bodyPr/>
                    <a:lstStyle/>
                    <a:p>
                      <a:pPr algn="r"/>
                      <a:r>
                        <a:rPr lang="en-SG" sz="1400"/>
                        <a:t>2,405,376</a:t>
                      </a:r>
                    </a:p>
                  </a:txBody>
                  <a:tcPr marL="72571" marR="72571" marT="36286" marB="36286" anchor="ctr"/>
                </a:tc>
                <a:tc>
                  <a:txBody>
                    <a:bodyPr/>
                    <a:lstStyle/>
                    <a:p>
                      <a:pPr algn="r"/>
                      <a:r>
                        <a:rPr lang="en-SG" sz="1400"/>
                        <a:t>2,488,320</a:t>
                      </a:r>
                    </a:p>
                  </a:txBody>
                  <a:tcPr marL="72571" marR="72571" marT="36286" marB="36286" anchor="ctr"/>
                </a:tc>
              </a:tr>
              <a:tr h="508000">
                <a:tc>
                  <a:txBody>
                    <a:bodyPr/>
                    <a:lstStyle/>
                    <a:p>
                      <a:r>
                        <a:rPr lang="en-SG" sz="1400">
                          <a:hlinkClick r:id="rId9" tooltip="OC-192"/>
                        </a:rPr>
                        <a:t>OC-192</a:t>
                      </a:r>
                      <a:endParaRPr lang="en-SG" sz="1400"/>
                    </a:p>
                  </a:txBody>
                  <a:tcPr marL="72571" marR="72571" marT="36286" marB="36286" anchor="ctr"/>
                </a:tc>
                <a:tc>
                  <a:txBody>
                    <a:bodyPr/>
                    <a:lstStyle/>
                    <a:p>
                      <a:r>
                        <a:rPr lang="en-SG" sz="1400"/>
                        <a:t>STS-192</a:t>
                      </a:r>
                    </a:p>
                  </a:txBody>
                  <a:tcPr marL="72571" marR="72571" marT="36286" marB="36286" anchor="ctr"/>
                </a:tc>
                <a:tc>
                  <a:txBody>
                    <a:bodyPr/>
                    <a:lstStyle/>
                    <a:p>
                      <a:r>
                        <a:rPr lang="en-SG" sz="1400"/>
                        <a:t>STM-64</a:t>
                      </a:r>
                    </a:p>
                  </a:txBody>
                  <a:tcPr marL="72571" marR="72571" marT="36286" marB="36286" anchor="ctr"/>
                </a:tc>
                <a:tc>
                  <a:txBody>
                    <a:bodyPr/>
                    <a:lstStyle/>
                    <a:p>
                      <a:pPr algn="r"/>
                      <a:r>
                        <a:rPr lang="en-SG" sz="1400"/>
                        <a:t>9,621,504</a:t>
                      </a:r>
                    </a:p>
                  </a:txBody>
                  <a:tcPr marL="72571" marR="72571" marT="36286" marB="36286" anchor="ctr"/>
                </a:tc>
                <a:tc>
                  <a:txBody>
                    <a:bodyPr/>
                    <a:lstStyle/>
                    <a:p>
                      <a:pPr algn="r"/>
                      <a:r>
                        <a:rPr lang="en-SG" sz="1400"/>
                        <a:t>9,953,280</a:t>
                      </a:r>
                    </a:p>
                  </a:txBody>
                  <a:tcPr marL="72571" marR="72571" marT="36286" marB="36286" anchor="ctr"/>
                </a:tc>
              </a:tr>
              <a:tr h="508000">
                <a:tc>
                  <a:txBody>
                    <a:bodyPr/>
                    <a:lstStyle/>
                    <a:p>
                      <a:r>
                        <a:rPr lang="en-SG" sz="1400">
                          <a:hlinkClick r:id="rId10" tooltip="OC-768"/>
                        </a:rPr>
                        <a:t>OC-768</a:t>
                      </a:r>
                      <a:endParaRPr lang="en-SG" sz="1400"/>
                    </a:p>
                  </a:txBody>
                  <a:tcPr marL="72571" marR="72571" marT="36286" marB="36286" anchor="ctr"/>
                </a:tc>
                <a:tc>
                  <a:txBody>
                    <a:bodyPr/>
                    <a:lstStyle/>
                    <a:p>
                      <a:r>
                        <a:rPr lang="en-SG" sz="1400"/>
                        <a:t>STS-768</a:t>
                      </a:r>
                    </a:p>
                  </a:txBody>
                  <a:tcPr marL="72571" marR="72571" marT="36286" marB="36286" anchor="ctr"/>
                </a:tc>
                <a:tc>
                  <a:txBody>
                    <a:bodyPr/>
                    <a:lstStyle/>
                    <a:p>
                      <a:r>
                        <a:rPr lang="en-SG" sz="1400"/>
                        <a:t>STM-256</a:t>
                      </a:r>
                    </a:p>
                  </a:txBody>
                  <a:tcPr marL="72571" marR="72571" marT="36286" marB="36286" anchor="ctr"/>
                </a:tc>
                <a:tc>
                  <a:txBody>
                    <a:bodyPr/>
                    <a:lstStyle/>
                    <a:p>
                      <a:pPr algn="r"/>
                      <a:r>
                        <a:rPr lang="en-SG" sz="1400"/>
                        <a:t>38,486,016</a:t>
                      </a:r>
                    </a:p>
                  </a:txBody>
                  <a:tcPr marL="72571" marR="72571" marT="36286" marB="36286" anchor="ctr"/>
                </a:tc>
                <a:tc>
                  <a:txBody>
                    <a:bodyPr/>
                    <a:lstStyle/>
                    <a:p>
                      <a:pPr algn="r"/>
                      <a:r>
                        <a:rPr lang="en-SG" sz="1400" dirty="0"/>
                        <a:t>39,813,120</a:t>
                      </a:r>
                    </a:p>
                  </a:txBody>
                  <a:tcPr marL="72571" marR="72571" marT="36286" marB="36286" anchor="ctr"/>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Synchronous </a:t>
            </a:r>
            <a:r>
              <a:rPr lang="en-US" dirty="0" smtClean="0"/>
              <a:t>TDM</a:t>
            </a:r>
            <a:endParaRPr lang="en-SG" dirty="0"/>
          </a:p>
        </p:txBody>
      </p:sp>
      <p:sp>
        <p:nvSpPr>
          <p:cNvPr id="3" name="Content Placeholder 2"/>
          <p:cNvSpPr>
            <a:spLocks noGrp="1"/>
          </p:cNvSpPr>
          <p:nvPr>
            <p:ph idx="1"/>
          </p:nvPr>
        </p:nvSpPr>
        <p:spPr/>
        <p:txBody>
          <a:bodyPr/>
          <a:lstStyle/>
          <a:p>
            <a:r>
              <a:rPr lang="en-US" dirty="0" smtClean="0"/>
              <a:t>Very popular</a:t>
            </a:r>
          </a:p>
          <a:p>
            <a:r>
              <a:rPr lang="en-US" dirty="0" smtClean="0"/>
              <a:t>Line will require as much bandwidth as all the bandwidths of the sources</a:t>
            </a:r>
          </a:p>
          <a:p>
            <a:endParaRPr lang="en-SG" dirty="0"/>
          </a:p>
        </p:txBody>
      </p:sp>
      <p:sp>
        <p:nvSpPr>
          <p:cNvPr id="4" name="Date Placeholder 3"/>
          <p:cNvSpPr>
            <a:spLocks noGrp="1"/>
          </p:cNvSpPr>
          <p:nvPr>
            <p:ph type="dt" sz="half" idx="10"/>
          </p:nvPr>
        </p:nvSpPr>
        <p:spPr/>
        <p:txBody>
          <a:bodyPr/>
          <a:lstStyle/>
          <a:p>
            <a:fld id="{E79CF1FB-DF47-4B2C-BEF4-E9692A791BDF}"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54</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Statistical Time Division Multiplexing</a:t>
            </a:r>
            <a:endParaRPr lang="en-SG" dirty="0"/>
          </a:p>
        </p:txBody>
      </p:sp>
      <p:sp>
        <p:nvSpPr>
          <p:cNvPr id="3" name="Content Placeholder 2"/>
          <p:cNvSpPr>
            <a:spLocks noGrp="1"/>
          </p:cNvSpPr>
          <p:nvPr>
            <p:ph idx="1"/>
          </p:nvPr>
        </p:nvSpPr>
        <p:spPr/>
        <p:txBody>
          <a:bodyPr>
            <a:normAutofit fontScale="85000" lnSpcReduction="10000"/>
          </a:bodyPr>
          <a:lstStyle/>
          <a:p>
            <a:pPr>
              <a:lnSpc>
                <a:spcPct val="160000"/>
              </a:lnSpc>
            </a:pPr>
            <a:r>
              <a:rPr lang="en-US" dirty="0" smtClean="0"/>
              <a:t>Statistical Time Division Multiplexing </a:t>
            </a:r>
            <a:r>
              <a:rPr lang="en-US" dirty="0" err="1" smtClean="0"/>
              <a:t>menyediakan</a:t>
            </a:r>
            <a:r>
              <a:rPr lang="en-US" dirty="0" smtClean="0"/>
              <a:t> </a:t>
            </a:r>
            <a:r>
              <a:rPr lang="en-US" dirty="0" err="1" smtClean="0"/>
              <a:t>layanan</a:t>
            </a:r>
            <a:r>
              <a:rPr lang="en-US" dirty="0" smtClean="0"/>
              <a:t> yang </a:t>
            </a:r>
            <a:r>
              <a:rPr lang="en-US" dirty="0" err="1" smtClean="0"/>
              <a:t>umumnya</a:t>
            </a:r>
            <a:r>
              <a:rPr lang="en-US" dirty="0" smtClean="0"/>
              <a:t> </a:t>
            </a:r>
            <a:r>
              <a:rPr lang="en-US" dirty="0" err="1" smtClean="0"/>
              <a:t>lebih</a:t>
            </a:r>
            <a:r>
              <a:rPr lang="en-US" dirty="0" smtClean="0"/>
              <a:t> </a:t>
            </a:r>
            <a:r>
              <a:rPr lang="en-US" dirty="0" err="1" smtClean="0"/>
              <a:t>efisien</a:t>
            </a:r>
            <a:r>
              <a:rPr lang="en-US" dirty="0" smtClean="0"/>
              <a:t> </a:t>
            </a:r>
            <a:r>
              <a:rPr lang="en-US" dirty="0" err="1" smtClean="0"/>
              <a:t>dibandingkan</a:t>
            </a:r>
            <a:r>
              <a:rPr lang="en-US" dirty="0" smtClean="0"/>
              <a:t> </a:t>
            </a:r>
            <a:r>
              <a:rPr lang="en-US" dirty="0" err="1" smtClean="0"/>
              <a:t>dengan</a:t>
            </a:r>
            <a:r>
              <a:rPr lang="en-US" dirty="0" smtClean="0"/>
              <a:t> TDM </a:t>
            </a:r>
            <a:r>
              <a:rPr lang="en-US" dirty="0" err="1" smtClean="0"/>
              <a:t>Sinkron</a:t>
            </a:r>
            <a:r>
              <a:rPr lang="en-US" dirty="0" smtClean="0"/>
              <a:t> </a:t>
            </a:r>
            <a:r>
              <a:rPr lang="en-US" dirty="0" err="1" smtClean="0"/>
              <a:t>sebagai</a:t>
            </a:r>
            <a:r>
              <a:rPr lang="en-US" dirty="0" smtClean="0"/>
              <a:t> </a:t>
            </a:r>
            <a:r>
              <a:rPr lang="en-US" dirty="0" err="1" smtClean="0"/>
              <a:t>pendukung</a:t>
            </a:r>
            <a:r>
              <a:rPr lang="en-US" dirty="0" smtClean="0"/>
              <a:t> terminal</a:t>
            </a:r>
          </a:p>
          <a:p>
            <a:pPr>
              <a:lnSpc>
                <a:spcPct val="160000"/>
              </a:lnSpc>
            </a:pPr>
            <a:r>
              <a:rPr lang="en-US" dirty="0" err="1" smtClean="0"/>
              <a:t>Dengan</a:t>
            </a:r>
            <a:r>
              <a:rPr lang="en-US" dirty="0" smtClean="0"/>
              <a:t> TDM </a:t>
            </a:r>
            <a:r>
              <a:rPr lang="en-US" dirty="0" err="1" smtClean="0"/>
              <a:t>statistik</a:t>
            </a:r>
            <a:r>
              <a:rPr lang="en-US" dirty="0" smtClean="0"/>
              <a:t>, slot </a:t>
            </a:r>
            <a:r>
              <a:rPr lang="en-US" dirty="0" err="1" smtClean="0"/>
              <a:t>waktu</a:t>
            </a:r>
            <a:r>
              <a:rPr lang="en-US" dirty="0" smtClean="0"/>
              <a:t> </a:t>
            </a:r>
            <a:r>
              <a:rPr lang="en-US" dirty="0" err="1" smtClean="0"/>
              <a:t>tidak</a:t>
            </a:r>
            <a:r>
              <a:rPr lang="en-US" dirty="0" smtClean="0"/>
              <a:t> </a:t>
            </a:r>
            <a:r>
              <a:rPr lang="en-US" dirty="0" err="1" smtClean="0"/>
              <a:t>ditetapkan</a:t>
            </a:r>
            <a:r>
              <a:rPr lang="en-US" dirty="0" smtClean="0"/>
              <a:t> </a:t>
            </a:r>
            <a:r>
              <a:rPr lang="en-US" dirty="0" err="1" smtClean="0"/>
              <a:t>terlebih</a:t>
            </a:r>
            <a:r>
              <a:rPr lang="en-US" dirty="0" smtClean="0"/>
              <a:t> </a:t>
            </a:r>
            <a:r>
              <a:rPr lang="en-US" dirty="0" err="1" smtClean="0"/>
              <a:t>dahulu</a:t>
            </a:r>
            <a:r>
              <a:rPr lang="en-US" dirty="0" smtClean="0"/>
              <a:t> </a:t>
            </a:r>
            <a:r>
              <a:rPr lang="en-US" dirty="0" err="1" smtClean="0"/>
              <a:t>untuk</a:t>
            </a:r>
            <a:r>
              <a:rPr lang="en-US" dirty="0" smtClean="0"/>
              <a:t> </a:t>
            </a:r>
            <a:r>
              <a:rPr lang="en-US" dirty="0" err="1" smtClean="0"/>
              <a:t>sumber-sumber</a:t>
            </a:r>
            <a:r>
              <a:rPr lang="en-US" dirty="0" smtClean="0"/>
              <a:t> data </a:t>
            </a:r>
            <a:r>
              <a:rPr lang="en-US" dirty="0" err="1" smtClean="0"/>
              <a:t>tertentu</a:t>
            </a:r>
            <a:r>
              <a:rPr lang="en-US" dirty="0" smtClean="0"/>
              <a:t>, </a:t>
            </a:r>
            <a:r>
              <a:rPr lang="en-US" dirty="0" err="1" smtClean="0"/>
              <a:t>melainkan</a:t>
            </a:r>
            <a:r>
              <a:rPr lang="en-US" dirty="0" smtClean="0"/>
              <a:t> data </a:t>
            </a:r>
            <a:r>
              <a:rPr lang="en-US" dirty="0" err="1" smtClean="0"/>
              <a:t>dibuffer</a:t>
            </a:r>
            <a:r>
              <a:rPr lang="en-US" dirty="0" smtClean="0"/>
              <a:t> </a:t>
            </a:r>
            <a:r>
              <a:rPr lang="en-US" dirty="0" err="1" smtClean="0"/>
              <a:t>dan</a:t>
            </a:r>
            <a:r>
              <a:rPr lang="en-US" dirty="0" smtClean="0"/>
              <a:t> </a:t>
            </a:r>
            <a:r>
              <a:rPr lang="en-US" dirty="0" err="1" smtClean="0"/>
              <a:t>ditransmisi</a:t>
            </a:r>
            <a:r>
              <a:rPr lang="en-US" dirty="0" smtClean="0"/>
              <a:t> </a:t>
            </a:r>
            <a:r>
              <a:rPr lang="en-US" dirty="0" err="1" smtClean="0"/>
              <a:t>secepat</a:t>
            </a:r>
            <a:r>
              <a:rPr lang="en-US" dirty="0" smtClean="0"/>
              <a:t> </a:t>
            </a:r>
            <a:r>
              <a:rPr lang="en-US" dirty="0" err="1" smtClean="0"/>
              <a:t>mungkin</a:t>
            </a:r>
            <a:r>
              <a:rPr lang="en-US" dirty="0" smtClean="0"/>
              <a:t> </a:t>
            </a:r>
            <a:r>
              <a:rPr lang="en-US" dirty="0" err="1" smtClean="0"/>
              <a:t>menggunakan</a:t>
            </a:r>
            <a:r>
              <a:rPr lang="en-US" dirty="0" smtClean="0"/>
              <a:t> slot </a:t>
            </a:r>
            <a:r>
              <a:rPr lang="en-US" dirty="0" err="1" smtClean="0"/>
              <a:t>waktu</a:t>
            </a:r>
            <a:r>
              <a:rPr lang="en-US" dirty="0" smtClean="0"/>
              <a:t> yang </a:t>
            </a:r>
            <a:r>
              <a:rPr lang="en-US" dirty="0" err="1" smtClean="0"/>
              <a:t>tersedia</a:t>
            </a:r>
            <a:endParaRPr lang="en-SG" dirty="0"/>
          </a:p>
        </p:txBody>
      </p:sp>
      <p:sp>
        <p:nvSpPr>
          <p:cNvPr id="4" name="Date Placeholder 3"/>
          <p:cNvSpPr>
            <a:spLocks noGrp="1"/>
          </p:cNvSpPr>
          <p:nvPr>
            <p:ph type="dt" sz="half" idx="10"/>
          </p:nvPr>
        </p:nvSpPr>
        <p:spPr/>
        <p:txBody>
          <a:bodyPr/>
          <a:lstStyle/>
          <a:p>
            <a:fld id="{AE1CEE29-B04C-4A34-A8CF-EA4322038C39}"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55</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Statistical Time Division </a:t>
            </a:r>
            <a:r>
              <a:rPr lang="en-US" dirty="0" smtClean="0"/>
              <a:t>Multiplexing</a:t>
            </a:r>
            <a:endParaRPr lang="en-SG" dirty="0"/>
          </a:p>
        </p:txBody>
      </p:sp>
      <p:sp>
        <p:nvSpPr>
          <p:cNvPr id="3" name="Content Placeholder 2"/>
          <p:cNvSpPr>
            <a:spLocks noGrp="1"/>
          </p:cNvSpPr>
          <p:nvPr>
            <p:ph idx="1"/>
          </p:nvPr>
        </p:nvSpPr>
        <p:spPr/>
        <p:txBody>
          <a:bodyPr>
            <a:normAutofit/>
          </a:bodyPr>
          <a:lstStyle/>
          <a:p>
            <a:pPr>
              <a:spcBef>
                <a:spcPct val="50000"/>
              </a:spcBef>
            </a:pPr>
            <a:r>
              <a:rPr lang="en-US" sz="2800" dirty="0" smtClean="0"/>
              <a:t>A </a:t>
            </a:r>
            <a:r>
              <a:rPr lang="en-US" sz="2800" dirty="0" smtClean="0"/>
              <a:t>statistical multiplexor transmits only the data from active workstations (</a:t>
            </a:r>
            <a:r>
              <a:rPr lang="en-US" sz="2800" i="1" dirty="0" smtClean="0"/>
              <a:t>or why work when you don’t have to</a:t>
            </a:r>
            <a:r>
              <a:rPr lang="en-US" sz="2800" dirty="0" smtClean="0"/>
              <a:t>).</a:t>
            </a:r>
          </a:p>
          <a:p>
            <a:pPr>
              <a:spcBef>
                <a:spcPct val="50000"/>
              </a:spcBef>
            </a:pPr>
            <a:r>
              <a:rPr lang="en-US" sz="2800" dirty="0" smtClean="0"/>
              <a:t>If a workstation is not active, no space is wasted on the multiplexed stream.</a:t>
            </a:r>
          </a:p>
          <a:p>
            <a:pPr>
              <a:spcBef>
                <a:spcPct val="50000"/>
              </a:spcBef>
            </a:pPr>
            <a:r>
              <a:rPr lang="en-US" sz="2800" dirty="0" smtClean="0"/>
              <a:t>A statistical multiplexor accepts the incoming data streams and creates a frame containing only the data to be transmitted.</a:t>
            </a:r>
          </a:p>
          <a:p>
            <a:endParaRPr lang="en-SG" sz="2800" dirty="0"/>
          </a:p>
        </p:txBody>
      </p:sp>
      <p:sp>
        <p:nvSpPr>
          <p:cNvPr id="4" name="Date Placeholder 3"/>
          <p:cNvSpPr>
            <a:spLocks noGrp="1"/>
          </p:cNvSpPr>
          <p:nvPr>
            <p:ph type="dt" sz="half" idx="10"/>
          </p:nvPr>
        </p:nvSpPr>
        <p:spPr/>
        <p:txBody>
          <a:bodyPr/>
          <a:lstStyle/>
          <a:p>
            <a:fld id="{2B1F613A-8DA2-42C1-A58D-9822782835AC}"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56</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4" name="Date Placeholder 3"/>
          <p:cNvSpPr>
            <a:spLocks noGrp="1"/>
          </p:cNvSpPr>
          <p:nvPr>
            <p:ph type="dt" sz="half" idx="10"/>
          </p:nvPr>
        </p:nvSpPr>
        <p:spPr/>
        <p:txBody>
          <a:bodyPr/>
          <a:lstStyle/>
          <a:p>
            <a:fld id="{1E11BB17-F960-487A-9AE4-7E6459F5EF0C}"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57</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pic>
        <p:nvPicPr>
          <p:cNvPr id="7" name="Picture 7" descr="FIG5-09"/>
          <p:cNvPicPr>
            <a:picLocks noChangeAspect="1" noChangeArrowheads="1"/>
          </p:cNvPicPr>
          <p:nvPr/>
        </p:nvPicPr>
        <p:blipFill>
          <a:blip r:embed="rId2"/>
          <a:srcRect/>
          <a:stretch>
            <a:fillRect/>
          </a:stretch>
        </p:blipFill>
        <p:spPr bwMode="auto">
          <a:xfrm>
            <a:off x="1223690" y="1519238"/>
            <a:ext cx="6848772" cy="4767282"/>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SG"/>
          </a:p>
        </p:txBody>
      </p:sp>
      <p:sp>
        <p:nvSpPr>
          <p:cNvPr id="4" name="Date Placeholder 3"/>
          <p:cNvSpPr>
            <a:spLocks noGrp="1"/>
          </p:cNvSpPr>
          <p:nvPr>
            <p:ph type="dt" sz="half" idx="10"/>
          </p:nvPr>
        </p:nvSpPr>
        <p:spPr/>
        <p:txBody>
          <a:bodyPr/>
          <a:lstStyle/>
          <a:p>
            <a:fld id="{F8FD4F2A-EC85-4861-9DD8-74B39F519E6E}"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58</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pic>
        <p:nvPicPr>
          <p:cNvPr id="7" name="Picture 9" descr="FIG5-10"/>
          <p:cNvPicPr>
            <a:picLocks noChangeAspect="1" noChangeArrowheads="1"/>
          </p:cNvPicPr>
          <p:nvPr/>
        </p:nvPicPr>
        <p:blipFill>
          <a:blip r:embed="rId2"/>
          <a:srcRect/>
          <a:stretch>
            <a:fillRect/>
          </a:stretch>
        </p:blipFill>
        <p:spPr bwMode="auto">
          <a:xfrm>
            <a:off x="1500166" y="1857364"/>
            <a:ext cx="6529406" cy="4160896"/>
          </a:xfrm>
          <a:prstGeom prst="rect">
            <a:avLst/>
          </a:prstGeom>
          <a:noFill/>
        </p:spPr>
      </p:pic>
      <p:sp>
        <p:nvSpPr>
          <p:cNvPr id="9" name="Content Placeholder 8"/>
          <p:cNvSpPr>
            <a:spLocks noGrp="1"/>
          </p:cNvSpPr>
          <p:nvPr>
            <p:ph idx="1"/>
          </p:nvPr>
        </p:nvSpPr>
        <p:spPr>
          <a:xfrm>
            <a:off x="357158" y="1600201"/>
            <a:ext cx="8329642" cy="685792"/>
          </a:xfrm>
        </p:spPr>
        <p:txBody>
          <a:bodyPr>
            <a:normAutofit fontScale="85000" lnSpcReduction="10000"/>
          </a:bodyPr>
          <a:lstStyle/>
          <a:p>
            <a:r>
              <a:rPr lang="en-US" dirty="0" smtClean="0"/>
              <a:t>To identify each piece of data, an address is included.</a:t>
            </a:r>
          </a:p>
          <a:p>
            <a:endParaRPr lang="en-SG"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4" name="Date Placeholder 3"/>
          <p:cNvSpPr>
            <a:spLocks noGrp="1"/>
          </p:cNvSpPr>
          <p:nvPr>
            <p:ph type="dt" sz="half" idx="10"/>
          </p:nvPr>
        </p:nvSpPr>
        <p:spPr/>
        <p:txBody>
          <a:bodyPr/>
          <a:lstStyle/>
          <a:p>
            <a:fld id="{6149B1BB-EE7B-4C42-BF09-EF9201173B9F}"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59</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pic>
        <p:nvPicPr>
          <p:cNvPr id="7" name="Picture 9" descr="FIG5-11"/>
          <p:cNvPicPr>
            <a:picLocks noChangeAspect="1" noChangeArrowheads="1"/>
          </p:cNvPicPr>
          <p:nvPr/>
        </p:nvPicPr>
        <p:blipFill>
          <a:blip r:embed="rId2"/>
          <a:srcRect/>
          <a:stretch>
            <a:fillRect/>
          </a:stretch>
        </p:blipFill>
        <p:spPr bwMode="auto">
          <a:xfrm>
            <a:off x="1071538" y="1547308"/>
            <a:ext cx="7072362" cy="4739212"/>
          </a:xfrm>
          <a:prstGeom prst="rect">
            <a:avLst/>
          </a:prstGeom>
          <a:noFill/>
        </p:spPr>
      </p:pic>
      <p:sp>
        <p:nvSpPr>
          <p:cNvPr id="3" name="Content Placeholder 2"/>
          <p:cNvSpPr>
            <a:spLocks noGrp="1"/>
          </p:cNvSpPr>
          <p:nvPr>
            <p:ph idx="1"/>
          </p:nvPr>
        </p:nvSpPr>
        <p:spPr>
          <a:xfrm>
            <a:off x="357158" y="1600200"/>
            <a:ext cx="8329642" cy="757230"/>
          </a:xfrm>
        </p:spPr>
        <p:txBody>
          <a:bodyPr>
            <a:normAutofit fontScale="92500"/>
          </a:bodyPr>
          <a:lstStyle/>
          <a:p>
            <a:r>
              <a:rPr lang="en-US" sz="2800" dirty="0" smtClean="0"/>
              <a:t>If the data is of variable size, a length is also included.</a:t>
            </a:r>
          </a:p>
          <a:p>
            <a:endParaRPr lang="en-SG"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Penggunaan</a:t>
            </a:r>
            <a:r>
              <a:rPr lang="en-US" dirty="0" smtClean="0"/>
              <a:t> Yang </a:t>
            </a:r>
            <a:r>
              <a:rPr lang="en-US" dirty="0" err="1" smtClean="0"/>
              <a:t>Meluas</a:t>
            </a:r>
            <a:r>
              <a:rPr lang="en-US" dirty="0" smtClean="0"/>
              <a:t> </a:t>
            </a:r>
            <a:r>
              <a:rPr lang="en-US" dirty="0" err="1" smtClean="0"/>
              <a:t>Dalam</a:t>
            </a:r>
            <a:r>
              <a:rPr lang="en-US" dirty="0" smtClean="0"/>
              <a:t> </a:t>
            </a:r>
            <a:r>
              <a:rPr lang="en-US" dirty="0" err="1" smtClean="0"/>
              <a:t>Komunikasi</a:t>
            </a:r>
            <a:r>
              <a:rPr lang="en-US" dirty="0" smtClean="0"/>
              <a:t> Data</a:t>
            </a:r>
            <a:endParaRPr lang="en-SG" dirty="0"/>
          </a:p>
        </p:txBody>
      </p:sp>
      <p:sp>
        <p:nvSpPr>
          <p:cNvPr id="3" name="Content Placeholder 2"/>
          <p:cNvSpPr>
            <a:spLocks noGrp="1"/>
          </p:cNvSpPr>
          <p:nvPr>
            <p:ph idx="1"/>
          </p:nvPr>
        </p:nvSpPr>
        <p:spPr/>
        <p:txBody>
          <a:bodyPr>
            <a:normAutofit fontScale="77500" lnSpcReduction="20000"/>
          </a:bodyPr>
          <a:lstStyle/>
          <a:p>
            <a:pPr>
              <a:lnSpc>
                <a:spcPct val="200000"/>
              </a:lnSpc>
            </a:pPr>
            <a:r>
              <a:rPr lang="en-US" dirty="0" err="1" smtClean="0"/>
              <a:t>Semakin</a:t>
            </a:r>
            <a:r>
              <a:rPr lang="en-US" dirty="0" smtClean="0"/>
              <a:t> </a:t>
            </a:r>
            <a:r>
              <a:rPr lang="en-US" dirty="0" err="1" smtClean="0"/>
              <a:t>tinggi</a:t>
            </a:r>
            <a:r>
              <a:rPr lang="en-US" dirty="0" smtClean="0"/>
              <a:t> </a:t>
            </a:r>
            <a:r>
              <a:rPr lang="en-US" dirty="0" err="1" smtClean="0"/>
              <a:t>kecepatan</a:t>
            </a:r>
            <a:r>
              <a:rPr lang="en-US" dirty="0" smtClean="0"/>
              <a:t> data, </a:t>
            </a:r>
            <a:r>
              <a:rPr lang="en-US" dirty="0" err="1" smtClean="0"/>
              <a:t>semakin</a:t>
            </a:r>
            <a:r>
              <a:rPr lang="en-US" dirty="0" smtClean="0"/>
              <a:t> </a:t>
            </a:r>
            <a:r>
              <a:rPr lang="en-US" dirty="0" err="1" smtClean="0"/>
              <a:t>efektif</a:t>
            </a:r>
            <a:r>
              <a:rPr lang="en-US" dirty="0" smtClean="0"/>
              <a:t> </a:t>
            </a:r>
            <a:r>
              <a:rPr lang="en-US" dirty="0" err="1" smtClean="0"/>
              <a:t>biaya</a:t>
            </a:r>
            <a:r>
              <a:rPr lang="en-US" dirty="0" smtClean="0"/>
              <a:t> </a:t>
            </a:r>
            <a:r>
              <a:rPr lang="en-US" dirty="0" err="1" smtClean="0"/>
              <a:t>untuk</a:t>
            </a:r>
            <a:r>
              <a:rPr lang="en-US" dirty="0" smtClean="0"/>
              <a:t> </a:t>
            </a:r>
            <a:r>
              <a:rPr lang="en-US" dirty="0" err="1" smtClean="0"/>
              <a:t>fasilitas</a:t>
            </a:r>
            <a:r>
              <a:rPr lang="en-US" dirty="0" smtClean="0"/>
              <a:t> </a:t>
            </a:r>
            <a:r>
              <a:rPr lang="en-US" dirty="0" err="1" smtClean="0"/>
              <a:t>transmisi</a:t>
            </a:r>
            <a:r>
              <a:rPr lang="en-US" dirty="0" smtClean="0"/>
              <a:t>. </a:t>
            </a:r>
            <a:r>
              <a:rPr lang="en-US" dirty="0" smtClean="0">
                <a:sym typeface="Wingdings" pitchFamily="2" charset="2"/>
              </a:rPr>
              <a:t> </a:t>
            </a:r>
            <a:r>
              <a:rPr lang="en-US" dirty="0" err="1" smtClean="0">
                <a:sym typeface="Wingdings" pitchFamily="2" charset="2"/>
              </a:rPr>
              <a:t>untuk</a:t>
            </a:r>
            <a:r>
              <a:rPr lang="en-US" dirty="0" smtClean="0">
                <a:sym typeface="Wingdings" pitchFamily="2" charset="2"/>
              </a:rPr>
              <a:t> </a:t>
            </a:r>
            <a:r>
              <a:rPr lang="en-US" dirty="0" err="1" smtClean="0">
                <a:sym typeface="Wingdings" pitchFamily="2" charset="2"/>
              </a:rPr>
              <a:t>suatu</a:t>
            </a:r>
            <a:r>
              <a:rPr lang="en-US" dirty="0" smtClean="0">
                <a:sym typeface="Wingdings" pitchFamily="2" charset="2"/>
              </a:rPr>
              <a:t> </a:t>
            </a:r>
            <a:r>
              <a:rPr lang="en-US" dirty="0" err="1" smtClean="0">
                <a:sym typeface="Wingdings" pitchFamily="2" charset="2"/>
              </a:rPr>
              <a:t>aplikasi</a:t>
            </a:r>
            <a:r>
              <a:rPr lang="en-US" dirty="0" smtClean="0">
                <a:sym typeface="Wingdings" pitchFamily="2" charset="2"/>
              </a:rPr>
              <a:t> </a:t>
            </a:r>
            <a:r>
              <a:rPr lang="en-US" dirty="0" err="1" smtClean="0">
                <a:sym typeface="Wingdings" pitchFamily="2" charset="2"/>
              </a:rPr>
              <a:t>tertentu</a:t>
            </a:r>
            <a:r>
              <a:rPr lang="en-US" dirty="0" smtClean="0">
                <a:sym typeface="Wingdings" pitchFamily="2" charset="2"/>
              </a:rPr>
              <a:t>, </a:t>
            </a:r>
            <a:r>
              <a:rPr lang="en-US" dirty="0" err="1" smtClean="0">
                <a:sym typeface="Wingdings" pitchFamily="2" charset="2"/>
              </a:rPr>
              <a:t>biaya</a:t>
            </a:r>
            <a:r>
              <a:rPr lang="en-US" dirty="0" smtClean="0">
                <a:sym typeface="Wingdings" pitchFamily="2" charset="2"/>
              </a:rPr>
              <a:t> per kbps </a:t>
            </a:r>
            <a:r>
              <a:rPr lang="en-US" dirty="0" err="1" smtClean="0">
                <a:sym typeface="Wingdings" pitchFamily="2" charset="2"/>
              </a:rPr>
              <a:t>menurun</a:t>
            </a:r>
            <a:r>
              <a:rPr lang="en-US" dirty="0" smtClean="0">
                <a:sym typeface="Wingdings" pitchFamily="2" charset="2"/>
              </a:rPr>
              <a:t> </a:t>
            </a:r>
            <a:r>
              <a:rPr lang="en-US" dirty="0" err="1" smtClean="0">
                <a:sym typeface="Wingdings" pitchFamily="2" charset="2"/>
              </a:rPr>
              <a:t>seiring</a:t>
            </a:r>
            <a:r>
              <a:rPr lang="en-US" dirty="0" smtClean="0">
                <a:sym typeface="Wingdings" pitchFamily="2" charset="2"/>
              </a:rPr>
              <a:t> </a:t>
            </a:r>
            <a:r>
              <a:rPr lang="en-US" dirty="0" err="1" smtClean="0">
                <a:sym typeface="Wingdings" pitchFamily="2" charset="2"/>
              </a:rPr>
              <a:t>dengan</a:t>
            </a:r>
            <a:r>
              <a:rPr lang="en-US" dirty="0" smtClean="0">
                <a:sym typeface="Wingdings" pitchFamily="2" charset="2"/>
              </a:rPr>
              <a:t> </a:t>
            </a:r>
            <a:r>
              <a:rPr lang="en-US" dirty="0" err="1" smtClean="0">
                <a:sym typeface="Wingdings" pitchFamily="2" charset="2"/>
              </a:rPr>
              <a:t>meningkatnya</a:t>
            </a:r>
            <a:r>
              <a:rPr lang="en-US" dirty="0" smtClean="0">
                <a:sym typeface="Wingdings" pitchFamily="2" charset="2"/>
              </a:rPr>
              <a:t> </a:t>
            </a:r>
            <a:r>
              <a:rPr lang="en-US" dirty="0" err="1" smtClean="0">
                <a:sym typeface="Wingdings" pitchFamily="2" charset="2"/>
              </a:rPr>
              <a:t>kecepatan</a:t>
            </a:r>
            <a:r>
              <a:rPr lang="en-US" dirty="0" smtClean="0">
                <a:sym typeface="Wingdings" pitchFamily="2" charset="2"/>
              </a:rPr>
              <a:t> data </a:t>
            </a:r>
            <a:r>
              <a:rPr lang="en-US" dirty="0" err="1" smtClean="0">
                <a:sym typeface="Wingdings" pitchFamily="2" charset="2"/>
              </a:rPr>
              <a:t>dari</a:t>
            </a:r>
            <a:r>
              <a:rPr lang="en-US" dirty="0" smtClean="0">
                <a:sym typeface="Wingdings" pitchFamily="2" charset="2"/>
              </a:rPr>
              <a:t> </a:t>
            </a:r>
            <a:r>
              <a:rPr lang="en-US" dirty="0" err="1" smtClean="0">
                <a:sym typeface="Wingdings" pitchFamily="2" charset="2"/>
              </a:rPr>
              <a:t>fasilitas</a:t>
            </a:r>
            <a:r>
              <a:rPr lang="en-US" dirty="0" smtClean="0">
                <a:sym typeface="Wingdings" pitchFamily="2" charset="2"/>
              </a:rPr>
              <a:t> </a:t>
            </a:r>
            <a:r>
              <a:rPr lang="en-US" dirty="0" err="1" smtClean="0">
                <a:sym typeface="Wingdings" pitchFamily="2" charset="2"/>
              </a:rPr>
              <a:t>transmisi</a:t>
            </a:r>
            <a:r>
              <a:rPr lang="en-US" dirty="0" smtClean="0">
                <a:sym typeface="Wingdings" pitchFamily="2" charset="2"/>
              </a:rPr>
              <a:t>. Dan </a:t>
            </a:r>
            <a:r>
              <a:rPr lang="en-US" dirty="0" err="1" smtClean="0">
                <a:sym typeface="Wingdings" pitchFamily="2" charset="2"/>
              </a:rPr>
              <a:t>sebaliknya</a:t>
            </a:r>
            <a:r>
              <a:rPr lang="en-US" dirty="0" smtClean="0">
                <a:sym typeface="Wingdings" pitchFamily="2" charset="2"/>
              </a:rPr>
              <a:t>, </a:t>
            </a:r>
            <a:r>
              <a:rPr lang="en-US" dirty="0" err="1" smtClean="0">
                <a:sym typeface="Wingdings" pitchFamily="2" charset="2"/>
              </a:rPr>
              <a:t>biaya</a:t>
            </a:r>
            <a:r>
              <a:rPr lang="en-US" dirty="0" smtClean="0">
                <a:sym typeface="Wingdings" pitchFamily="2" charset="2"/>
              </a:rPr>
              <a:t> </a:t>
            </a:r>
            <a:r>
              <a:rPr lang="en-US" dirty="0" err="1" smtClean="0">
                <a:sym typeface="Wingdings" pitchFamily="2" charset="2"/>
              </a:rPr>
              <a:t>transmisi</a:t>
            </a:r>
            <a:r>
              <a:rPr lang="en-US" dirty="0" smtClean="0">
                <a:sym typeface="Wingdings" pitchFamily="2" charset="2"/>
              </a:rPr>
              <a:t> </a:t>
            </a:r>
            <a:r>
              <a:rPr lang="en-US" dirty="0" err="1" smtClean="0">
                <a:sym typeface="Wingdings" pitchFamily="2" charset="2"/>
              </a:rPr>
              <a:t>dan</a:t>
            </a:r>
            <a:r>
              <a:rPr lang="en-US" dirty="0" smtClean="0">
                <a:sym typeface="Wingdings" pitchFamily="2" charset="2"/>
              </a:rPr>
              <a:t> </a:t>
            </a:r>
            <a:r>
              <a:rPr lang="en-US" dirty="0" err="1" smtClean="0">
                <a:sym typeface="Wingdings" pitchFamily="2" charset="2"/>
              </a:rPr>
              <a:t>perlengkapan</a:t>
            </a:r>
            <a:r>
              <a:rPr lang="en-US" dirty="0" smtClean="0">
                <a:sym typeface="Wingdings" pitchFamily="2" charset="2"/>
              </a:rPr>
              <a:t> </a:t>
            </a:r>
            <a:r>
              <a:rPr lang="en-US" dirty="0" err="1" smtClean="0">
                <a:sym typeface="Wingdings" pitchFamily="2" charset="2"/>
              </a:rPr>
              <a:t>penerima</a:t>
            </a:r>
            <a:r>
              <a:rPr lang="en-US" dirty="0" smtClean="0">
                <a:sym typeface="Wingdings" pitchFamily="2" charset="2"/>
              </a:rPr>
              <a:t>, per </a:t>
            </a:r>
            <a:r>
              <a:rPr lang="en-US" dirty="0" err="1" smtClean="0">
                <a:sym typeface="Wingdings" pitchFamily="2" charset="2"/>
              </a:rPr>
              <a:t>kbs</a:t>
            </a:r>
            <a:r>
              <a:rPr lang="en-US" dirty="0" smtClean="0">
                <a:sym typeface="Wingdings" pitchFamily="2" charset="2"/>
              </a:rPr>
              <a:t> </a:t>
            </a:r>
            <a:r>
              <a:rPr lang="en-US" dirty="0" err="1" smtClean="0">
                <a:sym typeface="Wingdings" pitchFamily="2" charset="2"/>
              </a:rPr>
              <a:t>menurun</a:t>
            </a:r>
            <a:r>
              <a:rPr lang="en-US" dirty="0" smtClean="0">
                <a:sym typeface="Wingdings" pitchFamily="2" charset="2"/>
              </a:rPr>
              <a:t> </a:t>
            </a:r>
            <a:r>
              <a:rPr lang="en-US" dirty="0" err="1" smtClean="0">
                <a:sym typeface="Wingdings" pitchFamily="2" charset="2"/>
              </a:rPr>
              <a:t>seiring</a:t>
            </a:r>
            <a:r>
              <a:rPr lang="en-US" dirty="0" smtClean="0">
                <a:sym typeface="Wingdings" pitchFamily="2" charset="2"/>
              </a:rPr>
              <a:t> </a:t>
            </a:r>
            <a:r>
              <a:rPr lang="en-US" dirty="0" err="1" smtClean="0">
                <a:sym typeface="Wingdings" pitchFamily="2" charset="2"/>
              </a:rPr>
              <a:t>dengan</a:t>
            </a:r>
            <a:r>
              <a:rPr lang="en-US" dirty="0" smtClean="0">
                <a:sym typeface="Wingdings" pitchFamily="2" charset="2"/>
              </a:rPr>
              <a:t> </a:t>
            </a:r>
            <a:r>
              <a:rPr lang="en-US" dirty="0" err="1" smtClean="0">
                <a:sym typeface="Wingdings" pitchFamily="2" charset="2"/>
              </a:rPr>
              <a:t>meningkatnya</a:t>
            </a:r>
            <a:r>
              <a:rPr lang="en-US" dirty="0" smtClean="0">
                <a:sym typeface="Wingdings" pitchFamily="2" charset="2"/>
              </a:rPr>
              <a:t> </a:t>
            </a:r>
            <a:r>
              <a:rPr lang="en-US" dirty="0" err="1" smtClean="0">
                <a:sym typeface="Wingdings" pitchFamily="2" charset="2"/>
              </a:rPr>
              <a:t>kecepatan</a:t>
            </a:r>
            <a:r>
              <a:rPr lang="en-US" dirty="0" smtClean="0">
                <a:sym typeface="Wingdings" pitchFamily="2" charset="2"/>
              </a:rPr>
              <a:t> data.</a:t>
            </a:r>
          </a:p>
        </p:txBody>
      </p:sp>
      <p:sp>
        <p:nvSpPr>
          <p:cNvPr id="4" name="Date Placeholder 3"/>
          <p:cNvSpPr>
            <a:spLocks noGrp="1"/>
          </p:cNvSpPr>
          <p:nvPr>
            <p:ph type="dt" sz="half" idx="10"/>
          </p:nvPr>
        </p:nvSpPr>
        <p:spPr/>
        <p:txBody>
          <a:bodyPr/>
          <a:lstStyle/>
          <a:p>
            <a:fld id="{9EFF6CBB-3AE8-4594-BFA8-742C7AD98713}"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6</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SG"/>
          </a:p>
        </p:txBody>
      </p:sp>
      <p:sp>
        <p:nvSpPr>
          <p:cNvPr id="4" name="Date Placeholder 3"/>
          <p:cNvSpPr>
            <a:spLocks noGrp="1"/>
          </p:cNvSpPr>
          <p:nvPr>
            <p:ph type="dt" sz="half" idx="10"/>
          </p:nvPr>
        </p:nvSpPr>
        <p:spPr/>
        <p:txBody>
          <a:bodyPr/>
          <a:lstStyle/>
          <a:p>
            <a:fld id="{A8909B24-21C0-4745-9EBE-D2E4C38DC584}"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60</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pic>
        <p:nvPicPr>
          <p:cNvPr id="7" name="Picture 9" descr="FIG5-12"/>
          <p:cNvPicPr>
            <a:picLocks noChangeAspect="1" noChangeArrowheads="1"/>
          </p:cNvPicPr>
          <p:nvPr/>
        </p:nvPicPr>
        <p:blipFill>
          <a:blip r:embed="rId2"/>
          <a:srcRect/>
          <a:stretch>
            <a:fillRect/>
          </a:stretch>
        </p:blipFill>
        <p:spPr bwMode="auto">
          <a:xfrm>
            <a:off x="714348" y="1500174"/>
            <a:ext cx="7772400" cy="4724400"/>
          </a:xfrm>
          <a:prstGeom prst="rect">
            <a:avLst/>
          </a:prstGeom>
          <a:noFill/>
        </p:spPr>
      </p:pic>
      <p:sp>
        <p:nvSpPr>
          <p:cNvPr id="9" name="Content Placeholder 8"/>
          <p:cNvSpPr>
            <a:spLocks noGrp="1"/>
          </p:cNvSpPr>
          <p:nvPr>
            <p:ph idx="1"/>
          </p:nvPr>
        </p:nvSpPr>
        <p:spPr>
          <a:xfrm>
            <a:off x="357158" y="1600201"/>
            <a:ext cx="8329642" cy="757230"/>
          </a:xfrm>
        </p:spPr>
        <p:txBody>
          <a:bodyPr>
            <a:normAutofit fontScale="85000" lnSpcReduction="20000"/>
          </a:bodyPr>
          <a:lstStyle/>
          <a:p>
            <a:r>
              <a:rPr lang="en-US" dirty="0" smtClean="0"/>
              <a:t>More precisely, the transmitted frame contains a collection of data groups.</a:t>
            </a:r>
          </a:p>
          <a:p>
            <a:endParaRPr lang="en-SG"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Statistical Time Division </a:t>
            </a:r>
            <a:r>
              <a:rPr lang="en-US" dirty="0" smtClean="0"/>
              <a:t>Multiplexing</a:t>
            </a:r>
            <a:endParaRPr lang="en-SG" dirty="0"/>
          </a:p>
        </p:txBody>
      </p:sp>
      <p:sp>
        <p:nvSpPr>
          <p:cNvPr id="3" name="Content Placeholder 2"/>
          <p:cNvSpPr>
            <a:spLocks noGrp="1"/>
          </p:cNvSpPr>
          <p:nvPr>
            <p:ph idx="1"/>
          </p:nvPr>
        </p:nvSpPr>
        <p:spPr/>
        <p:txBody>
          <a:bodyPr>
            <a:normAutofit fontScale="92500" lnSpcReduction="10000"/>
          </a:bodyPr>
          <a:lstStyle/>
          <a:p>
            <a:pPr>
              <a:lnSpc>
                <a:spcPct val="150000"/>
              </a:lnSpc>
              <a:spcBef>
                <a:spcPct val="50000"/>
              </a:spcBef>
            </a:pPr>
            <a:r>
              <a:rPr lang="en-US" dirty="0" smtClean="0"/>
              <a:t>A </a:t>
            </a:r>
            <a:r>
              <a:rPr lang="en-US" dirty="0" smtClean="0"/>
              <a:t>statistical multiplexor does not require a line over as high a speed line as synchronous time division multiplexing since STDM does not assume all sources will transmit all of the time!</a:t>
            </a:r>
          </a:p>
          <a:p>
            <a:pPr>
              <a:lnSpc>
                <a:spcPct val="150000"/>
              </a:lnSpc>
              <a:spcBef>
                <a:spcPct val="50000"/>
              </a:spcBef>
            </a:pPr>
            <a:r>
              <a:rPr lang="en-US" dirty="0" smtClean="0"/>
              <a:t>Good for low bandwidth lines (used for LANs)</a:t>
            </a:r>
          </a:p>
          <a:p>
            <a:pPr>
              <a:lnSpc>
                <a:spcPct val="150000"/>
              </a:lnSpc>
              <a:spcBef>
                <a:spcPct val="50000"/>
              </a:spcBef>
            </a:pPr>
            <a:r>
              <a:rPr lang="en-US" i="1" dirty="0" smtClean="0">
                <a:solidFill>
                  <a:srgbClr val="FF0066"/>
                </a:solidFill>
              </a:rPr>
              <a:t>Much more efficient use of bandwidth!</a:t>
            </a:r>
          </a:p>
          <a:p>
            <a:pPr>
              <a:lnSpc>
                <a:spcPct val="150000"/>
              </a:lnSpc>
            </a:pPr>
            <a:endParaRPr lang="en-SG" dirty="0"/>
          </a:p>
        </p:txBody>
      </p:sp>
      <p:sp>
        <p:nvSpPr>
          <p:cNvPr id="4" name="Date Placeholder 3"/>
          <p:cNvSpPr>
            <a:spLocks noGrp="1"/>
          </p:cNvSpPr>
          <p:nvPr>
            <p:ph type="dt" sz="half" idx="10"/>
          </p:nvPr>
        </p:nvSpPr>
        <p:spPr/>
        <p:txBody>
          <a:bodyPr/>
          <a:lstStyle/>
          <a:p>
            <a:fld id="{4AC78D58-84B2-490B-A9D4-E2064BBBCA4D}"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61</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Wavelength division multiplexing (WDM)</a:t>
            </a:r>
            <a:endParaRPr lang="en-SG" dirty="0"/>
          </a:p>
        </p:txBody>
      </p:sp>
      <p:sp>
        <p:nvSpPr>
          <p:cNvPr id="4" name="Date Placeholder 3"/>
          <p:cNvSpPr>
            <a:spLocks noGrp="1"/>
          </p:cNvSpPr>
          <p:nvPr>
            <p:ph type="dt" sz="half" idx="10"/>
          </p:nvPr>
        </p:nvSpPr>
        <p:spPr/>
        <p:txBody>
          <a:bodyPr/>
          <a:lstStyle/>
          <a:p>
            <a:fld id="{8F7F14C5-C94D-497F-941E-05688FCDE07A}" type="datetime1">
              <a:rPr lang="en-US" smtClean="0"/>
              <a:t>5/30/2011</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62</a:t>
            </a:fld>
            <a:endParaRPr lang="en-SG"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Wavelength Division Multiplexing (WDM</a:t>
            </a:r>
            <a:r>
              <a:rPr lang="en-US" dirty="0" smtClean="0"/>
              <a:t>)</a:t>
            </a:r>
            <a:endParaRPr lang="en-SG" dirty="0"/>
          </a:p>
        </p:txBody>
      </p:sp>
      <p:sp>
        <p:nvSpPr>
          <p:cNvPr id="3" name="Content Placeholder 2"/>
          <p:cNvSpPr>
            <a:spLocks noGrp="1"/>
          </p:cNvSpPr>
          <p:nvPr>
            <p:ph idx="1"/>
          </p:nvPr>
        </p:nvSpPr>
        <p:spPr>
          <a:xfrm>
            <a:off x="357158" y="1600201"/>
            <a:ext cx="8329642" cy="1757361"/>
          </a:xfrm>
        </p:spPr>
        <p:txBody>
          <a:bodyPr>
            <a:normAutofit fontScale="92500"/>
          </a:bodyPr>
          <a:lstStyle/>
          <a:p>
            <a:pPr>
              <a:spcBef>
                <a:spcPct val="50000"/>
              </a:spcBef>
            </a:pPr>
            <a:r>
              <a:rPr lang="en-US" dirty="0" smtClean="0"/>
              <a:t>Give </a:t>
            </a:r>
            <a:r>
              <a:rPr lang="en-US" dirty="0" smtClean="0"/>
              <a:t>each message a different wavelength (frequency)</a:t>
            </a:r>
          </a:p>
          <a:p>
            <a:pPr>
              <a:spcBef>
                <a:spcPct val="50000"/>
              </a:spcBef>
            </a:pPr>
            <a:r>
              <a:rPr lang="en-US" dirty="0" smtClean="0"/>
              <a:t>Easy to do with fiber optics and optical sources</a:t>
            </a:r>
          </a:p>
          <a:p>
            <a:endParaRPr lang="en-SG" dirty="0"/>
          </a:p>
        </p:txBody>
      </p:sp>
      <p:sp>
        <p:nvSpPr>
          <p:cNvPr id="4" name="Date Placeholder 3"/>
          <p:cNvSpPr>
            <a:spLocks noGrp="1"/>
          </p:cNvSpPr>
          <p:nvPr>
            <p:ph type="dt" sz="half" idx="10"/>
          </p:nvPr>
        </p:nvSpPr>
        <p:spPr/>
        <p:txBody>
          <a:bodyPr/>
          <a:lstStyle/>
          <a:p>
            <a:fld id="{5A94DA7D-D770-4CCD-B486-317C2FD621E0}"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63</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pic>
        <p:nvPicPr>
          <p:cNvPr id="7" name="Picture 4" descr="DWDM mux"/>
          <p:cNvPicPr>
            <a:picLocks noChangeAspect="1" noChangeArrowheads="1"/>
          </p:cNvPicPr>
          <p:nvPr/>
        </p:nvPicPr>
        <p:blipFill>
          <a:blip r:embed="rId2"/>
          <a:srcRect/>
          <a:stretch>
            <a:fillRect/>
          </a:stretch>
        </p:blipFill>
        <p:spPr bwMode="auto">
          <a:xfrm>
            <a:off x="1714480" y="3643314"/>
            <a:ext cx="5921392" cy="2196298"/>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Dense Wavelength Division Multiplexing (DWDM</a:t>
            </a:r>
            <a:r>
              <a:rPr lang="en-US" dirty="0" smtClean="0"/>
              <a:t>)</a:t>
            </a:r>
            <a:endParaRPr lang="en-SG" dirty="0"/>
          </a:p>
        </p:txBody>
      </p:sp>
      <p:sp>
        <p:nvSpPr>
          <p:cNvPr id="3" name="Content Placeholder 2"/>
          <p:cNvSpPr>
            <a:spLocks noGrp="1"/>
          </p:cNvSpPr>
          <p:nvPr>
            <p:ph idx="1"/>
          </p:nvPr>
        </p:nvSpPr>
        <p:spPr/>
        <p:txBody>
          <a:bodyPr>
            <a:normAutofit fontScale="85000" lnSpcReduction="20000"/>
          </a:bodyPr>
          <a:lstStyle/>
          <a:p>
            <a:pPr>
              <a:spcBef>
                <a:spcPct val="50000"/>
              </a:spcBef>
            </a:pPr>
            <a:r>
              <a:rPr lang="en-US" dirty="0" smtClean="0"/>
              <a:t>Dense </a:t>
            </a:r>
            <a:r>
              <a:rPr lang="en-US" dirty="0" smtClean="0"/>
              <a:t>wavelength division multiplexing is often called just wavelength division multiplexing </a:t>
            </a:r>
          </a:p>
          <a:p>
            <a:pPr>
              <a:spcBef>
                <a:spcPct val="50000"/>
              </a:spcBef>
            </a:pPr>
            <a:r>
              <a:rPr lang="en-US" dirty="0" smtClean="0"/>
              <a:t>Dense wavelength division multiplexing multiplexes multiple data streams onto a single fiber optic line.</a:t>
            </a:r>
          </a:p>
          <a:p>
            <a:pPr>
              <a:spcBef>
                <a:spcPct val="50000"/>
              </a:spcBef>
            </a:pPr>
            <a:r>
              <a:rPr lang="en-US" dirty="0" smtClean="0"/>
              <a:t>Different wavelength lasers (called lambdas) transmit the multiple signals.</a:t>
            </a:r>
          </a:p>
          <a:p>
            <a:pPr>
              <a:spcBef>
                <a:spcPct val="50000"/>
              </a:spcBef>
            </a:pPr>
            <a:r>
              <a:rPr lang="en-US" dirty="0" smtClean="0"/>
              <a:t>Each signal carried on the fiber can be transmitted at a different rate from the other signals.</a:t>
            </a:r>
          </a:p>
          <a:p>
            <a:pPr>
              <a:spcBef>
                <a:spcPct val="50000"/>
              </a:spcBef>
            </a:pPr>
            <a:r>
              <a:rPr lang="en-US" dirty="0" smtClean="0"/>
              <a:t>Dense wavelength division multiplexing combines many (30, 40, 50, 60, more?) onto one fiber.</a:t>
            </a:r>
          </a:p>
          <a:p>
            <a:pPr>
              <a:spcBef>
                <a:spcPct val="50000"/>
              </a:spcBef>
            </a:pPr>
            <a:endParaRPr lang="en-US" dirty="0" smtClean="0"/>
          </a:p>
          <a:p>
            <a:pPr>
              <a:buNone/>
            </a:pPr>
            <a:endParaRPr lang="en-SG" dirty="0"/>
          </a:p>
        </p:txBody>
      </p:sp>
      <p:sp>
        <p:nvSpPr>
          <p:cNvPr id="4" name="Date Placeholder 3"/>
          <p:cNvSpPr>
            <a:spLocks noGrp="1"/>
          </p:cNvSpPr>
          <p:nvPr>
            <p:ph type="dt" sz="half" idx="10"/>
          </p:nvPr>
        </p:nvSpPr>
        <p:spPr/>
        <p:txBody>
          <a:bodyPr/>
          <a:lstStyle/>
          <a:p>
            <a:fld id="{7C11767B-9E54-4367-838B-66C440320FEE}"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64</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4" name="Date Placeholder 3"/>
          <p:cNvSpPr>
            <a:spLocks noGrp="1"/>
          </p:cNvSpPr>
          <p:nvPr>
            <p:ph type="dt" sz="half" idx="10"/>
          </p:nvPr>
        </p:nvSpPr>
        <p:spPr/>
        <p:txBody>
          <a:bodyPr/>
          <a:lstStyle/>
          <a:p>
            <a:fld id="{46A99072-F2DD-4E4F-8B5E-DA35EAC10F9F}"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65</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pic>
        <p:nvPicPr>
          <p:cNvPr id="7" name="Picture 7" descr="FIG5-13"/>
          <p:cNvPicPr>
            <a:picLocks noGrp="1" noChangeAspect="1" noChangeArrowheads="1"/>
          </p:cNvPicPr>
          <p:nvPr>
            <p:ph idx="1"/>
          </p:nvPr>
        </p:nvPicPr>
        <p:blipFill>
          <a:blip r:embed="rId2"/>
          <a:srcRect/>
          <a:stretch>
            <a:fillRect/>
          </a:stretch>
        </p:blipFill>
        <p:spPr bwMode="auto">
          <a:xfrm>
            <a:off x="1504685" y="1600200"/>
            <a:ext cx="6034617" cy="4525963"/>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4" name="Date Placeholder 3"/>
          <p:cNvSpPr>
            <a:spLocks noGrp="1"/>
          </p:cNvSpPr>
          <p:nvPr>
            <p:ph type="dt" sz="half" idx="10"/>
          </p:nvPr>
        </p:nvSpPr>
        <p:spPr/>
        <p:txBody>
          <a:bodyPr/>
          <a:lstStyle/>
          <a:p>
            <a:fld id="{0E70AF47-1AB5-4A56-BEE8-513CDA4D8332}"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66</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pic>
        <p:nvPicPr>
          <p:cNvPr id="7" name="Picture 8" descr="FIG5-14"/>
          <p:cNvPicPr>
            <a:picLocks noGrp="1" noChangeAspect="1" noChangeArrowheads="1"/>
          </p:cNvPicPr>
          <p:nvPr>
            <p:ph idx="1"/>
          </p:nvPr>
        </p:nvPicPr>
        <p:blipFill>
          <a:blip r:embed="rId2"/>
          <a:srcRect/>
          <a:stretch>
            <a:fillRect/>
          </a:stretch>
        </p:blipFill>
        <p:spPr bwMode="auto">
          <a:xfrm>
            <a:off x="857224" y="1643050"/>
            <a:ext cx="6034617" cy="4525963"/>
          </a:xfrm>
          <a:prstGeom prst="rect">
            <a:avLst/>
          </a:prstGeom>
          <a:noFill/>
        </p:spPr>
      </p:pic>
      <p:sp>
        <p:nvSpPr>
          <p:cNvPr id="8" name="TextBox 7"/>
          <p:cNvSpPr txBox="1"/>
          <p:nvPr/>
        </p:nvSpPr>
        <p:spPr>
          <a:xfrm>
            <a:off x="4714876" y="4786322"/>
            <a:ext cx="4214842" cy="954107"/>
          </a:xfrm>
          <a:prstGeom prst="rect">
            <a:avLst/>
          </a:prstGeom>
          <a:noFill/>
        </p:spPr>
        <p:txBody>
          <a:bodyPr wrap="square" rtlCol="0">
            <a:spAutoFit/>
          </a:bodyPr>
          <a:lstStyle/>
          <a:p>
            <a:pPr marL="342900" indent="-342900">
              <a:buFont typeface="Arial" pitchFamily="34" charset="0"/>
              <a:buChar char="•"/>
            </a:pPr>
            <a:r>
              <a:rPr lang="en-SG" sz="1400" dirty="0" smtClean="0">
                <a:latin typeface="Franklin Gothic Book" pitchFamily="34" charset="0"/>
              </a:rPr>
              <a:t>OC3 - 155 megabits per second (84 T1s) </a:t>
            </a:r>
            <a:endParaRPr lang="en-SG" sz="1400" dirty="0" smtClean="0">
              <a:latin typeface="Franklin Gothic Book" pitchFamily="34" charset="0"/>
            </a:endParaRPr>
          </a:p>
          <a:p>
            <a:pPr marL="342900" indent="-342900">
              <a:buFont typeface="Arial" pitchFamily="34" charset="0"/>
              <a:buChar char="•"/>
            </a:pPr>
            <a:r>
              <a:rPr lang="en-SG" sz="1400" dirty="0" smtClean="0">
                <a:latin typeface="Franklin Gothic Book" pitchFamily="34" charset="0"/>
              </a:rPr>
              <a:t>OC12 </a:t>
            </a:r>
            <a:r>
              <a:rPr lang="en-SG" sz="1400" dirty="0" smtClean="0">
                <a:latin typeface="Franklin Gothic Book" pitchFamily="34" charset="0"/>
              </a:rPr>
              <a:t>- 622 megabits per second (4 OC3s) </a:t>
            </a:r>
            <a:endParaRPr lang="en-SG" sz="1400" dirty="0" smtClean="0">
              <a:latin typeface="Franklin Gothic Book" pitchFamily="34" charset="0"/>
            </a:endParaRPr>
          </a:p>
          <a:p>
            <a:pPr marL="342900" indent="-342900">
              <a:buFont typeface="Arial" pitchFamily="34" charset="0"/>
              <a:buChar char="•"/>
            </a:pPr>
            <a:r>
              <a:rPr lang="en-SG" sz="1400" dirty="0" smtClean="0">
                <a:latin typeface="Franklin Gothic Book" pitchFamily="34" charset="0"/>
              </a:rPr>
              <a:t>OC48 </a:t>
            </a:r>
            <a:r>
              <a:rPr lang="en-SG" sz="1400" dirty="0" smtClean="0">
                <a:latin typeface="Franklin Gothic Book" pitchFamily="34" charset="0"/>
              </a:rPr>
              <a:t>- 2.5 gigabits per seconds (4 OC12s) OC192 - 9.6 gigabits per second (4 OC48s) </a:t>
            </a:r>
            <a:endParaRPr lang="en-SG" sz="1400" dirty="0">
              <a:latin typeface="Franklin Gothic Book"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Sistem</a:t>
            </a:r>
            <a:r>
              <a:rPr lang="en-US" dirty="0" smtClean="0"/>
              <a:t> DWDM</a:t>
            </a:r>
            <a:endParaRPr lang="en-SG" dirty="0"/>
          </a:p>
        </p:txBody>
      </p:sp>
      <p:sp>
        <p:nvSpPr>
          <p:cNvPr id="4" name="Date Placeholder 3"/>
          <p:cNvSpPr>
            <a:spLocks noGrp="1"/>
          </p:cNvSpPr>
          <p:nvPr>
            <p:ph type="dt" sz="half" idx="10"/>
          </p:nvPr>
        </p:nvSpPr>
        <p:spPr/>
        <p:txBody>
          <a:bodyPr/>
          <a:lstStyle/>
          <a:p>
            <a:fld id="{4B8AD425-8845-42DD-BFF5-359B05F4C4F5}"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67</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pic>
        <p:nvPicPr>
          <p:cNvPr id="7" name="Picture 4" descr="DWDMwebgraphic1"/>
          <p:cNvPicPr>
            <a:picLocks noGrp="1" noChangeAspect="1" noChangeArrowheads="1"/>
          </p:cNvPicPr>
          <p:nvPr>
            <p:ph idx="1"/>
          </p:nvPr>
        </p:nvPicPr>
        <p:blipFill>
          <a:blip r:embed="rId2"/>
          <a:srcRect/>
          <a:stretch>
            <a:fillRect/>
          </a:stretch>
        </p:blipFill>
        <p:spPr bwMode="auto">
          <a:xfrm>
            <a:off x="1029494" y="2262981"/>
            <a:ext cx="6985000" cy="320040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Code division multiplexing (CDM)</a:t>
            </a:r>
            <a:endParaRPr lang="en-SG" dirty="0"/>
          </a:p>
        </p:txBody>
      </p:sp>
      <p:sp>
        <p:nvSpPr>
          <p:cNvPr id="4" name="Date Placeholder 3"/>
          <p:cNvSpPr>
            <a:spLocks noGrp="1"/>
          </p:cNvSpPr>
          <p:nvPr>
            <p:ph type="dt" sz="half" idx="10"/>
          </p:nvPr>
        </p:nvSpPr>
        <p:spPr/>
        <p:txBody>
          <a:bodyPr/>
          <a:lstStyle/>
          <a:p>
            <a:fld id="{3EBD6D95-9ED1-4BB5-A700-82A5DC0E24DD}" type="datetime1">
              <a:rPr lang="en-US" smtClean="0"/>
              <a:t>5/30/2011</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68</a:t>
            </a:fld>
            <a:endParaRPr lang="en-SG"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Code Division Multiplexing (CDM</a:t>
            </a:r>
            <a:r>
              <a:rPr lang="en-US" dirty="0" smtClean="0"/>
              <a:t>)</a:t>
            </a:r>
            <a:endParaRPr lang="en-SG" dirty="0"/>
          </a:p>
        </p:txBody>
      </p:sp>
      <p:sp>
        <p:nvSpPr>
          <p:cNvPr id="3" name="Content Placeholder 2"/>
          <p:cNvSpPr>
            <a:spLocks noGrp="1"/>
          </p:cNvSpPr>
          <p:nvPr>
            <p:ph idx="1"/>
          </p:nvPr>
        </p:nvSpPr>
        <p:spPr/>
        <p:txBody>
          <a:bodyPr>
            <a:normAutofit/>
          </a:bodyPr>
          <a:lstStyle/>
          <a:p>
            <a:pPr>
              <a:spcBef>
                <a:spcPct val="50000"/>
              </a:spcBef>
            </a:pPr>
            <a:r>
              <a:rPr lang="en-US" dirty="0" smtClean="0"/>
              <a:t>Old </a:t>
            </a:r>
            <a:r>
              <a:rPr lang="en-US" dirty="0" smtClean="0"/>
              <a:t>but now new method</a:t>
            </a:r>
          </a:p>
          <a:p>
            <a:pPr>
              <a:spcBef>
                <a:spcPct val="50000"/>
              </a:spcBef>
            </a:pPr>
            <a:r>
              <a:rPr lang="en-US" dirty="0" smtClean="0"/>
              <a:t>Also known as code division multiple access (CDMA)</a:t>
            </a:r>
          </a:p>
          <a:p>
            <a:pPr>
              <a:spcBef>
                <a:spcPct val="50000"/>
              </a:spcBef>
            </a:pPr>
            <a:r>
              <a:rPr lang="en-US" dirty="0" smtClean="0"/>
              <a:t>An advanced technique that allows multiple devices to transmit on the </a:t>
            </a:r>
            <a:r>
              <a:rPr lang="en-US" i="1" dirty="0" smtClean="0"/>
              <a:t>same</a:t>
            </a:r>
            <a:r>
              <a:rPr lang="en-US" dirty="0" smtClean="0"/>
              <a:t> frequencies at the </a:t>
            </a:r>
            <a:r>
              <a:rPr lang="en-US" i="1" dirty="0" smtClean="0"/>
              <a:t>same</a:t>
            </a:r>
            <a:r>
              <a:rPr lang="en-US" dirty="0" smtClean="0"/>
              <a:t> time using different codes</a:t>
            </a:r>
          </a:p>
          <a:p>
            <a:pPr>
              <a:spcBef>
                <a:spcPct val="50000"/>
              </a:spcBef>
            </a:pPr>
            <a:r>
              <a:rPr lang="en-US" dirty="0" smtClean="0">
                <a:solidFill>
                  <a:srgbClr val="FF0066"/>
                </a:solidFill>
              </a:rPr>
              <a:t>Used for mobile communications</a:t>
            </a:r>
          </a:p>
          <a:p>
            <a:endParaRPr lang="en-SG" dirty="0"/>
          </a:p>
        </p:txBody>
      </p:sp>
      <p:sp>
        <p:nvSpPr>
          <p:cNvPr id="4" name="Date Placeholder 3"/>
          <p:cNvSpPr>
            <a:spLocks noGrp="1"/>
          </p:cNvSpPr>
          <p:nvPr>
            <p:ph type="dt" sz="half" idx="10"/>
          </p:nvPr>
        </p:nvSpPr>
        <p:spPr/>
        <p:txBody>
          <a:bodyPr/>
          <a:lstStyle/>
          <a:p>
            <a:fld id="{3755A3B2-3887-481B-8CF1-D874EABC722B}"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69</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Bentuk</a:t>
            </a:r>
            <a:r>
              <a:rPr lang="en-US" dirty="0" smtClean="0"/>
              <a:t> </a:t>
            </a:r>
            <a:r>
              <a:rPr lang="en-US" dirty="0" err="1" smtClean="0"/>
              <a:t>Umum</a:t>
            </a:r>
            <a:r>
              <a:rPr lang="en-US" dirty="0" smtClean="0"/>
              <a:t> Multiplexing</a:t>
            </a:r>
            <a:endParaRPr lang="en-SG" dirty="0"/>
          </a:p>
        </p:txBody>
      </p:sp>
      <p:sp>
        <p:nvSpPr>
          <p:cNvPr id="3" name="Content Placeholder 2"/>
          <p:cNvSpPr>
            <a:spLocks noGrp="1"/>
          </p:cNvSpPr>
          <p:nvPr>
            <p:ph idx="1"/>
          </p:nvPr>
        </p:nvSpPr>
        <p:spPr/>
        <p:txBody>
          <a:bodyPr/>
          <a:lstStyle/>
          <a:p>
            <a:pPr>
              <a:lnSpc>
                <a:spcPct val="200000"/>
              </a:lnSpc>
            </a:pPr>
            <a:r>
              <a:rPr lang="en-US" dirty="0" err="1" smtClean="0"/>
              <a:t>Dua</a:t>
            </a:r>
            <a:r>
              <a:rPr lang="en-US" dirty="0" smtClean="0"/>
              <a:t> </a:t>
            </a:r>
            <a:r>
              <a:rPr lang="en-US" dirty="0" err="1" smtClean="0"/>
              <a:t>bentuk</a:t>
            </a:r>
            <a:r>
              <a:rPr lang="en-US" dirty="0" smtClean="0"/>
              <a:t> </a:t>
            </a:r>
            <a:r>
              <a:rPr lang="en-US" dirty="0" err="1" smtClean="0"/>
              <a:t>umum</a:t>
            </a:r>
            <a:r>
              <a:rPr lang="en-US" dirty="0" smtClean="0"/>
              <a:t> multiplexing </a:t>
            </a:r>
            <a:r>
              <a:rPr lang="en-US" dirty="0" err="1" smtClean="0"/>
              <a:t>adalah</a:t>
            </a:r>
            <a:r>
              <a:rPr lang="en-US" dirty="0" smtClean="0"/>
              <a:t>:</a:t>
            </a:r>
          </a:p>
          <a:p>
            <a:pPr marL="971550" lvl="1" indent="-514350">
              <a:lnSpc>
                <a:spcPct val="200000"/>
              </a:lnSpc>
              <a:buFont typeface="+mj-lt"/>
              <a:buAutoNum type="arabicPeriod"/>
            </a:pPr>
            <a:r>
              <a:rPr lang="en-US" dirty="0" smtClean="0"/>
              <a:t>Frequency Division Multiplexing (FDM)</a:t>
            </a:r>
          </a:p>
          <a:p>
            <a:pPr marL="971550" lvl="1" indent="-514350">
              <a:lnSpc>
                <a:spcPct val="200000"/>
              </a:lnSpc>
              <a:buFont typeface="+mj-lt"/>
              <a:buAutoNum type="arabicPeriod"/>
            </a:pPr>
            <a:r>
              <a:rPr lang="en-US" dirty="0" smtClean="0"/>
              <a:t>Time Division Multiplexing (TDM)</a:t>
            </a:r>
          </a:p>
          <a:p>
            <a:pPr marL="971550" lvl="1" indent="-514350">
              <a:lnSpc>
                <a:spcPct val="200000"/>
              </a:lnSpc>
              <a:buNone/>
            </a:pPr>
            <a:endParaRPr lang="en-SG" dirty="0"/>
          </a:p>
        </p:txBody>
      </p:sp>
      <p:sp>
        <p:nvSpPr>
          <p:cNvPr id="4" name="Date Placeholder 3"/>
          <p:cNvSpPr>
            <a:spLocks noGrp="1"/>
          </p:cNvSpPr>
          <p:nvPr>
            <p:ph type="dt" sz="half" idx="10"/>
          </p:nvPr>
        </p:nvSpPr>
        <p:spPr/>
        <p:txBody>
          <a:bodyPr/>
          <a:lstStyle/>
          <a:p>
            <a:fld id="{92A0C3CD-DABF-4995-B35E-7BA38781F070}"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7</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Code Division </a:t>
            </a:r>
            <a:r>
              <a:rPr lang="en-US" dirty="0" smtClean="0"/>
              <a:t>Multiplexing</a:t>
            </a:r>
            <a:endParaRPr lang="en-SG" dirty="0"/>
          </a:p>
        </p:txBody>
      </p:sp>
      <p:sp>
        <p:nvSpPr>
          <p:cNvPr id="3" name="Content Placeholder 2"/>
          <p:cNvSpPr>
            <a:spLocks noGrp="1"/>
          </p:cNvSpPr>
          <p:nvPr>
            <p:ph idx="1"/>
          </p:nvPr>
        </p:nvSpPr>
        <p:spPr/>
        <p:txBody>
          <a:bodyPr>
            <a:normAutofit/>
          </a:bodyPr>
          <a:lstStyle/>
          <a:p>
            <a:pPr>
              <a:spcBef>
                <a:spcPct val="50000"/>
              </a:spcBef>
            </a:pPr>
            <a:r>
              <a:rPr lang="en-US" sz="2400" dirty="0" err="1" smtClean="0"/>
              <a:t>Dikenal</a:t>
            </a:r>
            <a:r>
              <a:rPr lang="en-US" sz="2400" dirty="0" smtClean="0"/>
              <a:t> </a:t>
            </a:r>
            <a:r>
              <a:rPr lang="en-US" sz="2400" dirty="0" err="1" smtClean="0"/>
              <a:t>juga</a:t>
            </a:r>
            <a:r>
              <a:rPr lang="en-US" sz="2400" dirty="0" smtClean="0"/>
              <a:t> </a:t>
            </a:r>
            <a:r>
              <a:rPr lang="en-US" sz="2400" dirty="0" err="1" smtClean="0"/>
              <a:t>sebagai</a:t>
            </a:r>
            <a:r>
              <a:rPr lang="en-US" sz="2400" dirty="0" smtClean="0"/>
              <a:t> code division multiple access (CDMA)</a:t>
            </a:r>
          </a:p>
          <a:p>
            <a:pPr>
              <a:spcBef>
                <a:spcPct val="50000"/>
              </a:spcBef>
            </a:pPr>
            <a:r>
              <a:rPr lang="en-US" sz="2400" dirty="0" err="1" smtClean="0"/>
              <a:t>Teknik</a:t>
            </a:r>
            <a:r>
              <a:rPr lang="en-US" sz="2400" dirty="0" smtClean="0"/>
              <a:t> yang </a:t>
            </a:r>
            <a:r>
              <a:rPr lang="en-US" sz="2400" dirty="0" err="1" smtClean="0"/>
              <a:t>lebih</a:t>
            </a:r>
            <a:r>
              <a:rPr lang="en-US" sz="2400" dirty="0" smtClean="0"/>
              <a:t> </a:t>
            </a:r>
            <a:r>
              <a:rPr lang="en-US" sz="2400" dirty="0" err="1" smtClean="0"/>
              <a:t>lanjut</a:t>
            </a:r>
            <a:r>
              <a:rPr lang="en-US" sz="2400" dirty="0" smtClean="0"/>
              <a:t> </a:t>
            </a:r>
            <a:r>
              <a:rPr lang="en-US" sz="2400" dirty="0" err="1" smtClean="0"/>
              <a:t>dimana</a:t>
            </a:r>
            <a:r>
              <a:rPr lang="en-US" sz="2400" dirty="0" smtClean="0"/>
              <a:t> </a:t>
            </a:r>
            <a:r>
              <a:rPr lang="en-US" sz="2400" dirty="0" err="1" smtClean="0"/>
              <a:t>memungkinkan</a:t>
            </a:r>
            <a:r>
              <a:rPr lang="en-US" sz="2400" dirty="0" smtClean="0"/>
              <a:t> </a:t>
            </a:r>
            <a:r>
              <a:rPr lang="en-US" sz="2400" dirty="0" err="1" smtClean="0"/>
              <a:t>beberapa</a:t>
            </a:r>
            <a:r>
              <a:rPr lang="en-US" sz="2400" dirty="0" smtClean="0"/>
              <a:t> </a:t>
            </a:r>
            <a:r>
              <a:rPr lang="en-US" sz="2400" dirty="0" err="1" smtClean="0"/>
              <a:t>sumber</a:t>
            </a:r>
            <a:r>
              <a:rPr lang="en-US" sz="2400" dirty="0" smtClean="0"/>
              <a:t> </a:t>
            </a:r>
            <a:r>
              <a:rPr lang="en-US" sz="2400" dirty="0" err="1" smtClean="0"/>
              <a:t>untuk</a:t>
            </a:r>
            <a:r>
              <a:rPr lang="en-US" sz="2400" dirty="0" smtClean="0"/>
              <a:t> </a:t>
            </a:r>
            <a:r>
              <a:rPr lang="en-US" sz="2400" dirty="0" err="1" smtClean="0"/>
              <a:t>melakukan</a:t>
            </a:r>
            <a:r>
              <a:rPr lang="en-US" sz="2400" dirty="0" smtClean="0"/>
              <a:t> </a:t>
            </a:r>
            <a:r>
              <a:rPr lang="en-US" sz="2400" dirty="0" err="1" smtClean="0"/>
              <a:t>transmisi</a:t>
            </a:r>
            <a:r>
              <a:rPr lang="en-US" sz="2400" dirty="0" smtClean="0"/>
              <a:t> </a:t>
            </a:r>
            <a:r>
              <a:rPr lang="en-US" sz="2400" dirty="0" err="1" smtClean="0"/>
              <a:t>pada</a:t>
            </a:r>
            <a:r>
              <a:rPr lang="en-US" sz="2400" dirty="0" smtClean="0"/>
              <a:t> </a:t>
            </a:r>
            <a:r>
              <a:rPr lang="en-US" sz="2400" dirty="0" err="1" smtClean="0"/>
              <a:t>waktu</a:t>
            </a:r>
            <a:r>
              <a:rPr lang="en-US" sz="2400" dirty="0" smtClean="0"/>
              <a:t> yang </a:t>
            </a:r>
            <a:r>
              <a:rPr lang="en-US" sz="2400" dirty="0" err="1" smtClean="0"/>
              <a:t>sama</a:t>
            </a:r>
            <a:r>
              <a:rPr lang="en-US" sz="2400" dirty="0" smtClean="0"/>
              <a:t> </a:t>
            </a:r>
            <a:r>
              <a:rPr lang="en-US" sz="2400" dirty="0" err="1" smtClean="0"/>
              <a:t>dengan</a:t>
            </a:r>
            <a:r>
              <a:rPr lang="en-US" sz="2400" dirty="0" smtClean="0"/>
              <a:t> </a:t>
            </a:r>
            <a:r>
              <a:rPr lang="en-US" sz="2400" dirty="0" err="1" smtClean="0"/>
              <a:t>frekuensi</a:t>
            </a:r>
            <a:r>
              <a:rPr lang="en-US" sz="2400" dirty="0" smtClean="0"/>
              <a:t> yang </a:t>
            </a:r>
            <a:r>
              <a:rPr lang="en-US" sz="2400" dirty="0" err="1" smtClean="0"/>
              <a:t>sama</a:t>
            </a:r>
            <a:r>
              <a:rPr lang="en-US" sz="2400" dirty="0" smtClean="0"/>
              <a:t> pula</a:t>
            </a:r>
          </a:p>
          <a:p>
            <a:pPr>
              <a:spcBef>
                <a:spcPct val="50000"/>
              </a:spcBef>
            </a:pPr>
            <a:r>
              <a:rPr lang="en-US" sz="2400" dirty="0" err="1" smtClean="0"/>
              <a:t>Setiap</a:t>
            </a:r>
            <a:r>
              <a:rPr lang="en-US" sz="2400" dirty="0" smtClean="0"/>
              <a:t> mobile device </a:t>
            </a:r>
            <a:r>
              <a:rPr lang="en-US" sz="2400" dirty="0" err="1" smtClean="0"/>
              <a:t>memiliki</a:t>
            </a:r>
            <a:r>
              <a:rPr lang="en-US" sz="2400" dirty="0" smtClean="0"/>
              <a:t> </a:t>
            </a:r>
            <a:r>
              <a:rPr lang="en-US" sz="2400" dirty="0" err="1" smtClean="0"/>
              <a:t>kode</a:t>
            </a:r>
            <a:r>
              <a:rPr lang="en-US" sz="2400" dirty="0" smtClean="0"/>
              <a:t> </a:t>
            </a:r>
            <a:r>
              <a:rPr lang="en-US" sz="2400" dirty="0" err="1" smtClean="0"/>
              <a:t>unik</a:t>
            </a:r>
            <a:r>
              <a:rPr lang="en-US" sz="2400" dirty="0" smtClean="0"/>
              <a:t> 64-bit </a:t>
            </a:r>
          </a:p>
          <a:p>
            <a:pPr>
              <a:spcBef>
                <a:spcPct val="50000"/>
              </a:spcBef>
            </a:pPr>
            <a:r>
              <a:rPr lang="en-US" sz="2400" dirty="0" err="1" smtClean="0"/>
              <a:t>Untuk</a:t>
            </a:r>
            <a:r>
              <a:rPr lang="en-US" sz="2400" dirty="0" smtClean="0"/>
              <a:t> </a:t>
            </a:r>
            <a:r>
              <a:rPr lang="en-US" sz="2400" dirty="0" err="1" smtClean="0"/>
              <a:t>mengirimkan</a:t>
            </a:r>
            <a:r>
              <a:rPr lang="en-US" sz="2400" dirty="0" smtClean="0"/>
              <a:t> </a:t>
            </a:r>
            <a:r>
              <a:rPr lang="en-US" sz="2400" dirty="0" err="1" smtClean="0"/>
              <a:t>biner</a:t>
            </a:r>
            <a:r>
              <a:rPr lang="en-US" sz="2400" dirty="0" smtClean="0"/>
              <a:t> 1, mobile device </a:t>
            </a:r>
            <a:r>
              <a:rPr lang="en-US" sz="2400" dirty="0" err="1" smtClean="0"/>
              <a:t>mentransmisikan</a:t>
            </a:r>
            <a:r>
              <a:rPr lang="en-US" sz="2400" dirty="0" smtClean="0"/>
              <a:t> </a:t>
            </a:r>
            <a:r>
              <a:rPr lang="en-US" sz="2400" dirty="0" err="1" smtClean="0"/>
              <a:t>kode</a:t>
            </a:r>
            <a:r>
              <a:rPr lang="en-US" sz="2400" dirty="0" smtClean="0"/>
              <a:t> yang </a:t>
            </a:r>
            <a:r>
              <a:rPr lang="en-US" sz="2400" dirty="0" err="1" smtClean="0"/>
              <a:t>unik</a:t>
            </a:r>
            <a:endParaRPr lang="en-US" sz="2400" dirty="0" smtClean="0"/>
          </a:p>
          <a:p>
            <a:pPr>
              <a:spcBef>
                <a:spcPct val="50000"/>
              </a:spcBef>
            </a:pPr>
            <a:r>
              <a:rPr lang="en-US" sz="2400" dirty="0" err="1" smtClean="0"/>
              <a:t>Untuk</a:t>
            </a:r>
            <a:r>
              <a:rPr lang="en-US" sz="2400" dirty="0" smtClean="0"/>
              <a:t> </a:t>
            </a:r>
            <a:r>
              <a:rPr lang="en-US" sz="2400" dirty="0" err="1" smtClean="0"/>
              <a:t>mengirimkan</a:t>
            </a:r>
            <a:r>
              <a:rPr lang="en-US" sz="2400" dirty="0" smtClean="0"/>
              <a:t> </a:t>
            </a:r>
            <a:r>
              <a:rPr lang="en-US" sz="2400" dirty="0" err="1" smtClean="0"/>
              <a:t>biner</a:t>
            </a:r>
            <a:r>
              <a:rPr lang="en-US" sz="2400" dirty="0" smtClean="0"/>
              <a:t> 0, mobile device </a:t>
            </a:r>
            <a:r>
              <a:rPr lang="en-US" sz="2400" dirty="0" err="1" smtClean="0"/>
              <a:t>mengirimkan</a:t>
            </a:r>
            <a:r>
              <a:rPr lang="en-US" sz="2400" dirty="0" smtClean="0"/>
              <a:t> </a:t>
            </a:r>
            <a:r>
              <a:rPr lang="en-US" sz="2400" dirty="0" err="1" smtClean="0"/>
              <a:t>kode</a:t>
            </a:r>
            <a:r>
              <a:rPr lang="en-US" sz="2400" dirty="0" smtClean="0"/>
              <a:t> </a:t>
            </a:r>
            <a:r>
              <a:rPr lang="en-US" sz="2400" dirty="0" err="1" smtClean="0"/>
              <a:t>kebalikannya</a:t>
            </a:r>
            <a:endParaRPr lang="en-US" sz="2400" dirty="0"/>
          </a:p>
        </p:txBody>
      </p:sp>
      <p:sp>
        <p:nvSpPr>
          <p:cNvPr id="4" name="Date Placeholder 3"/>
          <p:cNvSpPr>
            <a:spLocks noGrp="1"/>
          </p:cNvSpPr>
          <p:nvPr>
            <p:ph type="dt" sz="half" idx="10"/>
          </p:nvPr>
        </p:nvSpPr>
        <p:spPr/>
        <p:txBody>
          <a:bodyPr/>
          <a:lstStyle/>
          <a:p>
            <a:fld id="{63A85848-937B-4893-B023-EA164191E158}"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70</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AU" sz="4000" dirty="0" smtClean="0"/>
              <a:t>Code Division </a:t>
            </a:r>
            <a:r>
              <a:rPr lang="en-AU" sz="4000" dirty="0" smtClean="0"/>
              <a:t>Multiplexing</a:t>
            </a:r>
            <a:endParaRPr lang="en-SG" sz="4000" dirty="0"/>
          </a:p>
        </p:txBody>
      </p:sp>
      <p:sp>
        <p:nvSpPr>
          <p:cNvPr id="8" name="Content Placeholder 7"/>
          <p:cNvSpPr>
            <a:spLocks noGrp="1"/>
          </p:cNvSpPr>
          <p:nvPr>
            <p:ph idx="1"/>
          </p:nvPr>
        </p:nvSpPr>
        <p:spPr/>
        <p:txBody>
          <a:bodyPr>
            <a:normAutofit/>
          </a:bodyPr>
          <a:lstStyle/>
          <a:p>
            <a:pPr>
              <a:spcBef>
                <a:spcPct val="50000"/>
              </a:spcBef>
            </a:pPr>
            <a:r>
              <a:rPr lang="en-US" sz="2400" dirty="0" smtClean="0"/>
              <a:t>Receiver </a:t>
            </a:r>
            <a:r>
              <a:rPr lang="en-US" sz="2400" dirty="0" err="1" smtClean="0"/>
              <a:t>memperoleh</a:t>
            </a:r>
            <a:r>
              <a:rPr lang="en-US" sz="2400" dirty="0" smtClean="0"/>
              <a:t> </a:t>
            </a:r>
            <a:r>
              <a:rPr lang="en-US" sz="2400" dirty="0" err="1" smtClean="0"/>
              <a:t>sinyal</a:t>
            </a:r>
            <a:r>
              <a:rPr lang="en-US" sz="2400" dirty="0" smtClean="0"/>
              <a:t> </a:t>
            </a:r>
            <a:r>
              <a:rPr lang="en-US" sz="2400" dirty="0" err="1" smtClean="0"/>
              <a:t>gabungan</a:t>
            </a:r>
            <a:r>
              <a:rPr lang="en-US" sz="2400" dirty="0" smtClean="0"/>
              <a:t>, </a:t>
            </a:r>
            <a:r>
              <a:rPr lang="en-US" sz="2400" dirty="0" err="1" smtClean="0"/>
              <a:t>mengalikannya</a:t>
            </a:r>
            <a:r>
              <a:rPr lang="en-US" sz="2400" dirty="0" smtClean="0"/>
              <a:t> </a:t>
            </a:r>
            <a:r>
              <a:rPr lang="en-US" sz="2400" dirty="0" err="1" smtClean="0"/>
              <a:t>dengan</a:t>
            </a:r>
            <a:r>
              <a:rPr lang="en-US" sz="2400" dirty="0" smtClean="0"/>
              <a:t> </a:t>
            </a:r>
            <a:r>
              <a:rPr lang="en-US" sz="2400" dirty="0" err="1" smtClean="0"/>
              <a:t>kode</a:t>
            </a:r>
            <a:r>
              <a:rPr lang="en-US" sz="2400" dirty="0" smtClean="0"/>
              <a:t> </a:t>
            </a:r>
            <a:r>
              <a:rPr lang="en-US" sz="2400" dirty="0" err="1" smtClean="0"/>
              <a:t>pada</a:t>
            </a:r>
            <a:r>
              <a:rPr lang="en-US" sz="2400" dirty="0" smtClean="0"/>
              <a:t> receiver, </a:t>
            </a:r>
            <a:r>
              <a:rPr lang="en-US" sz="2400" dirty="0" err="1" smtClean="0"/>
              <a:t>menjumlahkan</a:t>
            </a:r>
            <a:r>
              <a:rPr lang="en-US" sz="2400" dirty="0" smtClean="0"/>
              <a:t> </a:t>
            </a:r>
            <a:r>
              <a:rPr lang="en-US" sz="2400" dirty="0" err="1" smtClean="0"/>
              <a:t>seluruh</a:t>
            </a:r>
            <a:r>
              <a:rPr lang="en-US" sz="2400" dirty="0" smtClean="0"/>
              <a:t> </a:t>
            </a:r>
            <a:r>
              <a:rPr lang="en-US" sz="2400" dirty="0" err="1" smtClean="0"/>
              <a:t>nilai</a:t>
            </a:r>
            <a:endParaRPr lang="en-US" sz="2400" dirty="0" smtClean="0"/>
          </a:p>
          <a:p>
            <a:pPr>
              <a:spcBef>
                <a:spcPct val="50000"/>
              </a:spcBef>
            </a:pPr>
            <a:r>
              <a:rPr lang="en-US" sz="2400" dirty="0" err="1" smtClean="0"/>
              <a:t>Menginterpretasikan</a:t>
            </a:r>
            <a:r>
              <a:rPr lang="en-US" sz="2400" dirty="0" smtClean="0"/>
              <a:t> </a:t>
            </a:r>
            <a:r>
              <a:rPr lang="en-US" sz="2400" dirty="0" err="1" smtClean="0"/>
              <a:t>biner</a:t>
            </a:r>
            <a:r>
              <a:rPr lang="en-US" sz="2400" dirty="0" smtClean="0"/>
              <a:t> 1 </a:t>
            </a:r>
            <a:r>
              <a:rPr lang="en-US" sz="2400" dirty="0" err="1" smtClean="0"/>
              <a:t>jika</a:t>
            </a:r>
            <a:r>
              <a:rPr lang="en-US" sz="2400" dirty="0" smtClean="0"/>
              <a:t> </a:t>
            </a:r>
            <a:r>
              <a:rPr lang="en-US" sz="2400" dirty="0" err="1" smtClean="0"/>
              <a:t>hasil</a:t>
            </a:r>
            <a:r>
              <a:rPr lang="en-US" sz="2400" dirty="0" smtClean="0"/>
              <a:t> </a:t>
            </a:r>
            <a:r>
              <a:rPr lang="en-US" sz="2400" dirty="0" err="1" smtClean="0"/>
              <a:t>penjumlahan</a:t>
            </a:r>
            <a:r>
              <a:rPr lang="en-US" sz="2400" dirty="0" smtClean="0"/>
              <a:t> </a:t>
            </a:r>
            <a:r>
              <a:rPr lang="en-US" sz="2400" dirty="0" err="1" smtClean="0"/>
              <a:t>mendekati</a:t>
            </a:r>
            <a:r>
              <a:rPr lang="en-US" sz="2400" dirty="0" smtClean="0"/>
              <a:t> +64</a:t>
            </a:r>
          </a:p>
          <a:p>
            <a:pPr>
              <a:spcBef>
                <a:spcPct val="50000"/>
              </a:spcBef>
            </a:pPr>
            <a:r>
              <a:rPr lang="en-US" sz="2400" dirty="0" err="1" smtClean="0"/>
              <a:t>Menginterpretasikan</a:t>
            </a:r>
            <a:r>
              <a:rPr lang="en-US" sz="2400" dirty="0" smtClean="0"/>
              <a:t> </a:t>
            </a:r>
            <a:r>
              <a:rPr lang="en-US" sz="2400" dirty="0" err="1" smtClean="0"/>
              <a:t>biner</a:t>
            </a:r>
            <a:r>
              <a:rPr lang="en-US" sz="2400" dirty="0" smtClean="0"/>
              <a:t> 0 </a:t>
            </a:r>
            <a:r>
              <a:rPr lang="en-US" sz="2400" dirty="0" err="1" smtClean="0"/>
              <a:t>jika</a:t>
            </a:r>
            <a:r>
              <a:rPr lang="en-US" sz="2400" dirty="0" smtClean="0"/>
              <a:t> </a:t>
            </a:r>
            <a:r>
              <a:rPr lang="en-US" sz="2400" dirty="0" err="1" smtClean="0"/>
              <a:t>hasil</a:t>
            </a:r>
            <a:r>
              <a:rPr lang="en-US" sz="2400" dirty="0" smtClean="0"/>
              <a:t> </a:t>
            </a:r>
            <a:r>
              <a:rPr lang="en-US" sz="2400" dirty="0" err="1" smtClean="0"/>
              <a:t>penjumlahan</a:t>
            </a:r>
            <a:r>
              <a:rPr lang="en-US" sz="2400" dirty="0" smtClean="0"/>
              <a:t> </a:t>
            </a:r>
            <a:r>
              <a:rPr lang="en-US" sz="2400" dirty="0" err="1" smtClean="0"/>
              <a:t>mendekati</a:t>
            </a:r>
            <a:r>
              <a:rPr lang="en-US" sz="2400" dirty="0" smtClean="0"/>
              <a:t> –64.</a:t>
            </a:r>
          </a:p>
          <a:p>
            <a:endParaRPr lang="en-SG" sz="2400" dirty="0"/>
          </a:p>
        </p:txBody>
      </p:sp>
      <p:sp>
        <p:nvSpPr>
          <p:cNvPr id="6" name="Footer Placeholder 2"/>
          <p:cNvSpPr>
            <a:spLocks noGrp="1"/>
          </p:cNvSpPr>
          <p:nvPr>
            <p:ph type="ftr" sz="quarter" idx="12"/>
          </p:nvPr>
        </p:nvSpPr>
        <p:spPr/>
        <p:txBody>
          <a:bodyPr/>
          <a:lstStyle/>
          <a:p>
            <a:r>
              <a:rPr lang="en-US" smtClean="0"/>
              <a:t>Komunikasi Data</a:t>
            </a:r>
            <a:endParaRPr lang="en-US"/>
          </a:p>
        </p:txBody>
      </p:sp>
      <p:sp>
        <p:nvSpPr>
          <p:cNvPr id="78850" name="Rectangle 2"/>
          <p:cNvSpPr>
            <a:spLocks noChangeArrowheads="1"/>
          </p:cNvSpPr>
          <p:nvPr/>
        </p:nvSpPr>
        <p:spPr bwMode="auto">
          <a:xfrm>
            <a:off x="381000" y="395288"/>
            <a:ext cx="2012950" cy="519112"/>
          </a:xfrm>
          <a:prstGeom prst="rect">
            <a:avLst/>
          </a:prstGeom>
          <a:noFill/>
          <a:ln w="9525">
            <a:noFill/>
            <a:miter lim="800000"/>
            <a:headEnd/>
            <a:tailEnd/>
          </a:ln>
          <a:effectLst/>
        </p:spPr>
        <p:txBody>
          <a:bodyPr wrap="none">
            <a:spAutoFit/>
          </a:bodyPr>
          <a:lstStyle/>
          <a:p>
            <a:pPr eaLnBrk="1" hangingPunct="1"/>
            <a:r>
              <a:rPr lang="en-US" sz="2800" b="1">
                <a:solidFill>
                  <a:srgbClr val="820288"/>
                </a:solidFill>
                <a:latin typeface="Times New Roman" charset="0"/>
              </a:rPr>
              <a:t>	   </a:t>
            </a:r>
            <a:r>
              <a:rPr lang="en-US" sz="2800" b="1">
                <a:solidFill>
                  <a:srgbClr val="A703AF"/>
                </a:solidFill>
                <a:latin typeface="Times New Roman" charset="0"/>
              </a:rPr>
              <a:t>	</a:t>
            </a:r>
          </a:p>
        </p:txBody>
      </p:sp>
      <p:sp>
        <p:nvSpPr>
          <p:cNvPr id="78851" name="Rectangle 3"/>
          <p:cNvSpPr>
            <a:spLocks noChangeArrowheads="1"/>
          </p:cNvSpPr>
          <p:nvPr/>
        </p:nvSpPr>
        <p:spPr bwMode="auto">
          <a:xfrm>
            <a:off x="457200" y="1524000"/>
            <a:ext cx="8305800" cy="2865438"/>
          </a:xfrm>
          <a:prstGeom prst="rect">
            <a:avLst/>
          </a:prstGeom>
          <a:noFill/>
          <a:ln w="9525">
            <a:noFill/>
            <a:miter lim="800000"/>
            <a:headEnd/>
            <a:tailEnd/>
          </a:ln>
          <a:effectLst/>
        </p:spPr>
        <p:txBody>
          <a:bodyPr>
            <a:spAutoFit/>
          </a:bodyPr>
          <a:lstStyle/>
          <a:p>
            <a:pPr eaLnBrk="1" hangingPunct="1">
              <a:spcBef>
                <a:spcPct val="50000"/>
              </a:spcBef>
              <a:buFont typeface="Wingdings" pitchFamily="2" charset="2"/>
              <a:buNone/>
            </a:pPr>
            <a:endParaRPr lang="en-US" sz="4000" b="1">
              <a:solidFill>
                <a:srgbClr val="76027C"/>
              </a:solidFill>
              <a:latin typeface="Times New Roman" charset="0"/>
            </a:endParaRPr>
          </a:p>
          <a:p>
            <a:pPr eaLnBrk="1" hangingPunct="1">
              <a:spcBef>
                <a:spcPct val="50000"/>
              </a:spcBef>
              <a:buFont typeface="Wingdings" pitchFamily="2" charset="2"/>
              <a:buNone/>
            </a:pPr>
            <a:endParaRPr lang="en-US" sz="4000" b="1">
              <a:solidFill>
                <a:srgbClr val="76027C"/>
              </a:solidFill>
              <a:latin typeface="Times New Roman" charset="0"/>
            </a:endParaRPr>
          </a:p>
          <a:p>
            <a:pPr eaLnBrk="1" hangingPunct="1">
              <a:spcBef>
                <a:spcPct val="50000"/>
              </a:spcBef>
              <a:buFont typeface="Wingdings" pitchFamily="2" charset="2"/>
              <a:buNone/>
            </a:pPr>
            <a:endParaRPr lang="en-US" sz="4000" b="1">
              <a:solidFill>
                <a:srgbClr val="76027C"/>
              </a:solidFill>
              <a:latin typeface="Times New Roman" charset="0"/>
            </a:endParaRPr>
          </a:p>
          <a:p>
            <a:pPr eaLnBrk="1" hangingPunct="1">
              <a:spcBef>
                <a:spcPct val="50000"/>
              </a:spcBef>
              <a:buFont typeface="Wingdings" pitchFamily="2" charset="2"/>
              <a:buNone/>
            </a:pPr>
            <a:endParaRPr lang="en-US" sz="2200" b="1">
              <a:latin typeface="Times New Roman" charset="0"/>
            </a:endParaRPr>
          </a:p>
        </p:txBody>
      </p:sp>
      <p:sp>
        <p:nvSpPr>
          <p:cNvPr id="78853" name="Rectangle 5"/>
          <p:cNvSpPr>
            <a:spLocks noChangeArrowheads="1"/>
          </p:cNvSpPr>
          <p:nvPr/>
        </p:nvSpPr>
        <p:spPr bwMode="auto">
          <a:xfrm>
            <a:off x="457200" y="304800"/>
            <a:ext cx="8229600" cy="685800"/>
          </a:xfrm>
          <a:prstGeom prst="rect">
            <a:avLst/>
          </a:prstGeom>
          <a:noFill/>
          <a:ln w="9525">
            <a:noFill/>
            <a:miter lim="800000"/>
            <a:headEnd/>
            <a:tailEnd/>
          </a:ln>
          <a:effectLst/>
        </p:spPr>
        <p:txBody>
          <a:bodyPr/>
          <a:lstStyle/>
          <a:p>
            <a:pPr eaLnBrk="1" hangingPunct="1"/>
            <a:endParaRPr lang="en-AU" sz="3000" b="1" dirty="0"/>
          </a:p>
        </p:txBody>
      </p:sp>
      <p:sp>
        <p:nvSpPr>
          <p:cNvPr id="9" name="Date Placeholder 8"/>
          <p:cNvSpPr>
            <a:spLocks noGrp="1"/>
          </p:cNvSpPr>
          <p:nvPr>
            <p:ph type="dt" sz="half" idx="10"/>
          </p:nvPr>
        </p:nvSpPr>
        <p:spPr/>
        <p:txBody>
          <a:bodyPr/>
          <a:lstStyle/>
          <a:p>
            <a:fld id="{D48D1B5A-1A3E-4E80-B042-35A8CA75B35E}" type="datetime1">
              <a:rPr lang="en-US" smtClean="0"/>
              <a:t>5/30/2011</a:t>
            </a:fld>
            <a:endParaRPr lang="en-SG" dirty="0"/>
          </a:p>
        </p:txBody>
      </p:sp>
      <p:sp>
        <p:nvSpPr>
          <p:cNvPr id="10" name="Slide Number Placeholder 9"/>
          <p:cNvSpPr>
            <a:spLocks noGrp="1"/>
          </p:cNvSpPr>
          <p:nvPr>
            <p:ph type="sldNum" sz="quarter" idx="11"/>
          </p:nvPr>
        </p:nvSpPr>
        <p:spPr/>
        <p:txBody>
          <a:bodyPr/>
          <a:lstStyle/>
          <a:p>
            <a:fld id="{33FE6DC0-3D3F-452A-B58D-D3787DC8F01A}" type="slidenum">
              <a:rPr lang="en-SG" smtClean="0"/>
              <a:pPr/>
              <a:t>71</a:t>
            </a:fld>
            <a:endParaRPr lang="en-SG"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GB" sz="4000"/>
              <a:t>Code Division Multiple Access (CDMA)</a:t>
            </a:r>
            <a:endParaRPr lang="en-US" sz="4000"/>
          </a:p>
        </p:txBody>
      </p:sp>
      <p:sp>
        <p:nvSpPr>
          <p:cNvPr id="23555" name="Rectangle 3"/>
          <p:cNvSpPr>
            <a:spLocks noGrp="1" noChangeArrowheads="1"/>
          </p:cNvSpPr>
          <p:nvPr>
            <p:ph type="body" idx="1"/>
          </p:nvPr>
        </p:nvSpPr>
        <p:spPr/>
        <p:txBody>
          <a:bodyPr>
            <a:normAutofit/>
          </a:bodyPr>
          <a:lstStyle/>
          <a:p>
            <a:pPr>
              <a:spcBef>
                <a:spcPct val="50000"/>
              </a:spcBef>
              <a:buNone/>
            </a:pPr>
            <a:r>
              <a:rPr lang="en-US" sz="2400" dirty="0" smtClean="0"/>
              <a:t>For simplicity, assume 8-chip spreading codes</a:t>
            </a:r>
          </a:p>
          <a:p>
            <a:pPr>
              <a:spcBef>
                <a:spcPct val="50000"/>
              </a:spcBef>
              <a:buNone/>
            </a:pPr>
            <a:r>
              <a:rPr lang="en-US" sz="2400" dirty="0" smtClean="0"/>
              <a:t>3 different mobiles use the following codes:</a:t>
            </a:r>
          </a:p>
          <a:p>
            <a:pPr>
              <a:spcBef>
                <a:spcPct val="50000"/>
              </a:spcBef>
              <a:buNone/>
            </a:pPr>
            <a:r>
              <a:rPr lang="en-US" sz="2400" dirty="0" smtClean="0"/>
              <a:t> Mobile A: 10111001</a:t>
            </a:r>
          </a:p>
          <a:p>
            <a:pPr>
              <a:spcBef>
                <a:spcPct val="50000"/>
              </a:spcBef>
              <a:buNone/>
            </a:pPr>
            <a:r>
              <a:rPr lang="en-US" sz="2400" dirty="0" smtClean="0"/>
              <a:t> Mobile B: 01101110</a:t>
            </a:r>
          </a:p>
          <a:p>
            <a:pPr>
              <a:spcBef>
                <a:spcPct val="50000"/>
              </a:spcBef>
              <a:buNone/>
            </a:pPr>
            <a:r>
              <a:rPr lang="en-US" sz="2400" dirty="0" smtClean="0"/>
              <a:t> Mobile C: 11001101</a:t>
            </a:r>
          </a:p>
          <a:p>
            <a:pPr>
              <a:spcBef>
                <a:spcPct val="50000"/>
              </a:spcBef>
              <a:buNone/>
            </a:pPr>
            <a:r>
              <a:rPr lang="en-US" sz="2400" dirty="0" smtClean="0"/>
              <a:t>Assume Mobile A sends a 1, B sends a 0, and C sends a 1.</a:t>
            </a:r>
            <a:endParaRPr lang="en-US" sz="2400" dirty="0"/>
          </a:p>
        </p:txBody>
      </p:sp>
      <p:sp>
        <p:nvSpPr>
          <p:cNvPr id="4" name="Date Placeholder 3"/>
          <p:cNvSpPr>
            <a:spLocks noGrp="1"/>
          </p:cNvSpPr>
          <p:nvPr>
            <p:ph type="dt" sz="half" idx="10"/>
          </p:nvPr>
        </p:nvSpPr>
        <p:spPr/>
        <p:txBody>
          <a:bodyPr/>
          <a:lstStyle/>
          <a:p>
            <a:fld id="{63919267-E1D1-4865-852C-BBDCC8620CC2}"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72</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381000" y="395288"/>
            <a:ext cx="2012950" cy="519112"/>
          </a:xfrm>
          <a:prstGeom prst="rect">
            <a:avLst/>
          </a:prstGeom>
          <a:noFill/>
          <a:ln w="9525">
            <a:noFill/>
            <a:miter lim="800000"/>
            <a:headEnd/>
            <a:tailEnd/>
          </a:ln>
          <a:effectLst/>
        </p:spPr>
        <p:txBody>
          <a:bodyPr wrap="none">
            <a:spAutoFit/>
          </a:bodyPr>
          <a:lstStyle/>
          <a:p>
            <a:pPr eaLnBrk="1" hangingPunct="1"/>
            <a:r>
              <a:rPr lang="en-US" sz="2800" b="1">
                <a:solidFill>
                  <a:srgbClr val="820288"/>
                </a:solidFill>
                <a:latin typeface="Times New Roman" charset="0"/>
              </a:rPr>
              <a:t>	   </a:t>
            </a:r>
            <a:r>
              <a:rPr lang="en-US" sz="2800" b="1">
                <a:solidFill>
                  <a:srgbClr val="A703AF"/>
                </a:solidFill>
                <a:latin typeface="Times New Roman" charset="0"/>
              </a:rPr>
              <a:t>	</a:t>
            </a:r>
          </a:p>
        </p:txBody>
      </p:sp>
      <p:sp>
        <p:nvSpPr>
          <p:cNvPr id="80899" name="Rectangle 3"/>
          <p:cNvSpPr>
            <a:spLocks noChangeArrowheads="1"/>
          </p:cNvSpPr>
          <p:nvPr/>
        </p:nvSpPr>
        <p:spPr bwMode="auto">
          <a:xfrm>
            <a:off x="457200" y="1524000"/>
            <a:ext cx="8305800" cy="2865438"/>
          </a:xfrm>
          <a:prstGeom prst="rect">
            <a:avLst/>
          </a:prstGeom>
          <a:noFill/>
          <a:ln w="9525">
            <a:noFill/>
            <a:miter lim="800000"/>
            <a:headEnd/>
            <a:tailEnd/>
          </a:ln>
          <a:effectLst/>
        </p:spPr>
        <p:txBody>
          <a:bodyPr>
            <a:spAutoFit/>
          </a:bodyPr>
          <a:lstStyle/>
          <a:p>
            <a:pPr eaLnBrk="1" hangingPunct="1">
              <a:spcBef>
                <a:spcPct val="50000"/>
              </a:spcBef>
              <a:buFont typeface="Wingdings" pitchFamily="2" charset="2"/>
              <a:buNone/>
            </a:pPr>
            <a:endParaRPr lang="en-US" sz="4000" b="1">
              <a:solidFill>
                <a:srgbClr val="76027C"/>
              </a:solidFill>
              <a:latin typeface="Times New Roman" charset="0"/>
            </a:endParaRPr>
          </a:p>
          <a:p>
            <a:pPr eaLnBrk="1" hangingPunct="1">
              <a:spcBef>
                <a:spcPct val="50000"/>
              </a:spcBef>
              <a:buFont typeface="Wingdings" pitchFamily="2" charset="2"/>
              <a:buNone/>
            </a:pPr>
            <a:endParaRPr lang="en-US" sz="4000" b="1">
              <a:solidFill>
                <a:srgbClr val="76027C"/>
              </a:solidFill>
              <a:latin typeface="Times New Roman" charset="0"/>
            </a:endParaRPr>
          </a:p>
          <a:p>
            <a:pPr eaLnBrk="1" hangingPunct="1">
              <a:spcBef>
                <a:spcPct val="50000"/>
              </a:spcBef>
              <a:buFont typeface="Wingdings" pitchFamily="2" charset="2"/>
              <a:buNone/>
            </a:pPr>
            <a:endParaRPr lang="en-US" sz="4000" b="1">
              <a:solidFill>
                <a:srgbClr val="76027C"/>
              </a:solidFill>
              <a:latin typeface="Times New Roman" charset="0"/>
            </a:endParaRPr>
          </a:p>
          <a:p>
            <a:pPr eaLnBrk="1" hangingPunct="1">
              <a:spcBef>
                <a:spcPct val="50000"/>
              </a:spcBef>
              <a:buFont typeface="Wingdings" pitchFamily="2" charset="2"/>
              <a:buNone/>
            </a:pPr>
            <a:endParaRPr lang="en-US" sz="2200" b="1">
              <a:latin typeface="Times New Roman" charset="0"/>
            </a:endParaRPr>
          </a:p>
        </p:txBody>
      </p:sp>
      <p:sp>
        <p:nvSpPr>
          <p:cNvPr id="80902" name="Rectangle 6"/>
          <p:cNvSpPr>
            <a:spLocks noChangeArrowheads="1"/>
          </p:cNvSpPr>
          <p:nvPr/>
        </p:nvSpPr>
        <p:spPr bwMode="auto">
          <a:xfrm>
            <a:off x="457200" y="304800"/>
            <a:ext cx="8229600" cy="685800"/>
          </a:xfrm>
          <a:prstGeom prst="rect">
            <a:avLst/>
          </a:prstGeom>
          <a:noFill/>
          <a:ln w="9525">
            <a:noFill/>
            <a:miter lim="800000"/>
            <a:headEnd/>
            <a:tailEnd/>
          </a:ln>
          <a:effectLst/>
        </p:spPr>
        <p:txBody>
          <a:bodyPr/>
          <a:lstStyle/>
          <a:p>
            <a:pPr eaLnBrk="1" hangingPunct="1"/>
            <a:endParaRPr lang="en-AU" sz="3000" b="1" dirty="0">
              <a:solidFill>
                <a:srgbClr val="0000FF"/>
              </a:solidFill>
            </a:endParaRPr>
          </a:p>
        </p:txBody>
      </p:sp>
      <p:sp>
        <p:nvSpPr>
          <p:cNvPr id="8" name="Title 7"/>
          <p:cNvSpPr>
            <a:spLocks noGrp="1"/>
          </p:cNvSpPr>
          <p:nvPr>
            <p:ph type="title"/>
          </p:nvPr>
        </p:nvSpPr>
        <p:spPr/>
        <p:txBody>
          <a:bodyPr>
            <a:normAutofit/>
          </a:bodyPr>
          <a:lstStyle/>
          <a:p>
            <a:r>
              <a:rPr lang="en-AU" sz="3600" b="1" dirty="0" smtClean="0"/>
              <a:t>Code Division </a:t>
            </a:r>
            <a:r>
              <a:rPr lang="en-AU" sz="3600" b="1" dirty="0" smtClean="0"/>
              <a:t>Multiplexing</a:t>
            </a:r>
            <a:endParaRPr lang="en-SG" sz="3600" dirty="0"/>
          </a:p>
        </p:txBody>
      </p:sp>
      <p:sp>
        <p:nvSpPr>
          <p:cNvPr id="9" name="Content Placeholder 8"/>
          <p:cNvSpPr>
            <a:spLocks noGrp="1"/>
          </p:cNvSpPr>
          <p:nvPr>
            <p:ph idx="1"/>
          </p:nvPr>
        </p:nvSpPr>
        <p:spPr/>
        <p:txBody>
          <a:bodyPr>
            <a:normAutofit fontScale="92500" lnSpcReduction="20000"/>
          </a:bodyPr>
          <a:lstStyle/>
          <a:p>
            <a:pPr>
              <a:spcBef>
                <a:spcPct val="50000"/>
              </a:spcBef>
              <a:buNone/>
            </a:pPr>
            <a:r>
              <a:rPr lang="en-US" dirty="0" smtClean="0">
                <a:solidFill>
                  <a:srgbClr val="FF0000"/>
                </a:solidFill>
                <a:latin typeface="Times New Roman" charset="0"/>
              </a:rPr>
              <a:t>Example</a:t>
            </a:r>
            <a:endParaRPr lang="en-US" dirty="0" smtClean="0">
              <a:latin typeface="Times New Roman" charset="0"/>
            </a:endParaRPr>
          </a:p>
          <a:p>
            <a:pPr>
              <a:spcBef>
                <a:spcPct val="50000"/>
              </a:spcBef>
            </a:pPr>
            <a:r>
              <a:rPr lang="en-US" dirty="0" smtClean="0">
                <a:latin typeface="Times New Roman" charset="0"/>
              </a:rPr>
              <a:t>Signal </a:t>
            </a:r>
            <a:r>
              <a:rPr lang="en-US" dirty="0" smtClean="0">
                <a:latin typeface="Times New Roman" charset="0"/>
              </a:rPr>
              <a:t>code: 1-chip = +N volt; 0-chip = -N volt</a:t>
            </a:r>
          </a:p>
          <a:p>
            <a:pPr>
              <a:spcBef>
                <a:spcPct val="50000"/>
              </a:spcBef>
            </a:pPr>
            <a:r>
              <a:rPr lang="en-US" dirty="0" smtClean="0">
                <a:latin typeface="Times New Roman" charset="0"/>
              </a:rPr>
              <a:t>Three signals transmitted:</a:t>
            </a:r>
          </a:p>
          <a:p>
            <a:pPr>
              <a:spcBef>
                <a:spcPct val="50000"/>
              </a:spcBef>
              <a:buFontTx/>
              <a:buChar char="•"/>
            </a:pPr>
            <a:r>
              <a:rPr lang="en-US" dirty="0" smtClean="0">
                <a:latin typeface="Times New Roman" charset="0"/>
              </a:rPr>
              <a:t> Mobile A sends a 1, or 10111001, or </a:t>
            </a:r>
            <a:r>
              <a:rPr lang="en-US" dirty="0" smtClean="0">
                <a:latin typeface="Courier New" pitchFamily="49" charset="0"/>
              </a:rPr>
              <a:t>+-+++--+</a:t>
            </a:r>
          </a:p>
          <a:p>
            <a:pPr>
              <a:spcBef>
                <a:spcPct val="50000"/>
              </a:spcBef>
              <a:buFontTx/>
              <a:buChar char="•"/>
            </a:pPr>
            <a:r>
              <a:rPr lang="en-US" dirty="0" smtClean="0">
                <a:latin typeface="Times New Roman" charset="0"/>
              </a:rPr>
              <a:t> Mobile B sends a 0, or 10010001, or </a:t>
            </a:r>
            <a:r>
              <a:rPr lang="en-US" dirty="0" smtClean="0">
                <a:latin typeface="Courier New" pitchFamily="49" charset="0"/>
              </a:rPr>
              <a:t>+--+---+</a:t>
            </a:r>
          </a:p>
          <a:p>
            <a:pPr>
              <a:spcBef>
                <a:spcPct val="50000"/>
              </a:spcBef>
              <a:buFontTx/>
              <a:buChar char="•"/>
            </a:pPr>
            <a:r>
              <a:rPr lang="en-US" dirty="0" smtClean="0">
                <a:latin typeface="Times New Roman" charset="0"/>
              </a:rPr>
              <a:t> Mobile C sends a 1, or 11001101, or </a:t>
            </a:r>
            <a:r>
              <a:rPr lang="en-US" dirty="0" smtClean="0">
                <a:latin typeface="Courier New" pitchFamily="49" charset="0"/>
              </a:rPr>
              <a:t>++--++-+</a:t>
            </a:r>
          </a:p>
          <a:p>
            <a:pPr>
              <a:spcBef>
                <a:spcPct val="50000"/>
              </a:spcBef>
            </a:pPr>
            <a:r>
              <a:rPr lang="en-US" dirty="0" smtClean="0">
                <a:latin typeface="Times New Roman" charset="0"/>
              </a:rPr>
              <a:t>Summed signal received by base station: </a:t>
            </a:r>
            <a:br>
              <a:rPr lang="en-US" dirty="0" smtClean="0">
                <a:latin typeface="Times New Roman" charset="0"/>
              </a:rPr>
            </a:br>
            <a:r>
              <a:rPr lang="en-US" dirty="0" smtClean="0">
                <a:latin typeface="Times New Roman" charset="0"/>
              </a:rPr>
              <a:t>+3, -1, -1, +1, +1, -1, -3, +3.</a:t>
            </a:r>
          </a:p>
          <a:p>
            <a:endParaRPr lang="en-SG" dirty="0"/>
          </a:p>
        </p:txBody>
      </p:sp>
      <p:sp>
        <p:nvSpPr>
          <p:cNvPr id="10" name="Date Placeholder 9"/>
          <p:cNvSpPr>
            <a:spLocks noGrp="1"/>
          </p:cNvSpPr>
          <p:nvPr>
            <p:ph type="dt" sz="half" idx="10"/>
          </p:nvPr>
        </p:nvSpPr>
        <p:spPr/>
        <p:txBody>
          <a:bodyPr/>
          <a:lstStyle/>
          <a:p>
            <a:fld id="{2B8B1172-BBDB-43CD-A4BE-C8BD7BA07D61}" type="datetime1">
              <a:rPr lang="en-US" smtClean="0"/>
              <a:t>5/30/2011</a:t>
            </a:fld>
            <a:endParaRPr lang="en-SG" dirty="0"/>
          </a:p>
        </p:txBody>
      </p:sp>
      <p:sp>
        <p:nvSpPr>
          <p:cNvPr id="11" name="Slide Number Placeholder 10"/>
          <p:cNvSpPr>
            <a:spLocks noGrp="1"/>
          </p:cNvSpPr>
          <p:nvPr>
            <p:ph type="sldNum" sz="quarter" idx="11"/>
          </p:nvPr>
        </p:nvSpPr>
        <p:spPr/>
        <p:txBody>
          <a:bodyPr/>
          <a:lstStyle/>
          <a:p>
            <a:fld id="{33FE6DC0-3D3F-452A-B58D-D3787DC8F01A}" type="slidenum">
              <a:rPr lang="en-SG" smtClean="0"/>
              <a:pPr/>
              <a:t>73</a:t>
            </a:fld>
            <a:endParaRPr lang="en-SG" dirty="0"/>
          </a:p>
        </p:txBody>
      </p:sp>
      <p:sp>
        <p:nvSpPr>
          <p:cNvPr id="12" name="Footer Placeholder 11"/>
          <p:cNvSpPr>
            <a:spLocks noGrp="1"/>
          </p:cNvSpPr>
          <p:nvPr>
            <p:ph type="ftr" sz="quarter" idx="12"/>
          </p:nvPr>
        </p:nvSpPr>
        <p:spPr/>
        <p:txBody>
          <a:bodyPr/>
          <a:lstStyle/>
          <a:p>
            <a:r>
              <a:rPr lang="en-US" smtClean="0"/>
              <a:t>Komunikasi Data</a:t>
            </a:r>
            <a:endParaRPr lang="en-SG"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381000" y="395288"/>
            <a:ext cx="2012950" cy="519112"/>
          </a:xfrm>
          <a:prstGeom prst="rect">
            <a:avLst/>
          </a:prstGeom>
          <a:noFill/>
          <a:ln w="9525">
            <a:noFill/>
            <a:miter lim="800000"/>
            <a:headEnd/>
            <a:tailEnd/>
          </a:ln>
          <a:effectLst/>
        </p:spPr>
        <p:txBody>
          <a:bodyPr wrap="none">
            <a:spAutoFit/>
          </a:bodyPr>
          <a:lstStyle/>
          <a:p>
            <a:pPr eaLnBrk="1" hangingPunct="1"/>
            <a:r>
              <a:rPr lang="en-US" sz="2800" b="1">
                <a:solidFill>
                  <a:srgbClr val="820288"/>
                </a:solidFill>
                <a:latin typeface="Times New Roman" charset="0"/>
              </a:rPr>
              <a:t>	   </a:t>
            </a:r>
            <a:r>
              <a:rPr lang="en-US" sz="2800" b="1">
                <a:solidFill>
                  <a:srgbClr val="A703AF"/>
                </a:solidFill>
                <a:latin typeface="Times New Roman" charset="0"/>
              </a:rPr>
              <a:t>	</a:t>
            </a:r>
          </a:p>
        </p:txBody>
      </p:sp>
      <p:sp>
        <p:nvSpPr>
          <p:cNvPr id="81923" name="Rectangle 3"/>
          <p:cNvSpPr>
            <a:spLocks noChangeArrowheads="1"/>
          </p:cNvSpPr>
          <p:nvPr/>
        </p:nvSpPr>
        <p:spPr bwMode="auto">
          <a:xfrm>
            <a:off x="457200" y="1524000"/>
            <a:ext cx="8305800" cy="2865438"/>
          </a:xfrm>
          <a:prstGeom prst="rect">
            <a:avLst/>
          </a:prstGeom>
          <a:noFill/>
          <a:ln w="9525">
            <a:noFill/>
            <a:miter lim="800000"/>
            <a:headEnd/>
            <a:tailEnd/>
          </a:ln>
          <a:effectLst/>
        </p:spPr>
        <p:txBody>
          <a:bodyPr>
            <a:spAutoFit/>
          </a:bodyPr>
          <a:lstStyle/>
          <a:p>
            <a:pPr eaLnBrk="1" hangingPunct="1">
              <a:spcBef>
                <a:spcPct val="50000"/>
              </a:spcBef>
              <a:buFont typeface="Wingdings" pitchFamily="2" charset="2"/>
              <a:buNone/>
            </a:pPr>
            <a:endParaRPr lang="en-US" sz="4000" b="1">
              <a:solidFill>
                <a:srgbClr val="76027C"/>
              </a:solidFill>
              <a:latin typeface="Times New Roman" charset="0"/>
            </a:endParaRPr>
          </a:p>
          <a:p>
            <a:pPr eaLnBrk="1" hangingPunct="1">
              <a:spcBef>
                <a:spcPct val="50000"/>
              </a:spcBef>
              <a:buFont typeface="Wingdings" pitchFamily="2" charset="2"/>
              <a:buNone/>
            </a:pPr>
            <a:endParaRPr lang="en-US" sz="4000" b="1">
              <a:solidFill>
                <a:srgbClr val="76027C"/>
              </a:solidFill>
              <a:latin typeface="Times New Roman" charset="0"/>
            </a:endParaRPr>
          </a:p>
          <a:p>
            <a:pPr eaLnBrk="1" hangingPunct="1">
              <a:spcBef>
                <a:spcPct val="50000"/>
              </a:spcBef>
              <a:buFont typeface="Wingdings" pitchFamily="2" charset="2"/>
              <a:buNone/>
            </a:pPr>
            <a:endParaRPr lang="en-US" sz="4000" b="1">
              <a:solidFill>
                <a:srgbClr val="76027C"/>
              </a:solidFill>
              <a:latin typeface="Times New Roman" charset="0"/>
            </a:endParaRPr>
          </a:p>
          <a:p>
            <a:pPr eaLnBrk="1" hangingPunct="1">
              <a:spcBef>
                <a:spcPct val="50000"/>
              </a:spcBef>
              <a:buFont typeface="Wingdings" pitchFamily="2" charset="2"/>
              <a:buNone/>
            </a:pPr>
            <a:endParaRPr lang="en-US" sz="2200" b="1">
              <a:latin typeface="Times New Roman" charset="0"/>
            </a:endParaRPr>
          </a:p>
        </p:txBody>
      </p:sp>
      <p:sp>
        <p:nvSpPr>
          <p:cNvPr id="8" name="Title 7"/>
          <p:cNvSpPr>
            <a:spLocks noGrp="1"/>
          </p:cNvSpPr>
          <p:nvPr>
            <p:ph type="title"/>
          </p:nvPr>
        </p:nvSpPr>
        <p:spPr/>
        <p:txBody>
          <a:bodyPr/>
          <a:lstStyle/>
          <a:p>
            <a:endParaRPr lang="en-SG" dirty="0"/>
          </a:p>
        </p:txBody>
      </p:sp>
      <p:sp>
        <p:nvSpPr>
          <p:cNvPr id="9" name="Content Placeholder 8"/>
          <p:cNvSpPr>
            <a:spLocks noGrp="1"/>
          </p:cNvSpPr>
          <p:nvPr>
            <p:ph idx="1"/>
          </p:nvPr>
        </p:nvSpPr>
        <p:spPr/>
        <p:txBody>
          <a:bodyPr>
            <a:normAutofit fontScale="92500" lnSpcReduction="10000"/>
          </a:bodyPr>
          <a:lstStyle/>
          <a:p>
            <a:pPr>
              <a:spcBef>
                <a:spcPct val="50000"/>
              </a:spcBef>
              <a:buNone/>
            </a:pPr>
            <a:r>
              <a:rPr lang="en-US" dirty="0" smtClean="0">
                <a:solidFill>
                  <a:srgbClr val="FF0000"/>
                </a:solidFill>
                <a:latin typeface="Times New Roman" charset="0"/>
              </a:rPr>
              <a:t>Example</a:t>
            </a:r>
            <a:endParaRPr lang="en-US" dirty="0" smtClean="0">
              <a:latin typeface="Times New Roman" charset="0"/>
            </a:endParaRPr>
          </a:p>
          <a:p>
            <a:pPr>
              <a:spcBef>
                <a:spcPct val="50000"/>
              </a:spcBef>
            </a:pPr>
            <a:r>
              <a:rPr lang="en-US" dirty="0" smtClean="0">
                <a:latin typeface="Times New Roman" charset="0"/>
              </a:rPr>
              <a:t>Base </a:t>
            </a:r>
            <a:r>
              <a:rPr lang="en-US" dirty="0" smtClean="0">
                <a:latin typeface="Times New Roman" charset="0"/>
              </a:rPr>
              <a:t>station decode for Mobile A:</a:t>
            </a:r>
          </a:p>
          <a:p>
            <a:pPr>
              <a:spcBef>
                <a:spcPct val="50000"/>
              </a:spcBef>
            </a:pPr>
            <a:r>
              <a:rPr lang="en-US" dirty="0" smtClean="0">
                <a:latin typeface="Times New Roman" charset="0"/>
              </a:rPr>
              <a:t>Signal received:	+3, -1, -1, +1, +1, -1, -3, +3</a:t>
            </a:r>
          </a:p>
          <a:p>
            <a:pPr>
              <a:spcBef>
                <a:spcPct val="50000"/>
              </a:spcBef>
            </a:pPr>
            <a:r>
              <a:rPr lang="en-US" dirty="0" smtClean="0">
                <a:latin typeface="Times New Roman" charset="0"/>
              </a:rPr>
              <a:t>Mobile A’s code: 	+1, -1, +1, +1, +1, -1, -1, +1</a:t>
            </a:r>
          </a:p>
          <a:p>
            <a:pPr>
              <a:spcBef>
                <a:spcPct val="50000"/>
              </a:spcBef>
            </a:pPr>
            <a:r>
              <a:rPr lang="en-US" dirty="0" smtClean="0">
                <a:latin typeface="Times New Roman" charset="0"/>
              </a:rPr>
              <a:t>Product result: 	+3, +1, -1, +1, +1, +1, +3, +3</a:t>
            </a:r>
          </a:p>
          <a:p>
            <a:pPr>
              <a:spcBef>
                <a:spcPct val="50000"/>
              </a:spcBef>
            </a:pPr>
            <a:r>
              <a:rPr lang="en-US" dirty="0" smtClean="0">
                <a:latin typeface="Times New Roman" charset="0"/>
              </a:rPr>
              <a:t>Sum of Product results: +12</a:t>
            </a:r>
          </a:p>
          <a:p>
            <a:pPr>
              <a:spcBef>
                <a:spcPct val="50000"/>
              </a:spcBef>
            </a:pPr>
            <a:r>
              <a:rPr lang="en-US" dirty="0" smtClean="0">
                <a:latin typeface="Times New Roman" charset="0"/>
              </a:rPr>
              <a:t>Decode rule: For result near +8, data is binary 1.</a:t>
            </a:r>
          </a:p>
          <a:p>
            <a:endParaRPr lang="en-SG" dirty="0"/>
          </a:p>
        </p:txBody>
      </p:sp>
      <p:sp>
        <p:nvSpPr>
          <p:cNvPr id="10" name="Date Placeholder 9"/>
          <p:cNvSpPr>
            <a:spLocks noGrp="1"/>
          </p:cNvSpPr>
          <p:nvPr>
            <p:ph type="dt" sz="half" idx="10"/>
          </p:nvPr>
        </p:nvSpPr>
        <p:spPr/>
        <p:txBody>
          <a:bodyPr/>
          <a:lstStyle/>
          <a:p>
            <a:fld id="{59F3C57B-098A-457D-AFB1-9CE4D4D9BBCE}" type="datetime1">
              <a:rPr lang="en-US" smtClean="0"/>
              <a:t>5/30/2011</a:t>
            </a:fld>
            <a:endParaRPr lang="en-SG" dirty="0"/>
          </a:p>
        </p:txBody>
      </p:sp>
      <p:sp>
        <p:nvSpPr>
          <p:cNvPr id="11" name="Slide Number Placeholder 10"/>
          <p:cNvSpPr>
            <a:spLocks noGrp="1"/>
          </p:cNvSpPr>
          <p:nvPr>
            <p:ph type="sldNum" sz="quarter" idx="11"/>
          </p:nvPr>
        </p:nvSpPr>
        <p:spPr/>
        <p:txBody>
          <a:bodyPr/>
          <a:lstStyle/>
          <a:p>
            <a:fld id="{33FE6DC0-3D3F-452A-B58D-D3787DC8F01A}" type="slidenum">
              <a:rPr lang="en-SG" smtClean="0"/>
              <a:pPr/>
              <a:t>74</a:t>
            </a:fld>
            <a:endParaRPr lang="en-SG" dirty="0"/>
          </a:p>
        </p:txBody>
      </p:sp>
      <p:sp>
        <p:nvSpPr>
          <p:cNvPr id="12" name="Footer Placeholder 11"/>
          <p:cNvSpPr>
            <a:spLocks noGrp="1"/>
          </p:cNvSpPr>
          <p:nvPr>
            <p:ph type="ftr" sz="quarter" idx="12"/>
          </p:nvPr>
        </p:nvSpPr>
        <p:spPr/>
        <p:txBody>
          <a:bodyPr/>
          <a:lstStyle/>
          <a:p>
            <a:r>
              <a:rPr lang="en-US" smtClean="0"/>
              <a:t>Komunikasi Data</a:t>
            </a:r>
            <a:endParaRPr lang="en-SG"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381000" y="395288"/>
            <a:ext cx="2012950" cy="519112"/>
          </a:xfrm>
          <a:prstGeom prst="rect">
            <a:avLst/>
          </a:prstGeom>
          <a:noFill/>
          <a:ln w="9525">
            <a:noFill/>
            <a:miter lim="800000"/>
            <a:headEnd/>
            <a:tailEnd/>
          </a:ln>
          <a:effectLst/>
        </p:spPr>
        <p:txBody>
          <a:bodyPr wrap="none">
            <a:spAutoFit/>
          </a:bodyPr>
          <a:lstStyle/>
          <a:p>
            <a:pPr eaLnBrk="1" hangingPunct="1"/>
            <a:r>
              <a:rPr lang="en-US" sz="2800" b="1">
                <a:solidFill>
                  <a:srgbClr val="820288"/>
                </a:solidFill>
                <a:latin typeface="Times New Roman" charset="0"/>
              </a:rPr>
              <a:t>	   </a:t>
            </a:r>
            <a:r>
              <a:rPr lang="en-US" sz="2800" b="1">
                <a:solidFill>
                  <a:srgbClr val="A703AF"/>
                </a:solidFill>
                <a:latin typeface="Times New Roman" charset="0"/>
              </a:rPr>
              <a:t>	</a:t>
            </a:r>
          </a:p>
        </p:txBody>
      </p:sp>
      <p:sp>
        <p:nvSpPr>
          <p:cNvPr id="82947" name="Rectangle 3"/>
          <p:cNvSpPr>
            <a:spLocks noChangeArrowheads="1"/>
          </p:cNvSpPr>
          <p:nvPr/>
        </p:nvSpPr>
        <p:spPr bwMode="auto">
          <a:xfrm>
            <a:off x="457200" y="1524000"/>
            <a:ext cx="8305800" cy="2865438"/>
          </a:xfrm>
          <a:prstGeom prst="rect">
            <a:avLst/>
          </a:prstGeom>
          <a:noFill/>
          <a:ln w="9525">
            <a:noFill/>
            <a:miter lim="800000"/>
            <a:headEnd/>
            <a:tailEnd/>
          </a:ln>
          <a:effectLst/>
        </p:spPr>
        <p:txBody>
          <a:bodyPr>
            <a:spAutoFit/>
          </a:bodyPr>
          <a:lstStyle/>
          <a:p>
            <a:pPr eaLnBrk="1" hangingPunct="1">
              <a:spcBef>
                <a:spcPct val="50000"/>
              </a:spcBef>
              <a:buFont typeface="Wingdings" pitchFamily="2" charset="2"/>
              <a:buNone/>
            </a:pPr>
            <a:endParaRPr lang="en-US" sz="4000" b="1">
              <a:solidFill>
                <a:srgbClr val="76027C"/>
              </a:solidFill>
              <a:latin typeface="Times New Roman" charset="0"/>
            </a:endParaRPr>
          </a:p>
          <a:p>
            <a:pPr eaLnBrk="1" hangingPunct="1">
              <a:spcBef>
                <a:spcPct val="50000"/>
              </a:spcBef>
              <a:buFont typeface="Wingdings" pitchFamily="2" charset="2"/>
              <a:buNone/>
            </a:pPr>
            <a:endParaRPr lang="en-US" sz="4000" b="1">
              <a:solidFill>
                <a:srgbClr val="76027C"/>
              </a:solidFill>
              <a:latin typeface="Times New Roman" charset="0"/>
            </a:endParaRPr>
          </a:p>
          <a:p>
            <a:pPr eaLnBrk="1" hangingPunct="1">
              <a:spcBef>
                <a:spcPct val="50000"/>
              </a:spcBef>
              <a:buFont typeface="Wingdings" pitchFamily="2" charset="2"/>
              <a:buNone/>
            </a:pPr>
            <a:endParaRPr lang="en-US" sz="4000" b="1">
              <a:solidFill>
                <a:srgbClr val="76027C"/>
              </a:solidFill>
              <a:latin typeface="Times New Roman" charset="0"/>
            </a:endParaRPr>
          </a:p>
          <a:p>
            <a:pPr eaLnBrk="1" hangingPunct="1">
              <a:spcBef>
                <a:spcPct val="50000"/>
              </a:spcBef>
              <a:buFont typeface="Wingdings" pitchFamily="2" charset="2"/>
              <a:buNone/>
            </a:pPr>
            <a:endParaRPr lang="en-US" sz="2200" b="1">
              <a:latin typeface="Times New Roman" charset="0"/>
            </a:endParaRPr>
          </a:p>
        </p:txBody>
      </p:sp>
      <p:sp>
        <p:nvSpPr>
          <p:cNvPr id="8" name="Title 7"/>
          <p:cNvSpPr>
            <a:spLocks noGrp="1"/>
          </p:cNvSpPr>
          <p:nvPr>
            <p:ph type="title"/>
          </p:nvPr>
        </p:nvSpPr>
        <p:spPr/>
        <p:txBody>
          <a:bodyPr/>
          <a:lstStyle/>
          <a:p>
            <a:endParaRPr lang="en-SG"/>
          </a:p>
        </p:txBody>
      </p:sp>
      <p:sp>
        <p:nvSpPr>
          <p:cNvPr id="9" name="Content Placeholder 8"/>
          <p:cNvSpPr>
            <a:spLocks noGrp="1"/>
          </p:cNvSpPr>
          <p:nvPr>
            <p:ph idx="1"/>
          </p:nvPr>
        </p:nvSpPr>
        <p:spPr/>
        <p:txBody>
          <a:bodyPr>
            <a:normAutofit fontScale="92500" lnSpcReduction="10000"/>
          </a:bodyPr>
          <a:lstStyle/>
          <a:p>
            <a:pPr>
              <a:spcBef>
                <a:spcPct val="50000"/>
              </a:spcBef>
            </a:pPr>
            <a:r>
              <a:rPr lang="en-US" dirty="0" smtClean="0">
                <a:solidFill>
                  <a:srgbClr val="FF0000"/>
                </a:solidFill>
                <a:latin typeface="Times New Roman" charset="0"/>
              </a:rPr>
              <a:t>Example</a:t>
            </a:r>
            <a:endParaRPr lang="en-US" dirty="0" smtClean="0">
              <a:latin typeface="Times New Roman" charset="0"/>
            </a:endParaRPr>
          </a:p>
          <a:p>
            <a:pPr>
              <a:spcBef>
                <a:spcPct val="50000"/>
              </a:spcBef>
            </a:pPr>
            <a:r>
              <a:rPr lang="en-US" dirty="0" smtClean="0">
                <a:latin typeface="Times New Roman" charset="0"/>
              </a:rPr>
              <a:t>Base station decode for Mobile B:</a:t>
            </a:r>
          </a:p>
          <a:p>
            <a:pPr>
              <a:spcBef>
                <a:spcPct val="50000"/>
              </a:spcBef>
            </a:pPr>
            <a:r>
              <a:rPr lang="en-US" dirty="0" smtClean="0">
                <a:latin typeface="Times New Roman" charset="0"/>
              </a:rPr>
              <a:t>Signal received:	+3, -1, -1, +1, +1, -1, -3, +3</a:t>
            </a:r>
          </a:p>
          <a:p>
            <a:pPr>
              <a:spcBef>
                <a:spcPct val="50000"/>
              </a:spcBef>
            </a:pPr>
            <a:r>
              <a:rPr lang="en-US" dirty="0" smtClean="0">
                <a:latin typeface="Times New Roman" charset="0"/>
              </a:rPr>
              <a:t>Mobile B’s code: 	-1, +1, +1, -1, +1, +1, +1, -1</a:t>
            </a:r>
          </a:p>
          <a:p>
            <a:pPr>
              <a:spcBef>
                <a:spcPct val="50000"/>
              </a:spcBef>
            </a:pPr>
            <a:r>
              <a:rPr lang="en-US" dirty="0" smtClean="0">
                <a:latin typeface="Times New Roman" charset="0"/>
              </a:rPr>
              <a:t>Product result: 	-3, -1, -1, -1, +1, -1, -3, -3</a:t>
            </a:r>
          </a:p>
          <a:p>
            <a:pPr>
              <a:spcBef>
                <a:spcPct val="50000"/>
              </a:spcBef>
            </a:pPr>
            <a:r>
              <a:rPr lang="en-US" dirty="0" smtClean="0">
                <a:latin typeface="Times New Roman" charset="0"/>
              </a:rPr>
              <a:t>Sum of Product results: -12</a:t>
            </a:r>
          </a:p>
          <a:p>
            <a:pPr>
              <a:spcBef>
                <a:spcPct val="50000"/>
              </a:spcBef>
            </a:pPr>
            <a:r>
              <a:rPr lang="en-US" dirty="0" smtClean="0">
                <a:latin typeface="Times New Roman" charset="0"/>
              </a:rPr>
              <a:t>Decode rule: For result near -8, data is binary 0.</a:t>
            </a:r>
          </a:p>
          <a:p>
            <a:endParaRPr lang="en-SG" dirty="0"/>
          </a:p>
        </p:txBody>
      </p:sp>
      <p:sp>
        <p:nvSpPr>
          <p:cNvPr id="10" name="Date Placeholder 9"/>
          <p:cNvSpPr>
            <a:spLocks noGrp="1"/>
          </p:cNvSpPr>
          <p:nvPr>
            <p:ph type="dt" sz="half" idx="10"/>
          </p:nvPr>
        </p:nvSpPr>
        <p:spPr/>
        <p:txBody>
          <a:bodyPr/>
          <a:lstStyle/>
          <a:p>
            <a:fld id="{BCDFEEF0-ABE9-4879-AC8F-684B254E943D}" type="datetime1">
              <a:rPr lang="en-US" smtClean="0"/>
              <a:t>5/30/2011</a:t>
            </a:fld>
            <a:endParaRPr lang="en-SG" dirty="0"/>
          </a:p>
        </p:txBody>
      </p:sp>
      <p:sp>
        <p:nvSpPr>
          <p:cNvPr id="11" name="Slide Number Placeholder 10"/>
          <p:cNvSpPr>
            <a:spLocks noGrp="1"/>
          </p:cNvSpPr>
          <p:nvPr>
            <p:ph type="sldNum" sz="quarter" idx="11"/>
          </p:nvPr>
        </p:nvSpPr>
        <p:spPr/>
        <p:txBody>
          <a:bodyPr/>
          <a:lstStyle/>
          <a:p>
            <a:fld id="{33FE6DC0-3D3F-452A-B58D-D3787DC8F01A}" type="slidenum">
              <a:rPr lang="en-SG" smtClean="0"/>
              <a:pPr/>
              <a:t>75</a:t>
            </a:fld>
            <a:endParaRPr lang="en-SG" dirty="0"/>
          </a:p>
        </p:txBody>
      </p:sp>
      <p:sp>
        <p:nvSpPr>
          <p:cNvPr id="12" name="Footer Placeholder 11"/>
          <p:cNvSpPr>
            <a:spLocks noGrp="1"/>
          </p:cNvSpPr>
          <p:nvPr>
            <p:ph type="ftr" sz="quarter" idx="12"/>
          </p:nvPr>
        </p:nvSpPr>
        <p:spPr/>
        <p:txBody>
          <a:bodyPr/>
          <a:lstStyle/>
          <a:p>
            <a:r>
              <a:rPr lang="en-US" smtClean="0"/>
              <a:t>Komunikasi Data</a:t>
            </a:r>
            <a:endParaRPr lang="en-SG"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a:t>Contoh CDMA </a:t>
            </a:r>
            <a:endParaRPr lang="en-US"/>
          </a:p>
        </p:txBody>
      </p:sp>
      <p:pic>
        <p:nvPicPr>
          <p:cNvPr id="24580" name="Picture 4"/>
          <p:cNvPicPr>
            <a:picLocks noChangeAspect="1" noChangeArrowheads="1"/>
          </p:cNvPicPr>
          <p:nvPr>
            <p:ph type="body" idx="1"/>
          </p:nvPr>
        </p:nvPicPr>
        <p:blipFill>
          <a:blip r:embed="rId2"/>
          <a:srcRect b="4028"/>
          <a:stretch>
            <a:fillRect/>
          </a:stretch>
        </p:blipFill>
        <p:spPr>
          <a:xfrm>
            <a:off x="179388" y="1600200"/>
            <a:ext cx="8640762" cy="4525963"/>
          </a:xfrm>
          <a:noFill/>
          <a:ln/>
        </p:spPr>
      </p:pic>
      <p:sp>
        <p:nvSpPr>
          <p:cNvPr id="4" name="Date Placeholder 3"/>
          <p:cNvSpPr>
            <a:spLocks noGrp="1"/>
          </p:cNvSpPr>
          <p:nvPr>
            <p:ph type="dt" sz="half" idx="10"/>
          </p:nvPr>
        </p:nvSpPr>
        <p:spPr/>
        <p:txBody>
          <a:bodyPr/>
          <a:lstStyle/>
          <a:p>
            <a:fld id="{A2C5A6B4-B8BF-46C0-BCEF-E29CE06C3B89}"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76</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4" name="Date Placeholder 3"/>
          <p:cNvSpPr>
            <a:spLocks noGrp="1"/>
          </p:cNvSpPr>
          <p:nvPr>
            <p:ph type="dt" sz="half" idx="10"/>
          </p:nvPr>
        </p:nvSpPr>
        <p:spPr/>
        <p:txBody>
          <a:bodyPr/>
          <a:lstStyle/>
          <a:p>
            <a:fld id="{112D4DAE-61D2-474F-A9E4-53B97750C9F5}"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77</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pic>
        <p:nvPicPr>
          <p:cNvPr id="7" name="Picture 4" descr="Tbl05-03"/>
          <p:cNvPicPr>
            <a:picLocks noChangeAspect="1" noChangeArrowheads="1"/>
          </p:cNvPicPr>
          <p:nvPr/>
        </p:nvPicPr>
        <p:blipFill>
          <a:blip r:embed="rId2"/>
          <a:srcRect/>
          <a:stretch>
            <a:fillRect/>
          </a:stretch>
        </p:blipFill>
        <p:spPr bwMode="auto">
          <a:xfrm>
            <a:off x="1285852" y="1500174"/>
            <a:ext cx="6348776" cy="4762512"/>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Kesimpulan</a:t>
            </a:r>
            <a:endParaRPr lang="en-SG" dirty="0"/>
          </a:p>
        </p:txBody>
      </p:sp>
      <p:sp>
        <p:nvSpPr>
          <p:cNvPr id="3" name="Content Placeholder 2"/>
          <p:cNvSpPr>
            <a:spLocks noGrp="1"/>
          </p:cNvSpPr>
          <p:nvPr>
            <p:ph idx="1"/>
          </p:nvPr>
        </p:nvSpPr>
        <p:spPr/>
        <p:txBody>
          <a:bodyPr/>
          <a:lstStyle/>
          <a:p>
            <a:r>
              <a:rPr lang="en-US" dirty="0" smtClean="0"/>
              <a:t>Multiplexing</a:t>
            </a:r>
          </a:p>
          <a:p>
            <a:r>
              <a:rPr lang="en-US" dirty="0" smtClean="0"/>
              <a:t>Types of multiplexing</a:t>
            </a:r>
          </a:p>
          <a:p>
            <a:pPr lvl="1"/>
            <a:r>
              <a:rPr lang="en-US" dirty="0" smtClean="0"/>
              <a:t>TDM </a:t>
            </a:r>
          </a:p>
          <a:p>
            <a:pPr lvl="2"/>
            <a:r>
              <a:rPr lang="en-US" sz="2000" dirty="0" smtClean="0"/>
              <a:t>Synchronous </a:t>
            </a:r>
            <a:r>
              <a:rPr lang="en-US" sz="1800" dirty="0" smtClean="0"/>
              <a:t>TDM (T-1, ISDN, optical fiber)</a:t>
            </a:r>
          </a:p>
          <a:p>
            <a:pPr lvl="2"/>
            <a:r>
              <a:rPr lang="en-US" sz="2000" dirty="0" smtClean="0"/>
              <a:t>Statistical TDM (LANs)</a:t>
            </a:r>
          </a:p>
          <a:p>
            <a:pPr lvl="1"/>
            <a:r>
              <a:rPr lang="en-US" dirty="0" smtClean="0"/>
              <a:t>FDM (cable, cell phones, broadband)</a:t>
            </a:r>
          </a:p>
          <a:p>
            <a:pPr lvl="1"/>
            <a:r>
              <a:rPr lang="en-US" dirty="0" smtClean="0"/>
              <a:t>WDM (optical fiber)</a:t>
            </a:r>
          </a:p>
          <a:p>
            <a:pPr lvl="1"/>
            <a:r>
              <a:rPr lang="en-US" dirty="0" smtClean="0"/>
              <a:t>CDM (cell phones)</a:t>
            </a:r>
          </a:p>
          <a:p>
            <a:endParaRPr lang="en-SG" dirty="0"/>
          </a:p>
        </p:txBody>
      </p:sp>
      <p:sp>
        <p:nvSpPr>
          <p:cNvPr id="4" name="Date Placeholder 3"/>
          <p:cNvSpPr>
            <a:spLocks noGrp="1"/>
          </p:cNvSpPr>
          <p:nvPr>
            <p:ph type="dt" sz="half" idx="10"/>
          </p:nvPr>
        </p:nvSpPr>
        <p:spPr/>
        <p:txBody>
          <a:bodyPr/>
          <a:lstStyle/>
          <a:p>
            <a:fld id="{E102B753-30E5-4625-8764-F97B1B9B0303}"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78</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AU" b="1" dirty="0" err="1" smtClean="0"/>
              <a:t>Latihan</a:t>
            </a:r>
            <a:r>
              <a:rPr lang="en-AU" b="1" dirty="0" smtClean="0"/>
              <a:t> </a:t>
            </a:r>
            <a:r>
              <a:rPr lang="en-AU" b="1" dirty="0" smtClean="0"/>
              <a:t>1</a:t>
            </a:r>
            <a:endParaRPr lang="en-SG" dirty="0"/>
          </a:p>
        </p:txBody>
      </p:sp>
      <p:sp>
        <p:nvSpPr>
          <p:cNvPr id="84994" name="Rectangle 2"/>
          <p:cNvSpPr>
            <a:spLocks noGrp="1" noChangeArrowheads="1"/>
          </p:cNvSpPr>
          <p:nvPr>
            <p:ph idx="1"/>
          </p:nvPr>
        </p:nvSpPr>
        <p:spPr/>
        <p:txBody>
          <a:bodyPr/>
          <a:lstStyle/>
          <a:p>
            <a:pPr marL="0" indent="0">
              <a:buFont typeface="Wingdings" pitchFamily="2" charset="2"/>
              <a:buNone/>
            </a:pPr>
            <a:r>
              <a:rPr lang="en-AU" dirty="0"/>
              <a:t>20 voice signals are to be multiplexed and transmitted over twisted pair. </a:t>
            </a:r>
          </a:p>
          <a:p>
            <a:pPr marL="0" indent="0">
              <a:buFont typeface="Wingdings" pitchFamily="2" charset="2"/>
              <a:buNone/>
            </a:pPr>
            <a:r>
              <a:rPr lang="en-AU" dirty="0"/>
              <a:t>What is the bandwidth required, in bps, if synchronous time division multiplexing is used, if we use the standard analogue-to-digital sampling rate, if each voice signal has a bandwidth of 4000Hz, and if each sample is converted into an 8-bit value?</a:t>
            </a:r>
          </a:p>
        </p:txBody>
      </p:sp>
      <p:sp>
        <p:nvSpPr>
          <p:cNvPr id="84995" name="Rectangle 3"/>
          <p:cNvSpPr>
            <a:spLocks noChangeArrowheads="1"/>
          </p:cNvSpPr>
          <p:nvPr/>
        </p:nvSpPr>
        <p:spPr bwMode="auto">
          <a:xfrm>
            <a:off x="457200" y="304800"/>
            <a:ext cx="8229600" cy="685800"/>
          </a:xfrm>
          <a:prstGeom prst="rect">
            <a:avLst/>
          </a:prstGeom>
          <a:noFill/>
          <a:ln w="9525">
            <a:noFill/>
            <a:miter lim="800000"/>
            <a:headEnd/>
            <a:tailEnd/>
          </a:ln>
          <a:effectLst/>
        </p:spPr>
        <p:txBody>
          <a:bodyPr/>
          <a:lstStyle/>
          <a:p>
            <a:pPr eaLnBrk="1" hangingPunct="1"/>
            <a:endParaRPr lang="en-AU" sz="3000" b="1" dirty="0"/>
          </a:p>
        </p:txBody>
      </p:sp>
      <p:sp>
        <p:nvSpPr>
          <p:cNvPr id="6" name="Date Placeholder 5"/>
          <p:cNvSpPr>
            <a:spLocks noGrp="1"/>
          </p:cNvSpPr>
          <p:nvPr>
            <p:ph type="dt" sz="half" idx="10"/>
          </p:nvPr>
        </p:nvSpPr>
        <p:spPr/>
        <p:txBody>
          <a:bodyPr/>
          <a:lstStyle/>
          <a:p>
            <a:fld id="{A0BA7574-12CA-4D01-BF3C-F57FFF1E032C}" type="datetime1">
              <a:rPr lang="en-US" smtClean="0"/>
              <a:t>5/30/2011</a:t>
            </a:fld>
            <a:endParaRPr lang="en-SG" dirty="0"/>
          </a:p>
        </p:txBody>
      </p:sp>
      <p:sp>
        <p:nvSpPr>
          <p:cNvPr id="7" name="Slide Number Placeholder 6"/>
          <p:cNvSpPr>
            <a:spLocks noGrp="1"/>
          </p:cNvSpPr>
          <p:nvPr>
            <p:ph type="sldNum" sz="quarter" idx="11"/>
          </p:nvPr>
        </p:nvSpPr>
        <p:spPr/>
        <p:txBody>
          <a:bodyPr/>
          <a:lstStyle/>
          <a:p>
            <a:fld id="{33FE6DC0-3D3F-452A-B58D-D3787DC8F01A}" type="slidenum">
              <a:rPr lang="en-SG" smtClean="0"/>
              <a:pPr/>
              <a:t>79</a:t>
            </a:fld>
            <a:endParaRPr lang="en-SG" dirty="0"/>
          </a:p>
        </p:txBody>
      </p:sp>
      <p:sp>
        <p:nvSpPr>
          <p:cNvPr id="8" name="Footer Placeholder 7"/>
          <p:cNvSpPr>
            <a:spLocks noGrp="1"/>
          </p:cNvSpPr>
          <p:nvPr>
            <p:ph type="ftr" sz="quarter" idx="12"/>
          </p:nvPr>
        </p:nvSpPr>
        <p:spPr/>
        <p:txBody>
          <a:bodyPr/>
          <a:lstStyle/>
          <a:p>
            <a:r>
              <a:rPr lang="en-US" smtClean="0"/>
              <a:t>Komunikasi Data</a:t>
            </a:r>
            <a:endParaRPr lang="en-SG"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Frequency division multiplexing (FDM)</a:t>
            </a:r>
            <a:endParaRPr lang="en-SG" dirty="0"/>
          </a:p>
        </p:txBody>
      </p:sp>
      <p:sp>
        <p:nvSpPr>
          <p:cNvPr id="4" name="Date Placeholder 3"/>
          <p:cNvSpPr>
            <a:spLocks noGrp="1"/>
          </p:cNvSpPr>
          <p:nvPr>
            <p:ph type="dt" sz="half" idx="10"/>
          </p:nvPr>
        </p:nvSpPr>
        <p:spPr/>
        <p:txBody>
          <a:bodyPr/>
          <a:lstStyle/>
          <a:p>
            <a:fld id="{10C515A7-DD12-43D2-8E06-C50810C841C3}" type="datetime1">
              <a:rPr lang="en-US" smtClean="0"/>
              <a:t>5/30/2011</a:t>
            </a:fld>
            <a:endParaRPr lang="en-SG" dirty="0"/>
          </a:p>
        </p:txBody>
      </p:sp>
      <p:sp>
        <p:nvSpPr>
          <p:cNvPr id="6" name="Footer Placeholder 5"/>
          <p:cNvSpPr>
            <a:spLocks noGrp="1"/>
          </p:cNvSpPr>
          <p:nvPr>
            <p:ph type="ftr" sz="quarter" idx="11"/>
          </p:nvPr>
        </p:nvSpPr>
        <p:spPr/>
        <p:txBody>
          <a:bodyPr/>
          <a:lstStyle/>
          <a:p>
            <a:r>
              <a:rPr lang="en-US" smtClean="0"/>
              <a:t>Komunikasi Data</a:t>
            </a:r>
            <a:endParaRPr lang="en-SG" dirty="0"/>
          </a:p>
        </p:txBody>
      </p:sp>
      <p:sp>
        <p:nvSpPr>
          <p:cNvPr id="5" name="Slide Number Placeholder 4"/>
          <p:cNvSpPr>
            <a:spLocks noGrp="1"/>
          </p:cNvSpPr>
          <p:nvPr>
            <p:ph type="sldNum" sz="quarter" idx="12"/>
          </p:nvPr>
        </p:nvSpPr>
        <p:spPr/>
        <p:txBody>
          <a:bodyPr/>
          <a:lstStyle/>
          <a:p>
            <a:fld id="{33FE6DC0-3D3F-452A-B58D-D3787DC8F01A}" type="slidenum">
              <a:rPr lang="en-SG" smtClean="0"/>
              <a:pPr/>
              <a:t>8</a:t>
            </a:fld>
            <a:endParaRPr lang="en-SG"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AU" b="1" dirty="0" err="1" smtClean="0"/>
              <a:t>Jawaban</a:t>
            </a:r>
            <a:endParaRPr lang="en-SG" dirty="0"/>
          </a:p>
        </p:txBody>
      </p:sp>
      <p:sp>
        <p:nvSpPr>
          <p:cNvPr id="86018" name="Rectangle 2"/>
          <p:cNvSpPr>
            <a:spLocks noGrp="1" noChangeArrowheads="1"/>
          </p:cNvSpPr>
          <p:nvPr>
            <p:ph idx="1"/>
          </p:nvPr>
        </p:nvSpPr>
        <p:spPr/>
        <p:txBody>
          <a:bodyPr/>
          <a:lstStyle/>
          <a:p>
            <a:pPr marL="0" indent="0">
              <a:buFont typeface="Wingdings" pitchFamily="2" charset="2"/>
              <a:buNone/>
            </a:pPr>
            <a:r>
              <a:rPr lang="en-AU" dirty="0"/>
              <a:t>Each voice signal is sampled at 2 times the frequency = 8000 samples per second.</a:t>
            </a:r>
          </a:p>
          <a:p>
            <a:pPr marL="0" indent="0">
              <a:buFont typeface="Wingdings" pitchFamily="2" charset="2"/>
              <a:buNone/>
            </a:pPr>
            <a:r>
              <a:rPr lang="en-AU" dirty="0"/>
              <a:t>Each sample is an 8 bit value so: </a:t>
            </a:r>
          </a:p>
          <a:p>
            <a:pPr marL="0" indent="0">
              <a:buFont typeface="Wingdings" pitchFamily="2" charset="2"/>
              <a:buNone/>
            </a:pPr>
            <a:r>
              <a:rPr lang="en-AU" dirty="0"/>
              <a:t>8000 samples per sec </a:t>
            </a:r>
            <a:r>
              <a:rPr lang="en-US" dirty="0">
                <a:cs typeface="Times New Roman" charset="0"/>
              </a:rPr>
              <a:t>×</a:t>
            </a:r>
            <a:r>
              <a:rPr lang="en-AU" dirty="0"/>
              <a:t> 8 bits = 64,000bps</a:t>
            </a:r>
          </a:p>
          <a:p>
            <a:pPr marL="0" indent="0">
              <a:buFont typeface="Wingdings" pitchFamily="2" charset="2"/>
              <a:buNone/>
            </a:pPr>
            <a:r>
              <a:rPr lang="en-AU" dirty="0"/>
              <a:t>20 signals </a:t>
            </a:r>
            <a:r>
              <a:rPr lang="en-US" dirty="0">
                <a:cs typeface="Times New Roman" charset="0"/>
              </a:rPr>
              <a:t>×</a:t>
            </a:r>
            <a:r>
              <a:rPr lang="en-AU" dirty="0"/>
              <a:t> 64,000bps = </a:t>
            </a:r>
            <a:r>
              <a:rPr lang="en-AU" b="1" dirty="0"/>
              <a:t>1,280,000bps.</a:t>
            </a:r>
          </a:p>
        </p:txBody>
      </p:sp>
      <p:sp>
        <p:nvSpPr>
          <p:cNvPr id="6" name="Date Placeholder 5"/>
          <p:cNvSpPr>
            <a:spLocks noGrp="1"/>
          </p:cNvSpPr>
          <p:nvPr>
            <p:ph type="dt" sz="half" idx="10"/>
          </p:nvPr>
        </p:nvSpPr>
        <p:spPr/>
        <p:txBody>
          <a:bodyPr/>
          <a:lstStyle/>
          <a:p>
            <a:fld id="{0CE106E1-E44C-4AAE-B334-0431F00ECFDD}" type="datetime1">
              <a:rPr lang="en-US" smtClean="0"/>
              <a:t>5/30/2011</a:t>
            </a:fld>
            <a:endParaRPr lang="en-SG" dirty="0"/>
          </a:p>
        </p:txBody>
      </p:sp>
      <p:sp>
        <p:nvSpPr>
          <p:cNvPr id="7" name="Slide Number Placeholder 6"/>
          <p:cNvSpPr>
            <a:spLocks noGrp="1"/>
          </p:cNvSpPr>
          <p:nvPr>
            <p:ph type="sldNum" sz="quarter" idx="11"/>
          </p:nvPr>
        </p:nvSpPr>
        <p:spPr/>
        <p:txBody>
          <a:bodyPr/>
          <a:lstStyle/>
          <a:p>
            <a:fld id="{33FE6DC0-3D3F-452A-B58D-D3787DC8F01A}" type="slidenum">
              <a:rPr lang="en-SG" smtClean="0"/>
              <a:pPr/>
              <a:t>80</a:t>
            </a:fld>
            <a:endParaRPr lang="en-SG" dirty="0"/>
          </a:p>
        </p:txBody>
      </p:sp>
      <p:sp>
        <p:nvSpPr>
          <p:cNvPr id="8" name="Footer Placeholder 7"/>
          <p:cNvSpPr>
            <a:spLocks noGrp="1"/>
          </p:cNvSpPr>
          <p:nvPr>
            <p:ph type="ftr" sz="quarter" idx="12"/>
          </p:nvPr>
        </p:nvSpPr>
        <p:spPr/>
        <p:txBody>
          <a:bodyPr/>
          <a:lstStyle/>
          <a:p>
            <a:r>
              <a:rPr lang="en-US" smtClean="0"/>
              <a:t>Komunikasi Data</a:t>
            </a:r>
            <a:endParaRPr lang="en-S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6018">
                                            <p:txEl>
                                              <p:pRg st="0" end="0"/>
                                            </p:txEl>
                                          </p:spTgt>
                                        </p:tgtEl>
                                        <p:attrNameLst>
                                          <p:attrName>style.visibility</p:attrName>
                                        </p:attrNameLst>
                                      </p:cBhvr>
                                      <p:to>
                                        <p:strVal val="visible"/>
                                      </p:to>
                                    </p:set>
                                    <p:animEffect transition="in" filter="dissolve">
                                      <p:cBhvr>
                                        <p:cTn id="7" dur="500"/>
                                        <p:tgtEl>
                                          <p:spTgt spid="860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018">
                                            <p:txEl>
                                              <p:pRg st="1" end="1"/>
                                            </p:txEl>
                                          </p:spTgt>
                                        </p:tgtEl>
                                        <p:attrNameLst>
                                          <p:attrName>style.visibility</p:attrName>
                                        </p:attrNameLst>
                                      </p:cBhvr>
                                      <p:to>
                                        <p:strVal val="visible"/>
                                      </p:to>
                                    </p:set>
                                    <p:animEffect transition="in" filter="dissolve">
                                      <p:cBhvr>
                                        <p:cTn id="12" dur="500"/>
                                        <p:tgtEl>
                                          <p:spTgt spid="860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6018">
                                            <p:txEl>
                                              <p:pRg st="2" end="2"/>
                                            </p:txEl>
                                          </p:spTgt>
                                        </p:tgtEl>
                                        <p:attrNameLst>
                                          <p:attrName>style.visibility</p:attrName>
                                        </p:attrNameLst>
                                      </p:cBhvr>
                                      <p:to>
                                        <p:strVal val="visible"/>
                                      </p:to>
                                    </p:set>
                                    <p:animEffect transition="in" filter="dissolve">
                                      <p:cBhvr>
                                        <p:cTn id="17" dur="500"/>
                                        <p:tgtEl>
                                          <p:spTgt spid="860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6018">
                                            <p:txEl>
                                              <p:pRg st="3" end="3"/>
                                            </p:txEl>
                                          </p:spTgt>
                                        </p:tgtEl>
                                        <p:attrNameLst>
                                          <p:attrName>style.visibility</p:attrName>
                                        </p:attrNameLst>
                                      </p:cBhvr>
                                      <p:to>
                                        <p:strVal val="visible"/>
                                      </p:to>
                                    </p:set>
                                    <p:animEffect transition="in" filter="dissolve">
                                      <p:cBhvr>
                                        <p:cTn id="22" dur="500"/>
                                        <p:tgtEl>
                                          <p:spTgt spid="860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Frequency Division Multiplexing (FDM)</a:t>
            </a:r>
            <a:endParaRPr lang="en-SG" dirty="0"/>
          </a:p>
        </p:txBody>
      </p:sp>
      <p:sp>
        <p:nvSpPr>
          <p:cNvPr id="3" name="Content Placeholder 2"/>
          <p:cNvSpPr>
            <a:spLocks noGrp="1"/>
          </p:cNvSpPr>
          <p:nvPr>
            <p:ph idx="1"/>
          </p:nvPr>
        </p:nvSpPr>
        <p:spPr/>
        <p:txBody>
          <a:bodyPr>
            <a:normAutofit fontScale="70000" lnSpcReduction="20000"/>
          </a:bodyPr>
          <a:lstStyle/>
          <a:p>
            <a:pPr>
              <a:lnSpc>
                <a:spcPct val="170000"/>
              </a:lnSpc>
            </a:pPr>
            <a:r>
              <a:rPr lang="en-US" dirty="0" err="1" smtClean="0"/>
              <a:t>Dapat</a:t>
            </a:r>
            <a:r>
              <a:rPr lang="en-US" dirty="0" smtClean="0"/>
              <a:t> </a:t>
            </a:r>
            <a:r>
              <a:rPr lang="en-US" dirty="0" err="1" smtClean="0"/>
              <a:t>digunakan</a:t>
            </a:r>
            <a:r>
              <a:rPr lang="en-US" dirty="0" smtClean="0"/>
              <a:t> </a:t>
            </a:r>
            <a:r>
              <a:rPr lang="en-US" dirty="0" err="1" smtClean="0"/>
              <a:t>dengan</a:t>
            </a:r>
            <a:r>
              <a:rPr lang="en-US" dirty="0" smtClean="0"/>
              <a:t> </a:t>
            </a:r>
            <a:r>
              <a:rPr lang="en-US" dirty="0" err="1" smtClean="0"/>
              <a:t>sinyal</a:t>
            </a:r>
            <a:r>
              <a:rPr lang="en-US" dirty="0" smtClean="0"/>
              <a:t> analog</a:t>
            </a:r>
          </a:p>
          <a:p>
            <a:pPr>
              <a:lnSpc>
                <a:spcPct val="170000"/>
              </a:lnSpc>
            </a:pPr>
            <a:r>
              <a:rPr lang="en-US" dirty="0" err="1" smtClean="0"/>
              <a:t>Sejumlah</a:t>
            </a:r>
            <a:r>
              <a:rPr lang="en-US" dirty="0" smtClean="0"/>
              <a:t> </a:t>
            </a:r>
            <a:r>
              <a:rPr lang="en-US" dirty="0" err="1" smtClean="0"/>
              <a:t>sinyal</a:t>
            </a:r>
            <a:r>
              <a:rPr lang="en-US" dirty="0" smtClean="0"/>
              <a:t> </a:t>
            </a:r>
            <a:r>
              <a:rPr lang="en-US" dirty="0" err="1" smtClean="0"/>
              <a:t>dibawa</a:t>
            </a:r>
            <a:r>
              <a:rPr lang="en-US" dirty="0" smtClean="0"/>
              <a:t> </a:t>
            </a:r>
            <a:r>
              <a:rPr lang="en-US" dirty="0" err="1" smtClean="0"/>
              <a:t>secara</a:t>
            </a:r>
            <a:r>
              <a:rPr lang="en-US" dirty="0" smtClean="0"/>
              <a:t> </a:t>
            </a:r>
            <a:r>
              <a:rPr lang="en-US" dirty="0" err="1" smtClean="0"/>
              <a:t>bersamaan</a:t>
            </a:r>
            <a:r>
              <a:rPr lang="en-US" dirty="0" smtClean="0"/>
              <a:t> </a:t>
            </a:r>
            <a:r>
              <a:rPr lang="en-US" dirty="0" err="1" smtClean="0"/>
              <a:t>dalam</a:t>
            </a:r>
            <a:r>
              <a:rPr lang="en-US" dirty="0" smtClean="0"/>
              <a:t> media yang </a:t>
            </a:r>
            <a:r>
              <a:rPr lang="en-US" dirty="0" err="1" smtClean="0"/>
              <a:t>sama</a:t>
            </a:r>
            <a:r>
              <a:rPr lang="en-US" dirty="0" smtClean="0"/>
              <a:t> </a:t>
            </a:r>
            <a:r>
              <a:rPr lang="en-US" dirty="0" err="1" smtClean="0"/>
              <a:t>dengan</a:t>
            </a:r>
            <a:r>
              <a:rPr lang="en-US" dirty="0" smtClean="0"/>
              <a:t> </a:t>
            </a:r>
            <a:r>
              <a:rPr lang="en-US" dirty="0" err="1" smtClean="0"/>
              <a:t>mengalokasikan</a:t>
            </a:r>
            <a:r>
              <a:rPr lang="en-US" dirty="0" smtClean="0"/>
              <a:t> </a:t>
            </a:r>
            <a:r>
              <a:rPr lang="en-US" dirty="0" err="1" smtClean="0"/>
              <a:t>masing-masing</a:t>
            </a:r>
            <a:r>
              <a:rPr lang="en-US" dirty="0" smtClean="0"/>
              <a:t> </a:t>
            </a:r>
            <a:r>
              <a:rPr lang="en-US" dirty="0" err="1" smtClean="0"/>
              <a:t>sinyal</a:t>
            </a:r>
            <a:r>
              <a:rPr lang="en-US" dirty="0" smtClean="0"/>
              <a:t> </a:t>
            </a:r>
            <a:r>
              <a:rPr lang="en-US" dirty="0" err="1" smtClean="0"/>
              <a:t>ada</a:t>
            </a:r>
            <a:r>
              <a:rPr lang="en-US" dirty="0" smtClean="0"/>
              <a:t> band </a:t>
            </a:r>
            <a:r>
              <a:rPr lang="en-US" dirty="0" err="1" smtClean="0"/>
              <a:t>frekuensi</a:t>
            </a:r>
            <a:r>
              <a:rPr lang="en-US" dirty="0" smtClean="0"/>
              <a:t> yang </a:t>
            </a:r>
            <a:r>
              <a:rPr lang="en-US" dirty="0" err="1" smtClean="0"/>
              <a:t>berbeda</a:t>
            </a:r>
            <a:endParaRPr lang="en-US" dirty="0" smtClean="0"/>
          </a:p>
          <a:p>
            <a:pPr>
              <a:lnSpc>
                <a:spcPct val="170000"/>
              </a:lnSpc>
            </a:pPr>
            <a:r>
              <a:rPr lang="en-US" dirty="0" err="1" smtClean="0"/>
              <a:t>Perlengkapan</a:t>
            </a:r>
            <a:r>
              <a:rPr lang="en-US" dirty="0" smtClean="0"/>
              <a:t> </a:t>
            </a:r>
            <a:r>
              <a:rPr lang="en-US" dirty="0" err="1" smtClean="0"/>
              <a:t>modulasi</a:t>
            </a:r>
            <a:r>
              <a:rPr lang="en-US" dirty="0" smtClean="0"/>
              <a:t> </a:t>
            </a:r>
            <a:r>
              <a:rPr lang="en-US" dirty="0" err="1" smtClean="0"/>
              <a:t>diperlukan</a:t>
            </a:r>
            <a:r>
              <a:rPr lang="en-US" dirty="0" smtClean="0"/>
              <a:t> </a:t>
            </a:r>
            <a:r>
              <a:rPr lang="en-US" dirty="0" err="1" smtClean="0"/>
              <a:t>untuk</a:t>
            </a:r>
            <a:r>
              <a:rPr lang="en-US" dirty="0" smtClean="0"/>
              <a:t> </a:t>
            </a:r>
            <a:r>
              <a:rPr lang="en-US" dirty="0" err="1" smtClean="0"/>
              <a:t>memindahkan</a:t>
            </a:r>
            <a:r>
              <a:rPr lang="en-US" dirty="0" smtClean="0"/>
              <a:t> </a:t>
            </a:r>
            <a:r>
              <a:rPr lang="en-US" dirty="0" err="1" smtClean="0"/>
              <a:t>setiap</a:t>
            </a:r>
            <a:r>
              <a:rPr lang="en-US" dirty="0" smtClean="0"/>
              <a:t> </a:t>
            </a:r>
            <a:r>
              <a:rPr lang="en-US" dirty="0" err="1" smtClean="0"/>
              <a:t>sinyal</a:t>
            </a:r>
            <a:r>
              <a:rPr lang="en-US" dirty="0" smtClean="0"/>
              <a:t> </a:t>
            </a:r>
            <a:r>
              <a:rPr lang="en-US" dirty="0" err="1" smtClean="0"/>
              <a:t>ke</a:t>
            </a:r>
            <a:r>
              <a:rPr lang="en-US" dirty="0" smtClean="0"/>
              <a:t> band </a:t>
            </a:r>
            <a:r>
              <a:rPr lang="en-US" dirty="0" err="1" smtClean="0"/>
              <a:t>frekuensi</a:t>
            </a:r>
            <a:r>
              <a:rPr lang="en-US" dirty="0" smtClean="0"/>
              <a:t> yang </a:t>
            </a:r>
            <a:r>
              <a:rPr lang="en-US" dirty="0" err="1" smtClean="0"/>
              <a:t>dibutuhkan</a:t>
            </a:r>
            <a:r>
              <a:rPr lang="en-US" dirty="0" smtClean="0"/>
              <a:t>, </a:t>
            </a:r>
            <a:r>
              <a:rPr lang="en-US" dirty="0" err="1" smtClean="0"/>
              <a:t>dan</a:t>
            </a:r>
            <a:r>
              <a:rPr lang="en-US" dirty="0" smtClean="0"/>
              <a:t> </a:t>
            </a:r>
            <a:r>
              <a:rPr lang="en-US" dirty="0" err="1" smtClean="0"/>
              <a:t>perlengkapan</a:t>
            </a:r>
            <a:r>
              <a:rPr lang="en-US" dirty="0" smtClean="0"/>
              <a:t> multiplexing </a:t>
            </a:r>
            <a:r>
              <a:rPr lang="en-US" dirty="0" err="1" smtClean="0"/>
              <a:t>diperlukan</a:t>
            </a:r>
            <a:r>
              <a:rPr lang="en-US" dirty="0" smtClean="0"/>
              <a:t> </a:t>
            </a:r>
            <a:r>
              <a:rPr lang="en-US" dirty="0" err="1" smtClean="0"/>
              <a:t>untuk</a:t>
            </a:r>
            <a:r>
              <a:rPr lang="en-US" dirty="0" smtClean="0"/>
              <a:t> </a:t>
            </a:r>
            <a:r>
              <a:rPr lang="en-US" dirty="0" err="1" smtClean="0"/>
              <a:t>menggabungkan</a:t>
            </a:r>
            <a:r>
              <a:rPr lang="en-US" dirty="0" smtClean="0"/>
              <a:t> </a:t>
            </a:r>
            <a:r>
              <a:rPr lang="en-US" dirty="0" err="1" smtClean="0"/>
              <a:t>sinyal-sinyal</a:t>
            </a:r>
            <a:r>
              <a:rPr lang="en-US" dirty="0" smtClean="0"/>
              <a:t> yang </a:t>
            </a:r>
            <a:r>
              <a:rPr lang="en-US" dirty="0" err="1" smtClean="0"/>
              <a:t>dimodulasi</a:t>
            </a:r>
            <a:endParaRPr lang="en-SG" dirty="0"/>
          </a:p>
        </p:txBody>
      </p:sp>
      <p:sp>
        <p:nvSpPr>
          <p:cNvPr id="4" name="Date Placeholder 3"/>
          <p:cNvSpPr>
            <a:spLocks noGrp="1"/>
          </p:cNvSpPr>
          <p:nvPr>
            <p:ph type="dt" sz="half" idx="10"/>
          </p:nvPr>
        </p:nvSpPr>
        <p:spPr/>
        <p:txBody>
          <a:bodyPr/>
          <a:lstStyle/>
          <a:p>
            <a:fld id="{652B0ACB-3120-4099-B293-95AC2CD50ABD}" type="datetime1">
              <a:rPr lang="en-US" smtClean="0"/>
              <a:t>5/30/2011</a:t>
            </a:fld>
            <a:endParaRPr lang="en-SG" dirty="0"/>
          </a:p>
        </p:txBody>
      </p:sp>
      <p:sp>
        <p:nvSpPr>
          <p:cNvPr id="5" name="Slide Number Placeholder 4"/>
          <p:cNvSpPr>
            <a:spLocks noGrp="1"/>
          </p:cNvSpPr>
          <p:nvPr>
            <p:ph type="sldNum" sz="quarter" idx="11"/>
          </p:nvPr>
        </p:nvSpPr>
        <p:spPr/>
        <p:txBody>
          <a:bodyPr/>
          <a:lstStyle/>
          <a:p>
            <a:fld id="{33FE6DC0-3D3F-452A-B58D-D3787DC8F01A}" type="slidenum">
              <a:rPr lang="en-SG" smtClean="0"/>
              <a:pPr/>
              <a:t>9</a:t>
            </a:fld>
            <a:endParaRPr lang="en-SG" dirty="0"/>
          </a:p>
        </p:txBody>
      </p:sp>
      <p:sp>
        <p:nvSpPr>
          <p:cNvPr id="6" name="Footer Placeholder 5"/>
          <p:cNvSpPr>
            <a:spLocks noGrp="1"/>
          </p:cNvSpPr>
          <p:nvPr>
            <p:ph type="ftr" sz="quarter" idx="12"/>
          </p:nvPr>
        </p:nvSpPr>
        <p:spPr/>
        <p:txBody>
          <a:bodyPr/>
          <a:lstStyle/>
          <a:p>
            <a:r>
              <a:rPr lang="en-US" smtClean="0"/>
              <a:t>Komunikasi Data</a:t>
            </a:r>
            <a:endParaRPr lang="en-SG"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TotalTime>
  <Words>3195</Words>
  <Application>Microsoft Office PowerPoint</Application>
  <PresentationFormat>On-screen Show (4:3)</PresentationFormat>
  <Paragraphs>560</Paragraphs>
  <Slides>80</Slides>
  <Notes>0</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Office Theme</vt:lpstr>
      <vt:lpstr>Multiplexing : Sharing a Medium</vt:lpstr>
      <vt:lpstr>Pengertian MUX</vt:lpstr>
      <vt:lpstr>Multiplexing</vt:lpstr>
      <vt:lpstr>Multiplexing</vt:lpstr>
      <vt:lpstr>Slide 5</vt:lpstr>
      <vt:lpstr>Penggunaan Yang Meluas Dalam Komunikasi Data</vt:lpstr>
      <vt:lpstr>Bentuk Umum Multiplexing</vt:lpstr>
      <vt:lpstr>Frequency division multiplexing (FDM)</vt:lpstr>
      <vt:lpstr>Frequency Division Multiplexing (FDM)</vt:lpstr>
      <vt:lpstr>Frequency Division Multiplexing (FDM)</vt:lpstr>
      <vt:lpstr>FDM</vt:lpstr>
      <vt:lpstr>Frequency-Division Multiplexing (FDM)</vt:lpstr>
      <vt:lpstr>Slide 13</vt:lpstr>
      <vt:lpstr>Slide 14</vt:lpstr>
      <vt:lpstr>Slide 15</vt:lpstr>
      <vt:lpstr>Slide 16</vt:lpstr>
      <vt:lpstr>Hirarki FDM</vt:lpstr>
      <vt:lpstr>Slide 18</vt:lpstr>
      <vt:lpstr>Slide 19</vt:lpstr>
      <vt:lpstr>Slide 20</vt:lpstr>
      <vt:lpstr>Slide 21</vt:lpstr>
      <vt:lpstr>Time division multiplexing (TDM)</vt:lpstr>
      <vt:lpstr>Time-Division Multiplexing (TDM)</vt:lpstr>
      <vt:lpstr>Struktur frame PCM</vt:lpstr>
      <vt:lpstr>Standard Eropa : PCM 30</vt:lpstr>
      <vt:lpstr>PCM 30</vt:lpstr>
      <vt:lpstr>Slide 27</vt:lpstr>
      <vt:lpstr>DS PCM 30</vt:lpstr>
      <vt:lpstr>PCM-30 (Recommendation ITU-T G.704)</vt:lpstr>
      <vt:lpstr>Standard Amerika: PCM24</vt:lpstr>
      <vt:lpstr>PCM 1.544-Mbps</vt:lpstr>
      <vt:lpstr>Slide 32</vt:lpstr>
      <vt:lpstr>E1 vs T1</vt:lpstr>
      <vt:lpstr>Time Division Multiplexing</vt:lpstr>
      <vt:lpstr>Slide 35</vt:lpstr>
      <vt:lpstr>Slide 36</vt:lpstr>
      <vt:lpstr>Slide 37</vt:lpstr>
      <vt:lpstr>Slide 38</vt:lpstr>
      <vt:lpstr>PDH Standard Eropa (CEPT)</vt:lpstr>
      <vt:lpstr>PDH Hierarchy</vt:lpstr>
      <vt:lpstr>Time Division Multiplexing (TDM)</vt:lpstr>
      <vt:lpstr>Synchronous Time Division Multiplexing</vt:lpstr>
      <vt:lpstr>Synchronous Time Division Multiplexing</vt:lpstr>
      <vt:lpstr>Slide 44</vt:lpstr>
      <vt:lpstr>Synchronous Time Division Multiplexing</vt:lpstr>
      <vt:lpstr>Slide 46</vt:lpstr>
      <vt:lpstr>Slide 47</vt:lpstr>
      <vt:lpstr>Synchronous Time Division Multiplexing</vt:lpstr>
      <vt:lpstr>T1</vt:lpstr>
      <vt:lpstr>ISDN</vt:lpstr>
      <vt:lpstr>SONET</vt:lpstr>
      <vt:lpstr>Slide 52</vt:lpstr>
      <vt:lpstr>Slide 53</vt:lpstr>
      <vt:lpstr>Synchronous TDM</vt:lpstr>
      <vt:lpstr>Statistical Time Division Multiplexing</vt:lpstr>
      <vt:lpstr>Statistical Time Division Multiplexing</vt:lpstr>
      <vt:lpstr>Slide 57</vt:lpstr>
      <vt:lpstr>Slide 58</vt:lpstr>
      <vt:lpstr>Slide 59</vt:lpstr>
      <vt:lpstr>Slide 60</vt:lpstr>
      <vt:lpstr>Statistical Time Division Multiplexing</vt:lpstr>
      <vt:lpstr>Wavelength division multiplexing (WDM)</vt:lpstr>
      <vt:lpstr>Wavelength Division Multiplexing (WDM)</vt:lpstr>
      <vt:lpstr>Dense Wavelength Division Multiplexing (DWDM)</vt:lpstr>
      <vt:lpstr>Slide 65</vt:lpstr>
      <vt:lpstr>Slide 66</vt:lpstr>
      <vt:lpstr>Sistem DWDM</vt:lpstr>
      <vt:lpstr>Code division multiplexing (CDM)</vt:lpstr>
      <vt:lpstr>Code Division Multiplexing (CDM)</vt:lpstr>
      <vt:lpstr>Code Division Multiplexing</vt:lpstr>
      <vt:lpstr>Code Division Multiplexing</vt:lpstr>
      <vt:lpstr>Code Division Multiple Access (CDMA)</vt:lpstr>
      <vt:lpstr>Code Division Multiplexing</vt:lpstr>
      <vt:lpstr>Slide 74</vt:lpstr>
      <vt:lpstr>Slide 75</vt:lpstr>
      <vt:lpstr>Contoh CDMA </vt:lpstr>
      <vt:lpstr>Slide 77</vt:lpstr>
      <vt:lpstr>Kesimpulan</vt:lpstr>
      <vt:lpstr>Latihan 1</vt:lpstr>
      <vt:lpstr>Jawaban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 Mini</dc:creator>
  <cp:lastModifiedBy>HP Mini</cp:lastModifiedBy>
  <cp:revision>18</cp:revision>
  <dcterms:created xsi:type="dcterms:W3CDTF">2011-04-02T04:01:57Z</dcterms:created>
  <dcterms:modified xsi:type="dcterms:W3CDTF">2011-05-30T15:12:46Z</dcterms:modified>
</cp:coreProperties>
</file>