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0E4F0-5D36-4938-954B-7434EE774F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855C-27FC-48FF-A5C6-31DAD9378F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47D01-9B78-42F2-812B-202B20C015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B3420-5087-4E5D-B559-7A7137860F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FAF02-8095-42CD-A7DE-E5C571A71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2A029-5D4B-477F-890A-B1BC09DC34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0DD3A-CF85-4574-AD04-A205CF3309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188D8-AD6E-401D-A17B-874D325DD9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39B02-016F-4A57-86D6-4EF6BFD998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2828F-9636-4A69-99BD-6A0D6427D5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40326-BF29-40A0-8DD2-1556F6AAD8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A27A93-85A1-4505-9677-730136B402E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2_10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2_11.mp3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2_12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2_13.mp3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2_14.mp3" TargetMode="Externa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2_15.mp3" TargetMode="Externa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2_16.mp3" TargetMode="Externa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2_17.mp3" TargetMode="Externa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2_18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2_19.mp3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1_2.mp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2_20.mp3" TargetMode="Externa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2_21.mp3" TargetMode="Externa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2_22.mp3" TargetMode="Externa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2_23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2_24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2_25.mp3" TargetMode="Externa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2_26.mp3" TargetMode="Externa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2_27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2_28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2_29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1_3.mp3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2_30.mp3" TargetMode="Externa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2_31.mp3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2_32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2_33.mp3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2_34.mp3" TargetMode="Externa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ATA-07\moduler\webdes\s2_35.mp3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2_36.mp3" TargetMode="Externa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2_37.mp3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2_38.mp3" TargetMode="Externa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2_39.mp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1_4.mp3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2_40.mp3" TargetMode="Externa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3_41.mp3" TargetMode="Externa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3_42.mp3" TargetMode="Externa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3_43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3_44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3_45.mp3" TargetMode="Externa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3_46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3_47.mp3" TargetMode="Externa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3_48.mp3" TargetMode="Externa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3_49.mp3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1_5.mp3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3_50.mp3" TargetMode="Externa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3_51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3_52.mp3" TargetMode="External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4_53.mp3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4_54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4_55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5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4_56.mp3" TargetMode="External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4_57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5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4_58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6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4_59.mp3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1_6.mp3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4_60.mp3" TargetMode="Externa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4_61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5_62.mp3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5_63.mp3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5_64.mp3" TargetMode="External"/><Relationship Id="rId4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5_65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7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5_66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7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5_67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7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5_68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7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5_69.mp3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1_7.mp3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5_70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7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5_71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8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5_72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8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5_73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8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mailto:mohamin2070@yahoo.com" TargetMode="External"/><Relationship Id="rId2" Type="http://schemas.openxmlformats.org/officeDocument/2006/relationships/hyperlink" Target="mailto:amin@trisakti.ac.id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ataku\moduler\webdes\s1_8.mp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66432" y="3176412"/>
            <a:ext cx="7772400" cy="1470025"/>
          </a:xfrm>
        </p:spPr>
        <p:txBody>
          <a:bodyPr/>
          <a:lstStyle/>
          <a:p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Web </a:t>
            </a:r>
            <a:r>
              <a:rPr lang="en-US" sz="9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Desain</a:t>
            </a: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730E308-250A-4FA3-A25F-03F1E321725A}" type="slidenum">
              <a:rPr lang="en-US" sz="1400"/>
              <a:pPr algn="r"/>
              <a:t>10</a:t>
            </a:fld>
            <a:endParaRPr lang="en-US" sz="140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/>
              <a:t>Sesi 2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3962400"/>
          </a:xfrm>
          <a:ln>
            <a:solidFill>
              <a:srgbClr val="99CCFF"/>
            </a:solidFill>
          </a:ln>
        </p:spPr>
        <p:txBody>
          <a:bodyPr/>
          <a:lstStyle/>
          <a:p>
            <a:pPr algn="just">
              <a:buFontTx/>
              <a:buNone/>
            </a:pPr>
            <a:r>
              <a:rPr lang="sv-SE" b="1"/>
              <a:t>2.1. Mendesain Web</a:t>
            </a:r>
          </a:p>
          <a:p>
            <a:pPr algn="just">
              <a:buFontTx/>
              <a:buNone/>
            </a:pPr>
            <a:endParaRPr lang="sv-SE" b="1"/>
          </a:p>
          <a:p>
            <a:pPr algn="just">
              <a:buFontTx/>
              <a:buNone/>
            </a:pPr>
            <a:r>
              <a:rPr lang="sv-SE" b="1"/>
              <a:t>		</a:t>
            </a:r>
            <a:r>
              <a:rPr lang="sv-SE" sz="2800" b="1"/>
              <a:t>Pada tahap desain web, anda diharapkan untuk membuat desain-desain cantik untuk grafik yang akan ditampilkan pada halaman web yang akan didesainnya.</a:t>
            </a:r>
            <a:endParaRPr lang="en-US" sz="2800" b="1"/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12295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296" name="s2_1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25" fill="hold"/>
                                        <p:tgtEl>
                                          <p:spTgt spid="122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849A937-4A9E-4733-8206-ACBD4332DC5D}" type="slidenum">
              <a:rPr lang="en-US" sz="1400"/>
              <a:pPr algn="r"/>
              <a:t>11</a:t>
            </a:fld>
            <a:endParaRPr lang="en-US" sz="140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525963"/>
          </a:xfrm>
          <a:ln>
            <a:solidFill>
              <a:srgbClr val="99CCFF"/>
            </a:solidFill>
          </a:ln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en-US" sz="2000" b="1"/>
              <a:t>2.2. Bekerja dengan Adobe PhotoShop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sz="2000" b="1"/>
              <a:t>2.2.1. Membuat Banner dengan menggabung Logo dan Teks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n-US" sz="2000" b="1"/>
          </a:p>
          <a:p>
            <a:pPr lvl="1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 b="1"/>
              <a:t>Rubah warna Foreground Color : Biru Dongker Background :Biru Langit</a:t>
            </a:r>
          </a:p>
          <a:p>
            <a:pPr lvl="1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 b="1"/>
              <a:t>Buat file baru dengan ukuran Width : 800 pxl Hight : 150 pxl</a:t>
            </a:r>
          </a:p>
          <a:p>
            <a:pPr lvl="1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 b="1"/>
              <a:t>Buka File Adobe &gt; Samples &gt; Eagle , terus edit dengan memakai seleksi</a:t>
            </a:r>
          </a:p>
          <a:p>
            <a:pPr lvl="1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 b="1"/>
              <a:t>Klik Layer &gt; New fill layer &gt; Gradient pada menu , terus atur pada Style : Linear Angle : 94 dan Scale : 100 %</a:t>
            </a:r>
          </a:p>
          <a:p>
            <a:pPr lvl="1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 b="1"/>
              <a:t>Lihat hasilnya seperti dibawah ini:</a:t>
            </a:r>
          </a:p>
          <a:p>
            <a:pPr algn="just">
              <a:lnSpc>
                <a:spcPct val="80000"/>
              </a:lnSpc>
            </a:pPr>
            <a:endParaRPr lang="en-US" sz="1800" b="1"/>
          </a:p>
          <a:p>
            <a:pPr algn="just">
              <a:lnSpc>
                <a:spcPct val="80000"/>
              </a:lnSpc>
            </a:pPr>
            <a:endParaRPr lang="en-US" sz="1800" b="1"/>
          </a:p>
          <a:p>
            <a:pPr algn="just">
              <a:lnSpc>
                <a:spcPct val="80000"/>
              </a:lnSpc>
            </a:pPr>
            <a:endParaRPr lang="en-US" sz="1800" b="1"/>
          </a:p>
          <a:p>
            <a:pPr algn="just">
              <a:lnSpc>
                <a:spcPct val="80000"/>
              </a:lnSpc>
            </a:pPr>
            <a:endParaRPr lang="en-US" sz="1800" b="1"/>
          </a:p>
          <a:p>
            <a:pPr algn="just">
              <a:lnSpc>
                <a:spcPct val="80000"/>
              </a:lnSpc>
              <a:buFontTx/>
              <a:buNone/>
            </a:pPr>
            <a:endParaRPr lang="en-US" sz="1800" b="1"/>
          </a:p>
          <a:p>
            <a:pPr algn="just">
              <a:lnSpc>
                <a:spcPct val="80000"/>
              </a:lnSpc>
              <a:buFontTx/>
              <a:buNone/>
            </a:pPr>
            <a:endParaRPr lang="en-US" sz="1800" b="1"/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sz="1800" b="1"/>
              <a:t>		    </a:t>
            </a:r>
            <a:r>
              <a:rPr lang="en-US" sz="1600" b="1"/>
              <a:t>Gambar 2.2. Banner</a:t>
            </a:r>
          </a:p>
        </p:txBody>
      </p:sp>
      <p:pic>
        <p:nvPicPr>
          <p:cNvPr id="13317" name="Picture 4" descr="bn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657600"/>
            <a:ext cx="4560888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20" name="s2_1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67" fill="hold"/>
                                        <p:tgtEl>
                                          <p:spTgt spid="133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48B0104-3B0E-4A3C-AF84-CA91C04A9B01}" type="slidenum">
              <a:rPr lang="en-US" sz="1400"/>
              <a:pPr algn="r"/>
              <a:t>12</a:t>
            </a:fld>
            <a:endParaRPr lang="en-US" sz="140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4114800" cy="4648200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n-US" sz="1400" b="1"/>
              <a:t>2.2.2. Merancang Icon untuk Web Disain 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en-US" sz="1400" b="1" i="1"/>
          </a:p>
          <a:p>
            <a:pPr marL="990600" lvl="1" indent="-5334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1"/>
              <a:t>Membuat Tombol  Lingkar Kecil</a:t>
            </a:r>
          </a:p>
          <a:p>
            <a:pPr marL="990600" lvl="1" indent="-5334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1"/>
              <a:t>Buat Canvas baru,dengan background hitam pekat</a:t>
            </a:r>
          </a:p>
          <a:p>
            <a:pPr marL="990600" lvl="1" indent="-5334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1"/>
              <a:t>Klik foreground color ,pilih warna coklat tua</a:t>
            </a:r>
          </a:p>
          <a:p>
            <a:pPr marL="990600" lvl="1" indent="-5334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1"/>
              <a:t>Klik Layer baru pada palet layer, Klik tool Elliptical Marquee,terus buat lingkaran kecil</a:t>
            </a:r>
          </a:p>
          <a:p>
            <a:pPr marL="990600" lvl="1" indent="-5334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1"/>
              <a:t>Klik Gradient,terus ambil linier gradient pada option bar,klik dari atas ke bawah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en-US" sz="1400" b="1"/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n-US" sz="1400"/>
              <a:t/>
            </a:r>
            <a:br>
              <a:rPr lang="en-US" sz="1400"/>
            </a:br>
            <a:r>
              <a:rPr lang="en-US" sz="1400"/>
              <a:t>                  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n-US" sz="1400"/>
              <a:t>                       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en-US" sz="1400"/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n-US" sz="1400" b="1"/>
              <a:t>                                                                     Gambar 2.2.2a.  Gradient Linier</a:t>
            </a:r>
          </a:p>
        </p:txBody>
      </p:sp>
      <p:pic>
        <p:nvPicPr>
          <p:cNvPr id="14341" name="Picture 4" descr="lingka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343400"/>
            <a:ext cx="14478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14343" name="Line 6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Rectangle 3"/>
          <p:cNvSpPr txBox="1">
            <a:spLocks noChangeArrowheads="1"/>
          </p:cNvSpPr>
          <p:nvPr/>
        </p:nvSpPr>
        <p:spPr bwMode="auto">
          <a:xfrm>
            <a:off x="4572000" y="1295400"/>
            <a:ext cx="4114800" cy="464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marL="990600" lvl="1" indent="-533400">
              <a:buFont typeface="Wingdings" pitchFamily="2" charset="2"/>
              <a:buChar char="§"/>
            </a:pPr>
            <a:r>
              <a:rPr lang="en-US" sz="1600" b="1"/>
              <a:t>Klik Select &gt; Modify &gt; Contract, isi : 6 pada Menu</a:t>
            </a:r>
          </a:p>
          <a:p>
            <a:pPr marL="990600" lvl="1" indent="-533400">
              <a:buFont typeface="Wingdings" pitchFamily="2" charset="2"/>
              <a:buChar char="§"/>
            </a:pPr>
            <a:r>
              <a:rPr lang="en-US" sz="1600" b="1"/>
              <a:t>Klik Edit &gt; Transform &gt; Rotate 180 0, pada Menu</a:t>
            </a:r>
          </a:p>
          <a:p>
            <a:pPr marL="609600" indent="-609600"/>
            <a:endParaRPr lang="en-US" b="1"/>
          </a:p>
          <a:p>
            <a:pPr marL="609600" indent="-609600"/>
            <a:endParaRPr lang="en-US" b="1"/>
          </a:p>
          <a:p>
            <a:pPr marL="609600" indent="-609600"/>
            <a:endParaRPr lang="en-US" b="1"/>
          </a:p>
          <a:p>
            <a:pPr marL="609600" indent="-609600"/>
            <a:endParaRPr lang="en-US" b="1"/>
          </a:p>
          <a:p>
            <a:pPr marL="609600" indent="-609600"/>
            <a:endParaRPr lang="en-US" b="1"/>
          </a:p>
          <a:p>
            <a:pPr marL="609600" indent="-609600"/>
            <a:endParaRPr lang="en-US" b="1"/>
          </a:p>
          <a:p>
            <a:pPr marL="609600" indent="-609600"/>
            <a:endParaRPr lang="en-US" b="1"/>
          </a:p>
          <a:p>
            <a:pPr marL="609600" indent="-609600"/>
            <a:r>
              <a:rPr lang="en-US" b="1"/>
              <a:t>	Gambar 2.2.2b. Rotate 180 0</a:t>
            </a:r>
          </a:p>
        </p:txBody>
      </p:sp>
      <p:pic>
        <p:nvPicPr>
          <p:cNvPr id="14345" name="Picture 4" descr="lingkar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514600"/>
            <a:ext cx="18923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s2_1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23" fill="hold"/>
                                        <p:tgtEl>
                                          <p:spTgt spid="143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CF07A07-24AA-45CE-A2BD-3DB570288E37}" type="slidenum">
              <a:rPr lang="en-US" sz="1400"/>
              <a:pPr algn="r"/>
              <a:t>13</a:t>
            </a:fld>
            <a:endParaRPr lang="en-US" sz="140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114800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/>
            <a:r>
              <a:rPr lang="en-US" sz="2400"/>
              <a:t>Klik layer baru pada palet layer,serta ketik “a”</a:t>
            </a:r>
          </a:p>
          <a:p>
            <a:pPr marL="609600" indent="-609600"/>
            <a:r>
              <a:rPr lang="en-US" sz="2400"/>
              <a:t>Hasilnya</a:t>
            </a:r>
          </a:p>
          <a:p>
            <a:pPr marL="609600" indent="-609600">
              <a:buFontTx/>
              <a:buNone/>
            </a:pPr>
            <a:endParaRPr lang="en-US" b="1"/>
          </a:p>
          <a:p>
            <a:pPr marL="609600" indent="-609600">
              <a:buFontTx/>
              <a:buNone/>
            </a:pPr>
            <a:endParaRPr lang="en-US" b="1"/>
          </a:p>
          <a:p>
            <a:pPr marL="609600" indent="-609600">
              <a:buFontTx/>
              <a:buNone/>
            </a:pPr>
            <a:endParaRPr lang="en-US" b="1"/>
          </a:p>
          <a:p>
            <a:pPr marL="609600" indent="-609600">
              <a:buFontTx/>
              <a:buNone/>
            </a:pPr>
            <a:r>
              <a:rPr lang="en-US" b="1"/>
              <a:t/>
            </a:r>
            <a:br>
              <a:rPr lang="en-US" b="1"/>
            </a:br>
            <a:r>
              <a:rPr lang="en-US"/>
              <a:t>   	    </a:t>
            </a:r>
            <a:r>
              <a:rPr lang="en-US" sz="2400"/>
              <a:t>Gambar  2.2.2c. Tombol Panah</a:t>
            </a:r>
            <a:endParaRPr lang="en-US" sz="2400" b="1"/>
          </a:p>
          <a:p>
            <a:pPr marL="609600" indent="-609600">
              <a:buFontTx/>
              <a:buNone/>
            </a:pPr>
            <a:endParaRPr lang="en-US"/>
          </a:p>
        </p:txBody>
      </p:sp>
      <p:pic>
        <p:nvPicPr>
          <p:cNvPr id="15365" name="Picture 4" descr="lingkar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352800"/>
            <a:ext cx="134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15367" name="Line 6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368" name="s2_1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7" fill="hold"/>
                                        <p:tgtEl>
                                          <p:spTgt spid="153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91A1507-76F8-43A7-A270-088DBC1F27F3}" type="slidenum">
              <a:rPr lang="en-US" sz="1400"/>
              <a:pPr algn="r"/>
              <a:t>14</a:t>
            </a:fld>
            <a:endParaRPr lang="en-US" sz="140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525963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b="1"/>
              <a:t>2.2.3. Membuat Tombol Panah</a:t>
            </a:r>
          </a:p>
          <a:p>
            <a:pPr marL="609600" indent="-609600">
              <a:buFontTx/>
              <a:buNone/>
            </a:pPr>
            <a:endParaRPr lang="en-US" sz="2400"/>
          </a:p>
          <a:p>
            <a:pPr marL="990600" lvl="1" indent="-533400" algn="just">
              <a:buFont typeface="Wingdings" pitchFamily="2" charset="2"/>
              <a:buChar char="§"/>
            </a:pPr>
            <a:r>
              <a:rPr lang="en-US" sz="1600" b="1"/>
              <a:t>Buat canvas baru, dengan background putih</a:t>
            </a:r>
          </a:p>
          <a:p>
            <a:pPr marL="990600" lvl="1" indent="-533400" algn="just">
              <a:buFont typeface="Wingdings" pitchFamily="2" charset="2"/>
              <a:buChar char="§"/>
            </a:pPr>
            <a:r>
              <a:rPr lang="en-US" sz="1600" b="1"/>
              <a:t>Klik Custom shap tool &gt; Klik Shape pada option bar &gt; Arrow dan klik</a:t>
            </a:r>
          </a:p>
          <a:p>
            <a:pPr marL="990600" lvl="1" indent="-533400" algn="just">
              <a:buFont typeface="Wingdings" pitchFamily="2" charset="2"/>
              <a:buChar char="§"/>
            </a:pPr>
            <a:r>
              <a:rPr lang="en-US" sz="1600" b="1"/>
              <a:t>Tarik pada canvas sesuae dengan kebutuan Anda</a:t>
            </a:r>
          </a:p>
          <a:p>
            <a:pPr marL="990600" lvl="1" indent="-533400" algn="just">
              <a:buFont typeface="Wingdings" pitchFamily="2" charset="2"/>
              <a:buChar char="§"/>
            </a:pPr>
            <a:r>
              <a:rPr lang="en-US" sz="1600" b="1"/>
              <a:t>Klik Style pada Window &gt; pilih Photographic Effects &gt; Blue Tone</a:t>
            </a:r>
          </a:p>
          <a:p>
            <a:pPr marL="990600" lvl="1" indent="-533400" algn="just">
              <a:buFont typeface="Wingdings" pitchFamily="2" charset="2"/>
              <a:buChar char="§"/>
            </a:pPr>
            <a:r>
              <a:rPr lang="en-US" sz="1600" b="1"/>
              <a:t>Tambahkan layer baru pada Palet Layer,serta tulis “ Home”</a:t>
            </a:r>
          </a:p>
          <a:p>
            <a:pPr marL="990600" lvl="1" indent="-533400" algn="just">
              <a:buFont typeface="Wingdings" pitchFamily="2" charset="2"/>
              <a:buChar char="§"/>
            </a:pPr>
            <a:r>
              <a:rPr lang="en-US" sz="1600" b="1"/>
              <a:t>Hasilnya</a:t>
            </a:r>
          </a:p>
          <a:p>
            <a:pPr marL="990600" lvl="1" indent="-533400" algn="just">
              <a:buFont typeface="Wingdings" pitchFamily="2" charset="2"/>
              <a:buChar char="§"/>
            </a:pPr>
            <a:endParaRPr lang="en-US" sz="1600" b="1"/>
          </a:p>
          <a:p>
            <a:pPr marL="990600" lvl="1" indent="-533400" algn="just">
              <a:buFont typeface="Wingdings" pitchFamily="2" charset="2"/>
              <a:buNone/>
            </a:pPr>
            <a:endParaRPr lang="en-US" sz="1600" b="1"/>
          </a:p>
          <a:p>
            <a:pPr marL="990600" lvl="1" indent="-533400" algn="just">
              <a:buFont typeface="Wingdings" pitchFamily="2" charset="2"/>
              <a:buNone/>
            </a:pPr>
            <a:endParaRPr lang="en-US" sz="1600" b="1"/>
          </a:p>
          <a:p>
            <a:pPr marL="990600" lvl="1" indent="-533400" algn="just">
              <a:buFont typeface="Wingdings" pitchFamily="2" charset="2"/>
              <a:buNone/>
            </a:pPr>
            <a:endParaRPr lang="en-US" sz="1600" b="1"/>
          </a:p>
          <a:p>
            <a:pPr marL="990600" lvl="1" indent="-533400" algn="just">
              <a:buFont typeface="Wingdings" pitchFamily="2" charset="2"/>
              <a:buNone/>
            </a:pPr>
            <a:r>
              <a:rPr lang="en-US" sz="1600" b="1"/>
              <a:t>		  Gambar 2.2.3 Panah</a:t>
            </a:r>
          </a:p>
        </p:txBody>
      </p:sp>
      <p:pic>
        <p:nvPicPr>
          <p:cNvPr id="16389" name="Picture 4" descr="pana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886200"/>
            <a:ext cx="17018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16391" name="Line 6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392" name="s2_1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75" fill="hold"/>
                                        <p:tgtEl>
                                          <p:spTgt spid="163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5E65B42-FC6F-4518-8609-340C38CAC938}" type="slidenum">
              <a:rPr lang="en-US" sz="1400"/>
              <a:pPr algn="r"/>
              <a:t>15</a:t>
            </a:fld>
            <a:endParaRPr lang="en-US" sz="140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525963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n-US" sz="2800" b="1"/>
              <a:t>2.2.4. Membuat Tombol Timbul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en-US" sz="2800"/>
          </a:p>
          <a:p>
            <a:pPr marL="609600" indent="-609600" algn="just">
              <a:lnSpc>
                <a:spcPct val="90000"/>
              </a:lnSpc>
            </a:pPr>
            <a:r>
              <a:rPr lang="en-US" sz="2000"/>
              <a:t>Buat canvas baru dengan background putih</a:t>
            </a:r>
          </a:p>
          <a:p>
            <a:pPr marL="609600" indent="-609600" algn="just">
              <a:lnSpc>
                <a:spcPct val="90000"/>
              </a:lnSpc>
            </a:pPr>
            <a:r>
              <a:rPr lang="pt-BR" sz="2000"/>
              <a:t>Klik elliptical marque , buat lingkaran kecil pada canvas,warna biru muda</a:t>
            </a:r>
            <a:endParaRPr lang="sv-SE" sz="2000"/>
          </a:p>
          <a:p>
            <a:pPr marL="609600" indent="-609600" algn="just">
              <a:lnSpc>
                <a:spcPct val="90000"/>
              </a:lnSpc>
            </a:pPr>
            <a:r>
              <a:rPr lang="sv-SE" sz="2000"/>
              <a:t>Klik paint bucket, terus klik pada lingkaran sehingga menjadi biru muda</a:t>
            </a:r>
          </a:p>
          <a:p>
            <a:pPr marL="609600" indent="-609600" algn="just">
              <a:lnSpc>
                <a:spcPct val="90000"/>
              </a:lnSpc>
            </a:pPr>
            <a:endParaRPr lang="sv-SE" sz="2000"/>
          </a:p>
          <a:p>
            <a:pPr marL="609600" indent="-609600" algn="just">
              <a:lnSpc>
                <a:spcPct val="90000"/>
              </a:lnSpc>
            </a:pPr>
            <a:endParaRPr lang="sv-SE" sz="2000"/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sv-SE" sz="2000"/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sv-SE" sz="2000"/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sv-SE" sz="2000"/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sv-SE" sz="2000"/>
              <a:t>			Gambar  2.2.4a. Tombol Timbul</a:t>
            </a:r>
            <a:endParaRPr lang="en-US" sz="2000"/>
          </a:p>
        </p:txBody>
      </p:sp>
      <p:pic>
        <p:nvPicPr>
          <p:cNvPr id="17413" name="Picture 4" descr="timb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962400"/>
            <a:ext cx="14351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17415" name="Line 6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416" name="s2_15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21" fill="hold"/>
                                        <p:tgtEl>
                                          <p:spTgt spid="174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D04B7A4-A830-454F-9421-2966DF0C2494}" type="slidenum">
              <a:rPr lang="en-US" sz="1400"/>
              <a:pPr algn="r"/>
              <a:t>16</a:t>
            </a:fld>
            <a:endParaRPr lang="en-US" sz="140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229600" cy="4191000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>
              <a:lnSpc>
                <a:spcPct val="80000"/>
              </a:lnSpc>
            </a:pPr>
            <a:r>
              <a:rPr lang="sv-SE" sz="2000"/>
              <a:t>Klik duplicate layer &gt; pada layer untuk menggandakan, pada hasil duplicate beri warna hitam</a:t>
            </a:r>
          </a:p>
          <a:p>
            <a:pPr marL="609600" indent="-609600" algn="just">
              <a:lnSpc>
                <a:spcPct val="80000"/>
              </a:lnSpc>
            </a:pPr>
            <a:r>
              <a:rPr lang="sv-SE" sz="2000"/>
              <a:t>Klik Filter &gt; Blur &gt; Gaussian Blur,isi radius : 15 pxl</a:t>
            </a:r>
            <a:endParaRPr lang="en-US" sz="2000"/>
          </a:p>
          <a:p>
            <a:pPr marL="609600" indent="-609600" algn="just">
              <a:lnSpc>
                <a:spcPct val="80000"/>
              </a:lnSpc>
            </a:pPr>
            <a:r>
              <a:rPr lang="en-US" sz="2000"/>
              <a:t>Klik Filter &gt; Stylize &gt; Emboss isi pada Angle : 120, Height : 6 dan Amount : 350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2000"/>
              <a:t>Ubah mode blend dari Normal menjadi Hard Light pada palet layers</a:t>
            </a:r>
          </a:p>
          <a:p>
            <a:pPr marL="609600" indent="-609600" algn="just">
              <a:lnSpc>
                <a:spcPct val="80000"/>
              </a:lnSpc>
            </a:pPr>
            <a:endParaRPr lang="en-US" sz="2000"/>
          </a:p>
          <a:p>
            <a:pPr marL="609600" indent="-609600" algn="just">
              <a:lnSpc>
                <a:spcPct val="80000"/>
              </a:lnSpc>
            </a:pPr>
            <a:endParaRPr lang="en-US" sz="2000"/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2000"/>
          </a:p>
          <a:p>
            <a:pPr marL="609600" indent="-609600" algn="just">
              <a:lnSpc>
                <a:spcPct val="80000"/>
              </a:lnSpc>
            </a:pPr>
            <a:endParaRPr lang="en-US" sz="2000"/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2000"/>
              <a:t>		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2000"/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2000"/>
              <a:t>			     Gambar 2.2.4b.Tombol Timbul Biru</a:t>
            </a:r>
          </a:p>
        </p:txBody>
      </p:sp>
      <p:pic>
        <p:nvPicPr>
          <p:cNvPr id="18437" name="Picture 4" descr="timbu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886200"/>
            <a:ext cx="15113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18439" name="Line 6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40" name="s2_16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15" fill="hold"/>
                                        <p:tgtEl>
                                          <p:spTgt spid="184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2A5BA80-DAB2-40E5-8C1B-C3A64EDB37A9}" type="slidenum">
              <a:rPr lang="en-US" sz="1400"/>
              <a:pPr algn="r"/>
              <a:t>17</a:t>
            </a:fld>
            <a:endParaRPr lang="en-US" sz="140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525963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/>
            <a:r>
              <a:rPr lang="en-US" sz="2000"/>
              <a:t>Buat layer baru pada palet layer, tulis “email”, terus klik Warped  text &gt; Style:Flag dengan format Bend: 67 % yang lain nol</a:t>
            </a:r>
          </a:p>
          <a:p>
            <a:pPr marL="609600" indent="-609600" algn="just"/>
            <a:r>
              <a:rPr lang="en-US" sz="2000"/>
              <a:t>Klik layer  &gt; Layer Style &gt; Drop Shadow</a:t>
            </a:r>
          </a:p>
          <a:p>
            <a:pPr marL="609600" indent="-609600" algn="just"/>
            <a:r>
              <a:rPr lang="en-US" sz="2000"/>
              <a:t>Hasilnya</a:t>
            </a:r>
          </a:p>
          <a:p>
            <a:pPr marL="609600" indent="-609600" algn="just"/>
            <a:endParaRPr lang="en-US" sz="2000"/>
          </a:p>
          <a:p>
            <a:pPr marL="609600" indent="-609600" algn="just">
              <a:buFontTx/>
              <a:buNone/>
            </a:pPr>
            <a:endParaRPr lang="en-US" sz="2000"/>
          </a:p>
          <a:p>
            <a:pPr marL="609600" indent="-609600" algn="just">
              <a:buFontTx/>
              <a:buNone/>
            </a:pPr>
            <a:endParaRPr lang="en-US" sz="2000"/>
          </a:p>
          <a:p>
            <a:pPr marL="609600" indent="-609600" algn="just">
              <a:buFontTx/>
              <a:buNone/>
            </a:pPr>
            <a:endParaRPr lang="en-US" sz="2000"/>
          </a:p>
          <a:p>
            <a:pPr marL="609600" indent="-609600" algn="just">
              <a:buFontTx/>
              <a:buNone/>
            </a:pPr>
            <a:endParaRPr lang="en-US" sz="2000"/>
          </a:p>
          <a:p>
            <a:pPr marL="609600" indent="-609600" algn="just">
              <a:buFontTx/>
              <a:buNone/>
            </a:pPr>
            <a:r>
              <a:rPr lang="en-US" sz="2000"/>
              <a:t>			Gambar 2.2.4c.Icon Email</a:t>
            </a:r>
          </a:p>
        </p:txBody>
      </p:sp>
      <p:pic>
        <p:nvPicPr>
          <p:cNvPr id="19461" name="Picture 4" descr="timbu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124200"/>
            <a:ext cx="15113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19463" name="Line 6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4" name="s2_17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44" fill="hold"/>
                                        <p:tgtEl>
                                          <p:spTgt spid="194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CA7BA5F-9503-4DAA-B1E0-CD919FF7D972}" type="slidenum">
              <a:rPr lang="en-US" sz="1400"/>
              <a:pPr algn="r"/>
              <a:t>18</a:t>
            </a:fld>
            <a:endParaRPr lang="en-US" sz="140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525963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400" b="1"/>
              <a:t>2.2.5. Membuat Icon Save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400" b="1"/>
          </a:p>
          <a:p>
            <a:pPr marL="990600" lvl="1" indent="-533400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200" b="1"/>
              <a:t>Buat Canvas baru dengan latar belakang putih</a:t>
            </a:r>
          </a:p>
          <a:p>
            <a:pPr marL="990600" lvl="1" indent="-533400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200" b="1"/>
              <a:t>Rubah warna pada  foreground color menjadi coklat muda </a:t>
            </a:r>
          </a:p>
          <a:p>
            <a:pPr marL="990600" lvl="1" indent="-533400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200" b="1"/>
              <a:t>Klik Rounded Rectangle Tool,terus klik,tahan &amp; tarik pada canvas</a:t>
            </a:r>
          </a:p>
          <a:p>
            <a:pPr marL="990600" lvl="1" indent="-533400" algn="just">
              <a:lnSpc>
                <a:spcPct val="80000"/>
              </a:lnSpc>
              <a:buFont typeface="Wingdings" pitchFamily="2" charset="2"/>
              <a:buNone/>
            </a:pPr>
            <a:endParaRPr lang="en-US" sz="1200" b="1"/>
          </a:p>
          <a:p>
            <a:pPr marL="609600" indent="-609600" algn="just">
              <a:lnSpc>
                <a:spcPct val="80000"/>
              </a:lnSpc>
            </a:pPr>
            <a:endParaRPr lang="en-US" sz="1400" b="1"/>
          </a:p>
          <a:p>
            <a:pPr marL="609600" indent="-609600" algn="just">
              <a:lnSpc>
                <a:spcPct val="80000"/>
              </a:lnSpc>
            </a:pPr>
            <a:endParaRPr lang="en-US" sz="14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4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400" b="1"/>
              <a:t>				Gambar 2.2.5a. Icon Save Awal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400" b="1"/>
          </a:p>
          <a:p>
            <a:pPr marL="990600" lvl="1" indent="-533400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200" b="1"/>
              <a:t>Rubah warna pada foreground color menjadi putih </a:t>
            </a:r>
          </a:p>
          <a:p>
            <a:pPr marL="990600" lvl="1" indent="-533400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200" b="1"/>
              <a:t>Buat layer baru pada palet layer &amp; ketik “Save”</a:t>
            </a:r>
          </a:p>
          <a:p>
            <a:pPr marL="990600" lvl="1" indent="-533400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200" b="1"/>
              <a:t>Klik Layer &gt; Layer style &gt; Drop Shadow dengan format pilih Inner Shadow,Inner glow &amp; Bevel and emboss serta Blending options &gt; Blend mode : Luminosity, Opacity : 75 % Fill opacity : 100 %</a:t>
            </a:r>
          </a:p>
          <a:p>
            <a:pPr marL="990600" lvl="1" indent="-533400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200" b="1"/>
              <a:t>Hasilnya</a:t>
            </a:r>
          </a:p>
          <a:p>
            <a:pPr marL="990600" lvl="1" indent="-533400" algn="just">
              <a:lnSpc>
                <a:spcPct val="80000"/>
              </a:lnSpc>
              <a:buFont typeface="Wingdings" pitchFamily="2" charset="2"/>
              <a:buChar char="§"/>
            </a:pPr>
            <a:endParaRPr lang="en-US" sz="1200" b="1"/>
          </a:p>
          <a:p>
            <a:pPr marL="609600" indent="-609600" algn="just">
              <a:lnSpc>
                <a:spcPct val="80000"/>
              </a:lnSpc>
            </a:pPr>
            <a:endParaRPr lang="en-US" sz="14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4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400" b="1"/>
              <a:t>				Gambar  2.2.5b. Icon  Save</a:t>
            </a:r>
          </a:p>
        </p:txBody>
      </p:sp>
      <p:pic>
        <p:nvPicPr>
          <p:cNvPr id="20485" name="Picture 9" descr="tsav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7700" y="2413000"/>
            <a:ext cx="16891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 descr="tsa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7700" y="4419600"/>
            <a:ext cx="1689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11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20488" name="Line 12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489" name="s2_18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56" fill="hold"/>
                                        <p:tgtEl>
                                          <p:spTgt spid="204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4DC9767-03D2-43B2-98AC-4832628128DE}" type="slidenum">
              <a:rPr lang="en-US" sz="1400"/>
              <a:pPr algn="r"/>
              <a:t>19</a:t>
            </a:fld>
            <a:endParaRPr lang="en-US" sz="140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3962400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000" b="1"/>
              <a:t>2.2.6. Membuat Icon Menu untuk Web Disain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000" b="1"/>
          </a:p>
          <a:p>
            <a:pPr marL="1371600" lvl="2" indent="-457200">
              <a:lnSpc>
                <a:spcPct val="90000"/>
              </a:lnSpc>
            </a:pPr>
            <a:r>
              <a:rPr lang="en-US" sz="1800" b="1"/>
              <a:t>Buka canvas baru,dengan warna putih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z="1800" b="1"/>
              <a:t>Klik Rectangular Marquee, klik dan tarik pada canvas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z="1800" b="1"/>
              <a:t>Klik Add selection pada option bar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z="1800" b="1"/>
              <a:t>Klik Elliptical Marquee seperti pada gambar dibawah ini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8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00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00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00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000"/>
              <a:t>			Gambar 2.2.6a.  Icon Menu</a:t>
            </a:r>
          </a:p>
        </p:txBody>
      </p:sp>
      <p:pic>
        <p:nvPicPr>
          <p:cNvPr id="21509" name="Picture 4" descr="iconlingkardep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886200"/>
            <a:ext cx="3060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21511" name="Line 6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12" name="s2_19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78" fill="hold"/>
                                        <p:tgtEl>
                                          <p:spTgt spid="215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4673C01-EAB4-417C-8FC8-B73A2E4720BD}" type="slidenum">
              <a:rPr lang="en-US" sz="1400"/>
              <a:pPr algn="r"/>
              <a:t>2</a:t>
            </a:fld>
            <a:endParaRPr lang="en-US" sz="140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6200"/>
            <a:ext cx="8534400" cy="838200"/>
          </a:xfrm>
          <a:ln>
            <a:solidFill>
              <a:srgbClr val="99CCFF"/>
            </a:solidFill>
          </a:ln>
        </p:spPr>
        <p:txBody>
          <a:bodyPr/>
          <a:lstStyle/>
          <a:p>
            <a:r>
              <a:rPr lang="en-US" b="1"/>
              <a:t>Pendahuluan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4114800" cy="4572000"/>
          </a:xfrm>
          <a:ln>
            <a:solidFill>
              <a:srgbClr val="99CCFF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b="1"/>
              <a:t>Sesi1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/>
              <a:t>1.1. Prinsip-Prinsip DesainSecond level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/>
              <a:t>1.2. Elemen-Elemen Grafis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/>
              <a:t>1.3. Komposisi Tata Letak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v-SE" sz="1200" b="1"/>
              <a:t>1.4. Perencanaan dan Perancangan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/>
              <a:t>1.5. Materi yang Bagus, Bermutu dan Selalu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/>
              <a:t>       Diperbarui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/>
              <a:t>1.6. Cepat dan Mudah Diakses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1200" b="1"/>
              <a:t>1.7. Desain dan Animasi yang Cantik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1200" b="1"/>
              <a:t>1.8. Promosi yang Gencar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_tradnl" sz="1200" b="1"/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1200" b="1"/>
              <a:t>Sesi 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v-SE" sz="1200" b="1"/>
              <a:t>2.1. Mendesain Web</a:t>
            </a:r>
            <a:endParaRPr lang="en-US" sz="12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/>
              <a:t>2.2. Bekerja dengan Adobe PhotoShop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/>
              <a:t>	2.2.1. Membuat Banner dengan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/>
              <a:t>                  menggabung Logo dan Teks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/>
              <a:t>	2.2.2. Merancang Icon untuk Web Disain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/>
              <a:t>	2.2.3. Membuat Tombol Panah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/>
              <a:t>	2.2.4. Membuat Tombol Timbul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/>
              <a:t>	2.2.5. Membuat Icon Save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/>
              <a:t>	2.2.6. Membuat Icon Menu untuk Web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/>
              <a:t>                  Disain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v-SE" sz="1200" b="1"/>
              <a:t>	2.2.7. </a:t>
            </a:r>
            <a:r>
              <a:rPr lang="en-US" sz="1200" b="1"/>
              <a:t>Membuat Icon Kotak Lingkar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1200" b="1"/>
              <a:t>	2.2.8.  Manipulasi Foto  di    Disain  Menu </a:t>
            </a:r>
            <a:endParaRPr lang="en-US" sz="1200" b="1"/>
          </a:p>
          <a:p>
            <a:pPr>
              <a:lnSpc>
                <a:spcPct val="80000"/>
              </a:lnSpc>
              <a:buFontTx/>
              <a:buNone/>
            </a:pPr>
            <a:endParaRPr lang="en-US" sz="1200" b="1"/>
          </a:p>
        </p:txBody>
      </p:sp>
      <p:sp>
        <p:nvSpPr>
          <p:cNvPr id="4102" name="Text Placeholder 2"/>
          <p:cNvSpPr>
            <a:spLocks/>
          </p:cNvSpPr>
          <p:nvPr/>
        </p:nvSpPr>
        <p:spPr bwMode="auto">
          <a:xfrm>
            <a:off x="4800600" y="1295400"/>
            <a:ext cx="3886200" cy="45720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200" b="1"/>
              <a:t>Sesi3</a:t>
            </a:r>
          </a:p>
          <a:p>
            <a:pPr marL="342900" indent="-342900">
              <a:spcBef>
                <a:spcPct val="20000"/>
              </a:spcBef>
            </a:pPr>
            <a:r>
              <a:rPr lang="nb-NO" sz="1200" b="1"/>
              <a:t>3.1. Bekerja dengan DreamWeaver</a:t>
            </a:r>
          </a:p>
          <a:p>
            <a:pPr marL="342900" indent="-342900">
              <a:spcBef>
                <a:spcPct val="20000"/>
              </a:spcBef>
            </a:pPr>
            <a:r>
              <a:rPr lang="nb-NO" sz="1200" b="1"/>
              <a:t>      	3.1.1. Mengenal Teks </a:t>
            </a:r>
            <a:endParaRPr lang="en-US" sz="1200" b="1"/>
          </a:p>
          <a:p>
            <a:pPr marL="342900" indent="-342900">
              <a:spcBef>
                <a:spcPct val="20000"/>
              </a:spcBef>
            </a:pPr>
            <a:r>
              <a:rPr lang="en-US" sz="1200" b="1"/>
              <a:t>	3.1.2. Menggunakan Link Halaman</a:t>
            </a:r>
          </a:p>
          <a:p>
            <a:pPr marL="342900" indent="-342900">
              <a:spcBef>
                <a:spcPct val="20000"/>
              </a:spcBef>
            </a:pPr>
            <a:endParaRPr lang="en-US" sz="1200" b="1"/>
          </a:p>
          <a:p>
            <a:pPr marL="342900" indent="-342900">
              <a:spcBef>
                <a:spcPct val="20000"/>
              </a:spcBef>
            </a:pPr>
            <a:r>
              <a:rPr lang="en-US" sz="1200" b="1"/>
              <a:t>Sesi 4</a:t>
            </a:r>
          </a:p>
          <a:p>
            <a:pPr marL="342900" indent="-342900">
              <a:spcBef>
                <a:spcPct val="20000"/>
              </a:spcBef>
            </a:pPr>
            <a:r>
              <a:rPr lang="en-US" sz="1200" b="1"/>
              <a:t>4.1. Menggunakan Tabel </a:t>
            </a:r>
            <a:endParaRPr lang="sv-SE" sz="1200" b="1"/>
          </a:p>
          <a:p>
            <a:pPr marL="342900" indent="-342900">
              <a:spcBef>
                <a:spcPct val="20000"/>
              </a:spcBef>
            </a:pPr>
            <a:r>
              <a:rPr lang="sv-SE" sz="1200" b="1"/>
              <a:t>4.2. Membuat Desain dengan Memakai Frame</a:t>
            </a:r>
            <a:endParaRPr lang="en-US" sz="1200" b="1"/>
          </a:p>
          <a:p>
            <a:pPr marL="342900" indent="-342900">
              <a:spcBef>
                <a:spcPct val="20000"/>
              </a:spcBef>
            </a:pPr>
            <a:r>
              <a:rPr lang="en-US" sz="1200" b="1"/>
              <a:t>4.3. Internal Frame (iFrame)</a:t>
            </a:r>
          </a:p>
          <a:p>
            <a:pPr marL="342900" indent="-342900">
              <a:spcBef>
                <a:spcPct val="20000"/>
              </a:spcBef>
            </a:pPr>
            <a:endParaRPr lang="en-US" sz="1200" b="1"/>
          </a:p>
          <a:p>
            <a:pPr marL="342900" indent="-342900">
              <a:spcBef>
                <a:spcPct val="20000"/>
              </a:spcBef>
            </a:pPr>
            <a:r>
              <a:rPr lang="en-US" sz="1200" b="1"/>
              <a:t>Sesi 5</a:t>
            </a:r>
          </a:p>
          <a:p>
            <a:pPr marL="342900" indent="-342900">
              <a:spcBef>
                <a:spcPct val="20000"/>
              </a:spcBef>
            </a:pPr>
            <a:r>
              <a:rPr lang="en-US" sz="1200" b="1"/>
              <a:t>5.1. Membuat Menu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200" b="1"/>
              <a:t>	5.1.1. Mengunakan Layout Tabel dan                                 Layout Cell</a:t>
            </a:r>
          </a:p>
          <a:p>
            <a:pPr marL="342900" indent="-342900">
              <a:spcBef>
                <a:spcPct val="20000"/>
              </a:spcBef>
            </a:pPr>
            <a:r>
              <a:rPr lang="en-US" sz="1200" b="1"/>
              <a:t>	5.1.2. Membuat Sub Menu dengan  Layer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200" b="1"/>
              <a:t>5.2. Membuat  Menu dengan Show Pop Up                Menu Trik 1</a:t>
            </a:r>
          </a:p>
          <a:p>
            <a:pPr marL="342900" indent="-342900">
              <a:spcBef>
                <a:spcPct val="20000"/>
              </a:spcBef>
            </a:pPr>
            <a:r>
              <a:rPr lang="en-US" sz="1200" b="1"/>
              <a:t>5.3. Membuat Menu dengan Show Pop Up                Menu Trik 2</a:t>
            </a:r>
            <a:endParaRPr lang="sv-SE" sz="1200" b="1"/>
          </a:p>
          <a:p>
            <a:pPr marL="342900" indent="-342900">
              <a:spcBef>
                <a:spcPct val="20000"/>
              </a:spcBef>
            </a:pPr>
            <a:r>
              <a:rPr lang="sv-SE" sz="1200" b="1"/>
              <a:t>5.4. Membuat  Menu dengan Show Pop Up                Menu Trik 3</a:t>
            </a:r>
            <a:endParaRPr lang="en-US" sz="1200" b="1"/>
          </a:p>
        </p:txBody>
      </p:sp>
      <p:sp>
        <p:nvSpPr>
          <p:cNvPr id="4103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04" name="s1_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525" fill="hold"/>
                                        <p:tgtEl>
                                          <p:spTgt spid="4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959BB47-A998-47B8-BC52-27C132621F3B}" type="slidenum">
              <a:rPr lang="en-US" sz="1400"/>
              <a:pPr algn="r"/>
              <a:t>20</a:t>
            </a:fld>
            <a:endParaRPr lang="en-US" sz="140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3886200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/>
            <a:r>
              <a:rPr lang="en-US" sz="2800" b="1"/>
              <a:t>Klik  Foreground color,ganti warna</a:t>
            </a:r>
          </a:p>
          <a:p>
            <a:pPr marL="609600" indent="-609600" algn="just">
              <a:buFontTx/>
              <a:buNone/>
            </a:pPr>
            <a:r>
              <a:rPr lang="en-US" sz="2800" b="1"/>
              <a:t>	menjadi coklat muda</a:t>
            </a:r>
          </a:p>
          <a:p>
            <a:pPr marL="609600" indent="-609600" algn="just"/>
            <a:r>
              <a:rPr lang="en-US" sz="2800" b="1"/>
              <a:t>Klik Paint bucket, terus klik pada objek kotak yang telah dibuat</a:t>
            </a:r>
          </a:p>
          <a:p>
            <a:pPr marL="609600" indent="-609600" algn="just">
              <a:buFontTx/>
              <a:buNone/>
            </a:pPr>
            <a:endParaRPr lang="sv-SE" sz="2800" b="1"/>
          </a:p>
          <a:p>
            <a:pPr marL="609600" indent="-609600" algn="just">
              <a:buFontTx/>
              <a:buNone/>
            </a:pPr>
            <a:endParaRPr lang="sv-SE"/>
          </a:p>
          <a:p>
            <a:pPr marL="609600" indent="-609600" algn="just">
              <a:buFontTx/>
              <a:buNone/>
            </a:pPr>
            <a:r>
              <a:rPr lang="sv-SE" sz="2000"/>
              <a:t>			Gambar 2.2.6b. Icon Menu Warna</a:t>
            </a:r>
            <a:endParaRPr lang="en-US" sz="2000"/>
          </a:p>
        </p:txBody>
      </p:sp>
      <p:pic>
        <p:nvPicPr>
          <p:cNvPr id="22533" name="Picture 4" descr="iconlingkardepa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962400"/>
            <a:ext cx="20193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2536" name="s2_2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22" fill="hold"/>
                                        <p:tgtEl>
                                          <p:spTgt spid="225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F2BA84A-9864-41A6-B7E5-9FF02BD76BD7}" type="slidenum">
              <a:rPr lang="en-US" sz="1400"/>
              <a:pPr algn="r"/>
              <a:t>21</a:t>
            </a:fld>
            <a:endParaRPr lang="en-US" sz="140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3886200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>
              <a:lnSpc>
                <a:spcPct val="90000"/>
              </a:lnSpc>
            </a:pPr>
            <a:r>
              <a:rPr lang="en-US" sz="2400"/>
              <a:t>Klik Edit &gt; Stroke dengan format : Width : 3 px Color : Biru dongker Location : Inside Mode : Soft Light</a:t>
            </a:r>
          </a:p>
          <a:p>
            <a:pPr marL="609600" indent="-609600" algn="just">
              <a:lnSpc>
                <a:spcPct val="90000"/>
              </a:lnSpc>
            </a:pPr>
            <a:r>
              <a:rPr lang="en-US" sz="2400"/>
              <a:t>Klik Layer &gt; Duplicate Layer ,klik layer 1 pada palet layer,pada menu klik Edit &gt; Free Transform,tarik dan lepas seperti gambar dibawah ini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sv-SE" sz="2400"/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sv-SE" sz="2400"/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sv-SE" sz="2400"/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sv-SE" sz="2400"/>
              <a:t>			</a:t>
            </a:r>
            <a:r>
              <a:rPr lang="sv-SE" sz="1800" b="1"/>
              <a:t>Gambar 2.2.6c. Icon Menu dengan Free Transform</a:t>
            </a:r>
            <a:endParaRPr lang="en-US" sz="1800" b="1"/>
          </a:p>
        </p:txBody>
      </p:sp>
      <p:pic>
        <p:nvPicPr>
          <p:cNvPr id="23557" name="Picture 4" descr="iconlingkardepa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733800"/>
            <a:ext cx="317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23559" name="Line 6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60" name="s2_2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21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35E3A20-75DF-498F-B099-2EA118EE8367}" type="slidenum">
              <a:rPr lang="en-US" sz="1400"/>
              <a:pPr algn="r"/>
              <a:t>22</a:t>
            </a:fld>
            <a:endParaRPr lang="en-US" sz="140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525963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/>
            <a:r>
              <a:rPr lang="sv-SE" sz="2400"/>
              <a:t>Lepas Free Transform dengan tombol Move Tool</a:t>
            </a:r>
          </a:p>
          <a:p>
            <a:pPr marL="609600" indent="-609600" algn="just"/>
            <a:r>
              <a:rPr lang="sv-SE" sz="2400"/>
              <a:t>Masih pada Layer 1, Klik  Filter &gt; Blur &gt; Gausian Blur dengan format Radius : 25 pxl</a:t>
            </a:r>
          </a:p>
          <a:p>
            <a:pPr marL="609600" indent="-609600" algn="just"/>
            <a:r>
              <a:rPr lang="sv-SE" sz="2400"/>
              <a:t>Buat layer baru pada palet layer serta tulis “Akademik Online” warna biru dongker</a:t>
            </a:r>
            <a:endParaRPr lang="en-US" sz="2400"/>
          </a:p>
          <a:p>
            <a:pPr marL="609600" indent="-609600" algn="just"/>
            <a:r>
              <a:rPr lang="en-US" sz="2400"/>
              <a:t>Hasilnya</a:t>
            </a:r>
          </a:p>
          <a:p>
            <a:pPr marL="609600" indent="-609600" algn="just"/>
            <a:endParaRPr lang="en-US" sz="2400"/>
          </a:p>
          <a:p>
            <a:pPr marL="609600" indent="-609600" algn="just"/>
            <a:endParaRPr lang="en-US" sz="2400"/>
          </a:p>
          <a:p>
            <a:pPr marL="609600" indent="-609600" algn="just">
              <a:buFontTx/>
              <a:buNone/>
            </a:pPr>
            <a:endParaRPr lang="sv-SE" sz="2400"/>
          </a:p>
          <a:p>
            <a:pPr marL="609600" indent="-609600" algn="just">
              <a:buFontTx/>
              <a:buNone/>
            </a:pPr>
            <a:r>
              <a:rPr lang="sv-SE" sz="2400"/>
              <a:t>			</a:t>
            </a:r>
            <a:r>
              <a:rPr lang="sv-SE" sz="1800" b="1"/>
              <a:t>Gambar 2.2.6d. Icon Menu Akademik Online</a:t>
            </a:r>
            <a:endParaRPr lang="en-US" sz="1800" b="1"/>
          </a:p>
        </p:txBody>
      </p:sp>
      <p:pic>
        <p:nvPicPr>
          <p:cNvPr id="24581" name="Picture 4" descr="iconlingkardepa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2363" y="3810000"/>
            <a:ext cx="370363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24583" name="Line 6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584" name="s2_2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78" fill="hold"/>
                                        <p:tgtEl>
                                          <p:spTgt spid="245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F2E31C9-4524-4347-8B96-D8424BFD7EA2}" type="slidenum">
              <a:rPr lang="en-US" sz="1400"/>
              <a:pPr algn="r"/>
              <a:t>23</a:t>
            </a:fld>
            <a:endParaRPr lang="en-US" sz="140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4114800" cy="4525963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sv-SE" sz="1600" b="1"/>
              <a:t>2.2.7. </a:t>
            </a:r>
            <a:r>
              <a:rPr lang="en-US" sz="1600" b="1"/>
              <a:t>Membuat Icon Kotak Lingkar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en-US" sz="1600" b="1"/>
          </a:p>
          <a:p>
            <a:pPr marL="609600" indent="-609600" algn="just">
              <a:lnSpc>
                <a:spcPct val="90000"/>
              </a:lnSpc>
            </a:pPr>
            <a:r>
              <a:rPr lang="en-US" sz="1600" b="1"/>
              <a:t>Buat Canvas baru,dengan background putih serta empat layer : background,Lingkar,Kotak,Pmb Online</a:t>
            </a:r>
          </a:p>
          <a:p>
            <a:pPr marL="609600" indent="-609600" algn="just">
              <a:lnSpc>
                <a:spcPct val="90000"/>
              </a:lnSpc>
            </a:pPr>
            <a:endParaRPr lang="en-US" sz="1600" b="1"/>
          </a:p>
          <a:p>
            <a:pPr marL="609600" indent="-609600" algn="just">
              <a:lnSpc>
                <a:spcPct val="90000"/>
              </a:lnSpc>
            </a:pPr>
            <a:endParaRPr lang="en-US" sz="1600" b="1"/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en-US" sz="1600" b="1"/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en-US" sz="1600" b="1"/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en-US" sz="1600" b="1"/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en-US" sz="1600" b="1"/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en-US" sz="1600" b="1"/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n-US" sz="1600" b="1"/>
              <a:t>			     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n-US" sz="1600" b="1"/>
              <a:t>				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n-US" sz="1200" b="1"/>
              <a:t>	Gambar 2.2.7a. Palet Layer Icon Kotak Lingkar</a:t>
            </a:r>
          </a:p>
        </p:txBody>
      </p:sp>
      <p:pic>
        <p:nvPicPr>
          <p:cNvPr id="25605" name="Picture 4" descr="kotakling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200400"/>
            <a:ext cx="21336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Rectangle 3"/>
          <p:cNvSpPr txBox="1">
            <a:spLocks noChangeArrowheads="1"/>
          </p:cNvSpPr>
          <p:nvPr/>
        </p:nvSpPr>
        <p:spPr bwMode="auto">
          <a:xfrm>
            <a:off x="4572000" y="1295400"/>
            <a:ext cx="4114800" cy="4525963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just">
              <a:buFont typeface="Arial" charset="0"/>
              <a:buChar char="•"/>
            </a:pPr>
            <a:r>
              <a:rPr lang="en-US" sz="1600" b="1"/>
              <a:t>Klik Rectangular marquee, klik dan tarik empat persegi panjang kecil pada canvas</a:t>
            </a:r>
          </a:p>
          <a:p>
            <a:pPr marL="609600" indent="-609600" algn="just">
              <a:buFont typeface="Arial" charset="0"/>
              <a:buChar char="•"/>
            </a:pPr>
            <a:r>
              <a:rPr lang="en-US" sz="1600" b="1"/>
              <a:t>Klik Eliptical marquee, terus klik Add to selection &amp; gabung dengan Rectangular marque seperti gambar dibawah ini</a:t>
            </a:r>
          </a:p>
          <a:p>
            <a:pPr marL="609600" indent="-609600"/>
            <a:endParaRPr lang="en-US" sz="1600" b="1"/>
          </a:p>
          <a:p>
            <a:pPr marL="609600" indent="-609600"/>
            <a:endParaRPr lang="en-US" sz="1600" b="1"/>
          </a:p>
          <a:p>
            <a:pPr marL="609600" indent="-609600"/>
            <a:endParaRPr lang="en-US" sz="1600" b="1"/>
          </a:p>
          <a:p>
            <a:pPr marL="609600" indent="-609600"/>
            <a:r>
              <a:rPr lang="en-US" sz="1600" b="1"/>
              <a:t>	</a:t>
            </a:r>
            <a:r>
              <a:rPr lang="en-US" sz="1200" b="1"/>
              <a:t>Gambar 2.2.7b.  Icon Dasar Kotak Lingkar</a:t>
            </a:r>
          </a:p>
        </p:txBody>
      </p:sp>
      <p:pic>
        <p:nvPicPr>
          <p:cNvPr id="25609" name="Picture 7" descr="kotakl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124200"/>
            <a:ext cx="2298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s2_2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81" fill="hold"/>
                                        <p:tgtEl>
                                          <p:spTgt spid="256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1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F056C2C-4F50-4D78-AB20-15787441D483}" type="slidenum">
              <a:rPr lang="en-US" sz="1400"/>
              <a:pPr algn="r"/>
              <a:t>24</a:t>
            </a:fld>
            <a:endParaRPr lang="en-US" sz="140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525963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sv-SE" sz="1800" b="1"/>
              <a:t>Beri warna biru dongker pada objek yang terseleksi</a:t>
            </a:r>
          </a:p>
          <a:p>
            <a:pPr marL="609600" indent="-609600">
              <a:lnSpc>
                <a:spcPct val="80000"/>
              </a:lnSpc>
            </a:pPr>
            <a:endParaRPr lang="sv-SE" sz="1800" b="1"/>
          </a:p>
          <a:p>
            <a:pPr marL="609600" indent="-609600">
              <a:lnSpc>
                <a:spcPct val="80000"/>
              </a:lnSpc>
            </a:pPr>
            <a:endParaRPr lang="sv-SE" sz="1800" b="1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sv-SE" sz="1800" b="1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sv-SE" sz="1400" b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v-SE" sz="1400" b="1"/>
              <a:t> 				Gambar 2.2.7c. Icon Dasar dengan Objek Terseleksi</a:t>
            </a:r>
            <a:endParaRPr lang="en-US" sz="1400" b="1"/>
          </a:p>
          <a:p>
            <a:pPr marL="609600" indent="-609600">
              <a:lnSpc>
                <a:spcPct val="80000"/>
              </a:lnSpc>
            </a:pPr>
            <a:r>
              <a:rPr lang="en-US" sz="1800" b="1"/>
              <a:t>Klik Layer lingkar,terus klik Window &gt; Styles &gt; Image Effects &gt; Circular Vignette</a:t>
            </a:r>
            <a:endParaRPr lang="nb-NO" sz="1800" b="1"/>
          </a:p>
          <a:p>
            <a:pPr marL="609600" indent="-609600">
              <a:lnSpc>
                <a:spcPct val="80000"/>
              </a:lnSpc>
            </a:pPr>
            <a:r>
              <a:rPr lang="nb-NO" sz="1800" b="1"/>
              <a:t>Klik Layer Kotak,terus klik Blending, Drop Shadow,Inner Shadow </a:t>
            </a:r>
            <a:endParaRPr lang="en-US" sz="1800" b="1"/>
          </a:p>
          <a:p>
            <a:pPr marL="609600" indent="-609600">
              <a:lnSpc>
                <a:spcPct val="80000"/>
              </a:lnSpc>
            </a:pPr>
            <a:r>
              <a:rPr lang="nb-NO" sz="1800" b="1"/>
              <a:t>Klik Layer Kotak &amp; Layer Lingkar terus klik edit &gt; Transform : 180 0 , hasilnya seperti gambar dibawah ini</a:t>
            </a:r>
          </a:p>
          <a:p>
            <a:pPr marL="609600" indent="-609600">
              <a:lnSpc>
                <a:spcPct val="80000"/>
              </a:lnSpc>
            </a:pPr>
            <a:endParaRPr lang="nb-NO" sz="1800" b="1"/>
          </a:p>
          <a:p>
            <a:pPr marL="609600" indent="-609600">
              <a:lnSpc>
                <a:spcPct val="80000"/>
              </a:lnSpc>
            </a:pPr>
            <a:endParaRPr lang="nb-NO" sz="1800" b="1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sv-SE" sz="1800" b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v-SE" sz="1400" b="1"/>
              <a:t>				Gambar 2.2.7d. Icon Kotak Lingkar dengan Style</a:t>
            </a:r>
            <a:endParaRPr lang="en-US" sz="1400" b="1"/>
          </a:p>
        </p:txBody>
      </p:sp>
      <p:pic>
        <p:nvPicPr>
          <p:cNvPr id="26629" name="Picture 4" descr="kotaklin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7400" y="1828800"/>
            <a:ext cx="17018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kotakling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1200" y="4114800"/>
            <a:ext cx="2159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26632" name="Line 7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6633" name="s2_2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57" fill="hold"/>
                                        <p:tgtEl>
                                          <p:spTgt spid="266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4FB5637-A84F-4FE8-B67E-A30A66F9A3F5}" type="slidenum">
              <a:rPr lang="en-US" sz="1400"/>
              <a:pPr algn="r"/>
              <a:t>25</a:t>
            </a:fld>
            <a:endParaRPr lang="en-US" sz="140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3276600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/>
            <a:r>
              <a:rPr lang="en-US" sz="2000"/>
              <a:t>Klik Layer baru,tulis “Pmb Online” dengan warna putih</a:t>
            </a:r>
          </a:p>
          <a:p>
            <a:pPr marL="609600" indent="-609600"/>
            <a:r>
              <a:rPr lang="en-US" sz="2000"/>
              <a:t>Hasilnya</a:t>
            </a:r>
          </a:p>
          <a:p>
            <a:pPr marL="609600" indent="-609600"/>
            <a:endParaRPr lang="en-US" sz="2000"/>
          </a:p>
          <a:p>
            <a:pPr marL="609600" indent="-609600"/>
            <a:endParaRPr lang="en-US"/>
          </a:p>
          <a:p>
            <a:pPr marL="609600" indent="-609600">
              <a:buFontTx/>
              <a:buNone/>
            </a:pPr>
            <a:endParaRPr lang="en-US" sz="1400" b="1"/>
          </a:p>
          <a:p>
            <a:pPr marL="609600" indent="-609600">
              <a:buFontTx/>
              <a:buNone/>
            </a:pPr>
            <a:endParaRPr lang="en-US" sz="1400" b="1"/>
          </a:p>
          <a:p>
            <a:pPr marL="609600" indent="-609600">
              <a:buFontTx/>
              <a:buNone/>
            </a:pPr>
            <a:endParaRPr lang="en-US" sz="1400" b="1"/>
          </a:p>
          <a:p>
            <a:pPr marL="609600" indent="-609600">
              <a:buFontTx/>
              <a:buNone/>
            </a:pPr>
            <a:endParaRPr lang="en-US" sz="1400" b="1"/>
          </a:p>
          <a:p>
            <a:pPr marL="609600" indent="-609600">
              <a:buFontTx/>
              <a:buNone/>
            </a:pPr>
            <a:r>
              <a:rPr lang="en-US" sz="1400" b="1"/>
              <a:t>			Gambar 2.2.7e. Icon Pmb Online</a:t>
            </a:r>
          </a:p>
        </p:txBody>
      </p:sp>
      <p:pic>
        <p:nvPicPr>
          <p:cNvPr id="27653" name="Picture 4" descr="kotakling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0" y="2286000"/>
            <a:ext cx="27686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27655" name="Line 6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7656" name="s2_25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48" fill="hold"/>
                                        <p:tgtEl>
                                          <p:spTgt spid="276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826C21E-A598-4C3B-AFC3-EC053B0468E6}" type="slidenum">
              <a:rPr lang="en-US" sz="1400"/>
              <a:pPr algn="r"/>
              <a:t>26</a:t>
            </a:fld>
            <a:endParaRPr lang="en-US" sz="140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5238"/>
            <a:ext cx="8229600" cy="4525962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ES_tradnl" sz="2000" b="1"/>
              <a:t>2.2.8.  Manipulasi Foto  di    Disain  Menu</a:t>
            </a:r>
            <a:r>
              <a:rPr lang="es-ES_tradnl" sz="1600" b="1"/>
              <a:t> </a:t>
            </a:r>
            <a:endParaRPr lang="en-US" sz="1600" b="1"/>
          </a:p>
          <a:p>
            <a:pPr marL="609600" indent="-609600">
              <a:lnSpc>
                <a:spcPct val="90000"/>
              </a:lnSpc>
            </a:pPr>
            <a:r>
              <a:rPr lang="en-US" sz="1800" b="1"/>
              <a:t>Buka file gambar</a:t>
            </a:r>
          </a:p>
          <a:p>
            <a:pPr marL="609600" indent="-609600">
              <a:lnSpc>
                <a:spcPct val="90000"/>
              </a:lnSpc>
            </a:pPr>
            <a:r>
              <a:rPr lang="en-US" sz="1800" b="1"/>
              <a:t>Klik  eleptical marquee tool</a:t>
            </a:r>
          </a:p>
          <a:p>
            <a:pPr marL="609600" indent="-609600">
              <a:lnSpc>
                <a:spcPct val="90000"/>
              </a:lnSpc>
            </a:pPr>
            <a:r>
              <a:rPr lang="en-US" sz="1800" b="1"/>
              <a:t>Klik serta tahan dan tarik pada objek gambar tersebut sesuai dengan kebutuhan</a:t>
            </a:r>
          </a:p>
          <a:p>
            <a:pPr marL="609600" indent="-609600">
              <a:lnSpc>
                <a:spcPct val="90000"/>
              </a:lnSpc>
            </a:pPr>
            <a:r>
              <a:rPr lang="en-US" sz="1800" b="1"/>
              <a:t>Pilih Cut pada menu Edit</a:t>
            </a:r>
          </a:p>
          <a:p>
            <a:pPr marL="609600" indent="-609600">
              <a:lnSpc>
                <a:spcPct val="90000"/>
              </a:lnSpc>
            </a:pPr>
            <a:endParaRPr lang="en-US" sz="1800" b="1"/>
          </a:p>
          <a:p>
            <a:pPr marL="609600" indent="-609600">
              <a:lnSpc>
                <a:spcPct val="90000"/>
              </a:lnSpc>
            </a:pPr>
            <a:endParaRPr lang="en-US" sz="1600"/>
          </a:p>
          <a:p>
            <a:pPr marL="609600" indent="-609600">
              <a:lnSpc>
                <a:spcPct val="90000"/>
              </a:lnSpc>
            </a:pPr>
            <a:endParaRPr lang="en-US" sz="1600"/>
          </a:p>
          <a:p>
            <a:pPr marL="609600" indent="-609600">
              <a:lnSpc>
                <a:spcPct val="90000"/>
              </a:lnSpc>
            </a:pPr>
            <a:endParaRPr lang="en-US" sz="1600"/>
          </a:p>
          <a:p>
            <a:pPr marL="609600" indent="-609600">
              <a:lnSpc>
                <a:spcPct val="90000"/>
              </a:lnSpc>
            </a:pPr>
            <a:endParaRPr lang="en-US" sz="1600"/>
          </a:p>
          <a:p>
            <a:pPr marL="609600" indent="-609600">
              <a:lnSpc>
                <a:spcPct val="90000"/>
              </a:lnSpc>
            </a:pPr>
            <a:endParaRPr lang="en-US" sz="1600"/>
          </a:p>
          <a:p>
            <a:pPr marL="609600" indent="-609600">
              <a:lnSpc>
                <a:spcPct val="90000"/>
              </a:lnSpc>
            </a:pPr>
            <a:endParaRPr lang="en-US" sz="160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60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1400" b="1"/>
              <a:t>			Gambar 2.2.8a. Disain Menu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28678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8679" name="Picture 6" descr="ht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200400"/>
            <a:ext cx="21717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s2_26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26" fill="hold"/>
                                        <p:tgtEl>
                                          <p:spTgt spid="286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0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0718765-683A-42AA-A543-483434CA133D}" type="slidenum">
              <a:rPr lang="en-US" sz="1400"/>
              <a:pPr algn="r"/>
              <a:t>27</a:t>
            </a:fld>
            <a:endParaRPr lang="en-US" sz="140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3886200" cy="4525963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/>
            <a:r>
              <a:rPr lang="en-US" sz="1800" b="1"/>
              <a:t>Siapkan canvas baru dengan  width 1000 pxl hight 800 dan contents with terus paste gambar hasil cut tadi </a:t>
            </a:r>
          </a:p>
          <a:p>
            <a:pPr marL="609600" indent="-609600" algn="just">
              <a:buFontTx/>
              <a:buNone/>
            </a:pPr>
            <a:endParaRPr lang="en-US" sz="1800" b="1"/>
          </a:p>
          <a:p>
            <a:pPr marL="609600" indent="-609600" algn="just">
              <a:buFontTx/>
              <a:buNone/>
            </a:pPr>
            <a:endParaRPr lang="en-US" sz="1800" b="1"/>
          </a:p>
          <a:p>
            <a:pPr marL="609600" indent="-609600" algn="just">
              <a:buFontTx/>
              <a:buNone/>
            </a:pPr>
            <a:endParaRPr lang="en-US" sz="1800" b="1"/>
          </a:p>
          <a:p>
            <a:pPr marL="609600" indent="-609600" algn="just">
              <a:buFontTx/>
              <a:buNone/>
            </a:pPr>
            <a:endParaRPr lang="en-US" sz="1800" b="1"/>
          </a:p>
          <a:p>
            <a:pPr marL="609600" indent="-609600" algn="just">
              <a:buFontTx/>
              <a:buNone/>
            </a:pPr>
            <a:endParaRPr lang="en-US" sz="1800" b="1"/>
          </a:p>
          <a:p>
            <a:pPr marL="609600" indent="-609600" algn="just">
              <a:buFontTx/>
              <a:buNone/>
            </a:pPr>
            <a:endParaRPr lang="en-US" sz="1800" b="1"/>
          </a:p>
          <a:p>
            <a:pPr marL="609600" indent="-609600" algn="just">
              <a:buFontTx/>
              <a:buNone/>
            </a:pPr>
            <a:r>
              <a:rPr lang="en-US" sz="1800" b="1"/>
              <a:t>     </a:t>
            </a:r>
          </a:p>
          <a:p>
            <a:pPr marL="609600" indent="-609600" algn="just">
              <a:buFontTx/>
              <a:buNone/>
            </a:pPr>
            <a:r>
              <a:rPr lang="en-US" sz="1800" b="1"/>
              <a:t>		</a:t>
            </a:r>
            <a:r>
              <a:rPr lang="en-US" sz="1400" b="1"/>
              <a:t>Gambar 2.2.8b. Disain Menu1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29702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4495800" y="1219200"/>
            <a:ext cx="4114800" cy="44958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1"/>
              <a:t>Gabung  rectangular marque dengan elliptical marque dengan cara tekan Add to Selection pada menu bar,serta beri warna biru langit</a:t>
            </a: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r>
              <a:rPr lang="en-US" sz="1600" b="1"/>
              <a:t>	</a:t>
            </a:r>
            <a:r>
              <a:rPr lang="en-US" sz="1400" b="1"/>
              <a:t>Gambar 2.2.8c. Disain Menu 2</a:t>
            </a:r>
          </a:p>
        </p:txBody>
      </p:sp>
      <p:pic>
        <p:nvPicPr>
          <p:cNvPr id="29704" name="Picture 9" descr="ht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895600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0" descr="htl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667000"/>
            <a:ext cx="29718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s2_27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62" fill="hold"/>
                                        <p:tgtEl>
                                          <p:spTgt spid="297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B4E239F-806B-4E89-8388-8BB4BF32552B}" type="slidenum">
              <a:rPr lang="en-US" sz="1400"/>
              <a:pPr algn="r"/>
              <a:t>28</a:t>
            </a:fld>
            <a:endParaRPr lang="en-US" sz="140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4114800" cy="4267200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/>
            <a:r>
              <a:rPr lang="en-US" sz="1600" b="1"/>
              <a:t>Bersihkan hasil paste gambar dengan Magic Eraser Tool pada warna langit atas</a:t>
            </a:r>
          </a:p>
          <a:p>
            <a:pPr marL="609600" indent="-609600"/>
            <a:r>
              <a:rPr lang="en-US" sz="1600" b="1"/>
              <a:t>Klik Layer &gt; Layer Style &gt; Drop shadow + Outer Glow + Inner Glow </a:t>
            </a:r>
          </a:p>
          <a:p>
            <a:pPr marL="609600" indent="-609600"/>
            <a:endParaRPr lang="en-US" sz="1600" b="1"/>
          </a:p>
          <a:p>
            <a:pPr marL="609600" indent="-609600">
              <a:buFontTx/>
              <a:buNone/>
            </a:pPr>
            <a:endParaRPr lang="en-US" sz="1600" b="1"/>
          </a:p>
          <a:p>
            <a:pPr marL="609600" indent="-609600">
              <a:buFontTx/>
              <a:buNone/>
            </a:pPr>
            <a:endParaRPr lang="en-US" sz="1600" b="1"/>
          </a:p>
          <a:p>
            <a:pPr marL="609600" indent="-609600">
              <a:buFontTx/>
              <a:buNone/>
            </a:pPr>
            <a:endParaRPr lang="en-US" sz="1600" b="1"/>
          </a:p>
          <a:p>
            <a:pPr marL="609600" indent="-609600">
              <a:buFontTx/>
              <a:buNone/>
            </a:pPr>
            <a:endParaRPr lang="en-US" sz="1600" b="1"/>
          </a:p>
          <a:p>
            <a:pPr marL="609600" indent="-609600">
              <a:buFontTx/>
              <a:buNone/>
            </a:pPr>
            <a:endParaRPr lang="en-US" sz="1600" b="1"/>
          </a:p>
          <a:p>
            <a:pPr marL="609600" indent="-609600">
              <a:buFontTx/>
              <a:buNone/>
            </a:pPr>
            <a:r>
              <a:rPr lang="en-US" sz="1600" b="1"/>
              <a:t>    </a:t>
            </a:r>
          </a:p>
          <a:p>
            <a:pPr marL="609600" indent="-609600">
              <a:buFontTx/>
              <a:buNone/>
            </a:pPr>
            <a:r>
              <a:rPr lang="en-US" sz="1600" b="1"/>
              <a:t>				</a:t>
            </a:r>
          </a:p>
          <a:p>
            <a:pPr marL="609600" indent="-609600">
              <a:buFontTx/>
              <a:buNone/>
            </a:pPr>
            <a:r>
              <a:rPr lang="en-US" sz="1600" b="1"/>
              <a:t>	</a:t>
            </a:r>
            <a:r>
              <a:rPr lang="en-US" sz="1400" b="1"/>
              <a:t>Gambar 2.2.8d. Disain Menu 3</a:t>
            </a:r>
          </a:p>
        </p:txBody>
      </p:sp>
      <p:pic>
        <p:nvPicPr>
          <p:cNvPr id="30725" name="Picture 4" descr="htl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971800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30727" name="Line 6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0" y="1295400"/>
            <a:ext cx="4114800" cy="426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609600" indent="-6096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600" b="1" dirty="0" err="1"/>
              <a:t>Klik</a:t>
            </a:r>
            <a:r>
              <a:rPr lang="en-US" sz="1600" b="1" dirty="0"/>
              <a:t> </a:t>
            </a:r>
            <a:r>
              <a:rPr lang="en-US" sz="1600" b="1" dirty="0" err="1"/>
              <a:t>objek</a:t>
            </a:r>
            <a:r>
              <a:rPr lang="en-US" sz="1600" b="1" dirty="0"/>
              <a:t> Hotel </a:t>
            </a:r>
            <a:r>
              <a:rPr lang="en-US" sz="1600" b="1" dirty="0" err="1"/>
              <a:t>pada</a:t>
            </a:r>
            <a:r>
              <a:rPr lang="en-US" sz="1600" b="1" dirty="0"/>
              <a:t> </a:t>
            </a:r>
            <a:r>
              <a:rPr lang="en-US" sz="1600" b="1" dirty="0" err="1"/>
              <a:t>Palet</a:t>
            </a:r>
            <a:r>
              <a:rPr lang="en-US" sz="1600" b="1" dirty="0"/>
              <a:t> Layer , </a:t>
            </a:r>
            <a:r>
              <a:rPr lang="en-US" sz="1600" b="1" dirty="0" err="1"/>
              <a:t>terus</a:t>
            </a:r>
            <a:r>
              <a:rPr lang="en-US" sz="1600" b="1" dirty="0"/>
              <a:t> </a:t>
            </a:r>
            <a:r>
              <a:rPr lang="en-US" sz="1600" b="1" dirty="0" err="1"/>
              <a:t>klik</a:t>
            </a:r>
            <a:r>
              <a:rPr lang="en-US" sz="1600" b="1" dirty="0"/>
              <a:t> Image &gt; Adjustments &gt; Brightness </a:t>
            </a:r>
            <a:r>
              <a:rPr lang="en-US" sz="1600" b="1" dirty="0" err="1"/>
              <a:t>dengan</a:t>
            </a:r>
            <a:r>
              <a:rPr lang="en-US" sz="1600" b="1" dirty="0"/>
              <a:t> Brightness = -5 </a:t>
            </a:r>
            <a:r>
              <a:rPr lang="en-US" sz="1600" b="1" dirty="0" err="1"/>
              <a:t>dan</a:t>
            </a:r>
            <a:r>
              <a:rPr lang="en-US" sz="1600" b="1" dirty="0"/>
              <a:t> Contrast = -47</a:t>
            </a:r>
          </a:p>
          <a:p>
            <a:pPr marL="609600" indent="-6096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600" b="1" dirty="0"/>
              <a:t>Ta</a:t>
            </a:r>
            <a:r>
              <a:rPr lang="sv-SE" sz="1600" b="1" dirty="0"/>
              <a:t>mbahkan Nama Hotel, Jalan, Isi dari Menu seperti gambar di bawah ini</a:t>
            </a:r>
          </a:p>
          <a:p>
            <a:pPr marL="609600" indent="-609600" algn="just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sv-SE" sz="1600" b="1" dirty="0"/>
          </a:p>
          <a:p>
            <a:pPr marL="609600" indent="-609600" algn="just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sv-SE" sz="1600" b="1" dirty="0"/>
          </a:p>
          <a:p>
            <a:pPr marL="609600" indent="-609600" algn="just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sv-SE" sz="1600" b="1" dirty="0"/>
          </a:p>
          <a:p>
            <a:pPr marL="609600" indent="-609600" algn="just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sv-SE" sz="1600" b="1" dirty="0"/>
          </a:p>
          <a:p>
            <a:pPr marL="609600" indent="-609600" algn="just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sv-SE" sz="1600" b="1" dirty="0"/>
          </a:p>
          <a:p>
            <a:pPr marL="609600" indent="-609600" algn="just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sv-SE" sz="1600" b="1" dirty="0"/>
          </a:p>
          <a:p>
            <a:pPr marL="609600" indent="-609600" algn="just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sv-SE" sz="1600" b="1" dirty="0"/>
          </a:p>
          <a:p>
            <a:pPr marL="609600" indent="-609600" algn="just">
              <a:lnSpc>
                <a:spcPct val="90000"/>
              </a:lnSpc>
              <a:defRPr/>
            </a:pPr>
            <a:endParaRPr lang="sv-SE" sz="1600" b="1" dirty="0"/>
          </a:p>
          <a:p>
            <a:pPr marL="609600" indent="-609600" algn="just">
              <a:lnSpc>
                <a:spcPct val="90000"/>
              </a:lnSpc>
              <a:defRPr/>
            </a:pPr>
            <a:endParaRPr lang="sv-SE" sz="1600" b="1" dirty="0"/>
          </a:p>
          <a:p>
            <a:pPr marL="609600" indent="-609600" algn="just">
              <a:lnSpc>
                <a:spcPct val="90000"/>
              </a:lnSpc>
              <a:defRPr/>
            </a:pPr>
            <a:endParaRPr lang="sv-SE" sz="1600" b="1" dirty="0"/>
          </a:p>
          <a:p>
            <a:pPr marL="609600" indent="-609600" algn="just">
              <a:lnSpc>
                <a:spcPct val="90000"/>
              </a:lnSpc>
              <a:defRPr/>
            </a:pPr>
            <a:endParaRPr lang="sv-SE" sz="1600" b="1" dirty="0"/>
          </a:p>
          <a:p>
            <a:pPr marL="609600" indent="-609600" algn="just">
              <a:lnSpc>
                <a:spcPct val="90000"/>
              </a:lnSpc>
              <a:defRPr/>
            </a:pPr>
            <a:r>
              <a:rPr lang="sv-SE" sz="1600" b="1" dirty="0"/>
              <a:t>	Gambar 2.2.8e. Desain Menu 3</a:t>
            </a:r>
            <a:endParaRPr lang="en-US" sz="1600" b="1" dirty="0"/>
          </a:p>
          <a:p>
            <a:pPr marL="609600" indent="-609600">
              <a:spcBef>
                <a:spcPct val="20000"/>
              </a:spcBef>
              <a:buFontTx/>
              <a:buChar char="•"/>
              <a:defRPr/>
            </a:pPr>
            <a:endParaRPr lang="en-US" sz="1400" b="1" kern="0" dirty="0">
              <a:solidFill>
                <a:schemeClr val="tx1"/>
              </a:solidFill>
            </a:endParaRPr>
          </a:p>
        </p:txBody>
      </p:sp>
      <p:pic>
        <p:nvPicPr>
          <p:cNvPr id="30729" name="Picture 6" descr="htl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943225"/>
            <a:ext cx="28194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s2_28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95" fill="hold"/>
                                        <p:tgtEl>
                                          <p:spTgt spid="307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0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C41B5F1-FE45-4308-BCCA-230EE478F9FC}" type="slidenum">
              <a:rPr lang="en-US" sz="1400"/>
              <a:pPr algn="r"/>
              <a:t>29</a:t>
            </a:fld>
            <a:endParaRPr lang="en-US" sz="140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525963"/>
          </a:xfrm>
          <a:ln>
            <a:solidFill>
              <a:srgbClr val="99CCFF"/>
            </a:solidFill>
          </a:ln>
        </p:spPr>
        <p:txBody>
          <a:bodyPr/>
          <a:lstStyle/>
          <a:p>
            <a:pPr algn="just">
              <a:buFontTx/>
              <a:buNone/>
            </a:pPr>
            <a:r>
              <a:rPr lang="sv-SE" b="1"/>
              <a:t>2.3 Animasi</a:t>
            </a:r>
            <a:endParaRPr lang="sv-SE"/>
          </a:p>
          <a:p>
            <a:pPr algn="just">
              <a:buFontTx/>
              <a:buNone/>
            </a:pPr>
            <a:r>
              <a:rPr lang="sv-SE"/>
              <a:t>	Ada dua macam cara untuk membuat animasi pada Macromedia Flash, yaitu dengan frame by frame animation dan tweened animation.</a:t>
            </a:r>
            <a:r>
              <a:rPr lang="en-US"/>
              <a:t> </a:t>
            </a: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31750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751" name="s2_29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6" fill="hold"/>
                                        <p:tgtEl>
                                          <p:spTgt spid="317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D657632-2A5E-4602-9443-D30AC3044F77}" type="slidenum">
              <a:rPr lang="en-US" sz="1400"/>
              <a:pPr algn="r"/>
              <a:t>3</a:t>
            </a:fld>
            <a:endParaRPr lang="en-US" sz="140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3962400"/>
          </a:xfrm>
          <a:ln>
            <a:solidFill>
              <a:srgbClr val="99CCFF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US" sz="3600" b="1"/>
              <a:t>1.1. Prinsip-Prinsip Desain</a:t>
            </a:r>
          </a:p>
          <a:p>
            <a:pPr lvl="2">
              <a:buFont typeface="Wingdings" pitchFamily="2" charset="2"/>
              <a:buChar char="§"/>
            </a:pPr>
            <a:r>
              <a:rPr lang="en-US" sz="3200" b="1"/>
              <a:t>Keseimbangan</a:t>
            </a:r>
            <a:endParaRPr lang="en-US" sz="3200"/>
          </a:p>
          <a:p>
            <a:pPr lvl="2">
              <a:buFont typeface="Wingdings" pitchFamily="2" charset="2"/>
              <a:buChar char="§"/>
            </a:pPr>
            <a:r>
              <a:rPr lang="en-US" sz="3200" b="1"/>
              <a:t>Penekanan</a:t>
            </a:r>
          </a:p>
          <a:p>
            <a:pPr lvl="2">
              <a:buFont typeface="Wingdings" pitchFamily="2" charset="2"/>
              <a:buChar char="§"/>
            </a:pPr>
            <a:r>
              <a:rPr lang="en-US" sz="3200" b="1"/>
              <a:t>Irama</a:t>
            </a:r>
          </a:p>
          <a:p>
            <a:pPr lvl="2">
              <a:buFont typeface="Wingdings" pitchFamily="2" charset="2"/>
              <a:buChar char="§"/>
            </a:pPr>
            <a:r>
              <a:rPr lang="en-US" sz="3200" b="1"/>
              <a:t>Kesatuan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7" name="s1_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449" fill="hold"/>
                                        <p:tgtEl>
                                          <p:spTgt spid="5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7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6B27896-971C-4337-9913-47F3A80936AD}" type="slidenum">
              <a:rPr lang="en-US" sz="1400"/>
              <a:pPr algn="r"/>
              <a:t>30</a:t>
            </a:fld>
            <a:endParaRPr lang="en-US" sz="140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229600" cy="5029200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400" b="1"/>
              <a:t>2.3.1  Membuat animasi Insert Keyframe  </a:t>
            </a:r>
            <a:endParaRPr lang="en-US" sz="1400" b="1" i="1"/>
          </a:p>
          <a:p>
            <a:pPr marL="609600" indent="-609600" algn="just">
              <a:lnSpc>
                <a:spcPct val="80000"/>
              </a:lnSpc>
            </a:pPr>
            <a:r>
              <a:rPr lang="en-US" sz="1400" b="1"/>
              <a:t>Klik Tool Oval pada Toolbox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1400" b="1"/>
              <a:t>Klik dan tarik pada stage,sehingga membentuk sebuah lingkaran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1400" b="1"/>
              <a:t>Klik kanan  tombol mouse pada time line,untuk membuat Insert Keyframe 2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1400" b="1"/>
              <a:t>Klik warna merah pada tool color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1400" b="1"/>
              <a:t>Klik menu pada modify -&gt; Transform -&gt; Rotate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1400" b="1"/>
              <a:t>Klik dan tarik lingkaran kecil pada ujung kanan atas sampai posisi 90 drajat (searah jarum jam).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1400" b="1"/>
              <a:t>Klik kanan  tombol mouse pada time line,untuk membuat Insert Keyframe 3</a:t>
            </a:r>
          </a:p>
          <a:p>
            <a:pPr marL="609600" indent="-609600" algn="just">
              <a:lnSpc>
                <a:spcPct val="80000"/>
              </a:lnSpc>
            </a:pPr>
            <a:r>
              <a:rPr lang="es-ES_tradnl" sz="1400" b="1"/>
              <a:t>Klik warna Hijau pada tool color</a:t>
            </a:r>
            <a:endParaRPr lang="en-US" sz="1400" b="1"/>
          </a:p>
          <a:p>
            <a:pPr marL="609600" indent="-609600" algn="just">
              <a:lnSpc>
                <a:spcPct val="80000"/>
              </a:lnSpc>
            </a:pPr>
            <a:r>
              <a:rPr lang="en-US" sz="1400" b="1"/>
              <a:t>Klik menu pada modify -&gt; Transform -&gt; Rotate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1400" b="1"/>
              <a:t>Klik dan tarik lingkaran kecil pada ujung kanan atas sampai posisi 90 drajat (searah jarum jam).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1400" b="1"/>
              <a:t>Klik kanan  tombol mouse pada time line,untuk membuat Insert Keyframe 4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1400" b="1"/>
              <a:t>Klik warna Kuning pada tool color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1400" b="1"/>
              <a:t>Klik menu pada modify -&gt; Transform -&gt; Rotate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1400" b="1"/>
              <a:t>Klik dan tarik lingkaran kecil pada ujung kanan atas sampai posisi 90 drajat (searah jarum jam).</a:t>
            </a:r>
          </a:p>
          <a:p>
            <a:pPr marL="609600" indent="-609600" algn="just">
              <a:lnSpc>
                <a:spcPct val="80000"/>
              </a:lnSpc>
            </a:pPr>
            <a:endParaRPr lang="en-US" sz="1400" b="1"/>
          </a:p>
          <a:p>
            <a:pPr marL="609600" indent="-609600" algn="just">
              <a:lnSpc>
                <a:spcPct val="80000"/>
              </a:lnSpc>
            </a:pPr>
            <a:endParaRPr lang="en-US" sz="1400" b="1"/>
          </a:p>
          <a:p>
            <a:pPr marL="609600" indent="-609600" algn="just">
              <a:lnSpc>
                <a:spcPct val="80000"/>
              </a:lnSpc>
            </a:pPr>
            <a:endParaRPr lang="en-US" sz="14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sv-SE" sz="12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sv-SE" sz="12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sv-SE" sz="1200" b="1"/>
              <a:t>			   Gambar 2.3.1 Animasi lingkaran dengan warna berubah-rubah</a:t>
            </a:r>
            <a:r>
              <a:rPr lang="sv-SE" sz="1400" b="1"/>
              <a:t> </a:t>
            </a:r>
            <a:endParaRPr lang="en-US" sz="1400" b="1"/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32774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2775" name="Picture 6" descr="p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543175" y="4724400"/>
            <a:ext cx="439102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s2_3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72" fill="hold"/>
                                        <p:tgtEl>
                                          <p:spTgt spid="327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1D5506E-6E96-4692-9F17-8043783B0166}" type="slidenum">
              <a:rPr lang="en-US" sz="1400"/>
              <a:pPr algn="r"/>
              <a:t>31</a:t>
            </a:fld>
            <a:endParaRPr lang="en-US" sz="140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4294967295"/>
          </p:nvPr>
        </p:nvSpPr>
        <p:spPr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sv-SE" sz="2800" b="1"/>
              <a:t>2.3.2 Membuat Animasi dengan bentuk teks</a:t>
            </a:r>
            <a:r>
              <a:rPr lang="sv-SE" sz="2800"/>
              <a:t> 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2800"/>
              <a:t>Seperti contoh berikut , mengubah angka satu menjadi angka tiga: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2800"/>
              <a:t>Klik New pada file menu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2800"/>
              <a:t>Klik mouse pada tool Text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2800"/>
              <a:t>Ketik angka 1 pada stage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2800"/>
              <a:t>Bikin teks menjadi tebal dan besar, agar mudah di lihat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2800"/>
              <a:t>Patahkan teks tersebut dengan menu Modify -&gt; Break Apart ,dan Macromedia Flash akan menampilkan titik kecil pada tek tersebut.</a:t>
            </a: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33798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3799" name="s2_3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30" fill="hold"/>
                                        <p:tgtEl>
                                          <p:spTgt spid="337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9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8E204D2-E2DC-4F60-B82B-FE31FC011CE4}" type="slidenum">
              <a:rPr lang="en-US" sz="1400"/>
              <a:pPr algn="r"/>
              <a:t>32</a:t>
            </a:fld>
            <a:endParaRPr lang="en-US" sz="140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525963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>
              <a:lnSpc>
                <a:spcPct val="80000"/>
              </a:lnSpc>
            </a:pPr>
            <a:r>
              <a:rPr lang="nb-NO" sz="1600" b="1"/>
              <a:t>Buat Keyframe akhir pada frame 30, dengan menggunakan Insert Keyframe</a:t>
            </a:r>
          </a:p>
          <a:p>
            <a:pPr marL="609600" indent="-609600" algn="just">
              <a:lnSpc>
                <a:spcPct val="80000"/>
              </a:lnSpc>
            </a:pPr>
            <a:r>
              <a:rPr lang="nb-NO" sz="1600" b="1"/>
              <a:t>Hapus angka satu yang telah di patahkan</a:t>
            </a:r>
          </a:p>
          <a:p>
            <a:pPr marL="609600" indent="-609600" algn="just">
              <a:lnSpc>
                <a:spcPct val="80000"/>
              </a:lnSpc>
            </a:pPr>
            <a:r>
              <a:rPr lang="nb-NO" sz="1600" b="1"/>
              <a:t>Klik tool teks ganti menjadi angka 3</a:t>
            </a:r>
          </a:p>
          <a:p>
            <a:pPr marL="609600" indent="-609600" algn="just">
              <a:lnSpc>
                <a:spcPct val="80000"/>
              </a:lnSpc>
            </a:pPr>
            <a:r>
              <a:rPr lang="nb-NO" sz="1600" b="1"/>
              <a:t>Patahkan dengan menggunakan menu Modify -&gt; Break Apart , agar bisa dirubah bentuknya, Macromedia Flash kembali menampilkan bentuk titik kecil</a:t>
            </a:r>
            <a:endParaRPr lang="en-US" sz="1600" b="1"/>
          </a:p>
          <a:p>
            <a:pPr marL="609600" indent="-609600" algn="just">
              <a:lnSpc>
                <a:spcPct val="80000"/>
              </a:lnSpc>
            </a:pPr>
            <a:r>
              <a:rPr lang="en-US" sz="1600" b="1"/>
              <a:t>Tekan Ctrl + Enter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600" b="1"/>
          </a:p>
          <a:p>
            <a:pPr marL="609600" indent="-609600" algn="just">
              <a:lnSpc>
                <a:spcPct val="80000"/>
              </a:lnSpc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600" b="1"/>
              <a:t>               			 </a:t>
            </a:r>
            <a:r>
              <a:rPr lang="en-US" sz="1400" b="1"/>
              <a:t>Gambar 2.3.2a  Time line untuk animasi teks</a:t>
            </a:r>
          </a:p>
          <a:p>
            <a:pPr marL="609600" indent="-609600" algn="just">
              <a:lnSpc>
                <a:spcPct val="80000"/>
              </a:lnSpc>
            </a:pPr>
            <a:endParaRPr lang="en-US" sz="14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600" b="1"/>
          </a:p>
          <a:p>
            <a:pPr marL="609600" indent="-609600" algn="just">
              <a:lnSpc>
                <a:spcPct val="80000"/>
              </a:lnSpc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600" b="1"/>
              <a:t>               			</a:t>
            </a:r>
            <a:r>
              <a:rPr lang="en-US" sz="1400" b="1"/>
              <a:t>Gambar 2.3.2b  Animasi dengan bentuk teks 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34822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4823" name="Picture 6" descr="s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3371850" y="2971800"/>
            <a:ext cx="48577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7" descr="q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3248025" y="4648200"/>
            <a:ext cx="19335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s2_3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21" fill="hold"/>
                                        <p:tgtEl>
                                          <p:spTgt spid="348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7F74894-CB59-4C06-AFC7-6E9351D0E0DE}" type="slidenum">
              <a:rPr lang="en-US" sz="1400"/>
              <a:pPr algn="r"/>
              <a:t>33</a:t>
            </a:fld>
            <a:endParaRPr lang="en-US" sz="140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229600" cy="4525963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2400" b="1"/>
              <a:t>2.3.3 Membuat animasi dengan teks berputar</a:t>
            </a:r>
            <a:endParaRPr lang="en-US" sz="2400"/>
          </a:p>
          <a:p>
            <a:pPr marL="609600" indent="-609600" algn="just">
              <a:lnSpc>
                <a:spcPct val="80000"/>
              </a:lnSpc>
            </a:pPr>
            <a:r>
              <a:rPr lang="en-US" sz="2400"/>
              <a:t>Untuk bisa membuat teks berputar 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2400"/>
              <a:t>Klik File New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2400"/>
              <a:t>Klik teks tool pada Toolbox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2400"/>
              <a:t>Ketik pada stage “ Universitas Trisakti”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2400"/>
              <a:t>Klik menu  -&gt;Insert -&gt; Create Motion Tween pada frame 1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2400"/>
              <a:t>Klik frame 20 dan beri perintah Insert -&gt; keyframe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2400"/>
              <a:t>Klik Tool Arrow, teruskan klik tool Rotate pada bagian bawah Toolbox</a:t>
            </a:r>
          </a:p>
          <a:p>
            <a:pPr marL="609600" indent="-609600" algn="just">
              <a:lnSpc>
                <a:spcPct val="80000"/>
              </a:lnSpc>
            </a:pPr>
            <a:r>
              <a:rPr lang="sv-SE" sz="2400"/>
              <a:t>Kemudian putar 360 drajat tulisan dengan menggunakan lingkaran kecil pada ujung kanan tulisan  </a:t>
            </a:r>
            <a:endParaRPr lang="en-US" sz="2400"/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2400"/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35846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5847" name="s2_3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70" fill="hold"/>
                                        <p:tgtEl>
                                          <p:spTgt spid="358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7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29091F5-1218-41A9-AE16-36A695DD495B}" type="slidenum">
              <a:rPr lang="en-US" sz="1400"/>
              <a:pPr algn="r"/>
              <a:t>34</a:t>
            </a:fld>
            <a:endParaRPr lang="en-US" sz="140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3992563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sz="2000"/>
              <a:t>Tekan Ctrl + Enter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/>
          </a:p>
          <a:p>
            <a:pPr marL="609600" indent="-609600">
              <a:lnSpc>
                <a:spcPct val="80000"/>
              </a:lnSpc>
            </a:pPr>
            <a:endParaRPr lang="en-US" sz="2000"/>
          </a:p>
          <a:p>
            <a:pPr marL="609600" indent="-609600">
              <a:lnSpc>
                <a:spcPct val="80000"/>
              </a:lnSpc>
            </a:pPr>
            <a:endParaRPr lang="en-US" sz="2000"/>
          </a:p>
          <a:p>
            <a:pPr marL="609600" indent="-609600">
              <a:lnSpc>
                <a:spcPct val="80000"/>
              </a:lnSpc>
            </a:pPr>
            <a:endParaRPr lang="en-US" sz="2000"/>
          </a:p>
          <a:p>
            <a:pPr marL="609600" indent="-609600">
              <a:lnSpc>
                <a:spcPct val="80000"/>
              </a:lnSpc>
            </a:pPr>
            <a:endParaRPr lang="en-US" sz="200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/>
          </a:p>
          <a:p>
            <a:pPr marL="609600" indent="-609600">
              <a:lnSpc>
                <a:spcPct val="80000"/>
              </a:lnSpc>
            </a:pPr>
            <a:endParaRPr lang="en-US" sz="200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1600" b="1"/>
              <a:t>		Gambar 2.3.3  membuat animasi dengan teks berputar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6871" name="Picture 6" descr="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524000" y="2133600"/>
            <a:ext cx="43434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s2_3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3" fill="hold"/>
                                        <p:tgtEl>
                                          <p:spTgt spid="368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EE5CE23-0270-40D1-BE78-7644AD0EA45B}" type="slidenum">
              <a:rPr lang="en-US" sz="1400"/>
              <a:pPr algn="r"/>
              <a:t>35</a:t>
            </a:fld>
            <a:endParaRPr lang="en-US" sz="140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525963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800" b="1"/>
              <a:t>2.3.4 Membuat Animasi dengan Lingkaran Memantul</a:t>
            </a:r>
            <a:endParaRPr lang="en-US" sz="1800" b="1" i="1"/>
          </a:p>
          <a:p>
            <a:pPr marL="609600" indent="-609600" algn="just">
              <a:lnSpc>
                <a:spcPct val="80000"/>
              </a:lnSpc>
            </a:pPr>
            <a:r>
              <a:rPr lang="en-US" sz="1800" b="1"/>
              <a:t>Lingkaran memantul dari atas kebawah dan kembali lagi ke atas dibuat dengan menguba</a:t>
            </a:r>
            <a:r>
              <a:rPr lang="sv-SE" sz="1800" b="1"/>
              <a:t>h posisi lingkaran tersebut (dari bawah keatas kemudian kebawah lagi)</a:t>
            </a:r>
            <a:endParaRPr lang="en-US" sz="1800" b="1"/>
          </a:p>
          <a:p>
            <a:pPr marL="609600" indent="-609600" algn="just">
              <a:lnSpc>
                <a:spcPct val="80000"/>
              </a:lnSpc>
            </a:pPr>
            <a:r>
              <a:rPr lang="en-US" sz="1800" b="1"/>
              <a:t>Klik file new 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1800" b="1"/>
              <a:t>Pada Timeline , pilih frame 1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1800" b="1"/>
              <a:t>Klik tool Oval pada Toolbox untuk membuat lingkaran 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1800" b="1"/>
              <a:t>Hilangkan stroke dengan menggunakan Stroke Color pada bagian Color dalam Toolbox, dan klik No Color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1800" b="1"/>
              <a:t>Buat gambar lingkaran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1800" b="1"/>
              <a:t>Pada frame 1, gunakan Insert -&gt; Create Motion Tween untuk memulai.</a:t>
            </a:r>
          </a:p>
          <a:p>
            <a:pPr marL="609600" indent="-609600" algn="just">
              <a:lnSpc>
                <a:spcPct val="80000"/>
              </a:lnSpc>
            </a:pPr>
            <a:r>
              <a:rPr lang="sv-SE" sz="1800" b="1"/>
              <a:t>Gerakan lingkaran kebawah dengan menggunakan panah bawah</a:t>
            </a:r>
            <a:endParaRPr lang="en-US" sz="1800" b="1"/>
          </a:p>
          <a:p>
            <a:pPr marL="609600" indent="-609600" algn="just">
              <a:lnSpc>
                <a:spcPct val="80000"/>
              </a:lnSpc>
            </a:pPr>
            <a:r>
              <a:rPr lang="nb-NO" sz="1800" b="1"/>
              <a:t>Klik Insert Keyframe pada frame15 pada Timeline</a:t>
            </a:r>
            <a:endParaRPr lang="en-US" sz="1800" b="1"/>
          </a:p>
          <a:p>
            <a:pPr marL="609600" indent="-609600" algn="just">
              <a:lnSpc>
                <a:spcPct val="80000"/>
              </a:lnSpc>
            </a:pPr>
            <a:r>
              <a:rPr lang="sv-SE" sz="1800" b="1"/>
              <a:t>Gerakan lingkaran keatas dengan menggunakan panah atas</a:t>
            </a:r>
            <a:endParaRPr lang="en-US" sz="1800" b="1"/>
          </a:p>
          <a:p>
            <a:pPr marL="609600" indent="-609600" algn="just">
              <a:lnSpc>
                <a:spcPct val="80000"/>
              </a:lnSpc>
            </a:pPr>
            <a:r>
              <a:rPr lang="nb-NO" sz="1800" b="1"/>
              <a:t>Klik Insert Keyframe pada frame 30 pada Timeline</a:t>
            </a:r>
            <a:r>
              <a:rPr lang="en-US" sz="1800" b="1"/>
              <a:t> </a:t>
            </a: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37894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7895" name="s2_35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55" fill="hold"/>
                                        <p:tgtEl>
                                          <p:spTgt spid="378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349BF10-5118-43B2-AC7F-4D8C7333C8CF}" type="slidenum">
              <a:rPr lang="en-US" sz="1400"/>
              <a:pPr algn="r"/>
              <a:t>36</a:t>
            </a:fld>
            <a:endParaRPr lang="en-US" sz="140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525963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1800" b="1"/>
              <a:t>Tekan Ctrl +Enter.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8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8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8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8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8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sv-SE" sz="18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sv-SE" sz="18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sv-SE" sz="18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sv-SE" sz="18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sv-SE" sz="18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sv-SE" sz="18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sv-SE" sz="18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sv-SE" sz="1800" b="1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sv-SE" sz="1200" b="1"/>
              <a:t>			Gambar 2.3.4  Membuat lingkaran memantul dengan animasi gerak</a:t>
            </a:r>
            <a:endParaRPr lang="en-US" sz="1200" b="1"/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38918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919" name="Picture 6" descr="1a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400300" y="1752600"/>
            <a:ext cx="42291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s2_36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8" fill="hold"/>
                                        <p:tgtEl>
                                          <p:spTgt spid="389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20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F928E00-70D3-4A1B-8A21-A3426F7E1C84}" type="slidenum">
              <a:rPr lang="en-US" sz="1400"/>
              <a:pPr algn="r"/>
              <a:t>37</a:t>
            </a:fld>
            <a:endParaRPr lang="en-US" sz="140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5238"/>
            <a:ext cx="8229600" cy="4525962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sv-SE" sz="2000" b="1"/>
              <a:t>2.3.5 Membuat Animasi dengan perubahan ukuran</a:t>
            </a:r>
            <a:endParaRPr lang="sv-SE" sz="2000"/>
          </a:p>
          <a:p>
            <a:pPr marL="609600" indent="-609600" algn="just">
              <a:lnSpc>
                <a:spcPct val="80000"/>
              </a:lnSpc>
            </a:pPr>
            <a:r>
              <a:rPr lang="sv-SE" sz="2000"/>
              <a:t>Membuat animasi gerak, dengan mengubah ukuran besar menjadiu kecil dan kemudian di b</a:t>
            </a:r>
            <a:r>
              <a:rPr lang="en-US" sz="2000"/>
              <a:t>uat besar kembali.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2000"/>
              <a:t>Klik File New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2000"/>
              <a:t>Klik Rectangle tool, serta buat kotak besarl pada stage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2000"/>
              <a:t>Klik objek frame 1 di  time line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2000"/>
              <a:t>Pilih Insert -&gt; Create Motion Tween.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2000"/>
              <a:t>Klik frame 15 pada time line ,untuk membuat Keyframe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2000"/>
              <a:t>Klik tool Arrow pada Toolbox dan teruskan dengan klik tombol Scale yang terdapat pada Options untuk merubah bentuk ukuran besar 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2000"/>
              <a:t>Klik objek pada frame 15 dan buat menjadi kecil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2000"/>
              <a:t>Buat objek tersebut menjadi besar kembali,Klik pada frame 25 pilih insert -&gt; Keyframe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2000"/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39942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9943" name="s2_37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37" fill="hold"/>
                                        <p:tgtEl>
                                          <p:spTgt spid="399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9F304F6-A438-41C5-B3C0-BF4292FFDAEB}" type="slidenum">
              <a:rPr lang="en-US" sz="1400"/>
              <a:pPr algn="r"/>
              <a:t>38</a:t>
            </a:fld>
            <a:endParaRPr lang="en-US" sz="140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525963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/>
            <a:r>
              <a:rPr lang="en-US" sz="1600" b="1"/>
              <a:t>Perbesar instance pada frame 25 dengan klik tool Arrow dan Scale kembali</a:t>
            </a:r>
          </a:p>
          <a:p>
            <a:pPr marL="609600" indent="-609600" algn="just"/>
            <a:r>
              <a:rPr lang="en-US" sz="1600" b="1"/>
              <a:t>Tekan Ctrl + Enter</a:t>
            </a:r>
          </a:p>
          <a:p>
            <a:pPr marL="609600" indent="-609600" algn="just"/>
            <a:endParaRPr lang="en-US" sz="1600" b="1"/>
          </a:p>
          <a:p>
            <a:pPr marL="609600" indent="-609600" algn="just"/>
            <a:endParaRPr lang="en-US" sz="1600" b="1"/>
          </a:p>
          <a:p>
            <a:pPr marL="609600" indent="-609600" algn="just"/>
            <a:endParaRPr lang="en-US" sz="1600" b="1"/>
          </a:p>
          <a:p>
            <a:pPr marL="609600" indent="-609600" algn="just"/>
            <a:endParaRPr lang="en-US" sz="1600" b="1"/>
          </a:p>
          <a:p>
            <a:pPr marL="609600" indent="-609600" algn="just"/>
            <a:endParaRPr lang="en-US" sz="1600" b="1"/>
          </a:p>
          <a:p>
            <a:pPr marL="609600" indent="-609600" algn="just">
              <a:buFontTx/>
              <a:buNone/>
            </a:pPr>
            <a:endParaRPr lang="en-US" sz="1600" b="1"/>
          </a:p>
          <a:p>
            <a:pPr marL="609600" indent="-609600" algn="just">
              <a:buFontTx/>
              <a:buNone/>
            </a:pPr>
            <a:endParaRPr lang="en-US" sz="1600" b="1"/>
          </a:p>
          <a:p>
            <a:pPr marL="609600" indent="-609600" algn="just">
              <a:buFontTx/>
              <a:buNone/>
            </a:pPr>
            <a:endParaRPr lang="en-US" sz="1600" b="1"/>
          </a:p>
          <a:p>
            <a:pPr marL="609600" indent="-609600" algn="just">
              <a:buFontTx/>
              <a:buNone/>
            </a:pPr>
            <a:endParaRPr lang="en-US" sz="1600" b="1"/>
          </a:p>
          <a:p>
            <a:pPr marL="609600" indent="-609600" algn="just"/>
            <a:endParaRPr lang="en-US" sz="1600" b="1"/>
          </a:p>
          <a:p>
            <a:pPr marL="609600" indent="-609600" algn="just"/>
            <a:endParaRPr lang="en-US" sz="1600" b="1"/>
          </a:p>
          <a:p>
            <a:pPr marL="609600" indent="-609600" algn="just">
              <a:buFontTx/>
              <a:buNone/>
            </a:pPr>
            <a:endParaRPr lang="en-US" sz="1600" b="1"/>
          </a:p>
          <a:p>
            <a:pPr marL="609600" indent="-609600" algn="just">
              <a:buFontTx/>
              <a:buNone/>
            </a:pPr>
            <a:r>
              <a:rPr lang="en-US" sz="1600" b="1"/>
              <a:t>			 Gambar 2.3.5 Membuat animasi dengan perubahan ukuran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40966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0967" name="Picture 6" descr="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466975" y="2028825"/>
            <a:ext cx="46196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s2_38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87" fill="hold"/>
                                        <p:tgtEl>
                                          <p:spTgt spid="409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8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AE1FD6E-4EA2-4967-84D3-D755D1C211CC}" type="slidenum">
              <a:rPr lang="en-US" sz="1400"/>
              <a:pPr algn="r"/>
              <a:t>39</a:t>
            </a:fld>
            <a:endParaRPr lang="en-US" sz="140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5238"/>
            <a:ext cx="8229600" cy="4525962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600" b="1"/>
              <a:t>2.3.6 Membuat animasi dengan mengikuti alur</a:t>
            </a:r>
            <a:endParaRPr lang="en-US" sz="1600" b="1" i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600" b="1"/>
              <a:t>Membuat animasi gerak dengan mengikuti suatu alur, Anda bisa menggunakan  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600" b="1"/>
              <a:t>eknik Motion Guide,dengan membuat alur yang harus dilewati oleh objek yang 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600" b="1"/>
              <a:t>Anda bikin.Dengan cara: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1600" b="1"/>
              <a:t>Klik file New</a:t>
            </a:r>
          </a:p>
          <a:p>
            <a:pPr marL="609600" indent="-609600" algn="just">
              <a:lnSpc>
                <a:spcPct val="80000"/>
              </a:lnSpc>
            </a:pPr>
            <a:r>
              <a:rPr lang="sv-SE" sz="1600" b="1"/>
              <a:t>Buat lingkaran kecil dengan menggunakan tool Oval</a:t>
            </a:r>
            <a:endParaRPr lang="en-US" sz="1600" b="1"/>
          </a:p>
          <a:p>
            <a:pPr marL="609600" indent="-609600" algn="just">
              <a:lnSpc>
                <a:spcPct val="80000"/>
              </a:lnSpc>
            </a:pPr>
            <a:r>
              <a:rPr lang="en-US" sz="1600" b="1"/>
              <a:t>Klik pada frame 1 dan kemudian berikan perintah Insert -&gt; Create Motion Tween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1600" b="1"/>
              <a:t>Klik frame 20, kemudian klik insert -&gt; Keyframe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1600" b="1"/>
              <a:t>pada bagian bawah Timeline, klik tombol Add Guide Layer,dan Macromedia Flash akan membuat  layer baru dengan nama Guide Layer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1600" b="1"/>
              <a:t>Klik frame 1 dari layer Guide: Layer 1, buat alur dengan menggunakan tool Pencil pada Toolbox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1600" b="1"/>
              <a:t>Klik frame 1 dari Layar  1, terus klik bagian tengah objek sehingga muncul lingkaran kecil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1600" b="1"/>
              <a:t>Tarik dan letakkan lingkaran kecil pada objek , tepat di atas awal garis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1600" b="1"/>
              <a:t>Klik frame 20 dari layar 1, kemudian klik dan tarik objek sehingga lingkaran kecil ada di akhir garis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600" b="1"/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991" name="s2_39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27" fill="hold"/>
                                        <p:tgtEl>
                                          <p:spTgt spid="419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9058462-AEBD-4D5B-84C1-5338216BEA8C}" type="slidenum">
              <a:rPr lang="en-US" sz="1400"/>
              <a:pPr algn="r"/>
              <a:t>4</a:t>
            </a:fld>
            <a:endParaRPr lang="en-US" sz="140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3886200"/>
          </a:xfrm>
          <a:ln>
            <a:solidFill>
              <a:srgbClr val="99CCFF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US" sz="3600" b="1"/>
              <a:t>1.2. Elemen-Elemen Grafis</a:t>
            </a:r>
          </a:p>
          <a:p>
            <a:pPr lvl="2">
              <a:buFont typeface="Wingdings" pitchFamily="2" charset="2"/>
              <a:buChar char="§"/>
            </a:pPr>
            <a:r>
              <a:rPr lang="en-US" sz="3600" b="1"/>
              <a:t>Garis</a:t>
            </a:r>
          </a:p>
          <a:p>
            <a:pPr lvl="2">
              <a:buFont typeface="Wingdings" pitchFamily="2" charset="2"/>
              <a:buChar char="§"/>
            </a:pPr>
            <a:r>
              <a:rPr lang="en-US" sz="3600" b="1"/>
              <a:t>Bentuk atau form</a:t>
            </a:r>
          </a:p>
          <a:p>
            <a:pPr lvl="2">
              <a:buFont typeface="Wingdings" pitchFamily="2" charset="2"/>
              <a:buChar char="§"/>
            </a:pPr>
            <a:r>
              <a:rPr lang="en-US" sz="3600" b="1"/>
              <a:t>Tekstur</a:t>
            </a:r>
          </a:p>
          <a:p>
            <a:pPr lvl="2">
              <a:buFont typeface="Wingdings" pitchFamily="2" charset="2"/>
              <a:buChar char="§"/>
            </a:pPr>
            <a:r>
              <a:rPr lang="en-US" sz="3600" b="1"/>
              <a:t>Ruang atau space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51" name="s1_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29" fill="hold"/>
                                        <p:tgtEl>
                                          <p:spTgt spid="6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1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BAA473D-9A01-4F64-8839-63ABDAF43F65}" type="slidenum">
              <a:rPr lang="en-US" sz="1400"/>
              <a:pPr algn="r"/>
              <a:t>40</a:t>
            </a:fld>
            <a:endParaRPr lang="en-US" sz="140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525963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/>
            <a:r>
              <a:rPr lang="en-US" sz="1600" b="1"/>
              <a:t>Tekan Ctrl + enter</a:t>
            </a:r>
          </a:p>
          <a:p>
            <a:pPr marL="609600" indent="-609600">
              <a:buFontTx/>
              <a:buNone/>
            </a:pPr>
            <a:endParaRPr lang="en-US" sz="1600" b="1"/>
          </a:p>
          <a:p>
            <a:pPr marL="609600" indent="-609600">
              <a:buFontTx/>
              <a:buNone/>
            </a:pPr>
            <a:endParaRPr lang="en-US" sz="1600" b="1"/>
          </a:p>
          <a:p>
            <a:pPr marL="609600" indent="-609600">
              <a:buFontTx/>
              <a:buNone/>
            </a:pPr>
            <a:endParaRPr lang="en-US" sz="1600" b="1"/>
          </a:p>
          <a:p>
            <a:pPr marL="609600" indent="-609600">
              <a:buFontTx/>
              <a:buNone/>
            </a:pPr>
            <a:endParaRPr lang="en-US" sz="1600" b="1"/>
          </a:p>
          <a:p>
            <a:pPr marL="609600" indent="-609600">
              <a:buFontTx/>
              <a:buNone/>
            </a:pPr>
            <a:endParaRPr lang="en-US" sz="1600" b="1"/>
          </a:p>
          <a:p>
            <a:pPr marL="609600" indent="-609600">
              <a:buFontTx/>
              <a:buNone/>
            </a:pPr>
            <a:endParaRPr lang="en-US" sz="1600" b="1"/>
          </a:p>
          <a:p>
            <a:pPr marL="609600" indent="-609600">
              <a:buFontTx/>
              <a:buNone/>
            </a:pPr>
            <a:endParaRPr lang="en-US" sz="1600" b="1"/>
          </a:p>
          <a:p>
            <a:pPr marL="609600" indent="-609600">
              <a:buFontTx/>
              <a:buNone/>
            </a:pPr>
            <a:endParaRPr lang="en-US" sz="1600" b="1"/>
          </a:p>
          <a:p>
            <a:pPr marL="609600" indent="-609600">
              <a:buFontTx/>
              <a:buNone/>
            </a:pPr>
            <a:endParaRPr lang="en-US" sz="1600" b="1"/>
          </a:p>
          <a:p>
            <a:pPr marL="609600" indent="-609600">
              <a:buFontTx/>
              <a:buNone/>
            </a:pPr>
            <a:endParaRPr lang="en-US" sz="1600" b="1"/>
          </a:p>
          <a:p>
            <a:pPr marL="609600" indent="-609600">
              <a:buFontTx/>
              <a:buNone/>
            </a:pPr>
            <a:endParaRPr lang="en-US" sz="1600" b="1"/>
          </a:p>
          <a:p>
            <a:pPr marL="609600" indent="-609600">
              <a:buFontTx/>
              <a:buNone/>
            </a:pPr>
            <a:endParaRPr lang="en-US" sz="1600" b="1"/>
          </a:p>
          <a:p>
            <a:pPr marL="609600" indent="-609600">
              <a:buFontTx/>
              <a:buNone/>
            </a:pPr>
            <a:r>
              <a:rPr lang="en-US" sz="1600" b="1"/>
              <a:t>			Gambar 2.3.6 Animasi gerak dengan mengikuti alur.</a:t>
            </a:r>
          </a:p>
        </p:txBody>
      </p:sp>
      <p:pic>
        <p:nvPicPr>
          <p:cNvPr id="43013" name="Picture 4" descr="4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590800" y="1981200"/>
            <a:ext cx="38766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43015" name="Line 6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3016" name="s2_4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6" fill="hold"/>
                                        <p:tgtEl>
                                          <p:spTgt spid="430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6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5084C70-FA72-49AD-91ED-630D33DBF10F}" type="slidenum">
              <a:rPr lang="en-US" sz="1400"/>
              <a:pPr algn="r"/>
              <a:t>41</a:t>
            </a:fld>
            <a:endParaRPr lang="en-US" sz="140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525963"/>
          </a:xfrm>
          <a:ln>
            <a:solidFill>
              <a:srgbClr val="99CCFF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b="1"/>
              <a:t>3.1. Bekerja dengan DreamWeaver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/>
              <a:t>       3.1.1. Mengenal Teks </a:t>
            </a:r>
          </a:p>
          <a:p>
            <a:pPr lvl="3">
              <a:lnSpc>
                <a:spcPct val="80000"/>
              </a:lnSpc>
              <a:buFont typeface="Wingdings" pitchFamily="2" charset="2"/>
              <a:buChar char="§"/>
            </a:pPr>
            <a:r>
              <a:rPr lang="nb-NO" sz="1400" b="1"/>
              <a:t>Anda bisa  memulai dengan cara</a:t>
            </a:r>
            <a:endParaRPr lang="en-US" sz="1400" b="1"/>
          </a:p>
          <a:p>
            <a:pPr lvl="3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400" b="1"/>
              <a:t>Klik Modify &gt; Page Properties &gt; Appearance</a:t>
            </a:r>
          </a:p>
          <a:p>
            <a:pPr lvl="3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400" b="1"/>
              <a:t>Atur Page Font : Verdana atau yang lain</a:t>
            </a:r>
          </a:p>
          <a:p>
            <a:pPr lvl="3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400" b="1"/>
              <a:t>Size :10 pixel atau yang lain, yang berguna untuk membuat besar kecil suatu teks</a:t>
            </a:r>
          </a:p>
          <a:p>
            <a:pPr lvl="3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400" b="1"/>
              <a:t>Text color :#000099 atau yang lain, untuk memberi warna pada teks</a:t>
            </a:r>
          </a:p>
          <a:p>
            <a:pPr lvl="3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400" b="1"/>
              <a:t>Background color : #999999 atau yang lain seperti pada gambar dibawah ini</a:t>
            </a:r>
          </a:p>
          <a:p>
            <a:pPr>
              <a:lnSpc>
                <a:spcPct val="80000"/>
              </a:lnSpc>
            </a:pPr>
            <a:endParaRPr lang="en-US" sz="1400" b="1"/>
          </a:p>
          <a:p>
            <a:pPr>
              <a:lnSpc>
                <a:spcPct val="80000"/>
              </a:lnSpc>
            </a:pPr>
            <a:endParaRPr lang="en-US" sz="1600" b="1"/>
          </a:p>
          <a:p>
            <a:pPr>
              <a:lnSpc>
                <a:spcPct val="80000"/>
              </a:lnSpc>
            </a:pPr>
            <a:endParaRPr lang="en-US" sz="1600" b="1"/>
          </a:p>
          <a:p>
            <a:pPr>
              <a:lnSpc>
                <a:spcPct val="80000"/>
              </a:lnSpc>
            </a:pPr>
            <a:endParaRPr lang="en-US" sz="1600" b="1"/>
          </a:p>
          <a:p>
            <a:pPr>
              <a:lnSpc>
                <a:spcPct val="80000"/>
              </a:lnSpc>
            </a:pPr>
            <a:endParaRPr lang="en-US" sz="1600" b="1"/>
          </a:p>
          <a:p>
            <a:pPr>
              <a:lnSpc>
                <a:spcPct val="80000"/>
              </a:lnSpc>
            </a:pPr>
            <a:endParaRPr lang="en-US" sz="1600" b="1"/>
          </a:p>
          <a:p>
            <a:pPr>
              <a:lnSpc>
                <a:spcPct val="80000"/>
              </a:lnSpc>
            </a:pPr>
            <a:endParaRPr lang="en-US" sz="1600" b="1"/>
          </a:p>
          <a:p>
            <a:pPr>
              <a:lnSpc>
                <a:spcPct val="80000"/>
              </a:lnSpc>
            </a:pPr>
            <a:endParaRPr lang="en-US" sz="1600" b="1"/>
          </a:p>
          <a:p>
            <a:pPr>
              <a:lnSpc>
                <a:spcPct val="80000"/>
              </a:lnSpc>
            </a:pPr>
            <a:endParaRPr lang="en-US" sz="16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/>
              <a:t>		                 Gambar 3.1.1a. Page Properties</a:t>
            </a: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44038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4039" name="Picture 7" descr="tx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352800"/>
            <a:ext cx="32004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3505200" y="152400"/>
            <a:ext cx="2378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Sesi 3</a:t>
            </a:r>
          </a:p>
        </p:txBody>
      </p:sp>
      <p:pic>
        <p:nvPicPr>
          <p:cNvPr id="44041" name="s3_4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151" fill="hold"/>
                                        <p:tgtEl>
                                          <p:spTgt spid="440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41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0B6C080-A736-4033-8FAA-09EEE115AC70}" type="slidenum">
              <a:rPr lang="en-US" sz="1400"/>
              <a:pPr algn="r"/>
              <a:t>42</a:t>
            </a:fld>
            <a:endParaRPr lang="en-US" sz="1400"/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just">
              <a:spcBef>
                <a:spcPct val="20000"/>
              </a:spcBef>
            </a:pPr>
            <a:r>
              <a:rPr lang="en-US" sz="1600" b="1"/>
              <a:t>Membuat Warna pada Link adalah sebagai berikut: </a:t>
            </a:r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r>
              <a:rPr lang="en-US" sz="1600" b="1"/>
              <a:t>Klik Modify &gt; Page Properties &gt; Appearance</a:t>
            </a:r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r>
              <a:rPr lang="en-US" sz="1600" b="1"/>
              <a:t>Klik Links, terus atur formatnya</a:t>
            </a:r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r>
              <a:rPr lang="en-US" sz="1600" b="1"/>
              <a:t>Link color : #009933, untuk memberi warna links apabila Anda menggunakan Hyperlinks</a:t>
            </a:r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r>
              <a:rPr lang="en-US" sz="1600" b="1"/>
              <a:t>Visted Links : #0099FF, membuat warna berubah pada saat links dikunjungi</a:t>
            </a:r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r>
              <a:rPr lang="en-US" sz="1600" b="1"/>
              <a:t>Rollover Links : #99FFCC, membuat warna beda pada saat mouse lewat</a:t>
            </a:r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r>
              <a:rPr lang="en-US" sz="1600" b="1"/>
              <a:t>Active Links : #9966FF, untuk menentukan warna links yang aktif</a:t>
            </a:r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endParaRPr lang="en-US" sz="1600" b="1"/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endParaRPr lang="en-US" sz="1600" b="1"/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endParaRPr lang="en-US" sz="1600" b="1"/>
          </a:p>
          <a:p>
            <a:pPr marL="609600" indent="-609600" algn="just">
              <a:spcBef>
                <a:spcPct val="20000"/>
              </a:spcBef>
            </a:pPr>
            <a:endParaRPr lang="en-US" sz="1600" b="1"/>
          </a:p>
          <a:p>
            <a:pPr marL="609600" indent="-609600" algn="just">
              <a:spcBef>
                <a:spcPct val="20000"/>
              </a:spcBef>
            </a:pPr>
            <a:endParaRPr lang="en-US" sz="1600" b="1"/>
          </a:p>
          <a:p>
            <a:pPr marL="609600" indent="-609600" algn="just">
              <a:spcBef>
                <a:spcPct val="20000"/>
              </a:spcBef>
            </a:pPr>
            <a:endParaRPr lang="en-US" sz="1600" b="1"/>
          </a:p>
          <a:p>
            <a:pPr marL="609600" indent="-609600" algn="just">
              <a:spcBef>
                <a:spcPct val="20000"/>
              </a:spcBef>
            </a:pPr>
            <a:r>
              <a:rPr lang="en-US" sz="1600" b="1"/>
              <a:t>    		 </a:t>
            </a:r>
            <a:r>
              <a:rPr lang="en-US" sz="1400" b="1"/>
              <a:t>Gambar 3.1.1b. Page Properties Links</a:t>
            </a:r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45062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5063" name="Picture 7" descr="tx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668713"/>
            <a:ext cx="28956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s3_4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65" fill="hold"/>
                                        <p:tgtEl>
                                          <p:spTgt spid="45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1DEE330-6B7A-4AF8-B4E3-ED9691D015CC}" type="slidenum">
              <a:rPr lang="en-US" sz="1400"/>
              <a:pPr algn="r"/>
              <a:t>43</a:t>
            </a:fld>
            <a:endParaRPr lang="en-US" sz="140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525963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400" b="1"/>
              <a:t>ada baiknya Anda memahami jenis format teks atau karakter dengan cara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400" b="1"/>
              <a:t>sebagai berikut:</a:t>
            </a:r>
          </a:p>
          <a:p>
            <a:pPr marL="1371600" lvl="2" indent="-457200" algn="just">
              <a:lnSpc>
                <a:spcPct val="80000"/>
              </a:lnSpc>
            </a:pPr>
            <a:r>
              <a:rPr lang="en-US" sz="1400" b="1"/>
              <a:t>Format, untuk menentukan ketebalan Karakter atau teks</a:t>
            </a:r>
          </a:p>
          <a:p>
            <a:pPr marL="1371600" lvl="2" indent="-457200" algn="just">
              <a:lnSpc>
                <a:spcPct val="80000"/>
              </a:lnSpc>
            </a:pPr>
            <a:r>
              <a:rPr lang="en-US" sz="1400" b="1"/>
              <a:t>Font, untuk memilih jenis tulisan yang akan Anda buat</a:t>
            </a:r>
          </a:p>
          <a:p>
            <a:pPr marL="1371600" lvl="2" indent="-457200" algn="just">
              <a:lnSpc>
                <a:spcPct val="80000"/>
              </a:lnSpc>
            </a:pPr>
            <a:r>
              <a:rPr lang="en-US" sz="1400" b="1"/>
              <a:t>Style, digunakan untuk memberi ketebalan pada teks atau karakter</a:t>
            </a:r>
            <a:endParaRPr lang="sv-SE" sz="1400" b="1"/>
          </a:p>
          <a:p>
            <a:pPr marL="1371600" lvl="2" indent="-457200" algn="just">
              <a:lnSpc>
                <a:spcPct val="80000"/>
              </a:lnSpc>
            </a:pPr>
            <a:r>
              <a:rPr lang="sv-SE" sz="1400" b="1"/>
              <a:t>Size, digunakan untuk menentukan besar kecilnya huruf atau </a:t>
            </a:r>
          </a:p>
          <a:p>
            <a:pPr marL="1371600" lvl="2" indent="-457200" algn="just">
              <a:lnSpc>
                <a:spcPct val="80000"/>
              </a:lnSpc>
            </a:pPr>
            <a:r>
              <a:rPr lang="sv-SE" sz="1400" b="1"/>
              <a:t>karakter</a:t>
            </a:r>
            <a:endParaRPr lang="en-US" sz="1400" b="1"/>
          </a:p>
          <a:p>
            <a:pPr marL="1371600" lvl="2" indent="-457200" algn="just">
              <a:lnSpc>
                <a:spcPct val="80000"/>
              </a:lnSpc>
            </a:pPr>
            <a:r>
              <a:rPr lang="en-US" sz="1400" b="1"/>
              <a:t>Text Color, digunakan untuk merubah warna pada teks</a:t>
            </a:r>
          </a:p>
          <a:p>
            <a:pPr marL="1371600" lvl="2" indent="-457200" algn="just">
              <a:lnSpc>
                <a:spcPct val="80000"/>
              </a:lnSpc>
            </a:pPr>
            <a:r>
              <a:rPr lang="en-US" sz="1400" b="1"/>
              <a:t>Lihat gambar dibawah ini</a:t>
            </a:r>
          </a:p>
          <a:p>
            <a:pPr marL="1371600" lvl="2" indent="-457200" algn="just">
              <a:lnSpc>
                <a:spcPct val="80000"/>
              </a:lnSpc>
            </a:pPr>
            <a:endParaRPr lang="en-US" sz="1400" b="1"/>
          </a:p>
          <a:p>
            <a:pPr marL="1371600" lvl="2" indent="-457200" algn="just">
              <a:lnSpc>
                <a:spcPct val="80000"/>
              </a:lnSpc>
            </a:pPr>
            <a:endParaRPr lang="en-US" sz="1400" b="1"/>
          </a:p>
          <a:p>
            <a:pPr marL="1371600" lvl="2" indent="-457200" algn="just">
              <a:lnSpc>
                <a:spcPct val="80000"/>
              </a:lnSpc>
              <a:buFontTx/>
              <a:buNone/>
            </a:pPr>
            <a:endParaRPr lang="en-US" sz="1400" b="1"/>
          </a:p>
          <a:p>
            <a:pPr marL="1371600" lvl="2" indent="-457200" algn="just">
              <a:lnSpc>
                <a:spcPct val="80000"/>
              </a:lnSpc>
              <a:buFontTx/>
              <a:buNone/>
            </a:pPr>
            <a:endParaRPr lang="en-US" sz="1000" b="1"/>
          </a:p>
          <a:p>
            <a:pPr marL="1371600" lvl="2" indent="-457200" algn="just">
              <a:lnSpc>
                <a:spcPct val="80000"/>
              </a:lnSpc>
              <a:buFontTx/>
              <a:buNone/>
            </a:pPr>
            <a:endParaRPr lang="en-US" sz="1000" b="1"/>
          </a:p>
          <a:p>
            <a:pPr marL="1371600" lvl="2" indent="-457200" algn="just">
              <a:lnSpc>
                <a:spcPct val="80000"/>
              </a:lnSpc>
              <a:buFontTx/>
              <a:buNone/>
            </a:pPr>
            <a:r>
              <a:rPr lang="en-US" sz="1000" b="1"/>
              <a:t>		</a:t>
            </a:r>
            <a:r>
              <a:rPr lang="en-US" sz="1400" b="1"/>
              <a:t>Gambar 3.1.1c. Properties</a:t>
            </a:r>
          </a:p>
          <a:p>
            <a:pPr marL="1371600" lvl="2" indent="-457200" algn="just">
              <a:lnSpc>
                <a:spcPct val="80000"/>
              </a:lnSpc>
              <a:buFontTx/>
              <a:buNone/>
            </a:pPr>
            <a:endParaRPr lang="en-US" sz="1400" b="1"/>
          </a:p>
          <a:p>
            <a:pPr marL="1371600" lvl="2" indent="-457200" algn="just">
              <a:lnSpc>
                <a:spcPct val="80000"/>
              </a:lnSpc>
            </a:pPr>
            <a:r>
              <a:rPr lang="en-US" sz="1400" b="1"/>
              <a:t>Mengedit halaman</a:t>
            </a:r>
          </a:p>
          <a:p>
            <a:pPr marL="609600" indent="-609600" algn="just">
              <a:lnSpc>
                <a:spcPct val="80000"/>
              </a:lnSpc>
            </a:pPr>
            <a:endParaRPr lang="en-US" sz="14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4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4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4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400" b="1"/>
              <a:t>	</a:t>
            </a:r>
          </a:p>
        </p:txBody>
      </p:sp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46086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6087" name="Picture 6" descr="tx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352800"/>
            <a:ext cx="43434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7" descr="tx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914900"/>
            <a:ext cx="457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9" name="Rectangle 8"/>
          <p:cNvSpPr>
            <a:spLocks noChangeArrowheads="1"/>
          </p:cNvSpPr>
          <p:nvPr/>
        </p:nvSpPr>
        <p:spPr bwMode="auto">
          <a:xfrm>
            <a:off x="2362200" y="5507038"/>
            <a:ext cx="2084388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400" b="1"/>
              <a:t>Gambar 3.1.1d. Layout</a:t>
            </a:r>
          </a:p>
        </p:txBody>
      </p:sp>
      <p:pic>
        <p:nvPicPr>
          <p:cNvPr id="46090" name="s3_4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470" fill="hold"/>
                                        <p:tgtEl>
                                          <p:spTgt spid="46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90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855A790-5E30-4ADA-84C4-7AE0BD8157E1}" type="slidenum">
              <a:rPr lang="en-US" sz="1400"/>
              <a:pPr algn="r"/>
              <a:t>44</a:t>
            </a:fld>
            <a:endParaRPr lang="en-US" sz="1400"/>
          </a:p>
        </p:txBody>
      </p:sp>
      <p:sp>
        <p:nvSpPr>
          <p:cNvPr id="47108" name="Rectangle 13"/>
          <p:cNvSpPr>
            <a:spLocks noChangeArrowheads="1"/>
          </p:cNvSpPr>
          <p:nvPr/>
        </p:nvSpPr>
        <p:spPr bwMode="auto">
          <a:xfrm>
            <a:off x="1600200" y="3505200"/>
            <a:ext cx="49530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endParaRPr lang="en-US" sz="1800" b="1"/>
          </a:p>
          <a:p>
            <a:pPr algn="just">
              <a:lnSpc>
                <a:spcPct val="90000"/>
              </a:lnSpc>
            </a:pPr>
            <a:endParaRPr lang="en-US" sz="1800" b="1"/>
          </a:p>
          <a:p>
            <a:pPr algn="just">
              <a:lnSpc>
                <a:spcPct val="90000"/>
              </a:lnSpc>
              <a:buFontTx/>
              <a:buNone/>
            </a:pPr>
            <a:endParaRPr lang="en-US" sz="1800" b="1"/>
          </a:p>
          <a:p>
            <a:pPr algn="just">
              <a:lnSpc>
                <a:spcPct val="90000"/>
              </a:lnSpc>
              <a:buFontTx/>
              <a:buNone/>
            </a:pPr>
            <a:endParaRPr lang="en-US" sz="1800" b="1"/>
          </a:p>
          <a:p>
            <a:pPr algn="just">
              <a:lnSpc>
                <a:spcPct val="90000"/>
              </a:lnSpc>
              <a:buFontTx/>
              <a:buNone/>
            </a:pPr>
            <a:endParaRPr lang="en-US" sz="1800" b="1"/>
          </a:p>
          <a:p>
            <a:pPr algn="just">
              <a:lnSpc>
                <a:spcPct val="90000"/>
              </a:lnSpc>
              <a:buFontTx/>
              <a:buNone/>
            </a:pPr>
            <a:endParaRPr lang="en-US" sz="1800" b="1"/>
          </a:p>
          <a:p>
            <a:pPr algn="just">
              <a:lnSpc>
                <a:spcPct val="90000"/>
              </a:lnSpc>
              <a:buFontTx/>
              <a:buNone/>
            </a:pPr>
            <a:endParaRPr lang="en-US" sz="1800" b="1"/>
          </a:p>
          <a:p>
            <a:pPr algn="just">
              <a:lnSpc>
                <a:spcPct val="90000"/>
              </a:lnSpc>
              <a:buFontTx/>
              <a:buNone/>
            </a:pPr>
            <a:endParaRPr lang="en-US" sz="1800" b="1"/>
          </a:p>
          <a:p>
            <a:pPr algn="just">
              <a:lnSpc>
                <a:spcPct val="90000"/>
              </a:lnSpc>
              <a:buFontTx/>
              <a:buNone/>
            </a:pPr>
            <a:endParaRPr lang="en-US" sz="1800" b="1"/>
          </a:p>
        </p:txBody>
      </p:sp>
      <p:sp>
        <p:nvSpPr>
          <p:cNvPr id="47110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47111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r>
              <a:rPr lang="en-US" sz="1400" b="1"/>
              <a:t>3.1.2. Menggunakan Link Halaman</a:t>
            </a:r>
          </a:p>
          <a:p>
            <a:pPr marL="609600" indent="-609600" algn="just">
              <a:spcBef>
                <a:spcPct val="20000"/>
              </a:spcBef>
            </a:pPr>
            <a:r>
              <a:rPr lang="en-US" sz="1400" b="1"/>
              <a:t>a). Link Teks</a:t>
            </a:r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r>
              <a:rPr lang="en-US" sz="1400" b="1"/>
              <a:t>Untuk dapat menggunakan link maka Anda harus mengetik dua teks atau lebih dengan cara sebagai berikut:</a:t>
            </a:r>
            <a:endParaRPr lang="sv-SE" sz="1400" b="1"/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r>
              <a:rPr lang="sv-SE" sz="1400" b="1"/>
              <a:t>Aktifkan halaman pertama (Menu) dengan nama index, yang isi teknya misalnya “Menuju halaman berikut”</a:t>
            </a:r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r>
              <a:rPr lang="sv-SE" sz="1400" b="1"/>
              <a:t>Buat halaman ke dua missalnya  dengan nama “ Test.asp”</a:t>
            </a:r>
            <a:endParaRPr lang="en-US" sz="1400" b="1"/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r>
              <a:rPr lang="en-US" sz="1400" b="1"/>
              <a:t>Menuju halaman berikut anda blok</a:t>
            </a:r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r>
              <a:rPr lang="en-US" sz="1400" b="1"/>
              <a:t>Blok Teks lalu tekan Hyperlink pada Common seperti pada gambar dibawah ini</a:t>
            </a: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endParaRPr lang="en-US" sz="14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endParaRPr lang="en-US" sz="14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endParaRPr lang="en-US" sz="14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r>
              <a:rPr lang="en-US" sz="1400" b="1"/>
              <a:t>	</a:t>
            </a: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endParaRPr lang="en-US" sz="14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endParaRPr lang="en-US" sz="14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endParaRPr lang="en-US" sz="14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endParaRPr lang="en-US" sz="14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r>
              <a:rPr lang="en-US" sz="1400" b="1"/>
              <a:t>		     </a:t>
            </a: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r>
              <a:rPr lang="en-US" sz="1400" b="1"/>
              <a:t>			Gambar 3.1.2a. Common &amp; Preview</a:t>
            </a:r>
            <a:r>
              <a:rPr lang="en-US" sz="1400"/>
              <a:t> </a:t>
            </a:r>
          </a:p>
        </p:txBody>
      </p:sp>
      <p:pic>
        <p:nvPicPr>
          <p:cNvPr id="47113" name="Picture 9" descr="tx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657600"/>
            <a:ext cx="25622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10" descr="tx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657600"/>
            <a:ext cx="19716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s3_4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38" fill="hold"/>
                                        <p:tgtEl>
                                          <p:spTgt spid="47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5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9900B1F-99C9-4332-AF5E-D937379F9ADE}" type="slidenum">
              <a:rPr lang="en-US" sz="1400"/>
              <a:pPr algn="r"/>
              <a:t>45</a:t>
            </a:fld>
            <a:endParaRPr lang="en-US" sz="140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2743200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/>
            <a:r>
              <a:rPr lang="en-US" sz="1600" b="1"/>
              <a:t>Pada Properties Andapun bisa membuat link</a:t>
            </a:r>
          </a:p>
          <a:p>
            <a:pPr marL="609600" indent="-609600" algn="just">
              <a:buFontTx/>
              <a:buNone/>
            </a:pPr>
            <a:endParaRPr lang="en-US" sz="1600" b="1"/>
          </a:p>
          <a:p>
            <a:pPr marL="609600" indent="-609600" algn="just"/>
            <a:endParaRPr lang="en-US" sz="1600" b="1"/>
          </a:p>
          <a:p>
            <a:pPr marL="609600" indent="-609600" algn="just"/>
            <a:endParaRPr lang="en-US" sz="1600" b="1"/>
          </a:p>
          <a:p>
            <a:pPr marL="609600" indent="-609600" algn="just">
              <a:buFontTx/>
              <a:buNone/>
            </a:pPr>
            <a:endParaRPr lang="en-US" sz="1600" b="1"/>
          </a:p>
          <a:p>
            <a:pPr marL="609600" indent="-609600" algn="just">
              <a:buFontTx/>
              <a:buNone/>
            </a:pPr>
            <a:r>
              <a:rPr lang="en-US" sz="1600" b="1"/>
              <a:t>	</a:t>
            </a:r>
            <a:r>
              <a:rPr lang="en-US" sz="1400" b="1"/>
              <a:t>Gambar 3.1.2b. Hyperlink</a:t>
            </a:r>
          </a:p>
          <a:p>
            <a:pPr marL="609600" indent="-609600" algn="just">
              <a:buFontTx/>
              <a:buNone/>
            </a:pPr>
            <a:endParaRPr lang="sv-SE" sz="1600" b="1"/>
          </a:p>
          <a:p>
            <a:pPr marL="609600" indent="-609600" algn="just"/>
            <a:r>
              <a:rPr lang="sv-SE" sz="1600" b="1"/>
              <a:t>Kemudian tekan F12, atau tekan gambar bola dunia (Preview in eksplorer)</a:t>
            </a:r>
            <a:endParaRPr lang="en-US" sz="1600" b="1"/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48134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8135" name="Picture 6" descr="tx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05000"/>
            <a:ext cx="27432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s3_45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30" fill="hold"/>
                                        <p:tgtEl>
                                          <p:spTgt spid="48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6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5FD59B7-33DB-4198-BCF1-C46576F86F75}" type="slidenum">
              <a:rPr lang="en-US" sz="1400"/>
              <a:pPr algn="r"/>
              <a:t>46</a:t>
            </a:fld>
            <a:endParaRPr lang="en-US" sz="1400"/>
          </a:p>
        </p:txBody>
      </p:sp>
      <p:sp>
        <p:nvSpPr>
          <p:cNvPr id="49156" name="Rectangle 10"/>
          <p:cNvSpPr>
            <a:spLocks noChangeArrowheads="1"/>
          </p:cNvSpPr>
          <p:nvPr/>
        </p:nvSpPr>
        <p:spPr bwMode="auto">
          <a:xfrm>
            <a:off x="2209800" y="3200400"/>
            <a:ext cx="44196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525963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1600" b="1"/>
              <a:t>b). Link Image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1600" b="1"/>
              <a:t>Link Image Keseluruhan</a:t>
            </a:r>
          </a:p>
          <a:p>
            <a:pPr marL="609600" indent="-609600">
              <a:lnSpc>
                <a:spcPct val="80000"/>
              </a:lnSpc>
            </a:pPr>
            <a:r>
              <a:rPr lang="en-US" sz="1600" b="1"/>
              <a:t>Ada beberapa langkah membuat Link Image untuk menuju halaman tertentu :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1200" b="1"/>
              <a:t>Klik File &gt; New &gt; Tampil dialog &gt; Pilih Html &gt; Create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1200" b="1"/>
              <a:t>Buat satu file dengan nama Globe.html, yang isinya gambar bola dunia atau objek yang lainnya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1200" b="1"/>
              <a:t>Kemudian buat satu lagi dengan nama Gambar.html yang isinya </a:t>
            </a:r>
            <a:r>
              <a:rPr lang="en-US" sz="1200" b="1" u="sng"/>
              <a:t>Link menuju globe</a:t>
            </a:r>
            <a:r>
              <a:rPr lang="en-US" sz="1200" b="1"/>
              <a:t> , yang dimaksud disini adalah membuat link ke Globe.htm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1600" b="1"/>
              <a:t>            </a:t>
            </a:r>
          </a:p>
          <a:p>
            <a:pPr marL="609600" indent="-609600">
              <a:lnSpc>
                <a:spcPct val="80000"/>
              </a:lnSpc>
            </a:pPr>
            <a:endParaRPr lang="en-US" sz="1600" b="1"/>
          </a:p>
          <a:p>
            <a:pPr marL="609600" indent="-609600">
              <a:lnSpc>
                <a:spcPct val="80000"/>
              </a:lnSpc>
            </a:pPr>
            <a:endParaRPr lang="en-US" sz="1600" b="1"/>
          </a:p>
          <a:p>
            <a:pPr marL="609600" indent="-609600">
              <a:lnSpc>
                <a:spcPct val="80000"/>
              </a:lnSpc>
            </a:pPr>
            <a:endParaRPr lang="en-US" sz="1600" b="1"/>
          </a:p>
          <a:p>
            <a:pPr marL="609600" indent="-609600">
              <a:lnSpc>
                <a:spcPct val="80000"/>
              </a:lnSpc>
            </a:pPr>
            <a:endParaRPr lang="en-US" sz="1600" b="1"/>
          </a:p>
          <a:p>
            <a:pPr marL="609600" indent="-609600">
              <a:lnSpc>
                <a:spcPct val="80000"/>
              </a:lnSpc>
            </a:pPr>
            <a:endParaRPr lang="en-US" sz="1600" b="1"/>
          </a:p>
          <a:p>
            <a:pPr marL="609600" indent="-609600">
              <a:lnSpc>
                <a:spcPct val="80000"/>
              </a:lnSpc>
            </a:pPr>
            <a:endParaRPr lang="en-US" sz="1600" b="1"/>
          </a:p>
          <a:p>
            <a:pPr marL="609600" indent="-609600">
              <a:lnSpc>
                <a:spcPct val="80000"/>
              </a:lnSpc>
            </a:pPr>
            <a:endParaRPr lang="en-US" sz="1600" b="1"/>
          </a:p>
          <a:p>
            <a:pPr marL="609600" indent="-609600">
              <a:lnSpc>
                <a:spcPct val="80000"/>
              </a:lnSpc>
            </a:pPr>
            <a:endParaRPr lang="en-US" sz="1600" b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1400" b="1"/>
              <a:t>		               Gambar 3.1.2c. Globe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9160" name="Picture 8" descr="tx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675" y="3295650"/>
            <a:ext cx="22193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9" descr="tx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50" y="3276600"/>
            <a:ext cx="18097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s3_46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65" fill="hold"/>
                                        <p:tgtEl>
                                          <p:spTgt spid="49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6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B375E9F-7293-42B8-8ED2-62779A7BE886}" type="slidenum">
              <a:rPr lang="en-US" sz="1400"/>
              <a:pPr algn="r"/>
              <a:t>47</a:t>
            </a:fld>
            <a:endParaRPr lang="en-US" sz="140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525963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/>
            <a:r>
              <a:rPr lang="en-US" sz="1800" b="1"/>
              <a:t>Link dengan cara :</a:t>
            </a:r>
          </a:p>
          <a:p>
            <a:pPr marL="1752600" lvl="3" indent="-381000" algn="just"/>
            <a:r>
              <a:rPr lang="en-US" sz="1800" b="1"/>
              <a:t>Klik Hotspot pada Properties,ada di bagian paling bawah, tersedia oval, rectangular, Poligon dan Pointer</a:t>
            </a:r>
          </a:p>
          <a:p>
            <a:pPr marL="1752600" lvl="3" indent="-381000" algn="just"/>
            <a:r>
              <a:rPr lang="en-US" sz="1800" b="1"/>
              <a:t>Klik pada salah satu misalnya elips, setelah itu klik tahan tarik pada objek atau gambar sampai membentuk lingkaran sesuai yang Anda butuhkan</a:t>
            </a:r>
          </a:p>
          <a:p>
            <a:pPr marL="1752600" lvl="3" indent="-381000" algn="just"/>
            <a:r>
              <a:rPr lang="en-US" sz="1800" b="1"/>
              <a:t>Browse link yang dituju</a:t>
            </a:r>
          </a:p>
          <a:p>
            <a:pPr marL="1752600" lvl="3" indent="-381000" algn="just">
              <a:buFontTx/>
              <a:buNone/>
            </a:pPr>
            <a:endParaRPr lang="en-US" sz="1800" b="1"/>
          </a:p>
          <a:p>
            <a:pPr marL="1752600" lvl="3" indent="-381000" algn="just">
              <a:buFontTx/>
              <a:buNone/>
            </a:pPr>
            <a:endParaRPr lang="en-US" sz="1000" b="1"/>
          </a:p>
          <a:p>
            <a:pPr marL="1752600" lvl="3" indent="-381000" algn="just">
              <a:buFontTx/>
              <a:buNone/>
            </a:pPr>
            <a:endParaRPr lang="en-US" sz="1000" b="1"/>
          </a:p>
          <a:p>
            <a:pPr marL="1752600" lvl="3" indent="-381000" algn="just">
              <a:buFontTx/>
              <a:buNone/>
            </a:pPr>
            <a:endParaRPr lang="en-US" sz="1000" b="1"/>
          </a:p>
          <a:p>
            <a:pPr marL="1752600" lvl="3" indent="-381000" algn="just">
              <a:buFontTx/>
              <a:buNone/>
            </a:pPr>
            <a:endParaRPr lang="en-US" sz="1000" b="1"/>
          </a:p>
          <a:p>
            <a:pPr marL="1752600" lvl="3" indent="-381000" algn="just">
              <a:buFontTx/>
              <a:buNone/>
            </a:pPr>
            <a:endParaRPr lang="en-US" sz="1000" b="1"/>
          </a:p>
          <a:p>
            <a:pPr marL="1752600" lvl="3" indent="-381000" algn="just">
              <a:buFontTx/>
              <a:buNone/>
            </a:pPr>
            <a:endParaRPr lang="en-US" sz="1000" b="1"/>
          </a:p>
          <a:p>
            <a:pPr marL="1752600" lvl="3" indent="-381000" algn="just">
              <a:buFontTx/>
              <a:buNone/>
            </a:pPr>
            <a:r>
              <a:rPr lang="en-US" sz="1400" b="1"/>
              <a:t>	Gambar 3.1.2c. Properties Hotspot </a:t>
            </a: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50182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0183" name="Picture 6" descr="tx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733800"/>
            <a:ext cx="342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s3_47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57" fill="hold"/>
                                        <p:tgtEl>
                                          <p:spTgt spid="501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84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F33494E-022A-4391-A0A5-18C849E20BD4}" type="slidenum">
              <a:rPr lang="en-US" sz="1400"/>
              <a:pPr algn="r"/>
              <a:t>48</a:t>
            </a:fld>
            <a:endParaRPr lang="en-US" sz="1400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648200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>
              <a:lnSpc>
                <a:spcPct val="80000"/>
              </a:lnSpc>
            </a:pPr>
            <a:r>
              <a:rPr lang="en-US" sz="1600" b="1"/>
              <a:t>Ada beberapa parameter pada area hotspot:</a:t>
            </a:r>
          </a:p>
          <a:p>
            <a:pPr marL="1371600" lvl="2" indent="-457200" algn="just">
              <a:lnSpc>
                <a:spcPct val="80000"/>
              </a:lnSpc>
              <a:buFont typeface="Arial" charset="0"/>
              <a:buChar char="–"/>
            </a:pPr>
            <a:r>
              <a:rPr lang="en-US" sz="1600" b="1"/>
              <a:t>Map, digunakan untuk membuat nama globe yang Anda buat</a:t>
            </a:r>
          </a:p>
          <a:p>
            <a:pPr marL="1371600" lvl="2" indent="-457200" algn="just">
              <a:lnSpc>
                <a:spcPct val="80000"/>
              </a:lnSpc>
              <a:buFont typeface="Arial" charset="0"/>
              <a:buChar char="–"/>
            </a:pPr>
            <a:r>
              <a:rPr lang="en-US" sz="1600" b="1"/>
              <a:t>Rectangular Hotspot Tool, unt</a:t>
            </a:r>
            <a:r>
              <a:rPr lang="pt-BR" sz="1600" b="1"/>
              <a:t>uk membuat hotspot atau link segi empat atau bujur sangkar</a:t>
            </a:r>
            <a:endParaRPr lang="en-US" sz="1600" b="1"/>
          </a:p>
          <a:p>
            <a:pPr marL="1371600" lvl="2" indent="-457200" algn="just">
              <a:lnSpc>
                <a:spcPct val="80000"/>
              </a:lnSpc>
              <a:buFont typeface="Arial" charset="0"/>
              <a:buChar char="–"/>
            </a:pPr>
            <a:r>
              <a:rPr lang="en-US" sz="1600" b="1"/>
              <a:t>Oval Hotspot  Tool, untuk membuat hotspot atau link oval atau lingkaran</a:t>
            </a:r>
          </a:p>
          <a:p>
            <a:pPr marL="1371600" lvl="2" indent="-457200" algn="just">
              <a:lnSpc>
                <a:spcPct val="80000"/>
              </a:lnSpc>
              <a:buFont typeface="Arial" charset="0"/>
              <a:buChar char="–"/>
            </a:pPr>
            <a:r>
              <a:rPr lang="en-US" sz="1600" b="1"/>
              <a:t>Polygon Hotspot, untuk membuat hotspot atau link polygon</a:t>
            </a:r>
          </a:p>
          <a:p>
            <a:pPr marL="1371600" lvl="2" indent="-457200" algn="just">
              <a:lnSpc>
                <a:spcPct val="80000"/>
              </a:lnSpc>
              <a:buFont typeface="Arial" charset="0"/>
              <a:buChar char="–"/>
            </a:pPr>
            <a:r>
              <a:rPr lang="en-US" sz="1600" b="1"/>
              <a:t>Pointer Hotspot Tool, untuk membuat modifikasi hotspot.</a:t>
            </a:r>
          </a:p>
          <a:p>
            <a:pPr marL="1371600" lvl="2" indent="-457200" algn="just">
              <a:lnSpc>
                <a:spcPct val="80000"/>
              </a:lnSpc>
              <a:buFont typeface="Arial" charset="0"/>
              <a:buChar char="–"/>
            </a:pPr>
            <a:endParaRPr lang="pt-BR" sz="1600" b="1"/>
          </a:p>
          <a:p>
            <a:pPr marL="609600" indent="-609600" algn="just">
              <a:lnSpc>
                <a:spcPct val="80000"/>
              </a:lnSpc>
            </a:pPr>
            <a:r>
              <a:rPr lang="pt-BR" sz="1600" b="1"/>
              <a:t>Anda bisa mencoba seperti gambar dibawah ini</a:t>
            </a:r>
          </a:p>
          <a:p>
            <a:pPr marL="609600" indent="-609600" algn="just">
              <a:lnSpc>
                <a:spcPct val="80000"/>
              </a:lnSpc>
            </a:pPr>
            <a:endParaRPr lang="pt-BR" sz="16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600" b="1"/>
              <a:t>                    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600" b="1"/>
              <a:t>			Gambar 3.1.2d. Hotspot</a:t>
            </a:r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51206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07" name="Picture 6" descr="tx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657600"/>
            <a:ext cx="2743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s3_48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15" fill="hold"/>
                                        <p:tgtEl>
                                          <p:spTgt spid="51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08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93B8D3F-9A1C-4585-A02A-CFE321E9A12F}" type="slidenum">
              <a:rPr lang="en-US" sz="1400"/>
              <a:pPr algn="r"/>
              <a:t>49</a:t>
            </a:fld>
            <a:endParaRPr lang="en-US" sz="1400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525963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2000" b="1"/>
              <a:t>c). Link dengan Anchor</a:t>
            </a:r>
          </a:p>
          <a:p>
            <a:pPr marL="990600" lvl="1" indent="-533400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b="1"/>
              <a:t>Caranya adalah sebagai berikut:</a:t>
            </a:r>
          </a:p>
          <a:p>
            <a:pPr marL="990600" lvl="1" indent="-533400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b="1"/>
              <a:t>Buat file yang isinya teks, yang punya banyak sub memanjang kebawah, dimana teks yang ada dibawahnya merupakan penjelasan dari judul atau teks diatas</a:t>
            </a:r>
          </a:p>
          <a:p>
            <a:pPr marL="990600" lvl="1" indent="-533400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b="1"/>
              <a:t>Klik Anchor atau  jangkar &gt; Sebelum Klik Anchor letakkan mouse di sebelah kiri dari baris utama 1. Negara Indonesia, pastikan di sebelah kiri dari baris utama 1 ada gambar jangkar</a:t>
            </a:r>
          </a:p>
          <a:p>
            <a:pPr marL="990600" lvl="1" indent="-533400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b="1"/>
              <a:t>Kemudian pada Anchor name isi 1, ini adalah untuk nama Anchor 1 sebagai definisi Anchor yang ada pada baris utama 1. Negara Indonesia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600" b="1"/>
              <a:t>		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600" b="1"/>
              <a:t>			 Gambar 3.1.2e. Anchor</a:t>
            </a:r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52230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2231" name="Picture 6" descr="tx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105275"/>
            <a:ext cx="27432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s3_49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75" fill="hold"/>
                                        <p:tgtEl>
                                          <p:spTgt spid="522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08BDF85-FDF2-4ABA-B74F-6054C8E936A2}" type="slidenum">
              <a:rPr lang="en-US" sz="1400"/>
              <a:pPr algn="r"/>
              <a:t>5</a:t>
            </a:fld>
            <a:endParaRPr lang="en-US" sz="140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267200"/>
          </a:xfrm>
          <a:ln>
            <a:solidFill>
              <a:srgbClr val="99CCFF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US" sz="3600" b="1"/>
              <a:t>1.3. Komposisi Tata Letak</a:t>
            </a:r>
            <a:endParaRPr lang="sv-SE" sz="3600"/>
          </a:p>
          <a:p>
            <a:pPr lvl="2">
              <a:buFont typeface="Wingdings" pitchFamily="2" charset="2"/>
              <a:buChar char="§"/>
            </a:pPr>
            <a:r>
              <a:rPr lang="sv-SE" sz="3200" b="1"/>
              <a:t>Proporsi </a:t>
            </a:r>
            <a:r>
              <a:rPr lang="sv-SE" sz="3200" b="1" i="1"/>
              <a:t>(proportion)</a:t>
            </a:r>
            <a:endParaRPr lang="sv-SE" sz="3200" b="1"/>
          </a:p>
          <a:p>
            <a:pPr lvl="2">
              <a:buFont typeface="Wingdings" pitchFamily="2" charset="2"/>
              <a:buChar char="§"/>
            </a:pPr>
            <a:r>
              <a:rPr lang="sv-SE" sz="3200" b="1"/>
              <a:t>Keseimbangan </a:t>
            </a:r>
            <a:r>
              <a:rPr lang="sv-SE" sz="3200" b="1" i="1"/>
              <a:t>(balance)</a:t>
            </a:r>
            <a:endParaRPr lang="sv-SE" sz="3200" b="1"/>
          </a:p>
          <a:p>
            <a:pPr lvl="2">
              <a:buFont typeface="Wingdings" pitchFamily="2" charset="2"/>
              <a:buChar char="§"/>
            </a:pPr>
            <a:r>
              <a:rPr lang="sv-SE" sz="3200" b="1"/>
              <a:t>Irama atau ritme</a:t>
            </a:r>
          </a:p>
          <a:p>
            <a:pPr lvl="2">
              <a:buFont typeface="Wingdings" pitchFamily="2" charset="2"/>
              <a:buChar char="§"/>
            </a:pPr>
            <a:r>
              <a:rPr lang="sv-SE" sz="3200" b="1"/>
              <a:t>Kesatuan </a:t>
            </a:r>
            <a:r>
              <a:rPr lang="sv-SE" sz="3200" b="1" i="1"/>
              <a:t>(unity)</a:t>
            </a:r>
            <a:endParaRPr lang="sv-SE" sz="3200" b="1"/>
          </a:p>
          <a:p>
            <a:pPr lvl="2">
              <a:buFont typeface="Wingdings" pitchFamily="2" charset="2"/>
              <a:buChar char="§"/>
            </a:pPr>
            <a:r>
              <a:rPr lang="sv-SE" sz="3200" b="1"/>
              <a:t>Pusat perhatian </a:t>
            </a:r>
            <a:r>
              <a:rPr lang="sv-SE" sz="3200" b="1" i="1"/>
              <a:t>(focus of interest)</a:t>
            </a:r>
            <a:endParaRPr lang="sv-SE" sz="3200" b="1"/>
          </a:p>
          <a:p>
            <a:pPr lvl="2">
              <a:buFont typeface="Wingdings" pitchFamily="2" charset="2"/>
              <a:buChar char="§"/>
            </a:pPr>
            <a:r>
              <a:rPr lang="sv-SE" sz="3200" b="1"/>
              <a:t>Kontras </a:t>
            </a:r>
            <a:r>
              <a:rPr lang="sv-SE" sz="3200" b="1" i="1"/>
              <a:t>(contrast)</a:t>
            </a:r>
            <a:endParaRPr lang="en-US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7174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5" name="s1_5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579" fill="hold"/>
                                        <p:tgtEl>
                                          <p:spTgt spid="7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5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A8EAA2D-80A5-4659-A324-7FFABE2BAC52}" type="slidenum">
              <a:rPr lang="en-US" sz="1400"/>
              <a:pPr algn="r"/>
              <a:t>50</a:t>
            </a:fld>
            <a:endParaRPr lang="en-US" sz="1400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525963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>
              <a:lnSpc>
                <a:spcPct val="80000"/>
              </a:lnSpc>
            </a:pPr>
            <a:r>
              <a:rPr lang="en-US" sz="1800" b="1"/>
              <a:t>Kemudian mouse di letakkan di sebelah kiri dari baris sub 1. Negara Indonesia &gt; Ulangi langkah pada nomor 2 dan 3, dengan nama Anchor 1a, pastikan di sebelah kiri dari baris sub 1 ada gambar jangkar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1800" b="1"/>
              <a:t>Baris Utama “Negara Indonesia” Anda Cut dengan cara &gt; Blok &gt;Edit &gt; Cut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1800" b="1"/>
              <a:t>Klik Hyperlink atau gambar rantai &gt; Kemudian muncul window Hyperlink &gt; Paste pada Text &gt; Pada link cari # 1a &gt; Ok</a:t>
            </a:r>
          </a:p>
          <a:p>
            <a:pPr marL="609600" indent="-609600" algn="just">
              <a:lnSpc>
                <a:spcPct val="80000"/>
              </a:lnSpc>
            </a:pPr>
            <a:endParaRPr lang="en-US" sz="1800" b="1"/>
          </a:p>
          <a:p>
            <a:pPr marL="609600" indent="-609600" algn="just">
              <a:lnSpc>
                <a:spcPct val="80000"/>
              </a:lnSpc>
            </a:pPr>
            <a:endParaRPr lang="en-US" sz="1800" b="1"/>
          </a:p>
          <a:p>
            <a:pPr marL="609600" indent="-609600" algn="just">
              <a:lnSpc>
                <a:spcPct val="80000"/>
              </a:lnSpc>
            </a:pPr>
            <a:endParaRPr lang="en-US" sz="1800" b="1"/>
          </a:p>
          <a:p>
            <a:pPr marL="609600" indent="-609600" algn="just">
              <a:lnSpc>
                <a:spcPct val="80000"/>
              </a:lnSpc>
            </a:pPr>
            <a:endParaRPr lang="en-US" sz="1800" b="1"/>
          </a:p>
          <a:p>
            <a:pPr marL="609600" indent="-609600" algn="just">
              <a:lnSpc>
                <a:spcPct val="80000"/>
              </a:lnSpc>
            </a:pPr>
            <a:endParaRPr lang="en-US" sz="1800" b="1"/>
          </a:p>
          <a:p>
            <a:pPr marL="609600" indent="-609600" algn="just">
              <a:lnSpc>
                <a:spcPct val="80000"/>
              </a:lnSpc>
            </a:pPr>
            <a:endParaRPr lang="en-US" sz="18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800" b="1"/>
              <a:t>		      </a:t>
            </a:r>
            <a:r>
              <a:rPr lang="en-US" sz="1400" b="1"/>
              <a:t>Gambar 3.1.2f.  Hyperlink</a:t>
            </a: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53254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3255" name="Picture 8" descr="tx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581400"/>
            <a:ext cx="2743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s3_5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08" fill="hold"/>
                                        <p:tgtEl>
                                          <p:spTgt spid="532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56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2D19846-B478-4327-BDCB-E2B84BBD8484}" type="slidenum">
              <a:rPr lang="en-US" sz="1400"/>
              <a:pPr algn="r"/>
              <a:t>51</a:t>
            </a:fld>
            <a:endParaRPr lang="en-US" sz="1400"/>
          </a:p>
        </p:txBody>
      </p:sp>
      <p:sp>
        <p:nvSpPr>
          <p:cNvPr id="54276" name="Rectangle 10"/>
          <p:cNvSpPr>
            <a:spLocks noChangeArrowheads="1"/>
          </p:cNvSpPr>
          <p:nvPr/>
        </p:nvSpPr>
        <p:spPr bwMode="auto">
          <a:xfrm>
            <a:off x="1828800" y="2286000"/>
            <a:ext cx="426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95400"/>
            <a:ext cx="8382000" cy="2133600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/>
            <a:r>
              <a:rPr lang="en-US" sz="1800" b="1"/>
              <a:t>Lakukan pada baris sub 1. Negara Indonesia seperti pada langkah nomor 5 dan 6 sehingga hasil linknya seperti pada gambar dibawah </a:t>
            </a:r>
          </a:p>
          <a:p>
            <a:pPr marL="609600" indent="-609600" algn="just"/>
            <a:endParaRPr lang="en-US" sz="1800" b="1"/>
          </a:p>
          <a:p>
            <a:pPr marL="609600" indent="-609600" algn="just"/>
            <a:endParaRPr lang="en-US" sz="1800" b="1"/>
          </a:p>
          <a:p>
            <a:pPr marL="609600" indent="-609600" algn="just">
              <a:buFontTx/>
              <a:buNone/>
            </a:pPr>
            <a:r>
              <a:rPr lang="en-US" sz="1800" b="1"/>
              <a:t>  </a:t>
            </a:r>
          </a:p>
          <a:p>
            <a:pPr marL="609600" indent="-609600" algn="just">
              <a:buFontTx/>
              <a:buNone/>
            </a:pPr>
            <a:r>
              <a:rPr lang="en-US" sz="1800" b="1"/>
              <a:t>                     </a:t>
            </a:r>
            <a:r>
              <a:rPr lang="en-US" sz="1400" b="1"/>
              <a:t>Gambar 3.1.2g.  Baris Utama 1 dan Baris Sub 1</a:t>
            </a:r>
          </a:p>
        </p:txBody>
      </p:sp>
      <p:sp>
        <p:nvSpPr>
          <p:cNvPr id="54278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54279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4280" name="Picture 7" descr="tx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362200"/>
            <a:ext cx="29051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8" descr="tx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2362200"/>
            <a:ext cx="11620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s3_5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6" fill="hold"/>
                                        <p:tgtEl>
                                          <p:spTgt spid="542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8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65C2200-5FDB-49CB-8AF8-D1EF76B72A88}" type="slidenum">
              <a:rPr lang="en-US" sz="1400"/>
              <a:pPr algn="r"/>
              <a:t>52</a:t>
            </a:fld>
            <a:endParaRPr lang="en-US" sz="1400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3810000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600" b="1"/>
              <a:t>d). Link ke Email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600" b="1"/>
              <a:t>Caranya sebagai berikut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600" b="1"/>
          </a:p>
          <a:p>
            <a:pPr marL="609600" indent="-609600" algn="just">
              <a:lnSpc>
                <a:spcPct val="80000"/>
              </a:lnSpc>
            </a:pPr>
            <a:r>
              <a:rPr lang="en-US" sz="1600" b="1"/>
              <a:t>Buat file baru, kemudian ketik Link email, pada halaman baru tersebut, kemudian klik email link yang ada diantara jangkar dan rantai</a:t>
            </a:r>
          </a:p>
          <a:p>
            <a:pPr marL="609600" indent="-609600" algn="just">
              <a:lnSpc>
                <a:spcPct val="80000"/>
              </a:lnSpc>
            </a:pPr>
            <a:endParaRPr lang="en-US" sz="1600" b="1"/>
          </a:p>
          <a:p>
            <a:pPr marL="609600" indent="-609600" algn="just">
              <a:lnSpc>
                <a:spcPct val="80000"/>
              </a:lnSpc>
            </a:pPr>
            <a:endParaRPr lang="en-US" sz="1600" b="1"/>
          </a:p>
          <a:p>
            <a:pPr marL="609600" indent="-609600" algn="just">
              <a:lnSpc>
                <a:spcPct val="80000"/>
              </a:lnSpc>
            </a:pPr>
            <a:endParaRPr lang="en-US" sz="1600" b="1"/>
          </a:p>
          <a:p>
            <a:pPr marL="609600" indent="-609600" algn="just">
              <a:lnSpc>
                <a:spcPct val="80000"/>
              </a:lnSpc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600" b="1"/>
              <a:t>			</a:t>
            </a:r>
            <a:r>
              <a:rPr lang="en-US" sz="1400" b="1"/>
              <a:t>Gambar 3.1.2h. Email link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400" b="1"/>
          </a:p>
          <a:p>
            <a:pPr marL="609600" indent="-609600" algn="just">
              <a:lnSpc>
                <a:spcPct val="80000"/>
              </a:lnSpc>
            </a:pPr>
            <a:r>
              <a:rPr lang="en-US" sz="1600" b="1"/>
              <a:t>Secara otomatis pada Text akan terisi Klik email dan pada E-mail Anda isi dengan nama email Anda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1600" b="1"/>
              <a:t>Tekan Ok</a:t>
            </a:r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55302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5303" name="Picture 6" descr="tx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743200"/>
            <a:ext cx="274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s3_5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17" fill="hold"/>
                                        <p:tgtEl>
                                          <p:spTgt spid="55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04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F395660-1428-4A56-BFDD-1C02DF150F89}" type="slidenum">
              <a:rPr lang="en-US" sz="1400"/>
              <a:pPr algn="r"/>
              <a:t>53</a:t>
            </a:fld>
            <a:endParaRPr lang="en-US" sz="1400"/>
          </a:p>
        </p:txBody>
      </p:sp>
      <p:sp>
        <p:nvSpPr>
          <p:cNvPr id="56324" name="Rectangle 27"/>
          <p:cNvSpPr>
            <a:spLocks noChangeArrowheads="1"/>
          </p:cNvSpPr>
          <p:nvPr/>
        </p:nvSpPr>
        <p:spPr bwMode="auto">
          <a:xfrm>
            <a:off x="2286000" y="3048000"/>
            <a:ext cx="33528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/>
              <a:t>Sesi 4</a:t>
            </a:r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9600" cy="4876800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n-US" sz="1800" b="1"/>
              <a:t>4.1. Menggunakan Tabel </a:t>
            </a:r>
          </a:p>
          <a:p>
            <a:pPr marL="609600" indent="-609600" algn="just">
              <a:lnSpc>
                <a:spcPct val="90000"/>
              </a:lnSpc>
            </a:pPr>
            <a:r>
              <a:rPr lang="en-US" sz="1800" b="1"/>
              <a:t>Adapun cara menggunakannya adalah sebagai berikut:</a:t>
            </a:r>
          </a:p>
          <a:p>
            <a:pPr marL="609600" indent="-609600" algn="just">
              <a:lnSpc>
                <a:spcPct val="90000"/>
              </a:lnSpc>
            </a:pPr>
            <a:r>
              <a:rPr lang="en-US" sz="1800" b="1"/>
              <a:t>Klik Layout &gt;Layout &gt;Klik Layout table </a:t>
            </a:r>
          </a:p>
          <a:p>
            <a:pPr marL="609600" indent="-609600" algn="just">
              <a:lnSpc>
                <a:spcPct val="90000"/>
              </a:lnSpc>
            </a:pPr>
            <a:r>
              <a:rPr lang="en-US" sz="1800" b="1"/>
              <a:t>Klik terus tahan dan tarik sesuai keinginan Anda</a:t>
            </a:r>
          </a:p>
          <a:p>
            <a:pPr marL="609600" indent="-609600" algn="just">
              <a:lnSpc>
                <a:spcPct val="90000"/>
              </a:lnSpc>
            </a:pPr>
            <a:r>
              <a:rPr lang="pt-BR" sz="1800" b="1"/>
              <a:t>Lepas sampai membentuk table yang Anda inginkan</a:t>
            </a:r>
            <a:endParaRPr lang="en-US" sz="1800" b="1"/>
          </a:p>
          <a:p>
            <a:pPr marL="609600" indent="-609600" algn="just">
              <a:lnSpc>
                <a:spcPct val="90000"/>
              </a:lnSpc>
            </a:pPr>
            <a:r>
              <a:rPr lang="en-US" sz="1800" b="1"/>
              <a:t>Lihat Gambar dibawah ini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en-US" sz="1800" b="1"/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en-US" sz="1800" b="1"/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en-US" sz="1800" b="1"/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en-US" sz="1800" b="1"/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en-US" sz="1800" b="1"/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en-US" sz="1800" b="1"/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en-US" sz="1800" b="1"/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en-US" sz="1800" b="1"/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en-US" sz="1800" b="1"/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n-US" sz="1800" b="1"/>
              <a:t>                          </a:t>
            </a:r>
            <a:r>
              <a:rPr lang="en-US" sz="1400" b="1"/>
              <a:t>Gambar 4.1a. Layout Table</a:t>
            </a:r>
          </a:p>
        </p:txBody>
      </p:sp>
      <p:sp>
        <p:nvSpPr>
          <p:cNvPr id="56327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56328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6329" name="Picture 9" descr="tx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124200"/>
            <a:ext cx="320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8" descr="tb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4143375"/>
            <a:ext cx="3200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7" descr="tbl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4943475"/>
            <a:ext cx="2524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Rectangle 10"/>
          <p:cNvSpPr>
            <a:spLocks noChangeArrowheads="1"/>
          </p:cNvSpPr>
          <p:nvPr/>
        </p:nvSpPr>
        <p:spPr bwMode="auto">
          <a:xfrm>
            <a:off x="0" y="0"/>
            <a:ext cx="32750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0" y="0"/>
            <a:ext cx="32750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0"/>
            <a:ext cx="32750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62490" name="Group 26"/>
          <p:cNvGraphicFramePr>
            <a:graphicFrameLocks noGrp="1"/>
          </p:cNvGraphicFramePr>
          <p:nvPr/>
        </p:nvGraphicFramePr>
        <p:xfrm>
          <a:off x="2933700" y="0"/>
          <a:ext cx="3275013" cy="1869123"/>
        </p:xfrm>
        <a:graphic>
          <a:graphicData uri="http://schemas.openxmlformats.org/drawingml/2006/table">
            <a:tbl>
              <a:tblPr/>
              <a:tblGrid>
                <a:gridCol w="3275013"/>
              </a:tblGrid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6339" name="s4_5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77" fill="hold"/>
                                        <p:tgtEl>
                                          <p:spTgt spid="563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39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C81D6C1-61C5-4C05-BA24-109FFFDB20EF}" type="slidenum">
              <a:rPr lang="en-US" sz="1400"/>
              <a:pPr algn="r"/>
              <a:t>54</a:t>
            </a:fld>
            <a:endParaRPr lang="en-US" sz="1400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229600" cy="4800600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/>
            <a:r>
              <a:rPr lang="en-US" sz="1600" b="1"/>
              <a:t>Untuk melengkapi Layout table, Anda bisa menggunakan Layout Cell, yang berada di sebelah Layout Tabel, caranya</a:t>
            </a:r>
          </a:p>
          <a:p>
            <a:pPr marL="609600" indent="-609600" algn="just"/>
            <a:r>
              <a:rPr lang="en-US" sz="1600" b="1"/>
              <a:t>Klik Layout Cell yang ada disebelah kanan Layout table</a:t>
            </a:r>
          </a:p>
          <a:p>
            <a:pPr marL="609600" indent="-609600" algn="just"/>
            <a:r>
              <a:rPr lang="en-US" sz="1600" b="1"/>
              <a:t>Klik berada didalam area Layout table yang baru saja Anda buat</a:t>
            </a:r>
          </a:p>
          <a:p>
            <a:pPr marL="609600" indent="-609600" algn="just"/>
            <a:r>
              <a:rPr lang="en-US" sz="1600" b="1"/>
              <a:t>Layout Cell, bisa Anda geser kemana Anda suka, asal masih dalam area Layout table</a:t>
            </a:r>
          </a:p>
          <a:p>
            <a:pPr marL="609600" indent="-609600" algn="just">
              <a:buFontTx/>
              <a:buNone/>
            </a:pPr>
            <a:endParaRPr lang="en-US" sz="1600" b="1"/>
          </a:p>
          <a:p>
            <a:pPr marL="609600" indent="-609600" algn="just">
              <a:buFontTx/>
              <a:buNone/>
            </a:pPr>
            <a:endParaRPr lang="en-US" sz="1600" b="1"/>
          </a:p>
          <a:p>
            <a:pPr marL="609600" indent="-609600" algn="just">
              <a:buFontTx/>
              <a:buNone/>
            </a:pPr>
            <a:r>
              <a:rPr lang="en-US" sz="1600" b="1"/>
              <a:t>				Gambar 4.1b. Layout Cell</a:t>
            </a:r>
          </a:p>
          <a:p>
            <a:pPr marL="609600" indent="-609600" algn="just"/>
            <a:r>
              <a:rPr lang="en-US" sz="1600" b="1"/>
              <a:t>Setelah membuat Layout Cell, kini giliran Anda memasukkan teks</a:t>
            </a:r>
          </a:p>
          <a:p>
            <a:pPr marL="609600" indent="-609600">
              <a:buFontTx/>
              <a:buNone/>
            </a:pPr>
            <a:endParaRPr lang="en-US" sz="1600" b="1"/>
          </a:p>
          <a:p>
            <a:pPr marL="609600" indent="-609600">
              <a:buFontTx/>
              <a:buNone/>
            </a:pPr>
            <a:endParaRPr lang="en-US" sz="1600" b="1"/>
          </a:p>
          <a:p>
            <a:pPr marL="609600" indent="-609600">
              <a:buFontTx/>
              <a:buNone/>
            </a:pPr>
            <a:endParaRPr lang="en-US" sz="1600" b="1"/>
          </a:p>
          <a:p>
            <a:pPr marL="609600" indent="-609600">
              <a:buFontTx/>
              <a:buNone/>
            </a:pPr>
            <a:endParaRPr lang="en-US" sz="1600" b="1"/>
          </a:p>
          <a:p>
            <a:pPr marL="609600" indent="-609600">
              <a:buFontTx/>
              <a:buNone/>
            </a:pPr>
            <a:endParaRPr lang="en-US" sz="1600" b="1"/>
          </a:p>
          <a:p>
            <a:pPr marL="609600" indent="-609600">
              <a:buFontTx/>
              <a:buNone/>
            </a:pPr>
            <a:r>
              <a:rPr lang="en-US" sz="1400" b="1"/>
              <a:t>				Gambar 4.1c. Memasukkan teks ke Layout Cell</a:t>
            </a:r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57350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7351" name="Picture 6" descr="tx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4700" y="2743200"/>
            <a:ext cx="21717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7" descr="tx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114800"/>
            <a:ext cx="27432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s4_5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19" fill="hold"/>
                                        <p:tgtEl>
                                          <p:spTgt spid="573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3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582B967-C730-4F84-87DE-AE343E8AF3D7}" type="slidenum">
              <a:rPr lang="en-US" sz="1400"/>
              <a:pPr algn="r"/>
              <a:t>55</a:t>
            </a:fld>
            <a:endParaRPr lang="en-US" sz="1400"/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038600" cy="3581400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1800" b="1"/>
              <a:t>Membuat Desain web dengan Layout table, sampai 4 Layout table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8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8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8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8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8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8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8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800" b="1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1400" b="1"/>
              <a:t>	 Gambar 4.1d. Layout Tabel</a:t>
            </a:r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58374" name="Line 5"/>
          <p:cNvSpPr>
            <a:spLocks noChangeShapeType="1"/>
          </p:cNvSpPr>
          <p:nvPr/>
        </p:nvSpPr>
        <p:spPr bwMode="auto">
          <a:xfrm>
            <a:off x="381000" y="61722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8375" name="Picture 6" descr="tx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638425"/>
            <a:ext cx="27432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Rectangle 7"/>
          <p:cNvSpPr>
            <a:spLocks noChangeArrowheads="1"/>
          </p:cNvSpPr>
          <p:nvPr/>
        </p:nvSpPr>
        <p:spPr bwMode="auto">
          <a:xfrm>
            <a:off x="4495800" y="1600200"/>
            <a:ext cx="4038600" cy="35814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just">
              <a:spcBef>
                <a:spcPct val="20000"/>
              </a:spcBef>
              <a:buFontTx/>
              <a:buChar char="•"/>
            </a:pPr>
            <a:r>
              <a:rPr lang="en-US" sz="1600" b="1"/>
              <a:t>Untuk dapat merubah warna pada Layout Tabel atau Layout Cell &gt; Klik pada table yang akan di tuju misalnya table atas &gt;  Klik pada Bg di Properties &gt; Pilih warna yang Anda suka</a:t>
            </a:r>
          </a:p>
          <a:p>
            <a:pPr marL="609600" indent="-609600" algn="just">
              <a:spcBef>
                <a:spcPct val="20000"/>
              </a:spcBef>
            </a:pPr>
            <a:endParaRPr lang="en-US" sz="1600" b="1"/>
          </a:p>
          <a:p>
            <a:pPr marL="609600" indent="-609600" algn="just">
              <a:spcBef>
                <a:spcPct val="20000"/>
              </a:spcBef>
            </a:pPr>
            <a:endParaRPr lang="en-US" sz="1600" b="1"/>
          </a:p>
          <a:p>
            <a:pPr marL="609600" indent="-609600" algn="just">
              <a:spcBef>
                <a:spcPct val="20000"/>
              </a:spcBef>
            </a:pPr>
            <a:endParaRPr lang="en-US" sz="1600" b="1"/>
          </a:p>
          <a:p>
            <a:pPr marL="609600" indent="-609600" algn="just">
              <a:spcBef>
                <a:spcPct val="20000"/>
              </a:spcBef>
            </a:pPr>
            <a:endParaRPr lang="en-US" sz="1600" b="1"/>
          </a:p>
          <a:p>
            <a:pPr marL="609600" indent="-609600" algn="just">
              <a:spcBef>
                <a:spcPct val="20000"/>
              </a:spcBef>
            </a:pPr>
            <a:endParaRPr lang="en-US" sz="1600" b="1"/>
          </a:p>
          <a:p>
            <a:pPr marL="609600" indent="-609600" algn="just">
              <a:spcBef>
                <a:spcPct val="20000"/>
              </a:spcBef>
            </a:pPr>
            <a:endParaRPr lang="en-US" sz="1600" b="1"/>
          </a:p>
          <a:p>
            <a:pPr marL="609600" indent="-609600" algn="just">
              <a:spcBef>
                <a:spcPct val="20000"/>
              </a:spcBef>
            </a:pPr>
            <a:r>
              <a:rPr lang="en-US" sz="1600" b="1"/>
              <a:t>	         </a:t>
            </a:r>
            <a:r>
              <a:rPr lang="en-US" sz="1400" b="1"/>
              <a:t>Gambar 4.1e. Color Tabel</a:t>
            </a:r>
          </a:p>
        </p:txBody>
      </p:sp>
      <p:pic>
        <p:nvPicPr>
          <p:cNvPr id="58377" name="Picture 8" descr="tx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205163"/>
            <a:ext cx="2362200" cy="1747837"/>
          </a:xfrm>
          <a:prstGeom prst="rect">
            <a:avLst/>
          </a:prstGeom>
          <a:solidFill>
            <a:srgbClr val="D0EAEC"/>
          </a:solidFill>
          <a:ln w="9525">
            <a:solidFill>
              <a:srgbClr val="99CCFF"/>
            </a:solidFill>
            <a:miter lim="800000"/>
            <a:headEnd/>
            <a:tailEnd/>
          </a:ln>
        </p:spPr>
      </p:pic>
      <p:pic>
        <p:nvPicPr>
          <p:cNvPr id="58378" name="s4_55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51" fill="hold"/>
                                        <p:tgtEl>
                                          <p:spTgt spid="583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78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85E7166-5450-4B31-8186-E98E796E5A66}" type="slidenum">
              <a:rPr lang="en-US" sz="1400"/>
              <a:pPr algn="r"/>
              <a:t>56</a:t>
            </a:fld>
            <a:endParaRPr lang="en-US" sz="1400"/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3733800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/>
            <a:r>
              <a:rPr lang="en-US" sz="1800" b="1"/>
              <a:t>Isikan pada parameter Cellpad dan Cellspace masing-masing :3 dan Anda bisa lihat hasilnya seperti gambar dibawah ini</a:t>
            </a:r>
          </a:p>
          <a:p>
            <a:pPr marL="609600" indent="-609600"/>
            <a:endParaRPr lang="en-US" sz="1800" b="1"/>
          </a:p>
          <a:p>
            <a:pPr marL="609600" indent="-609600"/>
            <a:endParaRPr lang="en-US" sz="1800" b="1"/>
          </a:p>
          <a:p>
            <a:pPr marL="609600" indent="-609600"/>
            <a:endParaRPr lang="en-US" sz="1800" b="1"/>
          </a:p>
          <a:p>
            <a:pPr marL="609600" indent="-609600"/>
            <a:endParaRPr lang="en-US" sz="1800" b="1"/>
          </a:p>
          <a:p>
            <a:pPr marL="609600" indent="-609600"/>
            <a:endParaRPr lang="en-US" sz="1800" b="1"/>
          </a:p>
          <a:p>
            <a:pPr marL="609600" indent="-609600"/>
            <a:endParaRPr lang="en-US" sz="1800" b="1"/>
          </a:p>
          <a:p>
            <a:pPr marL="609600" indent="-609600"/>
            <a:endParaRPr lang="en-US" sz="1800" b="1"/>
          </a:p>
          <a:p>
            <a:pPr marL="609600" indent="-609600"/>
            <a:endParaRPr lang="en-US" sz="1800" b="1"/>
          </a:p>
          <a:p>
            <a:pPr marL="609600" indent="-609600">
              <a:buFontTx/>
              <a:buNone/>
            </a:pPr>
            <a:r>
              <a:rPr lang="es-ES_tradnl" sz="1800" b="1"/>
              <a:t>			</a:t>
            </a:r>
            <a:r>
              <a:rPr lang="es-ES_tradnl" sz="1400" b="1"/>
              <a:t>Gambar 4.1.f. Cellpad dan Cellspace</a:t>
            </a:r>
            <a:endParaRPr lang="en-US" sz="1400" b="1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59398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9399" name="Picture 6" descr="tx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362200"/>
            <a:ext cx="2743200" cy="2543175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</p:pic>
      <p:pic>
        <p:nvPicPr>
          <p:cNvPr id="59400" name="s4_56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69" fill="hold"/>
                                        <p:tgtEl>
                                          <p:spTgt spid="594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400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7C85896-2534-45EF-A70D-BF965D91F267}" type="slidenum">
              <a:rPr lang="en-US" sz="1400"/>
              <a:pPr algn="r"/>
              <a:t>57</a:t>
            </a:fld>
            <a:endParaRPr lang="en-US" sz="1400"/>
          </a:p>
        </p:txBody>
      </p:sp>
      <p:sp>
        <p:nvSpPr>
          <p:cNvPr id="60420" name="Rectangle 8"/>
          <p:cNvSpPr>
            <a:spLocks noChangeArrowheads="1"/>
          </p:cNvSpPr>
          <p:nvPr/>
        </p:nvSpPr>
        <p:spPr bwMode="auto">
          <a:xfrm>
            <a:off x="2209800" y="2971800"/>
            <a:ext cx="48006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525963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sv-SE" sz="1400" b="1"/>
              <a:t>4.2. Membuat Desain dengan Memakai Frame</a:t>
            </a:r>
            <a:endParaRPr lang="en-US" sz="1400" b="1"/>
          </a:p>
          <a:p>
            <a:pPr marL="609600" indent="-609600">
              <a:lnSpc>
                <a:spcPct val="90000"/>
              </a:lnSpc>
            </a:pPr>
            <a:r>
              <a:rPr lang="en-US" sz="1400" b="1"/>
              <a:t>Dreamweaver menyediakan frame untuk mendesain web, tinggal Anda masuk ke Layout terus pilih frame seperti apa yang Anda mau tampilkan,caranya sebagai berikut:</a:t>
            </a:r>
          </a:p>
          <a:p>
            <a:pPr marL="609600" indent="-609600">
              <a:lnSpc>
                <a:spcPct val="90000"/>
              </a:lnSpc>
            </a:pPr>
            <a:r>
              <a:rPr lang="en-US" sz="1400" b="1"/>
              <a:t>File &gt; New &gt; Html &gt; Create</a:t>
            </a:r>
          </a:p>
          <a:p>
            <a:pPr marL="609600" indent="-609600">
              <a:lnSpc>
                <a:spcPct val="90000"/>
              </a:lnSpc>
            </a:pPr>
            <a:r>
              <a:rPr lang="en-US" sz="1400" b="1"/>
              <a:t>Klik Layout &gt; Frame &gt; pilih misalnya “Right and Nested Top Frame” &gt; Lihat pada lembar kerja</a:t>
            </a:r>
          </a:p>
          <a:p>
            <a:pPr marL="609600" indent="-609600">
              <a:lnSpc>
                <a:spcPct val="90000"/>
              </a:lnSpc>
            </a:pPr>
            <a:endParaRPr lang="en-US" sz="14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4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4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4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4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4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4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4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4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4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4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400" b="1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1400" b="1"/>
              <a:t>		               Gambar 4.2a. Frame</a:t>
            </a:r>
          </a:p>
        </p:txBody>
      </p:sp>
      <p:sp>
        <p:nvSpPr>
          <p:cNvPr id="60422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60423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0424" name="Picture 6" descr="tx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200400"/>
            <a:ext cx="29241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7" descr="tx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3150" y="3162300"/>
            <a:ext cx="13906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s4_57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66" fill="hold"/>
                                        <p:tgtEl>
                                          <p:spTgt spid="604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26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506F1CA-A478-4ED4-8CAD-677C1D21511C}" type="slidenum">
              <a:rPr lang="en-US" sz="1400"/>
              <a:pPr algn="r"/>
              <a:t>58</a:t>
            </a:fld>
            <a:endParaRPr lang="en-US" sz="1400"/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89038"/>
            <a:ext cx="8229600" cy="4754562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>
              <a:lnSpc>
                <a:spcPct val="90000"/>
              </a:lnSpc>
            </a:pPr>
            <a:r>
              <a:rPr lang="en-US" sz="1800" b="1"/>
              <a:t>Klik Ok jika Anda setuju dengan pilihan diatas tadi</a:t>
            </a:r>
          </a:p>
          <a:p>
            <a:pPr marL="609600" indent="-609600" algn="just">
              <a:lnSpc>
                <a:spcPct val="90000"/>
              </a:lnSpc>
            </a:pPr>
            <a:endParaRPr lang="en-US" sz="1800" b="1"/>
          </a:p>
          <a:p>
            <a:pPr marL="609600" indent="-609600" algn="just">
              <a:lnSpc>
                <a:spcPct val="90000"/>
              </a:lnSpc>
            </a:pPr>
            <a:endParaRPr lang="en-US" sz="1800" b="1"/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en-US" sz="1800" b="1"/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en-US" sz="1800" b="1"/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n-US" sz="1600" b="1"/>
              <a:t>			Gambar 4.2b. Frame Tag</a:t>
            </a:r>
          </a:p>
          <a:p>
            <a:pPr marL="609600" indent="-609600" algn="just">
              <a:lnSpc>
                <a:spcPct val="90000"/>
              </a:lnSpc>
            </a:pPr>
            <a:r>
              <a:rPr lang="en-US" sz="1800" b="1"/>
              <a:t>Atur lebar table hingga muncul panah hitam kedua ujungnya, jika Anda merasa kurang kekanan atau kekiri</a:t>
            </a:r>
          </a:p>
          <a:p>
            <a:pPr marL="609600" indent="-609600" algn="just">
              <a:lnSpc>
                <a:spcPct val="90000"/>
              </a:lnSpc>
            </a:pPr>
            <a:r>
              <a:rPr lang="en-US" sz="1800" b="1"/>
              <a:t>Untuk memberi warna  &gt; Klik pada tengah table &gt; Klik Page Properties pada Properties</a:t>
            </a:r>
          </a:p>
          <a:p>
            <a:pPr marL="609600" indent="-609600" algn="just">
              <a:lnSpc>
                <a:spcPct val="90000"/>
              </a:lnSpc>
            </a:pPr>
            <a:endParaRPr lang="en-US" sz="1800" b="1"/>
          </a:p>
          <a:p>
            <a:pPr marL="609600" indent="-609600" algn="just">
              <a:lnSpc>
                <a:spcPct val="90000"/>
              </a:lnSpc>
            </a:pPr>
            <a:endParaRPr lang="en-US" sz="1800" b="1"/>
          </a:p>
          <a:p>
            <a:pPr marL="609600" indent="-609600" algn="just">
              <a:lnSpc>
                <a:spcPct val="90000"/>
              </a:lnSpc>
            </a:pPr>
            <a:endParaRPr lang="en-US" sz="1800" b="1"/>
          </a:p>
          <a:p>
            <a:pPr marL="609600" indent="-609600" algn="just">
              <a:lnSpc>
                <a:spcPct val="90000"/>
              </a:lnSpc>
            </a:pPr>
            <a:endParaRPr lang="en-US" sz="1800" b="1"/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en-US" sz="1800" b="1"/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n-US" sz="1800" b="1"/>
              <a:t>			</a:t>
            </a:r>
            <a:r>
              <a:rPr lang="en-US" sz="1600" b="1"/>
              <a:t>Gambar 4.2c.  Page Properties</a:t>
            </a:r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61446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447" name="Picture 6" descr="tx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524000"/>
            <a:ext cx="2743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7" descr="tx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133850"/>
            <a:ext cx="25146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s4_58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70" fill="hold"/>
                                        <p:tgtEl>
                                          <p:spTgt spid="614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49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35BF45E-9F76-4913-B497-7EC6E0F0D2D2}" type="slidenum">
              <a:rPr lang="en-US" sz="1400"/>
              <a:pPr algn="r"/>
              <a:t>59</a:t>
            </a:fld>
            <a:endParaRPr lang="en-US" sz="1400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191000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1800" b="1"/>
              <a:t>Klik Background color, untuk membuat warna latar belakang pada table</a:t>
            </a:r>
          </a:p>
          <a:p>
            <a:pPr marL="609600" indent="-609600">
              <a:lnSpc>
                <a:spcPct val="90000"/>
              </a:lnSpc>
            </a:pPr>
            <a:r>
              <a:rPr lang="en-US" sz="1800" b="1"/>
              <a:t>Klik Apply untuk melihat hasil sementara, kalau sudah setuju klik Ok</a:t>
            </a:r>
          </a:p>
          <a:p>
            <a:pPr marL="609600" indent="-609600">
              <a:lnSpc>
                <a:spcPct val="90000"/>
              </a:lnSpc>
            </a:pPr>
            <a:endParaRPr lang="en-US" sz="1800" b="1"/>
          </a:p>
          <a:p>
            <a:pPr marL="609600" indent="-609600">
              <a:lnSpc>
                <a:spcPct val="90000"/>
              </a:lnSpc>
            </a:pPr>
            <a:endParaRPr lang="en-US" sz="1800" b="1"/>
          </a:p>
          <a:p>
            <a:pPr marL="609600" indent="-609600">
              <a:lnSpc>
                <a:spcPct val="90000"/>
              </a:lnSpc>
            </a:pPr>
            <a:endParaRPr lang="en-US" sz="18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8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8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8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800" b="1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800" b="1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1800" b="1"/>
              <a:t>			Gambar 4.2d. Hasil Akhir 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62470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2471" name="Picture 6" descr="tx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8194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s4_59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80" fill="hold"/>
                                        <p:tgtEl>
                                          <p:spTgt spid="624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7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54D39E9-32AF-466B-B206-148B84EB2B49}" type="slidenum">
              <a:rPr lang="en-US" sz="1400"/>
              <a:pPr algn="r"/>
              <a:t>6</a:t>
            </a:fld>
            <a:endParaRPr lang="en-US" sz="140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sz="3200"/>
              <a:t/>
            </a:r>
            <a:br>
              <a:rPr lang="sv-SE" sz="3200"/>
            </a:br>
            <a:endParaRPr lang="en-US" sz="320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525963"/>
          </a:xfrm>
          <a:ln>
            <a:solidFill>
              <a:srgbClr val="99CCFF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sv-SE" sz="2800" b="1"/>
              <a:t>1.4. Perencanaan dan Perancangan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sv-SE" sz="2400" b="1"/>
          </a:p>
          <a:p>
            <a:pPr algn="just">
              <a:lnSpc>
                <a:spcPct val="90000"/>
              </a:lnSpc>
              <a:buFontTx/>
              <a:buNone/>
            </a:pPr>
            <a:r>
              <a:rPr lang="sv-SE" sz="2400" b="1"/>
              <a:t>Sebelum membuat situs web, Anda perlu membuat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sv-SE" sz="2400" b="1"/>
              <a:t>identifikasi awal;</a:t>
            </a:r>
            <a:endParaRPr lang="en-US" sz="2400" b="1"/>
          </a:p>
          <a:p>
            <a:pPr lvl="1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s-ES_tradnl" sz="2400" b="1"/>
              <a:t>Situs apa yang ingin dibuat.</a:t>
            </a:r>
            <a:endParaRPr lang="en-US" sz="2400" b="1"/>
          </a:p>
          <a:p>
            <a:pPr lvl="1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sv-SE" sz="2400" b="1"/>
              <a:t>Siapa saja pengunjung situs </a:t>
            </a:r>
            <a:r>
              <a:rPr lang="es-ES_tradnl" sz="2400" b="1"/>
              <a:t>web yang anda harapkan.</a:t>
            </a:r>
            <a:endParaRPr lang="en-US" sz="2400" b="1"/>
          </a:p>
          <a:p>
            <a:pPr lvl="1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sv-SE" sz="2400" b="1"/>
              <a:t>Apa saja aktifitas yang dapat mereka lakukan dalam situs web.</a:t>
            </a:r>
            <a:endParaRPr lang="en-US" sz="2400" b="1"/>
          </a:p>
          <a:p>
            <a:pPr lvl="1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pt-BR" sz="2400" b="1"/>
              <a:t>Apa target yang Anda capai dalam pembuatan situs tersebut.</a:t>
            </a:r>
            <a:r>
              <a:rPr lang="pt-BR" sz="2400"/>
              <a:t> </a:t>
            </a: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8199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200" name="s1_6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431" fill="hold"/>
                                        <p:tgtEl>
                                          <p:spTgt spid="8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0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C22B8E8-F0E2-4F62-BA4E-94C4204F10B0}" type="slidenum">
              <a:rPr lang="en-US" sz="1400"/>
              <a:pPr algn="r"/>
              <a:t>60</a:t>
            </a:fld>
            <a:endParaRPr lang="en-US" sz="1400"/>
          </a:p>
        </p:txBody>
      </p:sp>
      <p:sp>
        <p:nvSpPr>
          <p:cNvPr id="63492" name="Rectangle 10"/>
          <p:cNvSpPr>
            <a:spLocks noChangeArrowheads="1"/>
          </p:cNvSpPr>
          <p:nvPr/>
        </p:nvSpPr>
        <p:spPr bwMode="auto">
          <a:xfrm>
            <a:off x="1447800" y="4267200"/>
            <a:ext cx="5181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65238"/>
            <a:ext cx="8305800" cy="4525962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1400" b="1"/>
              <a:t>4.3. Internal Frame (iFrame)</a:t>
            </a:r>
          </a:p>
          <a:p>
            <a:pPr marL="609600" indent="-609600">
              <a:lnSpc>
                <a:spcPct val="80000"/>
              </a:lnSpc>
            </a:pPr>
            <a:r>
              <a:rPr lang="en-US" sz="1400" b="1"/>
              <a:t>caranya sebagai berikut:</a:t>
            </a:r>
          </a:p>
          <a:p>
            <a:pPr marL="609600" indent="-609600">
              <a:lnSpc>
                <a:spcPct val="80000"/>
              </a:lnSpc>
            </a:pPr>
            <a:r>
              <a:rPr lang="en-US" sz="1400" b="1"/>
              <a:t>Buat file baru dengan File &gt; New &gt; Basic page &gt; html &gt; Create</a:t>
            </a:r>
          </a:p>
          <a:p>
            <a:pPr marL="609600" indent="-609600">
              <a:lnSpc>
                <a:spcPct val="80000"/>
              </a:lnSpc>
            </a:pPr>
            <a:r>
              <a:rPr lang="en-US" sz="1400" b="1"/>
              <a:t>Klik mode code &gt; Show code view </a:t>
            </a:r>
          </a:p>
          <a:p>
            <a:pPr marL="609600" indent="-609600">
              <a:lnSpc>
                <a:spcPct val="80000"/>
              </a:lnSpc>
            </a:pPr>
            <a:r>
              <a:rPr lang="en-US" sz="1400" b="1"/>
              <a:t>Klik kursor diantara &lt;Body&gt;  &lt;/Body&gt;</a:t>
            </a:r>
          </a:p>
          <a:p>
            <a:pPr marL="609600" indent="-609600">
              <a:lnSpc>
                <a:spcPct val="80000"/>
              </a:lnSpc>
            </a:pPr>
            <a:endParaRPr lang="en-US" sz="1400" b="1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400" b="1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400" b="1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400" b="1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400" b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1400" b="1"/>
              <a:t>			Gambar 4.3a. Body</a:t>
            </a:r>
          </a:p>
          <a:p>
            <a:pPr marL="609600" indent="-609600">
              <a:lnSpc>
                <a:spcPct val="80000"/>
              </a:lnSpc>
            </a:pPr>
            <a:r>
              <a:rPr lang="en-US" sz="1400" b="1"/>
              <a:t>Ketik  &lt; tekan satu sepasi dan pilih scroll kebawah maka Anda akan menemukan tage &lt;iFrame &gt; kemudian enter satu spasi &gt; pilih height = “300” satu spasi lagi Width=”450”</a:t>
            </a:r>
          </a:p>
          <a:p>
            <a:pPr marL="609600" indent="-609600">
              <a:lnSpc>
                <a:spcPct val="80000"/>
              </a:lnSpc>
            </a:pPr>
            <a:endParaRPr lang="en-US" sz="1400" b="1"/>
          </a:p>
          <a:p>
            <a:pPr marL="609600" indent="-609600">
              <a:lnSpc>
                <a:spcPct val="80000"/>
              </a:lnSpc>
            </a:pPr>
            <a:endParaRPr lang="en-US" sz="1400" b="1"/>
          </a:p>
          <a:p>
            <a:pPr marL="609600" indent="-609600">
              <a:lnSpc>
                <a:spcPct val="80000"/>
              </a:lnSpc>
            </a:pPr>
            <a:endParaRPr lang="en-US" sz="1400" b="1"/>
          </a:p>
          <a:p>
            <a:pPr marL="609600" indent="-609600">
              <a:lnSpc>
                <a:spcPct val="80000"/>
              </a:lnSpc>
            </a:pPr>
            <a:endParaRPr lang="en-US" sz="1400" b="1"/>
          </a:p>
          <a:p>
            <a:pPr marL="609600" indent="-609600">
              <a:lnSpc>
                <a:spcPct val="80000"/>
              </a:lnSpc>
            </a:pPr>
            <a:endParaRPr lang="en-US" sz="1400" b="1"/>
          </a:p>
          <a:p>
            <a:pPr marL="609600" indent="-609600">
              <a:lnSpc>
                <a:spcPct val="80000"/>
              </a:lnSpc>
            </a:pPr>
            <a:endParaRPr lang="en-US" sz="1400" b="1"/>
          </a:p>
          <a:p>
            <a:pPr marL="609600" indent="-609600">
              <a:lnSpc>
                <a:spcPct val="80000"/>
              </a:lnSpc>
            </a:pPr>
            <a:endParaRPr lang="en-US" sz="1400" b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1400" b="1"/>
              <a:t>		Gambar 4.3b. Hint</a:t>
            </a:r>
          </a:p>
        </p:txBody>
      </p:sp>
      <p:sp>
        <p:nvSpPr>
          <p:cNvPr id="63494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63495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3496" name="Picture 6" descr="m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514600"/>
            <a:ext cx="2743200" cy="847725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</p:pic>
      <p:pic>
        <p:nvPicPr>
          <p:cNvPr id="63497" name="Picture 7" descr="m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1150" y="4343400"/>
            <a:ext cx="1257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8" name="Picture 8" descr="m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5125" y="4419600"/>
            <a:ext cx="15335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9" name="Picture 9" descr="m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14850" y="4419600"/>
            <a:ext cx="20383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0" name="s4_6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813" fill="hold"/>
                                        <p:tgtEl>
                                          <p:spTgt spid="635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500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E9318CB-CECC-4022-B8B0-0E4DEEBF24CA}" type="slidenum">
              <a:rPr lang="en-US" sz="1400"/>
              <a:pPr algn="r"/>
              <a:t>61</a:t>
            </a:fld>
            <a:endParaRPr lang="en-US" sz="1400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525963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1800"/>
              <a:t>Enter satu spasi title=”Pakai iFrame”enter satu spasi frameborder=”2” enter satu spasi src=”globe.htm”&gt;&lt;/iframe&gt;</a:t>
            </a:r>
          </a:p>
          <a:p>
            <a:pPr marL="609600" indent="-609600">
              <a:lnSpc>
                <a:spcPct val="90000"/>
              </a:lnSpc>
            </a:pPr>
            <a:endParaRPr lang="en-US" sz="180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80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80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1800"/>
              <a:t>			</a:t>
            </a:r>
            <a:r>
              <a:rPr lang="en-US" sz="1400" b="1"/>
              <a:t>Gambar 4.3c. iFrame</a:t>
            </a:r>
          </a:p>
          <a:p>
            <a:pPr marL="609600" indent="-609600">
              <a:lnSpc>
                <a:spcPct val="90000"/>
              </a:lnSpc>
            </a:pPr>
            <a:r>
              <a:rPr lang="en-US" sz="1800"/>
              <a:t>Hasilnya</a:t>
            </a:r>
          </a:p>
          <a:p>
            <a:pPr marL="609600" indent="-609600">
              <a:lnSpc>
                <a:spcPct val="90000"/>
              </a:lnSpc>
            </a:pPr>
            <a:endParaRPr lang="en-US" sz="1800"/>
          </a:p>
          <a:p>
            <a:pPr marL="609600" indent="-609600">
              <a:lnSpc>
                <a:spcPct val="90000"/>
              </a:lnSpc>
            </a:pPr>
            <a:endParaRPr lang="en-US" sz="1800"/>
          </a:p>
          <a:p>
            <a:pPr marL="609600" indent="-609600">
              <a:lnSpc>
                <a:spcPct val="90000"/>
              </a:lnSpc>
            </a:pPr>
            <a:endParaRPr lang="en-US" sz="1800"/>
          </a:p>
          <a:p>
            <a:pPr marL="609600" indent="-609600">
              <a:lnSpc>
                <a:spcPct val="90000"/>
              </a:lnSpc>
            </a:pPr>
            <a:endParaRPr lang="en-US" sz="1800"/>
          </a:p>
          <a:p>
            <a:pPr marL="609600" indent="-609600">
              <a:lnSpc>
                <a:spcPct val="90000"/>
              </a:lnSpc>
            </a:pPr>
            <a:endParaRPr lang="en-US" sz="1800"/>
          </a:p>
          <a:p>
            <a:pPr marL="609600" indent="-609600">
              <a:lnSpc>
                <a:spcPct val="90000"/>
              </a:lnSpc>
            </a:pPr>
            <a:endParaRPr lang="en-US" sz="180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1800"/>
              <a:t>			</a:t>
            </a:r>
            <a:r>
              <a:rPr lang="en-US" sz="1400" b="1"/>
              <a:t>Gambar 4.3d. Hasil iFrame</a:t>
            </a:r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64518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4519" name="Picture 6" descr="m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209800"/>
            <a:ext cx="4800600" cy="55245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</p:pic>
      <p:pic>
        <p:nvPicPr>
          <p:cNvPr id="64520" name="Picture 7" descr="m16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438400" y="3505200"/>
            <a:ext cx="1828800" cy="1665288"/>
          </a:xfrm>
          <a:noFill/>
        </p:spPr>
      </p:pic>
      <p:pic>
        <p:nvPicPr>
          <p:cNvPr id="64521" name="s4_6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12" fill="hold"/>
                                        <p:tgtEl>
                                          <p:spTgt spid="645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21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EF05B4F-D948-40A1-93F3-BDAA36303148}" type="slidenum">
              <a:rPr lang="en-US" sz="1400"/>
              <a:pPr algn="r"/>
              <a:t>62</a:t>
            </a:fld>
            <a:endParaRPr lang="en-US" sz="1400"/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1438"/>
            <a:ext cx="8229600" cy="4525962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600" b="1"/>
              <a:t>5.1. Membuat Menu 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600" b="1"/>
              <a:t>5.1.1. Mengunakan Layout Tabel dan Layout Cell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600" b="1"/>
              <a:t>Caranya: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600" b="1"/>
          </a:p>
          <a:p>
            <a:pPr marL="609600" indent="-609600" algn="just">
              <a:lnSpc>
                <a:spcPct val="80000"/>
              </a:lnSpc>
            </a:pPr>
            <a:r>
              <a:rPr lang="en-US" sz="1600" b="1"/>
              <a:t>Buka file  &gt; New &gt; Basic Page &gt; Html &gt; Create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1600" b="1"/>
              <a:t>Klik Layout Tabel pada Layout &gt; Klik tahan tarik dengan ukuran (diatur pada Properties) W:820 pxl , H: 570 pxl, dengan background color : putih. 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1600" b="1"/>
              <a:t>Klik Layout Tabel &gt; Klik tahan dan tarik dengan ukuran (diatur pada Properties)W:560 pxl, H: 137 pxl, pada bagian atas di area Layout table no 2 &gt; Klik Layout Cell pada Layout &gt; Klik Tahan dan tarik di area Layout Tabel bagian Atas dengan ukuran yang sama dengan Layout table &gt; Insert pada file menu &gt; Image &gt; Select Image Source &gt; pilih objek &gt; Ok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1600" b="1"/>
              <a:t>Di bawah banner logo buat Layout cell dengan ukuran ( diatur pada Properties) W:560 pxl, H: 27 pxl &gt; Insert pada file menu &gt; Image &gt; Select Image Source &gt; pilih objek ( Personal News) &gt; Ok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1600" b="1"/>
              <a:t>Di sebelah banner logo atau di sebelah Personal News, buat Layout cell dengan ukuran (diatur pada Properties) W:260 pxl, H: 27 pxl &gt; Insert pada file menu &gt; Image &gt; Select Image Source &gt; pilih objek ( Online System ) &gt; Ok</a:t>
            </a:r>
          </a:p>
        </p:txBody>
      </p:sp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65542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63562"/>
          </a:xfrm>
          <a:noFill/>
        </p:spPr>
        <p:txBody>
          <a:bodyPr/>
          <a:lstStyle/>
          <a:p>
            <a:r>
              <a:rPr lang="en-US" sz="4000"/>
              <a:t>Sesi 5</a:t>
            </a:r>
          </a:p>
        </p:txBody>
      </p:sp>
      <p:pic>
        <p:nvPicPr>
          <p:cNvPr id="65544" name="s5_6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219" fill="hold"/>
                                        <p:tgtEl>
                                          <p:spTgt spid="655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4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78CF47-4876-423E-90AA-C5B9735CBE9B}" type="slidenum">
              <a:rPr lang="en-US" sz="1400"/>
              <a:pPr algn="r"/>
              <a:t>63</a:t>
            </a:fld>
            <a:endParaRPr lang="en-US" sz="140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5238"/>
            <a:ext cx="8229600" cy="4525962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>
              <a:lnSpc>
                <a:spcPct val="80000"/>
              </a:lnSpc>
            </a:pPr>
            <a:r>
              <a:rPr lang="en-US" sz="1600" b="1"/>
              <a:t>Klik Layout Tabel &gt; Klik tahan dan tarik dengan ukuran (diatur pada Properties)W:260 pxl, H: 284 pxl, pada tabel sebelah kanan, dibawah online system dengan background color : #6D859A (sama dengan warna dasar online system) &gt; Klik Layout Cell pada Layout &gt; Klik Tahan dan tarik di area Layout Tabel sebelah kanan dengan ukuran (diatur pada Properties) W: 120 pxl, H: 278 pxl &gt; Insert pada file menu &gt; Image &gt; Select Image Source &gt; pilih objek &gt; Ok dan masih di Layout Tabel yang sama buat Layout cell,pada sebelah kirinya atau berjejer dengan ukuran (diatur pada Properties) W:131 pxl, H:127 pxl &gt; Insert pada file menu &gt; Image &gt; Select Image Source &gt; pilih objek &gt; Ok &gt; Pada Layout cell enter satu spasi,biar terlihat ada garis kalau di browse nanti, Ulangi sampai sepuluh kali insert objek seperti pada gambar</a:t>
            </a:r>
          </a:p>
          <a:p>
            <a:pPr marL="609600" indent="-609600" algn="just">
              <a:lnSpc>
                <a:spcPct val="80000"/>
              </a:lnSpc>
            </a:pPr>
            <a:endParaRPr lang="en-US" sz="1600" b="1"/>
          </a:p>
          <a:p>
            <a:pPr marL="609600" indent="-609600" algn="just">
              <a:lnSpc>
                <a:spcPct val="80000"/>
              </a:lnSpc>
            </a:pPr>
            <a:r>
              <a:rPr lang="en-US" sz="1600" b="1"/>
              <a:t>Klik Layout Tabel &gt; Klik tahan dan tarik dengan ukuran (diatur pada Properties)W:820 pxl, H: 32 pxl, pada tabel bawah &gt; Klik Layout Cell pada Layout &gt; Klik Tahan dan tarik di area Layout Tabel bawah dengan ukuran (diatur pada Properties) W: 820 pxl, H: 22 pxl &gt; Insert pada file menu &gt; Image &gt; Select Image Source &gt; pilih objek (Copy right by puskom 2004) &gt; Ok </a:t>
            </a:r>
          </a:p>
          <a:p>
            <a:pPr marL="609600" indent="-609600" algn="just">
              <a:lnSpc>
                <a:spcPct val="80000"/>
              </a:lnSpc>
            </a:pPr>
            <a:endParaRPr lang="en-US" sz="1600" b="1"/>
          </a:p>
          <a:p>
            <a:pPr marL="609600" indent="-609600" algn="just">
              <a:lnSpc>
                <a:spcPct val="80000"/>
              </a:lnSpc>
            </a:pPr>
            <a:r>
              <a:rPr lang="en-US" sz="1600" b="1"/>
              <a:t>Klik Layout Tabel di tengah dibawah Personal News dengan ukuran (diatur pada Properties ) W:560 pxl, H:284 pxl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600" b="1"/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66566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6567" name="s5_6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69" fill="hold"/>
                                        <p:tgtEl>
                                          <p:spTgt spid="665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7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2DD0D01-F611-4AF5-83D8-53FE67D4A9B4}" type="slidenum">
              <a:rPr lang="en-US" sz="1400"/>
              <a:pPr algn="r"/>
              <a:t>64</a:t>
            </a:fld>
            <a:endParaRPr lang="en-US" sz="1400"/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525963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/>
            <a:r>
              <a:rPr lang="en-US"/>
              <a:t>Lihat gambar dibawah ini</a:t>
            </a:r>
          </a:p>
          <a:p>
            <a:pPr marL="609600" indent="-609600"/>
            <a:endParaRPr lang="en-US"/>
          </a:p>
          <a:p>
            <a:pPr marL="609600" indent="-609600">
              <a:buFontTx/>
              <a:buNone/>
            </a:pPr>
            <a:endParaRPr lang="en-US"/>
          </a:p>
          <a:p>
            <a:pPr marL="609600" indent="-609600">
              <a:buFontTx/>
              <a:buNone/>
            </a:pPr>
            <a:endParaRPr lang="en-US"/>
          </a:p>
          <a:p>
            <a:pPr marL="609600" indent="-609600">
              <a:buFontTx/>
              <a:buNone/>
            </a:pPr>
            <a:endParaRPr lang="en-US"/>
          </a:p>
          <a:p>
            <a:pPr marL="609600" indent="-609600">
              <a:buFontTx/>
              <a:buNone/>
            </a:pPr>
            <a:r>
              <a:rPr lang="en-US" sz="1600" b="1"/>
              <a:t>			Gambar 5.1.1. Hasil desain</a:t>
            </a:r>
          </a:p>
        </p:txBody>
      </p:sp>
      <p:pic>
        <p:nvPicPr>
          <p:cNvPr id="67589" name="Picture 4" descr="k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133600"/>
            <a:ext cx="27432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67591" name="Line 6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7592" name="s5_6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1" fill="hold"/>
                                        <p:tgtEl>
                                          <p:spTgt spid="675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92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B4E3F35-D0A4-4B82-9836-2377F6A90D7C}" type="slidenum">
              <a:rPr lang="en-US" sz="1400"/>
              <a:pPr algn="r"/>
              <a:t>65</a:t>
            </a:fld>
            <a:endParaRPr lang="en-US" sz="1400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525963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n-US" sz="1400" b="1"/>
              <a:t>5.1.2. Membuat Sub Menu dengan Layer</a:t>
            </a:r>
          </a:p>
          <a:p>
            <a:pPr marL="609600" indent="-609600" algn="just">
              <a:lnSpc>
                <a:spcPct val="90000"/>
              </a:lnSpc>
            </a:pPr>
            <a:r>
              <a:rPr lang="en-US" sz="1400" b="1"/>
              <a:t>caranya: </a:t>
            </a:r>
          </a:p>
          <a:p>
            <a:pPr marL="609600" indent="-609600" algn="just">
              <a:lnSpc>
                <a:spcPct val="90000"/>
              </a:lnSpc>
            </a:pPr>
            <a:r>
              <a:rPr lang="en-US" sz="1400" b="1"/>
              <a:t>Klik icon Standard yang ada di sebelah exspanded &gt; Klik dan tarik pada halaman menu yang sebelumnya Anda desain</a:t>
            </a:r>
          </a:p>
          <a:p>
            <a:pPr marL="609600" indent="-609600" algn="just">
              <a:lnSpc>
                <a:spcPct val="90000"/>
              </a:lnSpc>
            </a:pPr>
            <a:endParaRPr lang="en-US" sz="1400" b="1"/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en-US" sz="1400" b="1"/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en-US" sz="1400" b="1"/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en-US" sz="1400" b="1"/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en-US" sz="1400" b="1"/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n-US" sz="1400" b="1"/>
              <a:t>					Gambar 5.1.2a. Layer</a:t>
            </a:r>
          </a:p>
          <a:p>
            <a:pPr marL="609600" indent="-609600" algn="just">
              <a:lnSpc>
                <a:spcPct val="90000"/>
              </a:lnSpc>
            </a:pPr>
            <a:r>
              <a:rPr lang="en-US" sz="1400" b="1"/>
              <a:t>Rapikan layer setelah insert table &gt; ketik nama Fakultas</a:t>
            </a:r>
          </a:p>
          <a:p>
            <a:pPr marL="609600" indent="-609600" algn="just">
              <a:lnSpc>
                <a:spcPct val="90000"/>
              </a:lnSpc>
            </a:pPr>
            <a:endParaRPr lang="en-US" sz="1400" b="1"/>
          </a:p>
          <a:p>
            <a:pPr marL="609600" indent="-609600" algn="just">
              <a:lnSpc>
                <a:spcPct val="90000"/>
              </a:lnSpc>
            </a:pPr>
            <a:endParaRPr lang="en-US" sz="1400" b="1"/>
          </a:p>
          <a:p>
            <a:pPr marL="609600" indent="-609600" algn="just">
              <a:lnSpc>
                <a:spcPct val="90000"/>
              </a:lnSpc>
            </a:pPr>
            <a:endParaRPr lang="en-US" sz="1400" b="1"/>
          </a:p>
          <a:p>
            <a:pPr marL="609600" indent="-609600" algn="just">
              <a:lnSpc>
                <a:spcPct val="90000"/>
              </a:lnSpc>
            </a:pPr>
            <a:endParaRPr lang="en-US" sz="1400" b="1"/>
          </a:p>
          <a:p>
            <a:pPr marL="609600" indent="-609600" algn="just">
              <a:lnSpc>
                <a:spcPct val="90000"/>
              </a:lnSpc>
            </a:pPr>
            <a:endParaRPr lang="en-US" sz="1400" b="1"/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en-US" sz="1400" b="1"/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en-US" sz="1400" b="1"/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n-US" sz="1400" b="1"/>
              <a:t>		Gambar 5.1.2b. Layer Fakultas</a:t>
            </a:r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68614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8615" name="Picture 6" descr="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133600"/>
            <a:ext cx="12954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7" descr="m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962400"/>
            <a:ext cx="2971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7" name="s5_65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74" fill="hold"/>
                                        <p:tgtEl>
                                          <p:spTgt spid="686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17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6D347EB-599E-4A3A-90B0-0E6911594538}" type="slidenum">
              <a:rPr lang="en-US" sz="1400"/>
              <a:pPr algn="r"/>
              <a:t>66</a:t>
            </a:fld>
            <a:endParaRPr lang="en-US" sz="1400"/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4114800" cy="4525963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400" b="1"/>
              <a:t>5.2. Membuat  Menu dengan Show Pop Up Menu Trik 1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400" b="1"/>
              <a:t>caranya adalah</a:t>
            </a:r>
            <a:endParaRPr lang="sv-SE" sz="1400" b="1"/>
          </a:p>
          <a:p>
            <a:pPr marL="609600" indent="-609600" algn="just">
              <a:lnSpc>
                <a:spcPct val="80000"/>
              </a:lnSpc>
            </a:pPr>
            <a:r>
              <a:rPr lang="sv-SE" sz="1400" b="1"/>
              <a:t>Klik objek menu misalnya “Akademic”. &gt; Klik  tanda + dan panah kecil arah kebawah pada behaviors yang ada pada Panel Tag &gt; Pilih Show Pop Up Menu &gt; Pastikan samapai muncul window Show Pop Up Menu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4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4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4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400" b="1"/>
              <a:t>		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4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4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400" b="1"/>
              <a:t>	Gambar 5.2a. Show Pop Up Menu</a:t>
            </a:r>
          </a:p>
          <a:p>
            <a:pPr marL="609600" indent="-609600" algn="just">
              <a:lnSpc>
                <a:spcPct val="80000"/>
              </a:lnSpc>
            </a:pPr>
            <a:endParaRPr lang="en-US" sz="1400" b="1"/>
          </a:p>
          <a:p>
            <a:pPr marL="609600" indent="-609600" algn="just">
              <a:lnSpc>
                <a:spcPct val="80000"/>
              </a:lnSpc>
            </a:pPr>
            <a:r>
              <a:rPr lang="en-US" sz="1400" b="1"/>
              <a:t>Pada Contents &gt; Klik tanda + &gt; Ketik pada text : Fakultas Hukum &gt; pada target &amp; Link cari kemana Anda mau menuju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4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400" b="1"/>
              <a:t>			</a:t>
            </a:r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69638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9639" name="Picture 6" descr="m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311525"/>
            <a:ext cx="13716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0" name="Rectangle 9"/>
          <p:cNvSpPr>
            <a:spLocks noChangeArrowheads="1"/>
          </p:cNvSpPr>
          <p:nvPr/>
        </p:nvSpPr>
        <p:spPr bwMode="auto">
          <a:xfrm>
            <a:off x="4572000" y="1295400"/>
            <a:ext cx="4267200" cy="4525963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1"/>
              <a:t>Pada Contents &gt; Klik tanda + &gt; Ketik pada text : Fakultas Hukum &gt; pada target &amp; Link cari kemana Anda mau menuju</a:t>
            </a: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r>
              <a:rPr lang="en-US" sz="1600" b="1"/>
              <a:t>		Gambar 5.2b. Contents</a:t>
            </a:r>
          </a:p>
        </p:txBody>
      </p:sp>
      <p:pic>
        <p:nvPicPr>
          <p:cNvPr id="69641" name="Picture 7" descr="m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2362200"/>
            <a:ext cx="23622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2" name="s5_66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41" fill="hold"/>
                                        <p:tgtEl>
                                          <p:spTgt spid="696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42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CD1D0C0-7889-40E8-9DBA-20CA5C7D251B}" type="slidenum">
              <a:rPr lang="en-US" sz="1400"/>
              <a:pPr algn="r"/>
              <a:t>67</a:t>
            </a:fld>
            <a:endParaRPr lang="en-US" sz="1400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114800" cy="4525963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/>
            <a:r>
              <a:rPr lang="en-US" sz="1600" b="1"/>
              <a:t>Pada Appereance &gt; Pilih font, size, up state dan over state</a:t>
            </a:r>
          </a:p>
          <a:p>
            <a:pPr marL="609600" indent="-609600" algn="just"/>
            <a:endParaRPr lang="en-US" sz="1600" b="1"/>
          </a:p>
          <a:p>
            <a:pPr marL="609600" indent="-609600" algn="just"/>
            <a:endParaRPr lang="en-US" sz="1600" b="1"/>
          </a:p>
          <a:p>
            <a:pPr marL="609600" indent="-609600" algn="just"/>
            <a:endParaRPr lang="en-US" sz="1600" b="1"/>
          </a:p>
          <a:p>
            <a:pPr marL="609600" indent="-609600" algn="just"/>
            <a:endParaRPr lang="en-US" sz="1600" b="1"/>
          </a:p>
          <a:p>
            <a:pPr marL="609600" indent="-609600" algn="just"/>
            <a:endParaRPr lang="en-US" sz="1600" b="1"/>
          </a:p>
          <a:p>
            <a:pPr marL="609600" indent="-609600" algn="just"/>
            <a:endParaRPr lang="en-US" sz="1600" b="1"/>
          </a:p>
          <a:p>
            <a:pPr marL="609600" indent="-609600" algn="just">
              <a:buFontTx/>
              <a:buNone/>
            </a:pPr>
            <a:endParaRPr lang="en-US" sz="1600" b="1"/>
          </a:p>
          <a:p>
            <a:pPr marL="609600" indent="-609600" algn="just">
              <a:buFontTx/>
              <a:buNone/>
            </a:pPr>
            <a:r>
              <a:rPr lang="en-US" sz="1600" b="1"/>
              <a:t>	Gambar 5.2c. Appereance </a:t>
            </a:r>
          </a:p>
        </p:txBody>
      </p:sp>
      <p:sp>
        <p:nvSpPr>
          <p:cNvPr id="70661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70662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3" name="Rectangle 6"/>
          <p:cNvSpPr>
            <a:spLocks noChangeArrowheads="1"/>
          </p:cNvSpPr>
          <p:nvPr/>
        </p:nvSpPr>
        <p:spPr bwMode="auto">
          <a:xfrm>
            <a:off x="4572000" y="1600200"/>
            <a:ext cx="4114800" cy="4525963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just">
              <a:spcBef>
                <a:spcPct val="20000"/>
              </a:spcBef>
              <a:buFontTx/>
              <a:buChar char="•"/>
            </a:pPr>
            <a:r>
              <a:rPr lang="en-US" b="1"/>
              <a:t>Pilih Advanced &gt; Pilih cell width, border width, shadow dan sebagainya</a:t>
            </a:r>
          </a:p>
          <a:p>
            <a:pPr marL="609600" indent="-609600" algn="just">
              <a:spcBef>
                <a:spcPct val="20000"/>
              </a:spcBef>
            </a:pPr>
            <a:endParaRPr lang="en-US" b="1"/>
          </a:p>
          <a:p>
            <a:pPr marL="609600" indent="-609600" algn="just">
              <a:spcBef>
                <a:spcPct val="20000"/>
              </a:spcBef>
            </a:pPr>
            <a:endParaRPr lang="en-US" b="1"/>
          </a:p>
          <a:p>
            <a:pPr marL="609600" indent="-609600" algn="just">
              <a:spcBef>
                <a:spcPct val="20000"/>
              </a:spcBef>
            </a:pPr>
            <a:endParaRPr lang="en-US" b="1"/>
          </a:p>
          <a:p>
            <a:pPr marL="609600" indent="-609600" algn="just">
              <a:spcBef>
                <a:spcPct val="20000"/>
              </a:spcBef>
            </a:pPr>
            <a:endParaRPr lang="en-US" b="1"/>
          </a:p>
          <a:p>
            <a:pPr marL="609600" indent="-609600" algn="just">
              <a:spcBef>
                <a:spcPct val="20000"/>
              </a:spcBef>
            </a:pPr>
            <a:endParaRPr lang="en-US" b="1"/>
          </a:p>
          <a:p>
            <a:pPr marL="609600" indent="-609600" algn="just">
              <a:spcBef>
                <a:spcPct val="20000"/>
              </a:spcBef>
            </a:pPr>
            <a:endParaRPr lang="en-US" b="1"/>
          </a:p>
          <a:p>
            <a:pPr marL="609600" indent="-609600" algn="just">
              <a:spcBef>
                <a:spcPct val="20000"/>
              </a:spcBef>
            </a:pPr>
            <a:endParaRPr lang="en-US" b="1"/>
          </a:p>
          <a:p>
            <a:pPr marL="609600" indent="-609600" algn="just">
              <a:spcBef>
                <a:spcPct val="20000"/>
              </a:spcBef>
            </a:pPr>
            <a:r>
              <a:rPr lang="en-US" b="1"/>
              <a:t>	Gambar 5.2d. Advanced</a:t>
            </a:r>
          </a:p>
        </p:txBody>
      </p:sp>
      <p:pic>
        <p:nvPicPr>
          <p:cNvPr id="70664" name="Picture 7" descr="m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286000"/>
            <a:ext cx="24003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5" name="Picture 8" descr="m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590800"/>
            <a:ext cx="27432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s5_67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55" fill="hold"/>
                                        <p:tgtEl>
                                          <p:spTgt spid="706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66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045775C-451C-4A10-B925-0F9A6785EA1B}" type="slidenum">
              <a:rPr lang="en-US" sz="1400"/>
              <a:pPr algn="r"/>
              <a:t>68</a:t>
            </a:fld>
            <a:endParaRPr lang="en-US" sz="1400"/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7638"/>
            <a:ext cx="4114800" cy="4144962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/>
            <a:r>
              <a:rPr lang="en-US" sz="1600" b="1"/>
              <a:t>Pada Position &gt; Pilih Menu position</a:t>
            </a:r>
          </a:p>
          <a:p>
            <a:pPr marL="609600" indent="-609600"/>
            <a:endParaRPr lang="en-US" sz="1600" b="1"/>
          </a:p>
          <a:p>
            <a:pPr marL="609600" indent="-609600"/>
            <a:endParaRPr lang="en-US" sz="1600" b="1"/>
          </a:p>
          <a:p>
            <a:pPr marL="609600" indent="-609600"/>
            <a:endParaRPr lang="en-US" sz="1600" b="1"/>
          </a:p>
          <a:p>
            <a:pPr marL="609600" indent="-609600"/>
            <a:endParaRPr lang="en-US" sz="1600" b="1"/>
          </a:p>
          <a:p>
            <a:pPr marL="609600" indent="-609600"/>
            <a:endParaRPr lang="en-US" sz="1600" b="1"/>
          </a:p>
          <a:p>
            <a:pPr marL="609600" indent="-609600"/>
            <a:endParaRPr lang="en-US" sz="1600" b="1"/>
          </a:p>
          <a:p>
            <a:pPr marL="609600" indent="-609600"/>
            <a:endParaRPr lang="en-US" sz="1600" b="1"/>
          </a:p>
          <a:p>
            <a:pPr marL="609600" indent="-609600"/>
            <a:endParaRPr lang="en-US" sz="1600" b="1"/>
          </a:p>
          <a:p>
            <a:pPr marL="609600" indent="-609600">
              <a:buFontTx/>
              <a:buNone/>
            </a:pPr>
            <a:r>
              <a:rPr lang="en-US" sz="1600" b="1"/>
              <a:t>	</a:t>
            </a:r>
            <a:r>
              <a:rPr lang="en-US" sz="1400" b="1"/>
              <a:t>Gambar 5.2e. Position</a:t>
            </a:r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71686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7" name="Rectangle 6"/>
          <p:cNvSpPr>
            <a:spLocks noChangeArrowheads="1"/>
          </p:cNvSpPr>
          <p:nvPr/>
        </p:nvSpPr>
        <p:spPr bwMode="auto">
          <a:xfrm>
            <a:off x="4572000" y="1417638"/>
            <a:ext cx="4114800" cy="4144962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1600" b="1"/>
              <a:t>Pada Position &gt; Pilih Bottom right corner of trigger ganti x : - 440  y: 24</a:t>
            </a:r>
          </a:p>
          <a:p>
            <a:pPr marL="609600" indent="-609600">
              <a:spcBef>
                <a:spcPct val="20000"/>
              </a:spcBef>
            </a:pPr>
            <a:endParaRPr lang="en-US" sz="1600" b="1"/>
          </a:p>
          <a:p>
            <a:pPr marL="609600" indent="-609600">
              <a:spcBef>
                <a:spcPct val="20000"/>
              </a:spcBef>
            </a:pPr>
            <a:endParaRPr lang="en-US" sz="1600" b="1"/>
          </a:p>
          <a:p>
            <a:pPr marL="609600" indent="-609600">
              <a:spcBef>
                <a:spcPct val="20000"/>
              </a:spcBef>
            </a:pPr>
            <a:endParaRPr lang="en-US" sz="1600" b="1"/>
          </a:p>
          <a:p>
            <a:pPr marL="609600" indent="-609600">
              <a:spcBef>
                <a:spcPct val="20000"/>
              </a:spcBef>
            </a:pPr>
            <a:endParaRPr lang="en-US" sz="1600" b="1"/>
          </a:p>
          <a:p>
            <a:pPr marL="609600" indent="-609600">
              <a:spcBef>
                <a:spcPct val="20000"/>
              </a:spcBef>
            </a:pPr>
            <a:endParaRPr lang="en-US" sz="1600" b="1"/>
          </a:p>
          <a:p>
            <a:pPr marL="609600" indent="-609600">
              <a:spcBef>
                <a:spcPct val="20000"/>
              </a:spcBef>
            </a:pPr>
            <a:endParaRPr lang="en-US" sz="1600" b="1"/>
          </a:p>
          <a:p>
            <a:pPr marL="609600" indent="-609600">
              <a:spcBef>
                <a:spcPct val="20000"/>
              </a:spcBef>
            </a:pPr>
            <a:endParaRPr lang="en-US" sz="1600" b="1"/>
          </a:p>
          <a:p>
            <a:pPr marL="609600" indent="-609600">
              <a:spcBef>
                <a:spcPct val="20000"/>
              </a:spcBef>
            </a:pPr>
            <a:r>
              <a:rPr lang="en-US" sz="1600" b="1"/>
              <a:t>	</a:t>
            </a:r>
            <a:r>
              <a:rPr lang="en-US" sz="1400" b="1"/>
              <a:t>Gambar 5.2f. Browse Hasil Sub Menu</a:t>
            </a:r>
          </a:p>
        </p:txBody>
      </p:sp>
      <p:pic>
        <p:nvPicPr>
          <p:cNvPr id="71688" name="Picture 7" descr="m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981200"/>
            <a:ext cx="28575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9" name="Picture 8" descr="m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209800"/>
            <a:ext cx="27432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0" name="s5_68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52" fill="hold"/>
                                        <p:tgtEl>
                                          <p:spTgt spid="716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90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AC2D035-994C-41D9-A955-B1F7EA0E432D}" type="slidenum">
              <a:rPr lang="en-US" sz="1400"/>
              <a:pPr algn="r"/>
              <a:t>69</a:t>
            </a:fld>
            <a:endParaRPr lang="en-US" sz="140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525963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600" b="1"/>
              <a:t>5.3. Membuat Menu dengan Show Pop Up Menu Trik 2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600" b="1"/>
              <a:t>Show Pop Up Menu dengan tampilan kebawah dari sub menu pada menu web 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600" b="1"/>
              <a:t>desain Anda, caranya adalah: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600" b="1"/>
          </a:p>
          <a:p>
            <a:pPr marL="609600" indent="-609600" algn="just">
              <a:lnSpc>
                <a:spcPct val="80000"/>
              </a:lnSpc>
            </a:pPr>
            <a:r>
              <a:rPr lang="en-US" sz="1600" b="1"/>
              <a:t>Pada cara 1 – 3 ikut dengan langkah Show Pop Up Menu Trik 1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1600" b="1"/>
              <a:t>Pada Show Pop Up Menu Anda ganti Cell width menjadi : 250 pxl, yang lain sama seperti diatas</a:t>
            </a:r>
          </a:p>
          <a:p>
            <a:pPr marL="609600" indent="-609600" algn="just">
              <a:lnSpc>
                <a:spcPct val="80000"/>
              </a:lnSpc>
            </a:pPr>
            <a:endParaRPr lang="en-US" sz="1600" b="1"/>
          </a:p>
          <a:p>
            <a:pPr marL="609600" indent="-609600" algn="just">
              <a:lnSpc>
                <a:spcPct val="80000"/>
              </a:lnSpc>
            </a:pPr>
            <a:endParaRPr lang="en-US" sz="1600" b="1"/>
          </a:p>
          <a:p>
            <a:pPr marL="609600" indent="-609600" algn="just">
              <a:lnSpc>
                <a:spcPct val="80000"/>
              </a:lnSpc>
            </a:pPr>
            <a:endParaRPr lang="en-US" sz="1600" b="1"/>
          </a:p>
          <a:p>
            <a:pPr marL="609600" indent="-609600" algn="just">
              <a:lnSpc>
                <a:spcPct val="80000"/>
              </a:lnSpc>
            </a:pPr>
            <a:endParaRPr lang="en-US" sz="1600" b="1"/>
          </a:p>
          <a:p>
            <a:pPr marL="609600" indent="-609600" algn="just">
              <a:lnSpc>
                <a:spcPct val="80000"/>
              </a:lnSpc>
            </a:pPr>
            <a:endParaRPr lang="en-US" sz="1600" b="1"/>
          </a:p>
          <a:p>
            <a:pPr marL="609600" indent="-609600" algn="just">
              <a:lnSpc>
                <a:spcPct val="80000"/>
              </a:lnSpc>
            </a:pPr>
            <a:endParaRPr lang="en-US" sz="1600" b="1"/>
          </a:p>
          <a:p>
            <a:pPr marL="609600" indent="-609600" algn="just">
              <a:lnSpc>
                <a:spcPct val="80000"/>
              </a:lnSpc>
            </a:pPr>
            <a:endParaRPr lang="en-US" sz="1600" b="1"/>
          </a:p>
          <a:p>
            <a:pPr marL="609600" indent="-609600" algn="just">
              <a:lnSpc>
                <a:spcPct val="80000"/>
              </a:lnSpc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sv-SE" sz="1400" b="1"/>
              <a:t>		Gambar 5.3a. Advance 2</a:t>
            </a:r>
            <a:endParaRPr lang="en-US" sz="1400" b="1"/>
          </a:p>
        </p:txBody>
      </p:sp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72710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711" name="Picture 6" descr="m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938463"/>
            <a:ext cx="266700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2" name="s5_69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60" fill="hold"/>
                                        <p:tgtEl>
                                          <p:spTgt spid="727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F8FE90A-333B-4207-AF23-CFF4821CF42F}" type="slidenum">
              <a:rPr lang="en-US" sz="1400"/>
              <a:pPr algn="r"/>
              <a:t>7</a:t>
            </a:fld>
            <a:endParaRPr lang="en-US" sz="140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229600" cy="4191000"/>
          </a:xfrm>
          <a:ln>
            <a:solidFill>
              <a:srgbClr val="99CCFF"/>
            </a:solidFill>
          </a:ln>
        </p:spPr>
        <p:txBody>
          <a:bodyPr/>
          <a:lstStyle/>
          <a:p>
            <a:pPr algn="just">
              <a:buFontTx/>
              <a:buNone/>
            </a:pPr>
            <a:r>
              <a:rPr lang="en-US" sz="1800" b="1"/>
              <a:t>1.5. Materi yang Bagus, Bermutu dan </a:t>
            </a:r>
          </a:p>
          <a:p>
            <a:pPr algn="just">
              <a:buFontTx/>
              <a:buNone/>
            </a:pPr>
            <a:r>
              <a:rPr lang="en-US" sz="1800" b="1"/>
              <a:t>       Selalu  Diperbaharui.</a:t>
            </a:r>
          </a:p>
          <a:p>
            <a:pPr algn="just">
              <a:buFontTx/>
              <a:buNone/>
            </a:pPr>
            <a:endParaRPr lang="en-US" sz="1800"/>
          </a:p>
          <a:p>
            <a:pPr lvl="1" algn="just">
              <a:buFontTx/>
              <a:buNone/>
            </a:pPr>
            <a:r>
              <a:rPr lang="en-US" sz="1800" b="1"/>
              <a:t>Isi yang bagus, terutama berkenaan dengan informasi yang</a:t>
            </a:r>
          </a:p>
          <a:p>
            <a:pPr lvl="1" algn="just">
              <a:buFontTx/>
              <a:buNone/>
            </a:pPr>
            <a:r>
              <a:rPr lang="en-US" sz="1800" b="1"/>
              <a:t>dibutuhkan, situs yang menyajikan informasi yang bagus, terkini dan </a:t>
            </a:r>
          </a:p>
          <a:p>
            <a:pPr lvl="1" algn="just">
              <a:buFontTx/>
              <a:buNone/>
            </a:pPr>
            <a:r>
              <a:rPr lang="en-US" sz="1800" b="1"/>
              <a:t>menarik, tentu akan menarik banyak pengunjung. </a:t>
            </a:r>
          </a:p>
          <a:p>
            <a:pPr lvl="1" algn="just">
              <a:buFontTx/>
              <a:buNone/>
            </a:pPr>
            <a:endParaRPr lang="en-US" sz="1800" b="1"/>
          </a:p>
          <a:p>
            <a:pPr algn="just">
              <a:buFontTx/>
              <a:buNone/>
            </a:pPr>
            <a:r>
              <a:rPr lang="en-US" sz="1800" b="1"/>
              <a:t>1.6. Cepat dan Mudah Diakses</a:t>
            </a:r>
          </a:p>
          <a:p>
            <a:pPr algn="just">
              <a:buFontTx/>
              <a:buNone/>
            </a:pPr>
            <a:endParaRPr lang="en-US" sz="1800" b="1"/>
          </a:p>
          <a:p>
            <a:pPr algn="just">
              <a:buFontTx/>
              <a:buNone/>
            </a:pPr>
            <a:r>
              <a:rPr lang="en-US" sz="1800" b="1"/>
              <a:t>	Waktu panggil </a:t>
            </a:r>
            <a:r>
              <a:rPr lang="en-US" sz="1800" b="1" i="1"/>
              <a:t>(loading) </a:t>
            </a:r>
            <a:r>
              <a:rPr lang="en-US" sz="1800" b="1"/>
              <a:t>ideal untuk suatu situs web adalah 30-50 detik. Pada dasarnya kecepatan </a:t>
            </a:r>
            <a:r>
              <a:rPr lang="en-US" sz="1800" b="1" i="1"/>
              <a:t>loading </a:t>
            </a:r>
            <a:r>
              <a:rPr lang="en-US" sz="1800" b="1"/>
              <a:t>adalah 1 kb per detik, ini sudah termasuk perhitungan kecepatan pada komputer yang punya akses lebih lambat atau rendah. </a:t>
            </a:r>
          </a:p>
          <a:p>
            <a:pPr lvl="1" algn="just">
              <a:buFontTx/>
              <a:buNone/>
            </a:pPr>
            <a:endParaRPr lang="en-US" sz="1800" b="1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23" name="s1_7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929" fill="hold"/>
                                        <p:tgtEl>
                                          <p:spTgt spid="9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3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2FBC308-5813-496A-BDEF-AF82EDD298FB}" type="slidenum">
              <a:rPr lang="en-US" sz="1400"/>
              <a:pPr algn="r"/>
              <a:t>70</a:t>
            </a:fld>
            <a:endParaRPr lang="en-US" sz="1400"/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4114800" cy="3505200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/>
            <a:r>
              <a:rPr lang="sv-SE" sz="1600" b="1"/>
              <a:t>Pada Position,Anda ambil nomor dua dari kanan</a:t>
            </a:r>
          </a:p>
          <a:p>
            <a:pPr marL="609600" indent="-609600"/>
            <a:endParaRPr lang="sv-SE" sz="1600" b="1"/>
          </a:p>
          <a:p>
            <a:pPr marL="609600" indent="-609600"/>
            <a:endParaRPr lang="sv-SE" sz="1600" b="1"/>
          </a:p>
          <a:p>
            <a:pPr marL="609600" indent="-609600"/>
            <a:endParaRPr lang="sv-SE" sz="1600" b="1"/>
          </a:p>
          <a:p>
            <a:pPr marL="609600" indent="-609600"/>
            <a:endParaRPr lang="sv-SE" sz="1600" b="1"/>
          </a:p>
          <a:p>
            <a:pPr marL="609600" indent="-609600">
              <a:buFontTx/>
              <a:buNone/>
            </a:pPr>
            <a:endParaRPr lang="en-US" sz="1600" b="1"/>
          </a:p>
          <a:p>
            <a:pPr marL="609600" indent="-609600">
              <a:buFontTx/>
              <a:buNone/>
            </a:pPr>
            <a:endParaRPr lang="en-US" sz="1600" b="1"/>
          </a:p>
          <a:p>
            <a:pPr marL="609600" indent="-609600">
              <a:buFontTx/>
              <a:buNone/>
            </a:pPr>
            <a:endParaRPr lang="en-US" sz="1600" b="1"/>
          </a:p>
          <a:p>
            <a:pPr marL="609600" indent="-609600">
              <a:buFontTx/>
              <a:buNone/>
            </a:pPr>
            <a:endParaRPr lang="en-US" sz="1600" b="1"/>
          </a:p>
          <a:p>
            <a:pPr marL="609600" indent="-609600">
              <a:buFontTx/>
              <a:buNone/>
            </a:pPr>
            <a:r>
              <a:rPr lang="sv-SE" sz="1600" b="1"/>
              <a:t>	</a:t>
            </a:r>
            <a:r>
              <a:rPr lang="sv-SE" sz="1200" b="1"/>
              <a:t>Gambar 5.3b. Position 2</a:t>
            </a:r>
            <a:endParaRPr lang="en-US" sz="1200" b="1"/>
          </a:p>
        </p:txBody>
      </p:sp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73734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5" name="Rectangle 6"/>
          <p:cNvSpPr>
            <a:spLocks noChangeArrowheads="1"/>
          </p:cNvSpPr>
          <p:nvPr/>
        </p:nvSpPr>
        <p:spPr bwMode="auto">
          <a:xfrm>
            <a:off x="4572000" y="1447800"/>
            <a:ext cx="4114800" cy="3505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sv-SE" sz="1600" b="1"/>
              <a:t>Lihat hasilnya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sv-SE" sz="1600" b="1"/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sv-SE" sz="1600" b="1"/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sv-SE" sz="1600" b="1"/>
          </a:p>
          <a:p>
            <a:pPr marL="609600" indent="-609600">
              <a:spcBef>
                <a:spcPct val="20000"/>
              </a:spcBef>
            </a:pPr>
            <a:endParaRPr lang="sv-SE" sz="1600" b="1"/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sv-SE" sz="1600" b="1"/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sv-SE" sz="1600" b="1"/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sv-SE" sz="1600" b="1"/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sv-SE" sz="1600" b="1"/>
          </a:p>
          <a:p>
            <a:pPr marL="609600" indent="-609600">
              <a:spcBef>
                <a:spcPct val="20000"/>
              </a:spcBef>
            </a:pPr>
            <a:r>
              <a:rPr lang="sv-SE" sz="1600" b="1"/>
              <a:t>	</a:t>
            </a:r>
            <a:r>
              <a:rPr lang="sv-SE" sz="1400" b="1"/>
              <a:t>Gambar 5.3c. hasil 2</a:t>
            </a:r>
            <a:r>
              <a:rPr lang="en-US" sz="1600" b="1"/>
              <a:t> </a:t>
            </a:r>
          </a:p>
        </p:txBody>
      </p:sp>
      <p:pic>
        <p:nvPicPr>
          <p:cNvPr id="73736" name="Picture 7" descr="m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057400"/>
            <a:ext cx="27432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7" name="Picture 8" descr="m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0574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8" name="s5_7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91" fill="hold"/>
                                        <p:tgtEl>
                                          <p:spTgt spid="737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38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526272A-CF6B-4D84-A558-A468EB7C5B88}" type="slidenum">
              <a:rPr lang="en-US" sz="1400"/>
              <a:pPr algn="r"/>
              <a:t>71</a:t>
            </a:fld>
            <a:endParaRPr lang="en-US" sz="1400"/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4114800" cy="4754563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>
              <a:buFontTx/>
              <a:buNone/>
            </a:pPr>
            <a:r>
              <a:rPr lang="sv-SE" sz="1400" b="1"/>
              <a:t>5.4. Membuat  Menu dengan Show Pop Up </a:t>
            </a:r>
          </a:p>
          <a:p>
            <a:pPr marL="609600" indent="-609600" algn="just">
              <a:buFontTx/>
              <a:buNone/>
            </a:pPr>
            <a:r>
              <a:rPr lang="sv-SE" sz="1400" b="1"/>
              <a:t>       Menu Trik 3</a:t>
            </a:r>
          </a:p>
          <a:p>
            <a:pPr marL="609600" indent="-609600" algn="just">
              <a:buFontTx/>
              <a:buNone/>
            </a:pPr>
            <a:r>
              <a:rPr lang="sv-SE" sz="1400" b="1"/>
              <a:t>Caranya:</a:t>
            </a:r>
          </a:p>
          <a:p>
            <a:pPr marL="609600" indent="-609600" algn="just"/>
            <a:r>
              <a:rPr lang="en-US" sz="1400" b="1"/>
              <a:t>Klik objek menu misalnya “Library”. &gt; Klik  tanda + dan panah kecil arah kebawah pada behaviors yang ada pada Panel Tag &gt; Pilih Show Pop Up Menu &gt; Pastikan samapai muncul window Show Pop Up Menu</a:t>
            </a:r>
          </a:p>
          <a:p>
            <a:pPr marL="609600" indent="-609600" algn="just"/>
            <a:endParaRPr lang="en-US" sz="1400" b="1"/>
          </a:p>
          <a:p>
            <a:pPr marL="609600" indent="-609600" algn="just"/>
            <a:endParaRPr lang="en-US" sz="1400" b="1"/>
          </a:p>
          <a:p>
            <a:pPr marL="609600" indent="-609600" algn="just"/>
            <a:endParaRPr lang="en-US" sz="1400" b="1"/>
          </a:p>
          <a:p>
            <a:pPr marL="609600" indent="-609600" algn="just"/>
            <a:endParaRPr lang="en-US" sz="1400" b="1"/>
          </a:p>
          <a:p>
            <a:pPr marL="609600" indent="-609600" algn="just">
              <a:buFontTx/>
              <a:buNone/>
            </a:pPr>
            <a:r>
              <a:rPr lang="en-US" sz="1400" b="1"/>
              <a:t>	</a:t>
            </a:r>
            <a:r>
              <a:rPr lang="en-US" sz="1200" b="1"/>
              <a:t>Gambar 5.4a. Show Pop Up Menu</a:t>
            </a: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74758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59" name="Rectangle 6"/>
          <p:cNvSpPr>
            <a:spLocks noChangeArrowheads="1"/>
          </p:cNvSpPr>
          <p:nvPr/>
        </p:nvSpPr>
        <p:spPr bwMode="auto">
          <a:xfrm>
            <a:off x="4572000" y="1219200"/>
            <a:ext cx="4114800" cy="4906963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just">
              <a:spcBef>
                <a:spcPct val="20000"/>
              </a:spcBef>
              <a:buFontTx/>
              <a:buChar char="•"/>
            </a:pPr>
            <a:r>
              <a:rPr lang="en-US" sz="1400" b="1"/>
              <a:t>Pada Contents &gt; Klik tanda + &gt; Ketik pada text : Perpustakaan USAKTI &gt;Klik Add item ketik Perpustakaan Fakultas Hukum / Ekonomi, terus klik  Indent item, demikian juga untuk membuat Perpustakaan Ekonomi Akuntansi , untuk mengembalikan ke posisi semula apabila terjadi kekeliruan maka Anda cukup klik Outdent item yang ada di samping Indent item&gt;  Pada target &amp; Link cari kemana Anda mau menuju seperti pada gambar dibawah ini</a:t>
            </a:r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endParaRPr lang="en-US" sz="1400" b="1"/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endParaRPr lang="en-US" sz="1400" b="1"/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endParaRPr lang="en-US" sz="1400" b="1"/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endParaRPr lang="en-US" sz="1400" b="1"/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endParaRPr lang="en-US" sz="1400" b="1"/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endParaRPr lang="en-US" sz="1400" b="1"/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endParaRPr lang="en-US" sz="1400" b="1"/>
          </a:p>
          <a:p>
            <a:pPr marL="609600" indent="-609600" algn="just">
              <a:spcBef>
                <a:spcPct val="20000"/>
              </a:spcBef>
            </a:pPr>
            <a:r>
              <a:rPr lang="en-US" sz="1400" b="1"/>
              <a:t>	</a:t>
            </a:r>
            <a:r>
              <a:rPr lang="en-US" sz="1200" b="1"/>
              <a:t>Gambar 5.4b. Contents</a:t>
            </a:r>
          </a:p>
        </p:txBody>
      </p:sp>
      <p:pic>
        <p:nvPicPr>
          <p:cNvPr id="74760" name="Picture 7" descr="m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457575"/>
            <a:ext cx="1600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Picture 8" descr="m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038600"/>
            <a:ext cx="22098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2" name="s5_7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53" fill="hold"/>
                                        <p:tgtEl>
                                          <p:spTgt spid="747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762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F5FCFBF-E89A-4BF8-82BB-4367B0E39E39}" type="slidenum">
              <a:rPr lang="en-US" sz="1400"/>
              <a:pPr algn="r"/>
              <a:t>72</a:t>
            </a:fld>
            <a:endParaRPr lang="en-US" sz="1400"/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114800" cy="3733800"/>
          </a:xfrm>
          <a:ln>
            <a:solidFill>
              <a:srgbClr val="99CCFF"/>
            </a:solidFill>
          </a:ln>
        </p:spPr>
        <p:txBody>
          <a:bodyPr/>
          <a:lstStyle/>
          <a:p>
            <a:pPr marL="609600" indent="-609600" algn="just">
              <a:lnSpc>
                <a:spcPct val="80000"/>
              </a:lnSpc>
            </a:pPr>
            <a:r>
              <a:rPr lang="en-US" sz="1600" b="1"/>
              <a:t>Pada Appereance &gt; Pilih font, size, up state dan over state</a:t>
            </a:r>
          </a:p>
          <a:p>
            <a:pPr marL="609600" indent="-609600" algn="just">
              <a:lnSpc>
                <a:spcPct val="80000"/>
              </a:lnSpc>
            </a:pPr>
            <a:endParaRPr lang="en-US" sz="1600" b="1"/>
          </a:p>
          <a:p>
            <a:pPr marL="609600" indent="-609600" algn="just">
              <a:lnSpc>
                <a:spcPct val="80000"/>
              </a:lnSpc>
            </a:pPr>
            <a:endParaRPr lang="en-US" sz="1600" b="1"/>
          </a:p>
          <a:p>
            <a:pPr marL="609600" indent="-609600" algn="just">
              <a:lnSpc>
                <a:spcPct val="80000"/>
              </a:lnSpc>
            </a:pPr>
            <a:endParaRPr lang="en-US" sz="1600" b="1"/>
          </a:p>
          <a:p>
            <a:pPr marL="609600" indent="-609600" algn="just">
              <a:lnSpc>
                <a:spcPct val="80000"/>
              </a:lnSpc>
            </a:pPr>
            <a:endParaRPr lang="en-US" sz="1600" b="1"/>
          </a:p>
          <a:p>
            <a:pPr marL="609600" indent="-609600" algn="just">
              <a:lnSpc>
                <a:spcPct val="80000"/>
              </a:lnSpc>
            </a:pPr>
            <a:endParaRPr lang="en-US" sz="1600" b="1"/>
          </a:p>
          <a:p>
            <a:pPr marL="609600" indent="-609600" algn="just">
              <a:lnSpc>
                <a:spcPct val="80000"/>
              </a:lnSpc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1600" b="1"/>
          </a:p>
          <a:p>
            <a:pPr marL="609600" indent="-609600" algn="just">
              <a:lnSpc>
                <a:spcPct val="80000"/>
              </a:lnSpc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600" b="1"/>
              <a:t>	</a:t>
            </a:r>
            <a:r>
              <a:rPr lang="en-US" sz="1400" b="1"/>
              <a:t>Gambar 5.4c. Appereance</a:t>
            </a:r>
          </a:p>
        </p:txBody>
      </p:sp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75782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3" name="Rectangle 6"/>
          <p:cNvSpPr>
            <a:spLocks noChangeArrowheads="1"/>
          </p:cNvSpPr>
          <p:nvPr/>
        </p:nvSpPr>
        <p:spPr bwMode="auto">
          <a:xfrm>
            <a:off x="4572000" y="1600200"/>
            <a:ext cx="4114800" cy="37338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1"/>
              <a:t>Pilih Advanced &gt; Pilih cell width, border width, shadow dan sebagainya</a:t>
            </a: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endParaRPr lang="en-US" sz="1600" b="1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r>
              <a:rPr lang="en-US" sz="1600" b="1"/>
              <a:t>	</a:t>
            </a:r>
            <a:r>
              <a:rPr lang="en-US" sz="1400" b="1"/>
              <a:t>Gambar 5.4d. Advanced</a:t>
            </a:r>
          </a:p>
        </p:txBody>
      </p:sp>
      <p:pic>
        <p:nvPicPr>
          <p:cNvPr id="75784" name="Picture 7" descr="m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400300"/>
            <a:ext cx="27432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5" name="Picture 8" descr="m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209800"/>
            <a:ext cx="27432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6" name="s5_7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90" fill="hold"/>
                                        <p:tgtEl>
                                          <p:spTgt spid="757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786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6A2F1FA-A635-491B-9C04-9F3CDF041F11}" type="slidenum">
              <a:rPr lang="en-US" sz="1400"/>
              <a:pPr algn="r"/>
              <a:t>73</a:t>
            </a:fld>
            <a:endParaRPr lang="en-US" sz="1400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6806" name="Picture 7" descr="m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1100" y="2133600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6" descr="m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2505075"/>
            <a:ext cx="27432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020888" y="427038"/>
            <a:ext cx="2695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AutoNum type="arabicPeriod"/>
              <a:tabLst>
                <a:tab pos="476250" algn="l"/>
              </a:tabLst>
            </a:pPr>
            <a:r>
              <a:rPr lang="en-US" sz="1200">
                <a:ea typeface="Times New Roman" pitchFamily="18" charset="0"/>
                <a:cs typeface="Arial" charset="0"/>
              </a:rPr>
              <a:t>Pada Position &gt; Pilih Menu position</a:t>
            </a:r>
            <a:endParaRPr lang="en-US" sz="11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476250" algn="l"/>
              </a:tabLst>
            </a:pPr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2020888" y="3455988"/>
            <a:ext cx="18415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76250" algn="l"/>
              </a:tabLst>
            </a:pPr>
            <a:endParaRPr lang="en-US" sz="1100"/>
          </a:p>
          <a:p>
            <a:pPr eaLnBrk="0" hangingPunct="0">
              <a:tabLst>
                <a:tab pos="476250" algn="l"/>
              </a:tabLst>
            </a:pPr>
            <a:endParaRPr lang="en-US"/>
          </a:p>
        </p:txBody>
      </p:sp>
      <p:sp>
        <p:nvSpPr>
          <p:cNvPr id="76810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114800" cy="3733800"/>
          </a:xfrm>
          <a:noFill/>
          <a:ln>
            <a:solidFill>
              <a:srgbClr val="99CCFF"/>
            </a:solidFill>
          </a:ln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sz="1800" b="1"/>
              <a:t>Pada Position &gt; Pilih Menu position</a:t>
            </a:r>
          </a:p>
          <a:p>
            <a:pPr marL="609600" indent="-609600">
              <a:lnSpc>
                <a:spcPct val="80000"/>
              </a:lnSpc>
            </a:pPr>
            <a:endParaRPr lang="en-US" sz="1800" b="1"/>
          </a:p>
          <a:p>
            <a:pPr marL="609600" indent="-609600">
              <a:lnSpc>
                <a:spcPct val="80000"/>
              </a:lnSpc>
            </a:pPr>
            <a:endParaRPr lang="en-US" sz="1800" b="1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800" b="1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800" b="1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800" b="1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800" b="1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800" b="1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800" b="1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800" b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1800" b="1"/>
              <a:t>	</a:t>
            </a:r>
            <a:r>
              <a:rPr lang="en-US" sz="1400" b="1"/>
              <a:t>Gambar 5.4e. Position</a:t>
            </a:r>
          </a:p>
        </p:txBody>
      </p:sp>
      <p:sp>
        <p:nvSpPr>
          <p:cNvPr id="76811" name="Rectangle 12"/>
          <p:cNvSpPr>
            <a:spLocks noChangeArrowheads="1"/>
          </p:cNvSpPr>
          <p:nvPr/>
        </p:nvSpPr>
        <p:spPr bwMode="auto">
          <a:xfrm>
            <a:off x="4572000" y="1600200"/>
            <a:ext cx="4114800" cy="37338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just">
              <a:spcBef>
                <a:spcPct val="20000"/>
              </a:spcBef>
              <a:buFontTx/>
              <a:buChar char="•"/>
            </a:pPr>
            <a:r>
              <a:rPr lang="en-US" b="1"/>
              <a:t>Pada Position &gt; Pilih Below and Et Left Edge of trigger ganti x : 0  y: 27</a:t>
            </a:r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endParaRPr lang="en-US" b="1"/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endParaRPr lang="en-US" b="1"/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endParaRPr lang="en-US" b="1"/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endParaRPr lang="en-US" b="1"/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endParaRPr lang="en-US" b="1"/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endParaRPr lang="en-US" b="1"/>
          </a:p>
          <a:p>
            <a:pPr marL="609600" indent="-609600" algn="just">
              <a:spcBef>
                <a:spcPct val="20000"/>
              </a:spcBef>
            </a:pPr>
            <a:r>
              <a:rPr lang="en-US" sz="1400" b="1"/>
              <a:t>	Gambar 5.4f. Browse Hasil Sub Menu</a:t>
            </a:r>
            <a:r>
              <a:rPr lang="en-US"/>
              <a:t> </a:t>
            </a:r>
          </a:p>
        </p:txBody>
      </p:sp>
      <p:pic>
        <p:nvPicPr>
          <p:cNvPr id="76812" name="s5_7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9" fill="hold"/>
                                        <p:tgtEl>
                                          <p:spTgt spid="768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12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42F5A79-02C1-4B23-B29C-159D6F1EF3E0}" type="slidenum">
              <a:rPr lang="en-US" sz="1400"/>
              <a:pPr algn="r"/>
              <a:t>74</a:t>
            </a:fld>
            <a:endParaRPr lang="en-US" sz="1400"/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686320"/>
          </a:xfrm>
          <a:ln>
            <a:solidFill>
              <a:srgbClr val="99CCFF"/>
            </a:solidFill>
          </a:ln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en-US" sz="2400" b="1" dirty="0" err="1"/>
              <a:t>Daftar</a:t>
            </a:r>
            <a:r>
              <a:rPr lang="en-US" sz="2400" b="1" dirty="0"/>
              <a:t> </a:t>
            </a:r>
            <a:r>
              <a:rPr lang="en-US" sz="2400" b="1" dirty="0" err="1" smtClean="0"/>
              <a:t>Pustaka</a:t>
            </a:r>
            <a:r>
              <a:rPr lang="en-US" sz="2400" b="1" dirty="0" smtClean="0"/>
              <a:t>;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n-US" sz="2400" b="1" dirty="0" smtClean="0"/>
          </a:p>
          <a:p>
            <a:pPr>
              <a:lnSpc>
                <a:spcPct val="80000"/>
              </a:lnSpc>
            </a:pPr>
            <a:r>
              <a:rPr lang="en-US" sz="2000" b="1" dirty="0" err="1" smtClean="0"/>
              <a:t>M.Al’Amin,M.Kom</a:t>
            </a:r>
            <a:r>
              <a:rPr lang="en-US" sz="2000" b="1" dirty="0" smtClean="0"/>
              <a:t> </a:t>
            </a:r>
            <a:r>
              <a:rPr lang="en-US" sz="1800" dirty="0" smtClean="0">
                <a:hlinkClick r:id="rId2"/>
              </a:rPr>
              <a:t>amin@trisakti.ac.id</a:t>
            </a:r>
            <a:r>
              <a:rPr lang="en-US" sz="1800" dirty="0" smtClean="0"/>
              <a:t> , </a:t>
            </a:r>
            <a:r>
              <a:rPr lang="en-US" sz="1800" dirty="0" smtClean="0">
                <a:hlinkClick r:id="rId3"/>
              </a:rPr>
              <a:t>mohamin2070@yahoo.com</a:t>
            </a:r>
            <a:endParaRPr lang="en-US" sz="2400" b="1" dirty="0"/>
          </a:p>
          <a:p>
            <a:pPr algn="just">
              <a:lnSpc>
                <a:spcPct val="80000"/>
              </a:lnSpc>
            </a:pPr>
            <a:r>
              <a:rPr lang="en-US" sz="2400" dirty="0"/>
              <a:t>[Hakim,2004] </a:t>
            </a:r>
            <a:r>
              <a:rPr lang="en-US" sz="2400" dirty="0" err="1"/>
              <a:t>Lukmanul</a:t>
            </a:r>
            <a:r>
              <a:rPr lang="en-US" sz="2400" dirty="0"/>
              <a:t> Hakim, </a:t>
            </a:r>
            <a:r>
              <a:rPr lang="en-US" sz="2400" dirty="0" err="1"/>
              <a:t>Uus</a:t>
            </a:r>
            <a:r>
              <a:rPr lang="en-US" sz="2400" dirty="0"/>
              <a:t> </a:t>
            </a:r>
            <a:r>
              <a:rPr lang="en-US" sz="2400" dirty="0" err="1"/>
              <a:t>Musalini,”Cara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Memadukan</a:t>
            </a:r>
            <a:r>
              <a:rPr lang="en-US" sz="2400" dirty="0"/>
              <a:t> Web Design </a:t>
            </a:r>
            <a:r>
              <a:rPr lang="en-US" sz="2400" dirty="0" err="1"/>
              <a:t>dan</a:t>
            </a:r>
            <a:r>
              <a:rPr lang="en-US" sz="2400" dirty="0"/>
              <a:t> Web </a:t>
            </a:r>
            <a:r>
              <a:rPr lang="en-US" sz="2400" dirty="0" err="1"/>
              <a:t>Prog</a:t>
            </a:r>
            <a:r>
              <a:rPr lang="sv-SE" sz="2400" dirty="0"/>
              <a:t>ramming”, Elex Media </a:t>
            </a:r>
            <a:r>
              <a:rPr lang="nb-NO" sz="2400" dirty="0"/>
              <a:t>Komputindo,Jakarta 2004</a:t>
            </a:r>
            <a:r>
              <a:rPr lang="nb-NO" sz="2400" dirty="0" smtClean="0"/>
              <a:t>.</a:t>
            </a:r>
            <a:endParaRPr lang="en-US" sz="2400" dirty="0"/>
          </a:p>
          <a:p>
            <a:pPr algn="just">
              <a:lnSpc>
                <a:spcPct val="80000"/>
              </a:lnSpc>
            </a:pPr>
            <a:r>
              <a:rPr lang="en-US" sz="2400" dirty="0"/>
              <a:t>[Pujiriyanto,2005] </a:t>
            </a:r>
            <a:r>
              <a:rPr lang="en-US" sz="2400" dirty="0" err="1"/>
              <a:t>Pujiriyanto,”Desain</a:t>
            </a:r>
            <a:r>
              <a:rPr lang="en-US" sz="2400" dirty="0"/>
              <a:t> </a:t>
            </a:r>
            <a:r>
              <a:rPr lang="en-US" sz="2400" dirty="0" err="1"/>
              <a:t>Grafis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”, </a:t>
            </a:r>
            <a:r>
              <a:rPr lang="en-US" sz="2400" dirty="0" err="1"/>
              <a:t>Andi</a:t>
            </a:r>
            <a:r>
              <a:rPr lang="en-US" sz="2400" dirty="0"/>
              <a:t> Offset, Yogyakarta,2005.</a:t>
            </a:r>
            <a:endParaRPr lang="es-ES_tradnl" sz="2400" dirty="0"/>
          </a:p>
          <a:p>
            <a:pPr algn="just">
              <a:lnSpc>
                <a:spcPct val="80000"/>
              </a:lnSpc>
            </a:pPr>
            <a:r>
              <a:rPr lang="es-ES_tradnl" sz="2400" dirty="0"/>
              <a:t>[Al’amin,2003] M. Al’ </a:t>
            </a:r>
            <a:r>
              <a:rPr lang="es-ES_tradnl" sz="2400" dirty="0" err="1"/>
              <a:t>Amin</a:t>
            </a:r>
            <a:r>
              <a:rPr lang="es-ES_tradnl" sz="2400" dirty="0"/>
              <a:t>,” </a:t>
            </a:r>
            <a:r>
              <a:rPr lang="es-ES_tradnl" sz="2400" dirty="0" err="1"/>
              <a:t>Desain</a:t>
            </a:r>
            <a:r>
              <a:rPr lang="es-ES_tradnl" sz="2400" dirty="0"/>
              <a:t> </a:t>
            </a:r>
            <a:r>
              <a:rPr lang="es-ES_tradnl" sz="2400" dirty="0" err="1"/>
              <a:t>Grafis</a:t>
            </a:r>
            <a:r>
              <a:rPr lang="es-ES_tradnl" sz="2400" dirty="0"/>
              <a:t> </a:t>
            </a:r>
            <a:r>
              <a:rPr lang="es-ES_tradnl" sz="2400" dirty="0" err="1"/>
              <a:t>dengan</a:t>
            </a:r>
            <a:r>
              <a:rPr lang="es-ES_tradnl" sz="2400" dirty="0"/>
              <a:t> Adobe </a:t>
            </a:r>
            <a:r>
              <a:rPr lang="es-ES_tradnl" sz="2400" dirty="0" err="1"/>
              <a:t>Potoshop</a:t>
            </a:r>
            <a:r>
              <a:rPr lang="es-ES_tradnl" sz="2400" dirty="0"/>
              <a:t> 6.0”. </a:t>
            </a:r>
            <a:r>
              <a:rPr lang="es-ES_tradnl" sz="2400" dirty="0" err="1"/>
              <a:t>Jakarta</a:t>
            </a:r>
            <a:r>
              <a:rPr lang="es-ES_tradnl" sz="2400" dirty="0"/>
              <a:t>, 2003.</a:t>
            </a:r>
            <a:endParaRPr lang="en-US" sz="2400" dirty="0"/>
          </a:p>
          <a:p>
            <a:pPr algn="just">
              <a:lnSpc>
                <a:spcPct val="80000"/>
              </a:lnSpc>
            </a:pPr>
            <a:r>
              <a:rPr lang="en-US" sz="2400" dirty="0"/>
              <a:t>[</a:t>
            </a:r>
            <a:r>
              <a:rPr lang="en-US" sz="2400" dirty="0" err="1"/>
              <a:t>Al’amin</a:t>
            </a:r>
            <a:r>
              <a:rPr lang="en-US" sz="2400" dirty="0"/>
              <a:t>, 2004] M. Al’ </a:t>
            </a:r>
            <a:r>
              <a:rPr lang="en-US" sz="2400" dirty="0" err="1"/>
              <a:t>Amin,”Web</a:t>
            </a:r>
            <a:r>
              <a:rPr lang="en-US" sz="2400" dirty="0"/>
              <a:t> </a:t>
            </a:r>
            <a:r>
              <a:rPr lang="en-US" sz="2400" dirty="0" err="1"/>
              <a:t>Desain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DreamWeaver</a:t>
            </a:r>
            <a:r>
              <a:rPr lang="en-US" sz="2400" dirty="0"/>
              <a:t> MX”, Jakarta, 2004. 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77830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C049BAD-EF21-4476-89D4-BDE530670D25}" type="slidenum">
              <a:rPr lang="en-US" sz="1400"/>
              <a:pPr algn="r"/>
              <a:t>8</a:t>
            </a:fld>
            <a:endParaRPr lang="en-US" sz="140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525963"/>
          </a:xfrm>
          <a:ln>
            <a:solidFill>
              <a:srgbClr val="99CCFF"/>
            </a:solidFill>
          </a:ln>
        </p:spPr>
        <p:txBody>
          <a:bodyPr/>
          <a:lstStyle/>
          <a:p>
            <a:pPr algn="just">
              <a:buFontTx/>
              <a:buNone/>
            </a:pPr>
            <a:r>
              <a:rPr lang="es-ES_tradnl" sz="2000" b="1"/>
              <a:t>1.7. Desain dan Animasi yang Cantik </a:t>
            </a:r>
          </a:p>
          <a:p>
            <a:pPr algn="just">
              <a:buFontTx/>
              <a:buNone/>
            </a:pPr>
            <a:r>
              <a:rPr lang="es-ES_tradnl" sz="2000" b="1"/>
              <a:t>	Sutu animasi dan desain yang cantik biasanya melibatkan berbagai efek, foto, gradasi dan lainya. Dan hal tersebut akan berpengaruh terhadap ukuran suatu halaman situs web.</a:t>
            </a:r>
            <a:r>
              <a:rPr lang="es-ES_tradnl" sz="2000"/>
              <a:t> </a:t>
            </a:r>
          </a:p>
          <a:p>
            <a:pPr algn="just">
              <a:buFontTx/>
              <a:buNone/>
            </a:pPr>
            <a:endParaRPr lang="es-ES_tradnl" sz="2000"/>
          </a:p>
          <a:p>
            <a:pPr algn="just">
              <a:buFontTx/>
              <a:buNone/>
            </a:pPr>
            <a:r>
              <a:rPr lang="es-ES_tradnl" sz="2000" b="1"/>
              <a:t>1.8. Promosi yang Gencar</a:t>
            </a:r>
          </a:p>
          <a:p>
            <a:pPr algn="just">
              <a:buFontTx/>
              <a:buNone/>
            </a:pPr>
            <a:r>
              <a:rPr lang="es-ES_tradnl" sz="2000" b="1"/>
              <a:t>	Jangan lupa untuk mempromosikannya, terutama di situs-situs mesin pencari </a:t>
            </a:r>
            <a:r>
              <a:rPr lang="es-ES_tradnl" sz="2000" b="1" i="1"/>
              <a:t>(search engine), </a:t>
            </a:r>
            <a:r>
              <a:rPr lang="es-ES_tradnl" sz="2000" b="1"/>
              <a:t>seperti Google, Yahoo, </a:t>
            </a:r>
            <a:r>
              <a:rPr lang="es-ES_tradnl" sz="2000" b="1" i="1"/>
              <a:t>Search </a:t>
            </a:r>
            <a:r>
              <a:rPr lang="es-ES_tradnl" sz="2000" b="1"/>
              <a:t>Indonesia dsb</a:t>
            </a:r>
            <a:r>
              <a:rPr lang="en-US" sz="2000"/>
              <a:t> </a:t>
            </a:r>
          </a:p>
          <a:p>
            <a:pPr algn="just">
              <a:buFontTx/>
              <a:buNone/>
            </a:pPr>
            <a:endParaRPr lang="en-US" sz="2000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10246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47" name="s1_8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568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6025BC5-B21D-441E-A335-BD70B5E5422F}" type="slidenum">
              <a:rPr lang="en-US" sz="1400"/>
              <a:pPr algn="r"/>
              <a:t>9</a:t>
            </a:fld>
            <a:endParaRPr lang="en-US" sz="140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ln>
            <a:solidFill>
              <a:srgbClr val="99CCFF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US"/>
              <a:t>Ringkasan;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3737</Words>
  <Application>Microsoft Office PowerPoint</Application>
  <PresentationFormat>On-screen Show (4:3)</PresentationFormat>
  <Paragraphs>1061</Paragraphs>
  <Slides>74</Slides>
  <Notes>0</Notes>
  <HiddenSlides>0</HiddenSlides>
  <MMClips>71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Default Design</vt:lpstr>
      <vt:lpstr>Web Desain </vt:lpstr>
      <vt:lpstr>Pendahuluan</vt:lpstr>
      <vt:lpstr>Slide 3</vt:lpstr>
      <vt:lpstr>Slide 4</vt:lpstr>
      <vt:lpstr>Slide 5</vt:lpstr>
      <vt:lpstr> </vt:lpstr>
      <vt:lpstr>Slide 7</vt:lpstr>
      <vt:lpstr>Slide 8</vt:lpstr>
      <vt:lpstr>Slide 9</vt:lpstr>
      <vt:lpstr>Sesi 2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Sesi 4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Sesi 5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</vt:vector>
  </TitlesOfParts>
  <Company>USAKTI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Desain </dc:title>
  <dc:creator>Multimedia-Puskom</dc:creator>
  <cp:lastModifiedBy>Adi-Xp</cp:lastModifiedBy>
  <cp:revision>5</cp:revision>
  <dcterms:created xsi:type="dcterms:W3CDTF">2008-07-23T03:21:35Z</dcterms:created>
  <dcterms:modified xsi:type="dcterms:W3CDTF">2010-05-22T01:20:00Z</dcterms:modified>
</cp:coreProperties>
</file>