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C45F8-1E89-4721-8CF6-E3EABB121A33}" type="datetimeFigureOut">
              <a:rPr lang="en-US" smtClean="0"/>
              <a:t>3/17/2010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EC5DC-0AFE-46F8-BA1D-A312BC7B0D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E55-3408-44E6-90EE-BF929A5E47A5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B501-B71F-47CF-9372-6D219AD170FB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27FF-3AF9-49D3-8652-60ECFB8959EF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16FC-1A73-4490-BC77-7ADFFC3A80A2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0080-11FA-4C61-B379-85C06DD1BB1C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6814-EC83-48F6-B627-EF0C67367542}" type="datetime1">
              <a:rPr lang="en-US" smtClean="0"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8580-8BC1-4166-9330-C312CD56FE80}" type="datetime1">
              <a:rPr lang="en-US" smtClean="0"/>
              <a:t>3/17/2010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13F5-051F-4C49-B84B-434080DA043E}" type="datetime1">
              <a:rPr lang="en-US" smtClean="0"/>
              <a:t>3/17/2010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BFDE-E5B4-476F-BB22-EE1583C275C5}" type="datetime1">
              <a:rPr lang="en-US" smtClean="0"/>
              <a:t>3/17/2010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D91-3665-4397-B98B-036A9558855F}" type="datetime1">
              <a:rPr lang="en-US" smtClean="0"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B5F5-A350-45A3-96C8-E5844D97A0EC}" type="datetime1">
              <a:rPr lang="en-US" smtClean="0"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D062F-C1D5-44C4-B0EC-24AA817CBF46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Konstitusi Kelembagaan Pemerintah, By Tatik Rohmawati, S.IP.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607FF-B6E6-430B-8216-CACBD3BCB7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524000"/>
          </a:xfrm>
        </p:spPr>
        <p:txBody>
          <a:bodyPr>
            <a:noAutofit/>
          </a:bodyPr>
          <a:lstStyle/>
          <a:p>
            <a:r>
              <a:rPr lang="id-ID" b="1" dirty="0"/>
              <a:t>DAYA IKAT KONSTITUSI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Disampaikan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pada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mata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Kuiah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Konstitusi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klembagaan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Pemerintah</a:t>
            </a:r>
            <a:endParaRPr lang="en-US" sz="36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Dosen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:</a:t>
            </a:r>
          </a:p>
          <a:p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TATIK ROHMAWATI, S.IP</a:t>
            </a:r>
            <a:endParaRPr lang="en-US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78A4-B98E-4652-B239-CBA4F0D23D31}" type="datetime1">
              <a:rPr lang="en-US" smtClean="0"/>
              <a:t>3/17/2010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PENDEKATAN ASPEK HUKUM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2000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harus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sesuai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dengan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ideologi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bangsa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sekaligus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sebagai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pengayom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rakyat</a:t>
            </a:r>
            <a:r>
              <a:rPr lang="en-US" sz="1800" b="1" dirty="0">
                <a:solidFill>
                  <a:schemeClr val="tx1"/>
                </a:solidFill>
              </a:rPr>
              <a:t>. </a:t>
            </a:r>
            <a:r>
              <a:rPr lang="en-US" sz="1800" b="1" dirty="0" err="1">
                <a:solidFill>
                  <a:schemeClr val="tx1"/>
                </a:solidFill>
              </a:rPr>
              <a:t>Menurut</a:t>
            </a:r>
            <a:r>
              <a:rPr lang="en-US" sz="1800" b="1" dirty="0">
                <a:solidFill>
                  <a:schemeClr val="tx1"/>
                </a:solidFill>
              </a:rPr>
              <a:t> K.C. </a:t>
            </a:r>
            <a:r>
              <a:rPr lang="en-US" sz="1800" b="1" dirty="0" err="1">
                <a:solidFill>
                  <a:schemeClr val="tx1"/>
                </a:solidFill>
              </a:rPr>
              <a:t>Wheare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aliran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positivisme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bahwa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konstitusi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itu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mengikat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maksudnya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adalah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karena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ditetapkan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oleh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badan</a:t>
            </a:r>
            <a:r>
              <a:rPr lang="en-US" sz="1800" b="1" dirty="0">
                <a:solidFill>
                  <a:schemeClr val="tx1"/>
                </a:solidFill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</a:rPr>
              <a:t>berwenang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membentuk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dan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konstitusi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dibuat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atas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nama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rakyat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1800" b="1" dirty="0" err="1">
                <a:solidFill>
                  <a:schemeClr val="tx1"/>
                </a:solidFill>
              </a:rPr>
              <a:t>Jika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dilihat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dari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prinsip-prinsip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wawasan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negara</a:t>
            </a:r>
            <a:r>
              <a:rPr lang="en-US" sz="1800" b="1" dirty="0">
                <a:solidFill>
                  <a:schemeClr val="tx1"/>
                </a:solidFill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</a:rPr>
              <a:t>berdasarkan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atas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 (</a:t>
            </a:r>
            <a:r>
              <a:rPr lang="en-US" sz="1800" b="1" i="1" dirty="0" err="1">
                <a:solidFill>
                  <a:schemeClr val="tx1"/>
                </a:solidFill>
              </a:rPr>
              <a:t>rechtsstaat</a:t>
            </a:r>
            <a:r>
              <a:rPr lang="en-US" sz="1800" b="1" dirty="0">
                <a:solidFill>
                  <a:schemeClr val="tx1"/>
                </a:solidFill>
              </a:rPr>
              <a:t>) </a:t>
            </a:r>
            <a:r>
              <a:rPr lang="en-US" sz="1800" b="1" dirty="0" err="1">
                <a:solidFill>
                  <a:schemeClr val="tx1"/>
                </a:solidFill>
              </a:rPr>
              <a:t>sebagaimana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dikemukakan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oleh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Zippelius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konstitusi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merupakan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alat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untuk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membatasi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kekuasaan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negara</a:t>
            </a:r>
            <a:r>
              <a:rPr lang="en-US" sz="1800" b="1" dirty="0">
                <a:solidFill>
                  <a:schemeClr val="tx1"/>
                </a:solidFill>
              </a:rPr>
              <a:t>. </a:t>
            </a:r>
            <a:r>
              <a:rPr lang="en-US" sz="1800" b="1" dirty="0" err="1">
                <a:solidFill>
                  <a:schemeClr val="tx1"/>
                </a:solidFill>
              </a:rPr>
              <a:t>Dimana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prinsip-prinsip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tersebut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meliputi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</a:p>
          <a:p>
            <a:pPr marL="342900" lvl="0" indent="-342900" algn="just">
              <a:buAutoNum type="arabicPeriod"/>
            </a:pPr>
            <a:r>
              <a:rPr lang="fi-FI" sz="1800" b="1" dirty="0" smtClean="0">
                <a:solidFill>
                  <a:schemeClr val="tx1"/>
                </a:solidFill>
              </a:rPr>
              <a:t>Adanya </a:t>
            </a:r>
            <a:r>
              <a:rPr lang="fi-FI" sz="1800" b="1" dirty="0">
                <a:solidFill>
                  <a:schemeClr val="tx1"/>
                </a:solidFill>
              </a:rPr>
              <a:t>jaminan terhadap hak asasi </a:t>
            </a:r>
            <a:r>
              <a:rPr lang="fi-FI" sz="1800" b="1" dirty="0" smtClean="0">
                <a:solidFill>
                  <a:schemeClr val="tx1"/>
                </a:solidFill>
              </a:rPr>
              <a:t>manusia.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fi-FI" sz="1800" b="1" dirty="0" smtClean="0">
                <a:solidFill>
                  <a:schemeClr val="tx1"/>
                </a:solidFill>
              </a:rPr>
              <a:t>Adanya </a:t>
            </a:r>
            <a:r>
              <a:rPr lang="fi-FI" sz="1800" b="1" dirty="0">
                <a:solidFill>
                  <a:schemeClr val="tx1"/>
                </a:solidFill>
              </a:rPr>
              <a:t>pembagian kekuasaan dalam </a:t>
            </a:r>
            <a:r>
              <a:rPr lang="fi-FI" sz="1800" b="1" dirty="0" smtClean="0">
                <a:solidFill>
                  <a:schemeClr val="tx1"/>
                </a:solidFill>
              </a:rPr>
              <a:t>negara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en-US" sz="1800" b="1" dirty="0" err="1" smtClean="0">
                <a:solidFill>
                  <a:schemeClr val="tx1"/>
                </a:solidFill>
              </a:rPr>
              <a:t>Adanya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penyelenggaraan</a:t>
            </a:r>
            <a:r>
              <a:rPr lang="en-US" sz="1800" b="1" dirty="0">
                <a:solidFill>
                  <a:schemeClr val="tx1"/>
                </a:solidFill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</a:rPr>
              <a:t>didasarkan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pada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undang-undang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 smtClean="0">
                <a:solidFill>
                  <a:schemeClr val="tx1"/>
                </a:solidFill>
              </a:rPr>
              <a:t>dan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en-US" sz="1800" b="1" dirty="0" err="1" smtClean="0">
                <a:solidFill>
                  <a:schemeClr val="tx1"/>
                </a:solidFill>
              </a:rPr>
              <a:t>Adanya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pengawasan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yudisial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terhadap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penyelenggaraan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pemerintah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tersebut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1800" b="1" dirty="0" err="1">
                <a:solidFill>
                  <a:schemeClr val="tx1"/>
                </a:solidFill>
              </a:rPr>
              <a:t>Jadi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esensi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positif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wawasan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negara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berdasarkan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atas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, (</a:t>
            </a:r>
            <a:r>
              <a:rPr lang="en-US" sz="1800" b="1" i="1" dirty="0" err="1">
                <a:solidFill>
                  <a:schemeClr val="tx1"/>
                </a:solidFill>
              </a:rPr>
              <a:t>rechtsstaat</a:t>
            </a:r>
            <a:r>
              <a:rPr lang="en-US" sz="1800" b="1" dirty="0">
                <a:solidFill>
                  <a:schemeClr val="tx1"/>
                </a:solidFill>
              </a:rPr>
              <a:t>) </a:t>
            </a:r>
            <a:r>
              <a:rPr lang="en-US" sz="1800" b="1" dirty="0" err="1">
                <a:solidFill>
                  <a:schemeClr val="tx1"/>
                </a:solidFill>
              </a:rPr>
              <a:t>bahwa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konstitusi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sebagai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dokumen</a:t>
            </a:r>
            <a:r>
              <a:rPr lang="en-US" sz="1800" b="1" dirty="0">
                <a:solidFill>
                  <a:schemeClr val="tx1"/>
                </a:solidFill>
              </a:rPr>
              <a:t> formal yang </a:t>
            </a:r>
            <a:r>
              <a:rPr lang="en-US" sz="1800" b="1" dirty="0" err="1">
                <a:solidFill>
                  <a:schemeClr val="tx1"/>
                </a:solidFill>
              </a:rPr>
              <a:t>terlembagakan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oleh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alat-alat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negara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sekaligus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sebagai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hukum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dasar</a:t>
            </a:r>
            <a:r>
              <a:rPr lang="en-US" sz="1800" b="1" dirty="0">
                <a:solidFill>
                  <a:schemeClr val="tx1"/>
                </a:solidFill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</a:rPr>
              <a:t>tertinggi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E55-3408-44E6-90EE-BF929A5E47A5}" type="datetime1">
              <a:rPr lang="en-US" smtClean="0">
                <a:solidFill>
                  <a:schemeClr val="tx1"/>
                </a:solidFill>
              </a:rPr>
              <a:t>3/17/2010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PENDEKATAN ASPEK POLITIK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b="1" dirty="0" err="1">
                <a:solidFill>
                  <a:schemeClr val="tx1"/>
                </a:solidFill>
              </a:rPr>
              <a:t>Pendekatan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aspek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politik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meliputi</a:t>
            </a:r>
            <a:r>
              <a:rPr lang="en-US" sz="2000" b="1" dirty="0">
                <a:solidFill>
                  <a:schemeClr val="tx1"/>
                </a:solidFill>
              </a:rPr>
              <a:t> :</a:t>
            </a:r>
          </a:p>
          <a:p>
            <a:pPr lvl="0" algn="just"/>
            <a:r>
              <a:rPr lang="en-US" sz="2000" b="1" u="sng" dirty="0" smtClean="0">
                <a:solidFill>
                  <a:schemeClr val="tx1"/>
                </a:solidFill>
              </a:rPr>
              <a:t>1)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Pernyataan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hukum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sebagai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produk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politik</a:t>
            </a:r>
            <a:endParaRPr lang="en-US" sz="2000" b="1" dirty="0">
              <a:solidFill>
                <a:schemeClr val="tx1"/>
              </a:solidFill>
            </a:endParaRPr>
          </a:p>
          <a:p>
            <a:pPr algn="just"/>
            <a:r>
              <a:rPr lang="en-US" sz="2000" b="1" dirty="0" err="1">
                <a:solidFill>
                  <a:schemeClr val="tx1"/>
                </a:solidFill>
              </a:rPr>
              <a:t>Produk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merupakan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kristalisasi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pemisahan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atau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proses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politik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Menurut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Mulyawan</a:t>
            </a:r>
            <a:r>
              <a:rPr lang="en-US" sz="2000" b="1" dirty="0">
                <a:solidFill>
                  <a:schemeClr val="tx1"/>
                </a:solidFill>
              </a:rPr>
              <a:t> W. </a:t>
            </a:r>
            <a:r>
              <a:rPr lang="en-US" sz="2000" b="1" dirty="0" err="1">
                <a:solidFill>
                  <a:schemeClr val="tx1"/>
                </a:solidFill>
              </a:rPr>
              <a:t>Kusumah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bahwa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sebagai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sarana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politik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menempati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posisi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lebih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dominan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dibandingkan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dengan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fungsi</a:t>
            </a:r>
            <a:r>
              <a:rPr lang="en-US" sz="2000" b="1" dirty="0">
                <a:solidFill>
                  <a:schemeClr val="tx1"/>
                </a:solidFill>
              </a:rPr>
              <a:t> lain. 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2) 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Hubungan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hukum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dengan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Van Apeldoorn </a:t>
            </a:r>
            <a:r>
              <a:rPr lang="en-US" sz="2000" b="1" dirty="0" err="1">
                <a:solidFill>
                  <a:schemeClr val="tx1"/>
                </a:solidFill>
              </a:rPr>
              <a:t>mengatakan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bahwa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identik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dengan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Padahal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sebenarnya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tidak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semua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adalah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karena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keduanya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mempunyai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arti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berbeda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fi-FI" sz="2000" b="1" dirty="0">
                <a:solidFill>
                  <a:schemeClr val="tx1"/>
                </a:solidFill>
              </a:rPr>
              <a:t>Hukum mendekati pengertian kekuasaan, karena negara harus diberi kekuasaan untuk menegakkan hukum. Tanpa kekuasaan, hukum hanya merupakan kaidah sosial yang berisikan anjuran dan sebaliknya kekuasaan sendiri akan ditentukan oleh batas-batas adanya hukum.</a:t>
            </a:r>
            <a:endParaRPr lang="en-US" sz="2000" b="1" dirty="0">
              <a:solidFill>
                <a:schemeClr val="tx1"/>
              </a:solidFill>
            </a:endParaRPr>
          </a:p>
          <a:p>
            <a:pPr algn="just"/>
            <a:r>
              <a:rPr lang="fi-FI" sz="2000" b="1" dirty="0">
                <a:solidFill>
                  <a:schemeClr val="tx1"/>
                </a:solidFill>
              </a:rPr>
              <a:t>Jadi, pendekatan politis dapat menghasilkan hukum yang merupakan produk politik yang menjadikan badan konstituante sebagai badan perumus dan pembuat konstitusi suatu negara dan dilanjutkan oleh lembaga legislatif sebagai pembuat undang-undang.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E55-3408-44E6-90EE-BF929A5E47A5}" type="datetime1">
              <a:rPr lang="en-US" smtClean="0"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762000"/>
          </a:xfrm>
        </p:spPr>
        <p:txBody>
          <a:bodyPr/>
          <a:lstStyle/>
          <a:p>
            <a:r>
              <a:rPr lang="en-US" b="1" dirty="0" smtClean="0"/>
              <a:t>PENDEKATAN ASPEK MORAL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96200" cy="4495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Moral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pengaturan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perbuatan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ditinjau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baik-buruknya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dipandang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hubungannya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tujuan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akhir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hidup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berdasarkan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hukum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kodrati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Menurut</a:t>
            </a:r>
            <a:r>
              <a:rPr lang="en-US" sz="2800" b="1" dirty="0">
                <a:solidFill>
                  <a:schemeClr val="tx1"/>
                </a:solidFill>
              </a:rPr>
              <a:t> Paul </a:t>
            </a:r>
            <a:r>
              <a:rPr lang="en-US" sz="2800" b="1" dirty="0" err="1">
                <a:solidFill>
                  <a:schemeClr val="tx1"/>
                </a:solidFill>
              </a:rPr>
              <a:t>Scholten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bahwa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keputusan</a:t>
            </a:r>
            <a:r>
              <a:rPr lang="en-US" sz="2800" b="1" dirty="0">
                <a:solidFill>
                  <a:schemeClr val="tx1"/>
                </a:solidFill>
              </a:rPr>
              <a:t> moral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otonom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teonom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i="1" dirty="0" err="1">
                <a:solidFill>
                  <a:schemeClr val="tx1"/>
                </a:solidFill>
              </a:rPr>
              <a:t>Teonom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hukum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abadi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yaitu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kehendak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ilahi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mengarahkan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segala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ciptaanNya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arah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tujuan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mereka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landasan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segala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hukum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peraturan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800" b="1" dirty="0" err="1">
                <a:solidFill>
                  <a:schemeClr val="tx1"/>
                </a:solidFill>
              </a:rPr>
              <a:t>Tujuan</a:t>
            </a:r>
            <a:r>
              <a:rPr lang="en-US" sz="2800" b="1" dirty="0">
                <a:solidFill>
                  <a:schemeClr val="tx1"/>
                </a:solidFill>
              </a:rPr>
              <a:t> moral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mengatur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hidup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tanpa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pandang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bulu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tanpa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pandang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suku</a:t>
            </a:r>
            <a:r>
              <a:rPr lang="en-US" sz="2800" b="1" dirty="0">
                <a:solidFill>
                  <a:schemeClr val="tx1"/>
                </a:solidFill>
              </a:rPr>
              <a:t>, agama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mengenal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rasial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Sedangkan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berlakunya</a:t>
            </a:r>
            <a:r>
              <a:rPr lang="en-US" sz="2800" b="1" dirty="0">
                <a:solidFill>
                  <a:schemeClr val="tx1"/>
                </a:solidFill>
              </a:rPr>
              <a:t> moral </a:t>
            </a:r>
            <a:r>
              <a:rPr lang="en-US" sz="2800" b="1" dirty="0" err="1">
                <a:solidFill>
                  <a:schemeClr val="tx1"/>
                </a:solidFill>
              </a:rPr>
              <a:t>terikat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waktu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tertentu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juga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bergantung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tempat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tertentu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E55-3408-44E6-90EE-BF929A5E47A5}" type="datetime1">
              <a:rPr lang="en-US" smtClean="0">
                <a:solidFill>
                  <a:schemeClr val="tx1"/>
                </a:solidFill>
              </a:rPr>
              <a:t>3/17/2010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ASPEK MORAL (LANJUTAN)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086600" cy="4191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Otoritas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segi</a:t>
            </a:r>
            <a:r>
              <a:rPr lang="en-US" b="1" dirty="0">
                <a:solidFill>
                  <a:schemeClr val="tx1"/>
                </a:solidFill>
              </a:rPr>
              <a:t> moral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terhadap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warga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negara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karena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penetapan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juga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didasarkan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nilai-nilai</a:t>
            </a:r>
            <a:r>
              <a:rPr lang="en-US" b="1" dirty="0">
                <a:solidFill>
                  <a:schemeClr val="tx1"/>
                </a:solidFill>
              </a:rPr>
              <a:t> moral. </a:t>
            </a:r>
            <a:r>
              <a:rPr lang="en-US" b="1" dirty="0" err="1">
                <a:solidFill>
                  <a:schemeClr val="tx1"/>
                </a:solidFill>
              </a:rPr>
              <a:t>Sehingga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landasan</a:t>
            </a:r>
            <a:r>
              <a:rPr lang="en-US" b="1" dirty="0">
                <a:solidFill>
                  <a:schemeClr val="tx1"/>
                </a:solidFill>
              </a:rPr>
              <a:t> fundamental yang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bertentangan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nilai-nilai</a:t>
            </a:r>
            <a:r>
              <a:rPr lang="en-US" b="1" dirty="0">
                <a:solidFill>
                  <a:schemeClr val="tx1"/>
                </a:solidFill>
              </a:rPr>
              <a:t> universal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etika</a:t>
            </a:r>
            <a:r>
              <a:rPr lang="en-US" b="1" dirty="0">
                <a:solidFill>
                  <a:schemeClr val="tx1"/>
                </a:solidFill>
              </a:rPr>
              <a:t> moral.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Menurut</a:t>
            </a:r>
            <a:r>
              <a:rPr lang="en-US" b="1" dirty="0">
                <a:solidFill>
                  <a:schemeClr val="tx1"/>
                </a:solidFill>
              </a:rPr>
              <a:t> K.C. </a:t>
            </a:r>
            <a:r>
              <a:rPr lang="en-US" b="1" dirty="0" err="1">
                <a:solidFill>
                  <a:schemeClr val="tx1"/>
                </a:solidFill>
              </a:rPr>
              <a:t>Wheare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otoritas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dasar</a:t>
            </a:r>
            <a:r>
              <a:rPr lang="en-US" b="1" dirty="0">
                <a:solidFill>
                  <a:schemeClr val="tx1"/>
                </a:solidFill>
              </a:rPr>
              <a:t> moral. </a:t>
            </a:r>
            <a:r>
              <a:rPr lang="en-US" b="1" dirty="0" err="1">
                <a:solidFill>
                  <a:schemeClr val="tx1"/>
                </a:solidFill>
              </a:rPr>
              <a:t>Sedangkan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menurut</a:t>
            </a:r>
            <a:r>
              <a:rPr lang="en-US" b="1" dirty="0">
                <a:solidFill>
                  <a:schemeClr val="tx1"/>
                </a:solidFill>
              </a:rPr>
              <a:t> William H, </a:t>
            </a:r>
            <a:r>
              <a:rPr lang="en-US" b="1" dirty="0" err="1">
                <a:solidFill>
                  <a:schemeClr val="tx1"/>
                </a:solidFill>
              </a:rPr>
              <a:t>Hewet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hukum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lebih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tinggi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moral.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E55-3408-44E6-90EE-BF929A5E47A5}" type="datetime1">
              <a:rPr lang="en-US" smtClean="0">
                <a:solidFill>
                  <a:schemeClr val="tx1"/>
                </a:solidFill>
              </a:rPr>
              <a:t>3/17/2010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>
            <a:normAutofit/>
          </a:bodyPr>
          <a:lstStyle/>
          <a:p>
            <a:r>
              <a:rPr lang="en-US" b="1" dirty="0" smtClean="0"/>
              <a:t>SEMOGA BERMANFAAT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E55-3408-44E6-90EE-BF929A5E47A5}" type="datetime1">
              <a:rPr lang="en-US" smtClean="0">
                <a:solidFill>
                  <a:schemeClr val="tx1"/>
                </a:solidFill>
              </a:rPr>
              <a:t>3/17/2010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281904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54929" y="3000445"/>
            <a:ext cx="1825142" cy="1725473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849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048000"/>
            <a:ext cx="20193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559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DAYA IKAT KONSTITUSI </vt:lpstr>
      <vt:lpstr>PENDEKATAN ASPEK HUKUM</vt:lpstr>
      <vt:lpstr>PENDEKATAN ASPEK POLITIK</vt:lpstr>
      <vt:lpstr>PENDEKATAN ASPEK MORAL</vt:lpstr>
      <vt:lpstr>ASPEK MORAL (LANJUTAN)</vt:lpstr>
      <vt:lpstr>SEMOGA BERMANFAAT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DAYA IKAT KONSTITUSI </dc:title>
  <dc:creator>Lenovo User</dc:creator>
  <cp:lastModifiedBy>Lenovo User</cp:lastModifiedBy>
  <cp:revision>3</cp:revision>
  <dcterms:created xsi:type="dcterms:W3CDTF">2010-03-17T15:54:03Z</dcterms:created>
  <dcterms:modified xsi:type="dcterms:W3CDTF">2010-03-17T16:20:56Z</dcterms:modified>
</cp:coreProperties>
</file>