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3" r:id="rId5"/>
    <p:sldId id="291" r:id="rId6"/>
    <p:sldId id="292" r:id="rId7"/>
    <p:sldId id="293" r:id="rId8"/>
    <p:sldId id="264" r:id="rId9"/>
    <p:sldId id="265" r:id="rId10"/>
    <p:sldId id="260" r:id="rId11"/>
    <p:sldId id="270" r:id="rId12"/>
    <p:sldId id="267" r:id="rId13"/>
    <p:sldId id="268" r:id="rId14"/>
    <p:sldId id="269" r:id="rId15"/>
    <p:sldId id="275" r:id="rId16"/>
    <p:sldId id="276" r:id="rId17"/>
    <p:sldId id="294" r:id="rId18"/>
    <p:sldId id="295" r:id="rId19"/>
    <p:sldId id="296" r:id="rId20"/>
    <p:sldId id="297" r:id="rId21"/>
    <p:sldId id="298" r:id="rId22"/>
    <p:sldId id="299" r:id="rId23"/>
    <p:sldId id="300" r:id="rId24"/>
    <p:sldId id="301" r:id="rId25"/>
    <p:sldId id="261" r:id="rId26"/>
    <p:sldId id="262" r:id="rId27"/>
    <p:sldId id="271" r:id="rId28"/>
    <p:sldId id="277" r:id="rId29"/>
    <p:sldId id="278" r:id="rId30"/>
    <p:sldId id="279" r:id="rId31"/>
    <p:sldId id="272" r:id="rId32"/>
    <p:sldId id="273" r:id="rId33"/>
    <p:sldId id="274" r:id="rId34"/>
    <p:sldId id="259" r:id="rId35"/>
    <p:sldId id="280" r:id="rId36"/>
    <p:sldId id="281" r:id="rId37"/>
    <p:sldId id="282" r:id="rId38"/>
    <p:sldId id="283" r:id="rId39"/>
    <p:sldId id="284" r:id="rId40"/>
    <p:sldId id="285" r:id="rId41"/>
    <p:sldId id="286" r:id="rId42"/>
    <p:sldId id="287" r:id="rId43"/>
    <p:sldId id="288" r:id="rId44"/>
    <p:sldId id="289" r:id="rId45"/>
    <p:sldId id="290" r:id="rId46"/>
    <p:sldId id="308" r:id="rId47"/>
    <p:sldId id="302" r:id="rId48"/>
    <p:sldId id="303" r:id="rId49"/>
    <p:sldId id="304" r:id="rId50"/>
    <p:sldId id="305" r:id="rId51"/>
    <p:sldId id="306" r:id="rId52"/>
    <p:sldId id="307" r:id="rId53"/>
    <p:sldId id="30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0" d="100"/>
          <a:sy n="50" d="100"/>
        </p:scale>
        <p:origin x="-108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36B77FE-0D0C-489E-8788-A15D6962544F}" type="datetimeFigureOut">
              <a:rPr lang="en-US" smtClean="0"/>
              <a:t>6/5/2011</a:t>
            </a:fld>
            <a:endParaRPr lang="en-SG"/>
          </a:p>
        </p:txBody>
      </p:sp>
      <p:sp>
        <p:nvSpPr>
          <p:cNvPr id="17" name="Footer Placeholder 16"/>
          <p:cNvSpPr>
            <a:spLocks noGrp="1"/>
          </p:cNvSpPr>
          <p:nvPr>
            <p:ph type="ftr" sz="quarter" idx="11"/>
          </p:nvPr>
        </p:nvSpPr>
        <p:spPr/>
        <p:txBody>
          <a:bodyPr/>
          <a:lstStyle/>
          <a:p>
            <a:endParaRPr lang="en-SG"/>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A346231-E965-4B2A-A11B-04E0F8F935FE}" type="slidenum">
              <a:rPr lang="en-SG" smtClean="0"/>
              <a:t>‹#›</a:t>
            </a:fld>
            <a:endParaRPr lang="en-SG"/>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6B77FE-0D0C-489E-8788-A15D6962544F}" type="datetimeFigureOut">
              <a:rPr lang="en-US" smtClean="0"/>
              <a:t>6/5/2011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BA346231-E965-4B2A-A11B-04E0F8F935FE}" type="slidenum">
              <a:rPr lang="en-SG" smtClean="0"/>
              <a:t>‹#›</a:t>
            </a:fld>
            <a:endParaRPr lang="en-S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6B77FE-0D0C-489E-8788-A15D6962544F}" type="datetimeFigureOut">
              <a:rPr lang="en-US" smtClean="0"/>
              <a:t>6/5/2011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BA346231-E965-4B2A-A11B-04E0F8F935FE}" type="slidenum">
              <a:rPr lang="en-SG" smtClean="0"/>
              <a:t>‹#›</a:t>
            </a:fld>
            <a:endParaRPr lang="en-S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36B77FE-0D0C-489E-8788-A15D6962544F}" type="datetimeFigureOut">
              <a:rPr lang="en-US" smtClean="0"/>
              <a:t>6/5/2011</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BA346231-E965-4B2A-A11B-04E0F8F935FE}" type="slidenum">
              <a:rPr lang="en-SG" smtClean="0"/>
              <a:t>‹#›</a:t>
            </a:fld>
            <a:endParaRPr lang="en-SG"/>
          </a:p>
        </p:txBody>
      </p:sp>
      <p:sp>
        <p:nvSpPr>
          <p:cNvPr id="8" name="Content Placeholder 7"/>
          <p:cNvSpPr>
            <a:spLocks noGrp="1"/>
          </p:cNvSpPr>
          <p:nvPr>
            <p:ph sz="quarter" idx="1"/>
          </p:nvPr>
        </p:nvSpPr>
        <p:spPr>
          <a:xfrm>
            <a:off x="428596" y="1643050"/>
            <a:ext cx="8258204" cy="437675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36B77FE-0D0C-489E-8788-A15D6962544F}" type="datetimeFigureOut">
              <a:rPr lang="en-US" smtClean="0"/>
              <a:t>6/5/2011</a:t>
            </a:fld>
            <a:endParaRPr lang="en-SG"/>
          </a:p>
        </p:txBody>
      </p:sp>
      <p:sp>
        <p:nvSpPr>
          <p:cNvPr id="5" name="Footer Placeholder 4"/>
          <p:cNvSpPr>
            <a:spLocks noGrp="1"/>
          </p:cNvSpPr>
          <p:nvPr>
            <p:ph type="ftr" sz="quarter" idx="11"/>
          </p:nvPr>
        </p:nvSpPr>
        <p:spPr>
          <a:xfrm>
            <a:off x="800100" y="6172200"/>
            <a:ext cx="4000500" cy="457200"/>
          </a:xfrm>
        </p:spPr>
        <p:txBody>
          <a:bodyPr/>
          <a:lstStyle/>
          <a:p>
            <a:endParaRPr lang="en-SG"/>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A346231-E965-4B2A-A11B-04E0F8F935FE}" type="slidenum">
              <a:rPr lang="en-SG" smtClean="0"/>
              <a:t>‹#›</a:t>
            </a:fld>
            <a:endParaRPr lang="en-SG"/>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36B77FE-0D0C-489E-8788-A15D6962544F}" type="datetimeFigureOut">
              <a:rPr lang="en-US" smtClean="0"/>
              <a:t>6/5/2011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BA346231-E965-4B2A-A11B-04E0F8F935FE}" type="slidenum">
              <a:rPr lang="en-SG" smtClean="0"/>
              <a:t>‹#›</a:t>
            </a:fld>
            <a:endParaRPr lang="en-SG"/>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36B77FE-0D0C-489E-8788-A15D6962544F}" type="datetimeFigureOut">
              <a:rPr lang="en-US" smtClean="0"/>
              <a:t>6/5/2011</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BA346231-E965-4B2A-A11B-04E0F8F935FE}" type="slidenum">
              <a:rPr lang="en-SG" smtClean="0"/>
              <a:t>‹#›</a:t>
            </a:fld>
            <a:endParaRPr lang="en-SG"/>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36B77FE-0D0C-489E-8788-A15D6962544F}" type="datetimeFigureOut">
              <a:rPr lang="en-US" smtClean="0"/>
              <a:t>6/5/2011</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BA346231-E965-4B2A-A11B-04E0F8F935FE}" type="slidenum">
              <a:rPr lang="en-SG" smtClean="0"/>
              <a:t>‹#›</a:t>
            </a:fld>
            <a:endParaRPr lang="en-S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B77FE-0D0C-489E-8788-A15D6962544F}" type="datetimeFigureOut">
              <a:rPr lang="en-US" smtClean="0"/>
              <a:t>6/5/2011</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BA346231-E965-4B2A-A11B-04E0F8F935FE}" type="slidenum">
              <a:rPr lang="en-SG" smtClean="0"/>
              <a:t>‹#›</a:t>
            </a:fld>
            <a:endParaRPr lang="en-S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6B77FE-0D0C-489E-8788-A15D6962544F}" type="datetimeFigureOut">
              <a:rPr lang="en-US" smtClean="0"/>
              <a:t>6/5/2011</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BA346231-E965-4B2A-A11B-04E0F8F935FE}" type="slidenum">
              <a:rPr lang="en-SG" smtClean="0"/>
              <a:t>‹#›</a:t>
            </a:fld>
            <a:endParaRPr lang="en-SG"/>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6B77FE-0D0C-489E-8788-A15D6962544F}" type="datetimeFigureOut">
              <a:rPr lang="en-US" smtClean="0"/>
              <a:t>6/5/2011</a:t>
            </a:fld>
            <a:endParaRPr lang="en-SG"/>
          </a:p>
        </p:txBody>
      </p:sp>
      <p:sp>
        <p:nvSpPr>
          <p:cNvPr id="6" name="Footer Placeholder 5"/>
          <p:cNvSpPr>
            <a:spLocks noGrp="1"/>
          </p:cNvSpPr>
          <p:nvPr>
            <p:ph type="ftr" sz="quarter" idx="11"/>
          </p:nvPr>
        </p:nvSpPr>
        <p:spPr>
          <a:xfrm>
            <a:off x="914400" y="6172200"/>
            <a:ext cx="3886200" cy="457200"/>
          </a:xfrm>
        </p:spPr>
        <p:txBody>
          <a:bodyPr/>
          <a:lstStyle/>
          <a:p>
            <a:endParaRPr lang="en-SG"/>
          </a:p>
        </p:txBody>
      </p:sp>
      <p:sp>
        <p:nvSpPr>
          <p:cNvPr id="7" name="Slide Number Placeholder 6"/>
          <p:cNvSpPr>
            <a:spLocks noGrp="1"/>
          </p:cNvSpPr>
          <p:nvPr>
            <p:ph type="sldNum" sz="quarter" idx="12"/>
          </p:nvPr>
        </p:nvSpPr>
        <p:spPr>
          <a:xfrm>
            <a:off x="146304" y="6208776"/>
            <a:ext cx="457200" cy="457200"/>
          </a:xfrm>
        </p:spPr>
        <p:txBody>
          <a:bodyPr/>
          <a:lstStyle/>
          <a:p>
            <a:fld id="{BA346231-E965-4B2A-A11B-04E0F8F935FE}" type="slidenum">
              <a:rPr lang="en-SG" smtClean="0"/>
              <a:t>‹#›</a:t>
            </a:fld>
            <a:endParaRPr lang="en-SG"/>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428596" y="274638"/>
            <a:ext cx="8258204"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28596" y="1643050"/>
            <a:ext cx="8258204" cy="4376750"/>
          </a:xfrm>
          <a:prstGeom prst="rect">
            <a:avLst/>
          </a:prstGeom>
        </p:spPr>
        <p:txBody>
          <a:bodyPr>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36B77FE-0D0C-489E-8788-A15D6962544F}" type="datetimeFigureOut">
              <a:rPr lang="en-US" smtClean="0"/>
              <a:t>6/5/2011</a:t>
            </a:fld>
            <a:endParaRPr lang="en-SG"/>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SG"/>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A346231-E965-4B2A-A11B-04E0F8F935FE}" type="slidenum">
              <a:rPr lang="en-SG" smtClean="0"/>
              <a:t>‹#›</a:t>
            </a:fld>
            <a:endParaRPr lang="en-SG"/>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j-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j-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j-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j-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j-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S. </a:t>
            </a:r>
            <a:r>
              <a:rPr lang="en-US" dirty="0" err="1" smtClean="0"/>
              <a:t>Indriani</a:t>
            </a:r>
            <a:r>
              <a:rPr lang="en-US" dirty="0" smtClean="0"/>
              <a:t> </a:t>
            </a:r>
            <a:r>
              <a:rPr lang="en-US" dirty="0" err="1" smtClean="0"/>
              <a:t>Lestariningati</a:t>
            </a:r>
            <a:r>
              <a:rPr lang="en-US" dirty="0" smtClean="0"/>
              <a:t>, M.T</a:t>
            </a:r>
            <a:endParaRPr lang="en-SG" dirty="0"/>
          </a:p>
        </p:txBody>
      </p:sp>
      <p:sp>
        <p:nvSpPr>
          <p:cNvPr id="2" name="Title 1"/>
          <p:cNvSpPr>
            <a:spLocks noGrp="1"/>
          </p:cNvSpPr>
          <p:nvPr>
            <p:ph type="ctrTitle"/>
          </p:nvPr>
        </p:nvSpPr>
        <p:spPr/>
        <p:txBody>
          <a:bodyPr/>
          <a:lstStyle/>
          <a:p>
            <a:r>
              <a:rPr smtClean="0"/>
              <a:t>InternetWorking </a:t>
            </a:r>
            <a:br>
              <a:rPr smtClean="0"/>
            </a:br>
            <a:r>
              <a:rPr smtClean="0"/>
              <a:t>(Internet)</a:t>
            </a:r>
            <a:endParaRPr lang="en-SG"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00054" y="274638"/>
            <a:ext cx="7772400" cy="1143000"/>
          </a:xfrm>
        </p:spPr>
        <p:txBody>
          <a:bodyPr/>
          <a:lstStyle/>
          <a:p>
            <a:r>
              <a:rPr lang="en-US" dirty="0"/>
              <a:t>Internet</a:t>
            </a:r>
            <a:endParaRPr lang="id-ID" dirty="0"/>
          </a:p>
        </p:txBody>
      </p:sp>
      <p:sp>
        <p:nvSpPr>
          <p:cNvPr id="7172" name="Rectangle 4"/>
          <p:cNvSpPr>
            <a:spLocks noGrp="1" noChangeArrowheads="1"/>
          </p:cNvSpPr>
          <p:nvPr>
            <p:ph sz="quarter" idx="1"/>
          </p:nvPr>
        </p:nvSpPr>
        <p:spPr>
          <a:xfrm>
            <a:off x="700054" y="1643050"/>
            <a:ext cx="2157402" cy="3876684"/>
          </a:xfrm>
        </p:spPr>
        <p:txBody>
          <a:bodyPr>
            <a:normAutofit/>
          </a:bodyPr>
          <a:lstStyle/>
          <a:p>
            <a:r>
              <a:rPr lang="en-US" sz="2000" dirty="0" err="1"/>
              <a:t>Jaringan</a:t>
            </a:r>
            <a:r>
              <a:rPr lang="en-US" sz="2000" dirty="0"/>
              <a:t> </a:t>
            </a:r>
            <a:r>
              <a:rPr lang="en-US" sz="2000" dirty="0" err="1"/>
              <a:t>tersusun</a:t>
            </a:r>
            <a:r>
              <a:rPr lang="en-US" sz="2000" dirty="0"/>
              <a:t> </a:t>
            </a:r>
            <a:r>
              <a:rPr lang="en-US" sz="2000" dirty="0" err="1"/>
              <a:t>atas</a:t>
            </a:r>
            <a:r>
              <a:rPr lang="en-US" sz="2000" dirty="0"/>
              <a:t> </a:t>
            </a:r>
            <a:r>
              <a:rPr lang="en-US" sz="2000" dirty="0" err="1"/>
              <a:t>berbagai</a:t>
            </a:r>
            <a:r>
              <a:rPr lang="en-US" sz="2000" dirty="0"/>
              <a:t> </a:t>
            </a:r>
            <a:r>
              <a:rPr lang="en-US" sz="2000" dirty="0" err="1"/>
              <a:t>jenis</a:t>
            </a:r>
            <a:r>
              <a:rPr lang="en-US" sz="2000" dirty="0"/>
              <a:t> </a:t>
            </a:r>
            <a:r>
              <a:rPr lang="en-US" sz="2000" dirty="0" err="1"/>
              <a:t>komputer</a:t>
            </a:r>
            <a:r>
              <a:rPr lang="en-US" sz="2000" dirty="0"/>
              <a:t> </a:t>
            </a:r>
            <a:r>
              <a:rPr lang="en-US" sz="2000" dirty="0" err="1"/>
              <a:t>dan</a:t>
            </a:r>
            <a:r>
              <a:rPr lang="en-US" sz="2000" dirty="0"/>
              <a:t> </a:t>
            </a:r>
            <a:r>
              <a:rPr lang="en-US" sz="2000" dirty="0" err="1"/>
              <a:t>sistem</a:t>
            </a:r>
            <a:r>
              <a:rPr lang="en-US" sz="2000" dirty="0"/>
              <a:t> </a:t>
            </a:r>
            <a:r>
              <a:rPr lang="en-US" sz="2000" dirty="0" err="1"/>
              <a:t>operasi</a:t>
            </a:r>
            <a:endParaRPr lang="id-ID" sz="2000" dirty="0"/>
          </a:p>
          <a:p>
            <a:endParaRPr lang="id-ID" sz="2000" dirty="0"/>
          </a:p>
        </p:txBody>
      </p:sp>
      <p:sp>
        <p:nvSpPr>
          <p:cNvPr id="7174" name="Rectangle 6"/>
          <p:cNvSpPr>
            <a:spLocks noChangeArrowheads="1"/>
          </p:cNvSpPr>
          <p:nvPr/>
        </p:nvSpPr>
        <p:spPr bwMode="auto">
          <a:xfrm>
            <a:off x="-214346" y="1771650"/>
            <a:ext cx="9144000" cy="0"/>
          </a:xfrm>
          <a:prstGeom prst="rect">
            <a:avLst/>
          </a:prstGeom>
          <a:noFill/>
          <a:ln w="9525">
            <a:noFill/>
            <a:miter lim="800000"/>
            <a:headEnd/>
            <a:tailEnd/>
          </a:ln>
          <a:effectLst/>
        </p:spPr>
        <p:txBody>
          <a:bodyPr wrap="none" anchor="ctr">
            <a:spAutoFit/>
          </a:bodyPr>
          <a:lstStyle/>
          <a:p>
            <a:endParaRPr lang="en-SG"/>
          </a:p>
        </p:txBody>
      </p:sp>
      <p:graphicFrame>
        <p:nvGraphicFramePr>
          <p:cNvPr id="7173" name="Object 5"/>
          <p:cNvGraphicFramePr>
            <a:graphicFrameLocks noChangeAspect="1"/>
          </p:cNvGraphicFramePr>
          <p:nvPr/>
        </p:nvGraphicFramePr>
        <p:xfrm>
          <a:off x="3421029" y="1212850"/>
          <a:ext cx="5113338" cy="4308475"/>
        </p:xfrm>
        <a:graphic>
          <a:graphicData uri="http://schemas.openxmlformats.org/presentationml/2006/ole">
            <p:oleObj spid="_x0000_s1026" name="Picture" r:id="rId3" imgW="5604091" imgH="4800854" progId="Word.Picture.8">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457200"/>
            <a:ext cx="8763000" cy="1143000"/>
          </a:xfrm>
        </p:spPr>
        <p:txBody>
          <a:bodyPr>
            <a:normAutofit fontScale="90000"/>
          </a:bodyPr>
          <a:lstStyle/>
          <a:p>
            <a:r>
              <a:rPr lang="en-US" sz="4400" b="1" smtClean="0">
                <a:solidFill>
                  <a:schemeClr val="tx1"/>
                </a:solidFill>
                <a:cs typeface="Arial" charset="0"/>
              </a:rPr>
              <a:t>Model referensi OSI dan Standarisasi</a:t>
            </a:r>
            <a:endParaRPr lang="en-US" sz="4400" b="1" smtClean="0">
              <a:solidFill>
                <a:schemeClr val="tx1"/>
              </a:solidFill>
              <a:cs typeface="Times New Roman" charset="0"/>
            </a:endParaRPr>
          </a:p>
        </p:txBody>
      </p:sp>
      <p:sp>
        <p:nvSpPr>
          <p:cNvPr id="23555" name="Rectangle 3"/>
          <p:cNvSpPr>
            <a:spLocks noGrp="1" noChangeArrowheads="1"/>
          </p:cNvSpPr>
          <p:nvPr>
            <p:ph idx="1"/>
          </p:nvPr>
        </p:nvSpPr>
        <p:spPr>
          <a:xfrm>
            <a:off x="457200" y="1828800"/>
            <a:ext cx="8305800" cy="4419600"/>
          </a:xfrm>
        </p:spPr>
        <p:txBody>
          <a:bodyPr/>
          <a:lstStyle/>
          <a:p>
            <a:pPr>
              <a:buClr>
                <a:schemeClr val="tx1"/>
              </a:buClr>
            </a:pPr>
            <a:r>
              <a:rPr lang="en-US" sz="2400" smtClean="0">
                <a:latin typeface="Arial" charset="0"/>
                <a:cs typeface="Arial" charset="0"/>
              </a:rPr>
              <a:t>Aturan baku yang standar dan disetujui berbagai pihak. </a:t>
            </a:r>
          </a:p>
          <a:p>
            <a:pPr>
              <a:buClr>
                <a:schemeClr val="tx1"/>
              </a:buClr>
            </a:pPr>
            <a:endParaRPr lang="en-US" sz="2400" smtClean="0">
              <a:latin typeface="Arial" charset="0"/>
              <a:cs typeface="Arial" charset="0"/>
            </a:endParaRPr>
          </a:p>
          <a:p>
            <a:pPr>
              <a:buClr>
                <a:schemeClr val="tx1"/>
              </a:buClr>
            </a:pPr>
            <a:r>
              <a:rPr lang="en-US" sz="2400" smtClean="0">
                <a:latin typeface="Arial" charset="0"/>
                <a:cs typeface="Arial" charset="0"/>
              </a:rPr>
              <a:t>Dalam dunia komputer dan telekomunikasi interpreter identik dengan protokol. </a:t>
            </a:r>
          </a:p>
          <a:p>
            <a:pPr>
              <a:buClr>
                <a:schemeClr val="tx1"/>
              </a:buClr>
            </a:pPr>
            <a:endParaRPr lang="en-US" sz="2400" smtClean="0">
              <a:latin typeface="Arial" charset="0"/>
              <a:cs typeface="Arial" charset="0"/>
            </a:endParaRPr>
          </a:p>
          <a:p>
            <a:pPr>
              <a:buClr>
                <a:schemeClr val="tx1"/>
              </a:buClr>
            </a:pPr>
            <a:r>
              <a:rPr lang="en-US" sz="2400" smtClean="0">
                <a:latin typeface="Arial" charset="0"/>
                <a:cs typeface="Arial" charset="0"/>
              </a:rPr>
              <a:t>Untuk itu maka badan dunia yang menangani masalah standarisasi ISO (</a:t>
            </a:r>
            <a:r>
              <a:rPr lang="en-US" sz="2400" i="1" smtClean="0">
                <a:latin typeface="Arial" charset="0"/>
                <a:cs typeface="Arial" charset="0"/>
              </a:rPr>
              <a:t>International Standardization Organization</a:t>
            </a:r>
            <a:r>
              <a:rPr lang="en-US" sz="2400" smtClean="0">
                <a:latin typeface="Arial" charset="0"/>
                <a:cs typeface="Arial" charset="0"/>
              </a:rPr>
              <a:t>) membuat aturan baku yang dikenal dengan nama model referensi OSI (</a:t>
            </a:r>
            <a:r>
              <a:rPr lang="en-US" sz="2400" i="1" smtClean="0">
                <a:latin typeface="Arial" charset="0"/>
                <a:cs typeface="Arial" charset="0"/>
              </a:rPr>
              <a:t>Open System Interconnection</a:t>
            </a:r>
            <a:r>
              <a:rPr lang="en-US" sz="2400" smtClean="0">
                <a:latin typeface="Arial" charset="0"/>
                <a:cs typeface="Arial" charset="0"/>
              </a:rPr>
              <a:t>).</a:t>
            </a:r>
            <a:r>
              <a:rPr lang="en-US" sz="2400" smtClean="0"/>
              <a:t>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n-US" b="1" dirty="0"/>
              <a:t>Open System Interconnection </a:t>
            </a:r>
            <a:r>
              <a:rPr lang="en-US" b="1" dirty="0" smtClean="0"/>
              <a:t/>
            </a:r>
            <a:br>
              <a:rPr lang="en-US" b="1" dirty="0" smtClean="0"/>
            </a:br>
            <a:r>
              <a:rPr lang="en-US" b="1" dirty="0" smtClean="0"/>
              <a:t>Reference </a:t>
            </a:r>
            <a:r>
              <a:rPr lang="en-US" b="1" dirty="0"/>
              <a:t>Model</a:t>
            </a:r>
          </a:p>
        </p:txBody>
      </p:sp>
      <p:pic>
        <p:nvPicPr>
          <p:cNvPr id="6149" name="Picture 5" descr="E:\mybook\JaringanKomputer\switching\Introduction to Internet_files\ct840102.gif"/>
          <p:cNvPicPr>
            <a:picLocks noChangeAspect="1" noChangeArrowheads="1"/>
          </p:cNvPicPr>
          <p:nvPr/>
        </p:nvPicPr>
        <p:blipFill>
          <a:blip r:embed="rId2"/>
          <a:srcRect/>
          <a:stretch>
            <a:fillRect/>
          </a:stretch>
        </p:blipFill>
        <p:spPr bwMode="auto">
          <a:xfrm>
            <a:off x="3505200" y="2286000"/>
            <a:ext cx="2971800" cy="3886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b="1"/>
              <a:t>OSI Model Physical Layer</a:t>
            </a:r>
          </a:p>
        </p:txBody>
      </p:sp>
      <p:sp>
        <p:nvSpPr>
          <p:cNvPr id="10243" name="Rectangle 3"/>
          <p:cNvSpPr>
            <a:spLocks noGrp="1" noChangeArrowheads="1"/>
          </p:cNvSpPr>
          <p:nvPr>
            <p:ph type="body" idx="1"/>
          </p:nvPr>
        </p:nvSpPr>
        <p:spPr>
          <a:xfrm>
            <a:off x="685800" y="5410200"/>
            <a:ext cx="7772400" cy="685800"/>
          </a:xfrm>
        </p:spPr>
        <p:txBody>
          <a:bodyPr>
            <a:normAutofit fontScale="70000" lnSpcReduction="20000"/>
          </a:bodyPr>
          <a:lstStyle/>
          <a:p>
            <a:pPr>
              <a:lnSpc>
                <a:spcPct val="90000"/>
              </a:lnSpc>
              <a:buFontTx/>
              <a:buNone/>
            </a:pPr>
            <a:r>
              <a:rPr lang="en-US" sz="2800" b="1"/>
              <a:t>Physical Layer Implementations Can Be LAN or WAN Specifications</a:t>
            </a:r>
            <a:br>
              <a:rPr lang="en-US" sz="2800" b="1"/>
            </a:br>
            <a:endParaRPr lang="en-US" sz="2800" b="1"/>
          </a:p>
        </p:txBody>
      </p:sp>
      <p:pic>
        <p:nvPicPr>
          <p:cNvPr id="10245" name="Picture 5" descr="E:\mybook\JaringanKomputer\switching\Introduction to Internet_files\ct840107.gif"/>
          <p:cNvPicPr>
            <a:picLocks noChangeAspect="1" noChangeArrowheads="1"/>
          </p:cNvPicPr>
          <p:nvPr/>
        </p:nvPicPr>
        <p:blipFill>
          <a:blip r:embed="rId2"/>
          <a:srcRect/>
          <a:stretch>
            <a:fillRect/>
          </a:stretch>
        </p:blipFill>
        <p:spPr bwMode="auto">
          <a:xfrm>
            <a:off x="1600200" y="1828800"/>
            <a:ext cx="5638800" cy="35242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b="1"/>
              <a:t>OSI Model Data Link Layer</a:t>
            </a:r>
          </a:p>
        </p:txBody>
      </p:sp>
      <p:sp>
        <p:nvSpPr>
          <p:cNvPr id="12291" name="Rectangle 3"/>
          <p:cNvSpPr>
            <a:spLocks noGrp="1" noChangeArrowheads="1"/>
          </p:cNvSpPr>
          <p:nvPr>
            <p:ph type="body" idx="1"/>
          </p:nvPr>
        </p:nvSpPr>
        <p:spPr/>
        <p:txBody>
          <a:bodyPr/>
          <a:lstStyle/>
          <a:p>
            <a:r>
              <a:rPr lang="en-US" sz="2400"/>
              <a:t>The Institute of Electrical and Electronics Engineers (IEEE) has subdivided the data link layer into two sublayers: Logical Link Control (LLC) and Media Access Control (MAC).</a:t>
            </a:r>
            <a:r>
              <a:rPr lang="en-US"/>
              <a:t> </a:t>
            </a:r>
          </a:p>
          <a:p>
            <a:endParaRPr lang="en-US"/>
          </a:p>
        </p:txBody>
      </p:sp>
      <p:pic>
        <p:nvPicPr>
          <p:cNvPr id="12293" name="Picture 5" descr="E:\mybook\JaringanKomputer\switching\Introduction to Internet_files\ct840108.gif"/>
          <p:cNvPicPr>
            <a:picLocks noChangeAspect="1" noChangeArrowheads="1"/>
          </p:cNvPicPr>
          <p:nvPr/>
        </p:nvPicPr>
        <p:blipFill>
          <a:blip r:embed="rId2"/>
          <a:srcRect/>
          <a:stretch>
            <a:fillRect/>
          </a:stretch>
        </p:blipFill>
        <p:spPr bwMode="auto">
          <a:xfrm>
            <a:off x="990600" y="3733800"/>
            <a:ext cx="3733800" cy="219233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317" name="Object 2"/>
          <p:cNvGraphicFramePr>
            <a:graphicFrameLocks noChangeAspect="1"/>
          </p:cNvGraphicFramePr>
          <p:nvPr/>
        </p:nvGraphicFramePr>
        <p:xfrm>
          <a:off x="1295400" y="785794"/>
          <a:ext cx="6553200" cy="5881687"/>
        </p:xfrm>
        <a:graphic>
          <a:graphicData uri="http://schemas.openxmlformats.org/presentationml/2006/ole">
            <p:oleObj spid="_x0000_s4098" name="Bitmap Image" r:id="rId3" imgW="4563112" imgH="4095238" progId="PBrush">
              <p:embed/>
            </p:oleObj>
          </a:graphicData>
        </a:graphic>
      </p:graphicFrame>
      <p:sp>
        <p:nvSpPr>
          <p:cNvPr id="5" name="Rectangle 4"/>
          <p:cNvSpPr/>
          <p:nvPr/>
        </p:nvSpPr>
        <p:spPr>
          <a:xfrm>
            <a:off x="357158" y="130710"/>
            <a:ext cx="8501122" cy="461665"/>
          </a:xfrm>
          <a:prstGeom prst="rect">
            <a:avLst/>
          </a:prstGeom>
        </p:spPr>
        <p:txBody>
          <a:bodyPr wrap="square">
            <a:spAutoFit/>
          </a:bodyPr>
          <a:lstStyle/>
          <a:p>
            <a:r>
              <a:rPr lang="en-US" sz="2400" b="1" dirty="0" err="1" smtClean="0">
                <a:solidFill>
                  <a:schemeClr val="tx1"/>
                </a:solidFill>
                <a:cs typeface="Arial" pitchFamily="34" charset="0"/>
              </a:rPr>
              <a:t>Tabel</a:t>
            </a:r>
            <a:r>
              <a:rPr lang="id-ID" sz="2400" b="1" dirty="0" smtClean="0">
                <a:solidFill>
                  <a:schemeClr val="tx1"/>
                </a:solidFill>
                <a:cs typeface="Arial" pitchFamily="34" charset="0"/>
              </a:rPr>
              <a:t> </a:t>
            </a:r>
            <a:r>
              <a:rPr lang="en-US" sz="2400" b="1" dirty="0" err="1" smtClean="0">
                <a:solidFill>
                  <a:schemeClr val="tx1"/>
                </a:solidFill>
                <a:cs typeface="Arial" pitchFamily="34" charset="0"/>
              </a:rPr>
              <a:t>Hubungan</a:t>
            </a:r>
            <a:r>
              <a:rPr lang="en-US" sz="2400" b="1" dirty="0" smtClean="0">
                <a:solidFill>
                  <a:schemeClr val="tx1"/>
                </a:solidFill>
                <a:cs typeface="Arial" pitchFamily="34" charset="0"/>
              </a:rPr>
              <a:t> </a:t>
            </a:r>
            <a:r>
              <a:rPr lang="en-US" sz="2400" b="1" dirty="0" err="1" smtClean="0">
                <a:solidFill>
                  <a:schemeClr val="tx1"/>
                </a:solidFill>
                <a:cs typeface="Arial" pitchFamily="34" charset="0"/>
              </a:rPr>
              <a:t>referensi</a:t>
            </a:r>
            <a:r>
              <a:rPr lang="en-US" sz="2400" b="1" dirty="0" smtClean="0">
                <a:solidFill>
                  <a:schemeClr val="tx1"/>
                </a:solidFill>
                <a:cs typeface="Arial" pitchFamily="34" charset="0"/>
              </a:rPr>
              <a:t> model OSI </a:t>
            </a:r>
            <a:r>
              <a:rPr lang="en-US" sz="2400" b="1" dirty="0" err="1" smtClean="0">
                <a:solidFill>
                  <a:schemeClr val="tx1"/>
                </a:solidFill>
                <a:cs typeface="Arial" pitchFamily="34" charset="0"/>
              </a:rPr>
              <a:t>dengan</a:t>
            </a:r>
            <a:r>
              <a:rPr lang="en-US" sz="2400" b="1" dirty="0" smtClean="0">
                <a:solidFill>
                  <a:schemeClr val="tx1"/>
                </a:solidFill>
                <a:cs typeface="Arial" pitchFamily="34" charset="0"/>
              </a:rPr>
              <a:t> </a:t>
            </a:r>
            <a:r>
              <a:rPr lang="en-US" sz="2400" b="1" dirty="0" err="1" smtClean="0">
                <a:solidFill>
                  <a:schemeClr val="tx1"/>
                </a:solidFill>
                <a:cs typeface="Arial" pitchFamily="34" charset="0"/>
              </a:rPr>
              <a:t>protokol</a:t>
            </a:r>
            <a:r>
              <a:rPr lang="en-US" sz="2400" b="1" dirty="0" smtClean="0">
                <a:solidFill>
                  <a:schemeClr val="tx1"/>
                </a:solidFill>
                <a:cs typeface="Arial" pitchFamily="34" charset="0"/>
              </a:rPr>
              <a:t> Internet.</a:t>
            </a:r>
            <a:endParaRPr lang="en-SG" sz="24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41" name="Object 2"/>
          <p:cNvGraphicFramePr>
            <a:graphicFrameLocks noChangeAspect="1"/>
          </p:cNvGraphicFramePr>
          <p:nvPr/>
        </p:nvGraphicFramePr>
        <p:xfrm>
          <a:off x="685800" y="1066800"/>
          <a:ext cx="7848600" cy="5257800"/>
        </p:xfrm>
        <a:graphic>
          <a:graphicData uri="http://schemas.openxmlformats.org/presentationml/2006/ole">
            <p:oleObj spid="_x0000_s5122" name="Bitmap Image" r:id="rId3" imgW="4552381" imgH="2704762" progId="PBrush">
              <p:embed/>
            </p:oleObj>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Sejarah</a:t>
            </a:r>
            <a:r>
              <a:rPr lang="en-US" dirty="0" smtClean="0"/>
              <a:t> Internet</a:t>
            </a:r>
            <a:endParaRPr lang="en-SG" dirty="0"/>
          </a:p>
        </p:txBody>
      </p:sp>
      <p:sp>
        <p:nvSpPr>
          <p:cNvPr id="5" name="Content Placeholder 4"/>
          <p:cNvSpPr>
            <a:spLocks noGrp="1"/>
          </p:cNvSpPr>
          <p:nvPr>
            <p:ph idx="1"/>
          </p:nvPr>
        </p:nvSpPr>
        <p:spPr/>
        <p:txBody>
          <a:bodyPr/>
          <a:lstStyle/>
          <a:p>
            <a:pPr algn="just"/>
            <a:r>
              <a:rPr lang="en-SG" sz="2400" dirty="0" smtClean="0">
                <a:latin typeface="Franklin Gothic Book" pitchFamily="34" charset="0"/>
              </a:rPr>
              <a:t>Internet </a:t>
            </a:r>
            <a:r>
              <a:rPr lang="en-SG" sz="2400" dirty="0" err="1" smtClean="0">
                <a:latin typeface="Franklin Gothic Book" pitchFamily="34" charset="0"/>
              </a:rPr>
              <a:t>semula</a:t>
            </a:r>
            <a:r>
              <a:rPr lang="en-SG" sz="2400" dirty="0" smtClean="0">
                <a:latin typeface="Franklin Gothic Book" pitchFamily="34" charset="0"/>
              </a:rPr>
              <a:t> </a:t>
            </a:r>
            <a:r>
              <a:rPr lang="en-SG" sz="2400" dirty="0" err="1" smtClean="0">
                <a:latin typeface="Franklin Gothic Book" pitchFamily="34" charset="0"/>
              </a:rPr>
              <a:t>dikembang</a:t>
            </a:r>
            <a:r>
              <a:rPr lang="en-SG" sz="2400" dirty="0" smtClean="0">
                <a:latin typeface="Franklin Gothic Book" pitchFamily="34" charset="0"/>
              </a:rPr>
              <a:t> </a:t>
            </a:r>
            <a:r>
              <a:rPr lang="en-SG" sz="2400" dirty="0" err="1" smtClean="0">
                <a:latin typeface="Franklin Gothic Book" pitchFamily="34" charset="0"/>
              </a:rPr>
              <a:t>oleh</a:t>
            </a:r>
            <a:r>
              <a:rPr lang="en-SG" sz="2400" dirty="0" smtClean="0">
                <a:latin typeface="Franklin Gothic Book" pitchFamily="34" charset="0"/>
              </a:rPr>
              <a:t> </a:t>
            </a:r>
            <a:r>
              <a:rPr lang="en-SG" sz="2400" dirty="0" err="1" smtClean="0">
                <a:latin typeface="Franklin Gothic Book" pitchFamily="34" charset="0"/>
              </a:rPr>
              <a:t>Departemen</a:t>
            </a:r>
            <a:r>
              <a:rPr lang="en-SG" sz="2400" dirty="0" smtClean="0">
                <a:latin typeface="Franklin Gothic Book" pitchFamily="34" charset="0"/>
              </a:rPr>
              <a:t> </a:t>
            </a:r>
            <a:r>
              <a:rPr lang="en-SG" sz="2400" dirty="0" err="1" smtClean="0">
                <a:latin typeface="Franklin Gothic Book" pitchFamily="34" charset="0"/>
              </a:rPr>
              <a:t>Pertahanan</a:t>
            </a:r>
            <a:r>
              <a:rPr lang="en-SG" sz="2400" dirty="0" smtClean="0">
                <a:latin typeface="Franklin Gothic Book" pitchFamily="34" charset="0"/>
              </a:rPr>
              <a:t> </a:t>
            </a:r>
            <a:r>
              <a:rPr lang="en-SG" sz="2400" dirty="0" err="1" smtClean="0">
                <a:latin typeface="Franklin Gothic Book" pitchFamily="34" charset="0"/>
              </a:rPr>
              <a:t>Amerika</a:t>
            </a:r>
            <a:r>
              <a:rPr lang="en-SG" sz="2400" dirty="0" smtClean="0">
                <a:latin typeface="Franklin Gothic Book" pitchFamily="34" charset="0"/>
              </a:rPr>
              <a:t> </a:t>
            </a:r>
            <a:r>
              <a:rPr lang="en-SG" sz="2400" dirty="0" err="1" smtClean="0">
                <a:latin typeface="Franklin Gothic Book" pitchFamily="34" charset="0"/>
              </a:rPr>
              <a:t>sebagai</a:t>
            </a:r>
            <a:r>
              <a:rPr lang="en-SG" sz="2400" dirty="0" smtClean="0">
                <a:latin typeface="Franklin Gothic Book" pitchFamily="34" charset="0"/>
              </a:rPr>
              <a:t> </a:t>
            </a:r>
            <a:r>
              <a:rPr lang="en-SG" sz="2400" dirty="0" err="1" smtClean="0">
                <a:latin typeface="Franklin Gothic Book" pitchFamily="34" charset="0"/>
              </a:rPr>
              <a:t>sistem</a:t>
            </a:r>
            <a:r>
              <a:rPr lang="en-SG" sz="2400" dirty="0" smtClean="0">
                <a:latin typeface="Franklin Gothic Book" pitchFamily="34" charset="0"/>
              </a:rPr>
              <a:t> </a:t>
            </a:r>
            <a:r>
              <a:rPr lang="en-SG" sz="2400" dirty="0" err="1" smtClean="0">
                <a:latin typeface="Franklin Gothic Book" pitchFamily="34" charset="0"/>
              </a:rPr>
              <a:t>komunikasi</a:t>
            </a:r>
            <a:r>
              <a:rPr lang="en-SG" sz="2400" dirty="0" smtClean="0">
                <a:latin typeface="Franklin Gothic Book" pitchFamily="34" charset="0"/>
              </a:rPr>
              <a:t> </a:t>
            </a:r>
            <a:r>
              <a:rPr lang="en-SG" sz="2400" dirty="0" err="1" smtClean="0">
                <a:latin typeface="Franklin Gothic Book" pitchFamily="34" charset="0"/>
              </a:rPr>
              <a:t>pemerintah</a:t>
            </a:r>
            <a:r>
              <a:rPr lang="en-SG" sz="2400" dirty="0" smtClean="0">
                <a:latin typeface="Franklin Gothic Book" pitchFamily="34" charset="0"/>
              </a:rPr>
              <a:t> </a:t>
            </a:r>
            <a:r>
              <a:rPr lang="en-SG" sz="2400" dirty="0" err="1" smtClean="0">
                <a:latin typeface="Franklin Gothic Book" pitchFamily="34" charset="0"/>
              </a:rPr>
              <a:t>Amerika</a:t>
            </a:r>
            <a:r>
              <a:rPr lang="en-SG" sz="2400" dirty="0" smtClean="0">
                <a:latin typeface="Franklin Gothic Book" pitchFamily="34" charset="0"/>
              </a:rPr>
              <a:t> </a:t>
            </a:r>
            <a:r>
              <a:rPr lang="en-SG" sz="2400" dirty="0" err="1" smtClean="0">
                <a:latin typeface="Franklin Gothic Book" pitchFamily="34" charset="0"/>
              </a:rPr>
              <a:t>dan</a:t>
            </a:r>
            <a:r>
              <a:rPr lang="en-SG" sz="2400" dirty="0" smtClean="0">
                <a:latin typeface="Franklin Gothic Book" pitchFamily="34" charset="0"/>
              </a:rPr>
              <a:t> </a:t>
            </a:r>
            <a:r>
              <a:rPr lang="en-SG" sz="2400" dirty="0" err="1" smtClean="0">
                <a:latin typeface="Franklin Gothic Book" pitchFamily="34" charset="0"/>
              </a:rPr>
              <a:t>pertama</a:t>
            </a:r>
            <a:r>
              <a:rPr lang="en-SG" sz="2400" dirty="0" smtClean="0">
                <a:latin typeface="Franklin Gothic Book" pitchFamily="34" charset="0"/>
              </a:rPr>
              <a:t> kali </a:t>
            </a:r>
            <a:r>
              <a:rPr lang="en-SG" sz="2400" dirty="0" err="1" smtClean="0">
                <a:latin typeface="Franklin Gothic Book" pitchFamily="34" charset="0"/>
              </a:rPr>
              <a:t>dikenal</a:t>
            </a:r>
            <a:r>
              <a:rPr lang="en-SG" sz="2400" dirty="0" smtClean="0">
                <a:latin typeface="Franklin Gothic Book" pitchFamily="34" charset="0"/>
              </a:rPr>
              <a:t> </a:t>
            </a:r>
            <a:r>
              <a:rPr lang="en-SG" sz="2400" dirty="0" err="1" smtClean="0">
                <a:latin typeface="Franklin Gothic Book" pitchFamily="34" charset="0"/>
              </a:rPr>
              <a:t>dengan</a:t>
            </a:r>
            <a:r>
              <a:rPr lang="en-SG" sz="2400" dirty="0" smtClean="0">
                <a:latin typeface="Franklin Gothic Book" pitchFamily="34" charset="0"/>
              </a:rPr>
              <a:t> </a:t>
            </a:r>
            <a:r>
              <a:rPr lang="en-SG" sz="2400" dirty="0" err="1" smtClean="0">
                <a:latin typeface="Franklin Gothic Book" pitchFamily="34" charset="0"/>
              </a:rPr>
              <a:t>nama</a:t>
            </a:r>
            <a:r>
              <a:rPr lang="en-SG" sz="2400" dirty="0" smtClean="0">
                <a:latin typeface="Franklin Gothic Book" pitchFamily="34" charset="0"/>
              </a:rPr>
              <a:t> </a:t>
            </a:r>
            <a:r>
              <a:rPr lang="en-SG" sz="2400" b="1" dirty="0" err="1" smtClean="0">
                <a:latin typeface="Franklin Gothic Book" pitchFamily="34" charset="0"/>
              </a:rPr>
              <a:t>ARPANet</a:t>
            </a:r>
            <a:r>
              <a:rPr lang="en-SG" sz="2400" dirty="0" smtClean="0">
                <a:latin typeface="Franklin Gothic Book" pitchFamily="34" charset="0"/>
              </a:rPr>
              <a:t> (Advanced Research Projects Agency). </a:t>
            </a:r>
          </a:p>
          <a:p>
            <a:pPr algn="just"/>
            <a:r>
              <a:rPr lang="en-SG" sz="2400" dirty="0" err="1" smtClean="0">
                <a:latin typeface="Franklin Gothic Book" pitchFamily="34" charset="0"/>
              </a:rPr>
              <a:t>Seiring</a:t>
            </a:r>
            <a:r>
              <a:rPr lang="en-SG" sz="2400" dirty="0" smtClean="0">
                <a:latin typeface="Franklin Gothic Book" pitchFamily="34" charset="0"/>
              </a:rPr>
              <a:t> </a:t>
            </a:r>
            <a:r>
              <a:rPr lang="en-SG" sz="2400" dirty="0" err="1" smtClean="0">
                <a:latin typeface="Franklin Gothic Book" pitchFamily="34" charset="0"/>
              </a:rPr>
              <a:t>dengan</a:t>
            </a:r>
            <a:r>
              <a:rPr lang="en-SG" sz="2400" dirty="0" smtClean="0">
                <a:latin typeface="Franklin Gothic Book" pitchFamily="34" charset="0"/>
              </a:rPr>
              <a:t> </a:t>
            </a:r>
            <a:r>
              <a:rPr lang="en-SG" sz="2400" dirty="0" err="1" smtClean="0">
                <a:latin typeface="Franklin Gothic Book" pitchFamily="34" charset="0"/>
              </a:rPr>
              <a:t>perjalanan</a:t>
            </a:r>
            <a:r>
              <a:rPr lang="en-SG" sz="2400" dirty="0" smtClean="0">
                <a:latin typeface="Franklin Gothic Book" pitchFamily="34" charset="0"/>
              </a:rPr>
              <a:t> </a:t>
            </a:r>
            <a:r>
              <a:rPr lang="en-SG" sz="2400" dirty="0" err="1" smtClean="0">
                <a:latin typeface="Franklin Gothic Book" pitchFamily="34" charset="0"/>
              </a:rPr>
              <a:t>waktu</a:t>
            </a:r>
            <a:r>
              <a:rPr lang="en-SG" sz="2400" dirty="0" smtClean="0">
                <a:latin typeface="Franklin Gothic Book" pitchFamily="34" charset="0"/>
              </a:rPr>
              <a:t> </a:t>
            </a:r>
            <a:r>
              <a:rPr lang="en-SG" sz="2400" dirty="0" err="1" smtClean="0">
                <a:latin typeface="Franklin Gothic Book" pitchFamily="34" charset="0"/>
              </a:rPr>
              <a:t>ternyata</a:t>
            </a:r>
            <a:r>
              <a:rPr lang="en-SG" sz="2400" dirty="0" smtClean="0">
                <a:latin typeface="Franklin Gothic Book" pitchFamily="34" charset="0"/>
              </a:rPr>
              <a:t> </a:t>
            </a:r>
            <a:r>
              <a:rPr lang="en-SG" sz="2400" dirty="0" err="1" smtClean="0">
                <a:latin typeface="Franklin Gothic Book" pitchFamily="34" charset="0"/>
              </a:rPr>
              <a:t>penggunanya</a:t>
            </a:r>
            <a:r>
              <a:rPr lang="en-SG" sz="2400" dirty="0" smtClean="0">
                <a:latin typeface="Franklin Gothic Book" pitchFamily="34" charset="0"/>
              </a:rPr>
              <a:t> </a:t>
            </a:r>
            <a:r>
              <a:rPr lang="en-SG" sz="2400" dirty="0" err="1" smtClean="0">
                <a:latin typeface="Franklin Gothic Book" pitchFamily="34" charset="0"/>
              </a:rPr>
              <a:t>semakin</a:t>
            </a:r>
            <a:r>
              <a:rPr lang="en-SG" sz="2400" dirty="0" smtClean="0">
                <a:latin typeface="Franklin Gothic Book" pitchFamily="34" charset="0"/>
              </a:rPr>
              <a:t> </a:t>
            </a:r>
            <a:r>
              <a:rPr lang="en-SG" sz="2400" dirty="0" err="1" smtClean="0">
                <a:latin typeface="Franklin Gothic Book" pitchFamily="34" charset="0"/>
              </a:rPr>
              <a:t>banyak</a:t>
            </a:r>
            <a:r>
              <a:rPr lang="en-SG" sz="2400" dirty="0" smtClean="0">
                <a:latin typeface="Franklin Gothic Book" pitchFamily="34" charset="0"/>
              </a:rPr>
              <a:t>, </a:t>
            </a:r>
            <a:r>
              <a:rPr lang="en-SG" sz="2400" dirty="0" err="1" smtClean="0">
                <a:latin typeface="Franklin Gothic Book" pitchFamily="34" charset="0"/>
              </a:rPr>
              <a:t>mulai</a:t>
            </a:r>
            <a:r>
              <a:rPr lang="en-SG" sz="2400" dirty="0" smtClean="0">
                <a:latin typeface="Franklin Gothic Book" pitchFamily="34" charset="0"/>
              </a:rPr>
              <a:t> </a:t>
            </a:r>
            <a:r>
              <a:rPr lang="en-SG" sz="2400" dirty="0" err="1" smtClean="0">
                <a:latin typeface="Franklin Gothic Book" pitchFamily="34" charset="0"/>
              </a:rPr>
              <a:t>dari</a:t>
            </a:r>
            <a:r>
              <a:rPr lang="en-SG" sz="2400" dirty="0" smtClean="0">
                <a:latin typeface="Franklin Gothic Book" pitchFamily="34" charset="0"/>
              </a:rPr>
              <a:t> </a:t>
            </a:r>
            <a:r>
              <a:rPr lang="en-SG" sz="2400" dirty="0" err="1" smtClean="0">
                <a:latin typeface="Franklin Gothic Book" pitchFamily="34" charset="0"/>
              </a:rPr>
              <a:t>pemerintahan</a:t>
            </a:r>
            <a:r>
              <a:rPr lang="en-SG" sz="2400" dirty="0" smtClean="0">
                <a:latin typeface="Franklin Gothic Book" pitchFamily="34" charset="0"/>
              </a:rPr>
              <a:t>, </a:t>
            </a:r>
            <a:r>
              <a:rPr lang="en-SG" sz="2400" dirty="0" err="1" smtClean="0">
                <a:latin typeface="Franklin Gothic Book" pitchFamily="34" charset="0"/>
              </a:rPr>
              <a:t>Departemen</a:t>
            </a:r>
            <a:r>
              <a:rPr lang="en-SG" sz="2400" dirty="0" smtClean="0">
                <a:latin typeface="Franklin Gothic Book" pitchFamily="34" charset="0"/>
              </a:rPr>
              <a:t>, </a:t>
            </a:r>
            <a:r>
              <a:rPr lang="en-SG" sz="2400" dirty="0" err="1" smtClean="0">
                <a:latin typeface="Franklin Gothic Book" pitchFamily="34" charset="0"/>
              </a:rPr>
              <a:t>militer</a:t>
            </a:r>
            <a:r>
              <a:rPr lang="en-SG" sz="2400" dirty="0" smtClean="0">
                <a:latin typeface="Franklin Gothic Book" pitchFamily="34" charset="0"/>
              </a:rPr>
              <a:t> </a:t>
            </a:r>
            <a:r>
              <a:rPr lang="en-SG" sz="2400" dirty="0" err="1" smtClean="0">
                <a:latin typeface="Franklin Gothic Book" pitchFamily="34" charset="0"/>
              </a:rPr>
              <a:t>sampai</a:t>
            </a:r>
            <a:r>
              <a:rPr lang="en-SG" sz="2400" dirty="0" smtClean="0">
                <a:latin typeface="Franklin Gothic Book" pitchFamily="34" charset="0"/>
              </a:rPr>
              <a:t> </a:t>
            </a:r>
            <a:r>
              <a:rPr lang="en-SG" sz="2400" dirty="0" err="1" smtClean="0">
                <a:latin typeface="Franklin Gothic Book" pitchFamily="34" charset="0"/>
              </a:rPr>
              <a:t>dengan</a:t>
            </a:r>
            <a:r>
              <a:rPr lang="en-SG" sz="2400" dirty="0" smtClean="0">
                <a:latin typeface="Franklin Gothic Book" pitchFamily="34" charset="0"/>
              </a:rPr>
              <a:t> </a:t>
            </a:r>
            <a:r>
              <a:rPr lang="en-SG" sz="2400" dirty="0" err="1" smtClean="0">
                <a:latin typeface="Franklin Gothic Book" pitchFamily="34" charset="0"/>
              </a:rPr>
              <a:t>pihak</a:t>
            </a:r>
            <a:r>
              <a:rPr lang="en-SG" sz="2400" dirty="0" smtClean="0">
                <a:latin typeface="Franklin Gothic Book" pitchFamily="34" charset="0"/>
              </a:rPr>
              <a:t> </a:t>
            </a:r>
            <a:r>
              <a:rPr lang="en-SG" sz="2400" dirty="0" err="1" smtClean="0">
                <a:latin typeface="Franklin Gothic Book" pitchFamily="34" charset="0"/>
              </a:rPr>
              <a:t>Universitas</a:t>
            </a:r>
            <a:r>
              <a:rPr lang="en-SG" sz="2400" dirty="0" smtClean="0">
                <a:latin typeface="Franklin Gothic Book" pitchFamily="34" charset="0"/>
              </a:rPr>
              <a:t>. </a:t>
            </a:r>
          </a:p>
          <a:p>
            <a:pPr algn="just"/>
            <a:r>
              <a:rPr lang="en-SG" sz="2400" dirty="0" smtClean="0">
                <a:latin typeface="Franklin Gothic Book" pitchFamily="34" charset="0"/>
              </a:rPr>
              <a:t>Internet </a:t>
            </a:r>
            <a:r>
              <a:rPr lang="en-SG" sz="2400" dirty="0" err="1" smtClean="0">
                <a:latin typeface="Franklin Gothic Book" pitchFamily="34" charset="0"/>
              </a:rPr>
              <a:t>semakin</a:t>
            </a:r>
            <a:r>
              <a:rPr lang="en-SG" sz="2400" dirty="0" smtClean="0">
                <a:latin typeface="Franklin Gothic Book" pitchFamily="34" charset="0"/>
              </a:rPr>
              <a:t> </a:t>
            </a:r>
            <a:r>
              <a:rPr lang="en-SG" sz="2400" dirty="0" err="1" smtClean="0">
                <a:latin typeface="Franklin Gothic Book" pitchFamily="34" charset="0"/>
              </a:rPr>
              <a:t>meluas</a:t>
            </a:r>
            <a:r>
              <a:rPr lang="en-SG" sz="2400" dirty="0" smtClean="0">
                <a:latin typeface="Franklin Gothic Book" pitchFamily="34" charset="0"/>
              </a:rPr>
              <a:t> </a:t>
            </a:r>
            <a:r>
              <a:rPr lang="en-SG" sz="2400" dirty="0" err="1" smtClean="0">
                <a:latin typeface="Franklin Gothic Book" pitchFamily="34" charset="0"/>
              </a:rPr>
              <a:t>penggunaannya</a:t>
            </a:r>
            <a:r>
              <a:rPr lang="en-SG" sz="2400" dirty="0" smtClean="0">
                <a:latin typeface="Franklin Gothic Book" pitchFamily="34" charset="0"/>
              </a:rPr>
              <a:t> </a:t>
            </a:r>
            <a:r>
              <a:rPr lang="en-SG" sz="2400" dirty="0" err="1" smtClean="0">
                <a:latin typeface="Franklin Gothic Book" pitchFamily="34" charset="0"/>
              </a:rPr>
              <a:t>dengan</a:t>
            </a:r>
            <a:r>
              <a:rPr lang="en-SG" sz="2400" dirty="0" smtClean="0">
                <a:latin typeface="Franklin Gothic Book" pitchFamily="34" charset="0"/>
              </a:rPr>
              <a:t> </a:t>
            </a:r>
            <a:r>
              <a:rPr lang="en-SG" sz="2400" dirty="0" err="1" smtClean="0">
                <a:latin typeface="Franklin Gothic Book" pitchFamily="34" charset="0"/>
              </a:rPr>
              <a:t>ditemukannya</a:t>
            </a:r>
            <a:r>
              <a:rPr lang="en-SG" sz="2400" dirty="0" smtClean="0">
                <a:latin typeface="Franklin Gothic Book" pitchFamily="34" charset="0"/>
              </a:rPr>
              <a:t> protocol http (hypertext transport protocol) yang </a:t>
            </a:r>
            <a:r>
              <a:rPr lang="en-SG" sz="2400" dirty="0" err="1" smtClean="0">
                <a:latin typeface="Franklin Gothic Book" pitchFamily="34" charset="0"/>
              </a:rPr>
              <a:t>merupakan</a:t>
            </a:r>
            <a:r>
              <a:rPr lang="en-SG" sz="2400" dirty="0" smtClean="0">
                <a:latin typeface="Franklin Gothic Book" pitchFamily="34" charset="0"/>
              </a:rPr>
              <a:t> </a:t>
            </a:r>
            <a:r>
              <a:rPr lang="en-SG" sz="2400" dirty="0" err="1" smtClean="0">
                <a:latin typeface="Franklin Gothic Book" pitchFamily="34" charset="0"/>
              </a:rPr>
              <a:t>dasar</a:t>
            </a:r>
            <a:r>
              <a:rPr lang="en-SG" sz="2400" dirty="0" smtClean="0">
                <a:latin typeface="Franklin Gothic Book" pitchFamily="34" charset="0"/>
              </a:rPr>
              <a:t> </a:t>
            </a:r>
            <a:r>
              <a:rPr lang="en-SG" sz="2400" dirty="0" err="1" smtClean="0">
                <a:latin typeface="Franklin Gothic Book" pitchFamily="34" charset="0"/>
              </a:rPr>
              <a:t>dari</a:t>
            </a:r>
            <a:r>
              <a:rPr lang="en-SG" sz="2400" dirty="0" smtClean="0">
                <a:latin typeface="Franklin Gothic Book" pitchFamily="34" charset="0"/>
              </a:rPr>
              <a:t> </a:t>
            </a:r>
            <a:r>
              <a:rPr lang="en-SG" sz="2400" dirty="0" err="1" smtClean="0">
                <a:latin typeface="Franklin Gothic Book" pitchFamily="34" charset="0"/>
              </a:rPr>
              <a:t>penggunaan</a:t>
            </a:r>
            <a:r>
              <a:rPr lang="en-SG" sz="2400" dirty="0" smtClean="0">
                <a:latin typeface="Franklin Gothic Book" pitchFamily="34" charset="0"/>
              </a:rPr>
              <a:t> </a:t>
            </a:r>
            <a:r>
              <a:rPr lang="en-SG" sz="2400" dirty="0" err="1" smtClean="0">
                <a:latin typeface="Franklin Gothic Book" pitchFamily="34" charset="0"/>
              </a:rPr>
              <a:t>WorldWideWeb</a:t>
            </a:r>
            <a:r>
              <a:rPr lang="en-SG" sz="2400" dirty="0" smtClean="0">
                <a:latin typeface="Franklin Gothic Book" pitchFamily="34" charset="0"/>
              </a:rPr>
              <a:t> (www).</a:t>
            </a:r>
            <a:endParaRPr lang="en-SG" sz="2400" dirty="0">
              <a:latin typeface="Franklin Gothic Book"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pPr algn="just"/>
            <a:r>
              <a:rPr lang="en-SG" dirty="0" err="1" smtClean="0">
                <a:effectLst/>
                <a:latin typeface="Franklin Gothic Book" pitchFamily="34" charset="0"/>
              </a:rPr>
              <a:t>Untuk</a:t>
            </a:r>
            <a:r>
              <a:rPr lang="en-SG" dirty="0" smtClean="0">
                <a:effectLst/>
                <a:latin typeface="Franklin Gothic Book" pitchFamily="34" charset="0"/>
              </a:rPr>
              <a:t> </a:t>
            </a:r>
            <a:r>
              <a:rPr lang="en-SG" dirty="0" err="1" smtClean="0">
                <a:effectLst/>
                <a:latin typeface="Franklin Gothic Book" pitchFamily="34" charset="0"/>
              </a:rPr>
              <a:t>terhubung</a:t>
            </a:r>
            <a:r>
              <a:rPr lang="en-SG" dirty="0" smtClean="0">
                <a:effectLst/>
                <a:latin typeface="Franklin Gothic Book" pitchFamily="34" charset="0"/>
              </a:rPr>
              <a:t> </a:t>
            </a:r>
            <a:r>
              <a:rPr lang="en-SG" dirty="0" err="1" smtClean="0">
                <a:effectLst/>
                <a:latin typeface="Franklin Gothic Book" pitchFamily="34" charset="0"/>
              </a:rPr>
              <a:t>ke</a:t>
            </a:r>
            <a:r>
              <a:rPr lang="en-SG" dirty="0" smtClean="0">
                <a:effectLst/>
                <a:latin typeface="Franklin Gothic Book" pitchFamily="34" charset="0"/>
              </a:rPr>
              <a:t> internet </a:t>
            </a:r>
            <a:r>
              <a:rPr lang="en-SG" dirty="0" err="1" smtClean="0">
                <a:effectLst/>
                <a:latin typeface="Franklin Gothic Book" pitchFamily="34" charset="0"/>
              </a:rPr>
              <a:t>kita</a:t>
            </a:r>
            <a:r>
              <a:rPr lang="en-SG" dirty="0" smtClean="0">
                <a:effectLst/>
                <a:latin typeface="Franklin Gothic Book" pitchFamily="34" charset="0"/>
              </a:rPr>
              <a:t> </a:t>
            </a:r>
            <a:r>
              <a:rPr lang="en-SG" dirty="0" err="1" smtClean="0">
                <a:effectLst/>
                <a:latin typeface="Franklin Gothic Book" pitchFamily="34" charset="0"/>
              </a:rPr>
              <a:t>membutuhkan</a:t>
            </a:r>
            <a:r>
              <a:rPr lang="en-SG" dirty="0" smtClean="0">
                <a:effectLst/>
                <a:latin typeface="Franklin Gothic Book" pitchFamily="34" charset="0"/>
              </a:rPr>
              <a:t> Internet Service Provider (ISP). </a:t>
            </a:r>
            <a:r>
              <a:rPr lang="en-SG" dirty="0" err="1" smtClean="0">
                <a:effectLst/>
                <a:latin typeface="Franklin Gothic Book" pitchFamily="34" charset="0"/>
              </a:rPr>
              <a:t>Ada</a:t>
            </a:r>
            <a:r>
              <a:rPr lang="en-SG" dirty="0" smtClean="0">
                <a:effectLst/>
                <a:latin typeface="Franklin Gothic Book" pitchFamily="34" charset="0"/>
              </a:rPr>
              <a:t> </a:t>
            </a:r>
            <a:r>
              <a:rPr lang="en-SG" dirty="0" err="1" smtClean="0">
                <a:effectLst/>
                <a:latin typeface="Franklin Gothic Book" pitchFamily="34" charset="0"/>
              </a:rPr>
              <a:t>puluhan</a:t>
            </a:r>
            <a:r>
              <a:rPr lang="en-SG" dirty="0" smtClean="0">
                <a:effectLst/>
                <a:latin typeface="Franklin Gothic Book" pitchFamily="34" charset="0"/>
              </a:rPr>
              <a:t> ISP yang </a:t>
            </a:r>
            <a:r>
              <a:rPr lang="en-SG" dirty="0" err="1" smtClean="0">
                <a:effectLst/>
                <a:latin typeface="Franklin Gothic Book" pitchFamily="34" charset="0"/>
              </a:rPr>
              <a:t>beroperasi</a:t>
            </a:r>
            <a:r>
              <a:rPr lang="en-SG" dirty="0" smtClean="0">
                <a:effectLst/>
                <a:latin typeface="Franklin Gothic Book" pitchFamily="34" charset="0"/>
              </a:rPr>
              <a:t> </a:t>
            </a:r>
            <a:r>
              <a:rPr lang="en-SG" dirty="0" err="1" smtClean="0">
                <a:effectLst/>
                <a:latin typeface="Franklin Gothic Book" pitchFamily="34" charset="0"/>
              </a:rPr>
              <a:t>di</a:t>
            </a:r>
            <a:r>
              <a:rPr lang="en-SG" dirty="0" smtClean="0">
                <a:effectLst/>
                <a:latin typeface="Franklin Gothic Book" pitchFamily="34" charset="0"/>
              </a:rPr>
              <a:t> Indonesia, </a:t>
            </a:r>
            <a:r>
              <a:rPr lang="en-SG" dirty="0" err="1" smtClean="0">
                <a:effectLst/>
                <a:latin typeface="Franklin Gothic Book" pitchFamily="34" charset="0"/>
              </a:rPr>
              <a:t>diantaranya</a:t>
            </a:r>
            <a:r>
              <a:rPr lang="en-SG" dirty="0" smtClean="0">
                <a:effectLst/>
                <a:latin typeface="Franklin Gothic Book" pitchFamily="34" charset="0"/>
              </a:rPr>
              <a:t> </a:t>
            </a:r>
            <a:r>
              <a:rPr lang="en-SG" dirty="0" err="1" smtClean="0">
                <a:effectLst/>
                <a:latin typeface="Franklin Gothic Book" pitchFamily="34" charset="0"/>
              </a:rPr>
              <a:t>mengkhususkan</a:t>
            </a:r>
            <a:r>
              <a:rPr lang="en-SG" dirty="0" smtClean="0">
                <a:effectLst/>
                <a:latin typeface="Franklin Gothic Book" pitchFamily="34" charset="0"/>
              </a:rPr>
              <a:t> </a:t>
            </a:r>
            <a:r>
              <a:rPr lang="en-SG" dirty="0" err="1" smtClean="0">
                <a:effectLst/>
                <a:latin typeface="Franklin Gothic Book" pitchFamily="34" charset="0"/>
              </a:rPr>
              <a:t>diri</a:t>
            </a:r>
            <a:r>
              <a:rPr lang="en-SG" dirty="0" smtClean="0">
                <a:effectLst/>
                <a:latin typeface="Franklin Gothic Book" pitchFamily="34" charset="0"/>
              </a:rPr>
              <a:t> </a:t>
            </a:r>
            <a:r>
              <a:rPr lang="en-SG" dirty="0" err="1" smtClean="0">
                <a:effectLst/>
                <a:latin typeface="Franklin Gothic Book" pitchFamily="34" charset="0"/>
              </a:rPr>
              <a:t>melayani</a:t>
            </a:r>
            <a:r>
              <a:rPr lang="en-SG" dirty="0" smtClean="0">
                <a:effectLst/>
                <a:latin typeface="Franklin Gothic Book" pitchFamily="34" charset="0"/>
              </a:rPr>
              <a:t> </a:t>
            </a:r>
            <a:r>
              <a:rPr lang="en-SG" dirty="0" err="1" smtClean="0">
                <a:effectLst/>
                <a:latin typeface="Franklin Gothic Book" pitchFamily="34" charset="0"/>
              </a:rPr>
              <a:t>koneksi</a:t>
            </a:r>
            <a:r>
              <a:rPr lang="en-SG" dirty="0" smtClean="0">
                <a:effectLst/>
                <a:latin typeface="Franklin Gothic Book" pitchFamily="34" charset="0"/>
              </a:rPr>
              <a:t> </a:t>
            </a:r>
            <a:r>
              <a:rPr lang="en-SG" dirty="0" err="1" smtClean="0">
                <a:effectLst/>
                <a:latin typeface="Franklin Gothic Book" pitchFamily="34" charset="0"/>
              </a:rPr>
              <a:t>perorangan</a:t>
            </a:r>
            <a:r>
              <a:rPr lang="en-SG" dirty="0" smtClean="0">
                <a:effectLst/>
                <a:latin typeface="Franklin Gothic Book" pitchFamily="34" charset="0"/>
              </a:rPr>
              <a:t> (personal) </a:t>
            </a:r>
            <a:r>
              <a:rPr lang="en-SG" dirty="0" err="1" smtClean="0">
                <a:effectLst/>
                <a:latin typeface="Franklin Gothic Book" pitchFamily="34" charset="0"/>
              </a:rPr>
              <a:t>dan</a:t>
            </a:r>
            <a:r>
              <a:rPr lang="en-SG" dirty="0" smtClean="0">
                <a:effectLst/>
                <a:latin typeface="Franklin Gothic Book" pitchFamily="34" charset="0"/>
              </a:rPr>
              <a:t> </a:t>
            </a:r>
            <a:r>
              <a:rPr lang="en-SG" dirty="0" err="1" smtClean="0">
                <a:effectLst/>
                <a:latin typeface="Franklin Gothic Book" pitchFamily="34" charset="0"/>
              </a:rPr>
              <a:t>ada</a:t>
            </a:r>
            <a:r>
              <a:rPr lang="en-SG" dirty="0" smtClean="0">
                <a:effectLst/>
                <a:latin typeface="Franklin Gothic Book" pitchFamily="34" charset="0"/>
              </a:rPr>
              <a:t> </a:t>
            </a:r>
            <a:r>
              <a:rPr lang="en-SG" dirty="0" err="1" smtClean="0">
                <a:effectLst/>
                <a:latin typeface="Franklin Gothic Book" pitchFamily="34" charset="0"/>
              </a:rPr>
              <a:t>juga</a:t>
            </a:r>
            <a:r>
              <a:rPr lang="en-SG" dirty="0" smtClean="0">
                <a:effectLst/>
                <a:latin typeface="Franklin Gothic Book" pitchFamily="34" charset="0"/>
              </a:rPr>
              <a:t> yang </a:t>
            </a:r>
            <a:r>
              <a:rPr lang="en-SG" dirty="0" err="1" smtClean="0">
                <a:effectLst/>
                <a:latin typeface="Franklin Gothic Book" pitchFamily="34" charset="0"/>
              </a:rPr>
              <a:t>khusus</a:t>
            </a:r>
            <a:r>
              <a:rPr lang="en-SG" dirty="0" smtClean="0">
                <a:effectLst/>
                <a:latin typeface="Franklin Gothic Book" pitchFamily="34" charset="0"/>
              </a:rPr>
              <a:t> </a:t>
            </a:r>
            <a:r>
              <a:rPr lang="en-SG" dirty="0" err="1" smtClean="0">
                <a:effectLst/>
                <a:latin typeface="Franklin Gothic Book" pitchFamily="34" charset="0"/>
              </a:rPr>
              <a:t>melayani</a:t>
            </a:r>
            <a:r>
              <a:rPr lang="en-SG" dirty="0" smtClean="0">
                <a:effectLst/>
                <a:latin typeface="Franklin Gothic Book" pitchFamily="34" charset="0"/>
              </a:rPr>
              <a:t> </a:t>
            </a:r>
            <a:r>
              <a:rPr lang="en-SG" dirty="0" err="1" smtClean="0">
                <a:effectLst/>
                <a:latin typeface="Franklin Gothic Book" pitchFamily="34" charset="0"/>
              </a:rPr>
              <a:t>koneksi</a:t>
            </a:r>
            <a:r>
              <a:rPr lang="en-SG" dirty="0" smtClean="0">
                <a:effectLst/>
                <a:latin typeface="Franklin Gothic Book" pitchFamily="34" charset="0"/>
              </a:rPr>
              <a:t> </a:t>
            </a:r>
            <a:r>
              <a:rPr lang="en-SG" dirty="0" err="1" smtClean="0">
                <a:effectLst/>
                <a:latin typeface="Franklin Gothic Book" pitchFamily="34" charset="0"/>
              </a:rPr>
              <a:t>untuk</a:t>
            </a:r>
            <a:r>
              <a:rPr lang="en-SG" dirty="0" smtClean="0">
                <a:effectLst/>
                <a:latin typeface="Franklin Gothic Book" pitchFamily="34" charset="0"/>
              </a:rPr>
              <a:t> </a:t>
            </a:r>
            <a:r>
              <a:rPr lang="en-SG" dirty="0" err="1" smtClean="0">
                <a:effectLst/>
                <a:latin typeface="Franklin Gothic Book" pitchFamily="34" charset="0"/>
              </a:rPr>
              <a:t>bisnis</a:t>
            </a:r>
            <a:r>
              <a:rPr lang="en-SG" dirty="0" smtClean="0">
                <a:effectLst/>
                <a:latin typeface="Franklin Gothic Book" pitchFamily="34" charset="0"/>
              </a:rPr>
              <a:t> </a:t>
            </a:r>
            <a:r>
              <a:rPr lang="en-SG" dirty="0" err="1" smtClean="0">
                <a:effectLst/>
                <a:latin typeface="Franklin Gothic Book" pitchFamily="34" charset="0"/>
              </a:rPr>
              <a:t>dan</a:t>
            </a:r>
            <a:r>
              <a:rPr lang="en-SG" dirty="0" smtClean="0">
                <a:effectLst/>
                <a:latin typeface="Franklin Gothic Book" pitchFamily="34" charset="0"/>
              </a:rPr>
              <a:t> </a:t>
            </a:r>
            <a:r>
              <a:rPr lang="en-SG" dirty="0" err="1" smtClean="0">
                <a:effectLst/>
                <a:latin typeface="Franklin Gothic Book" pitchFamily="34" charset="0"/>
              </a:rPr>
              <a:t>korporat</a:t>
            </a:r>
            <a:endParaRPr lang="en-SG" dirty="0">
              <a:effectLst/>
              <a:latin typeface="Franklin Gothic Book"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srcRect/>
          <a:stretch>
            <a:fillRect/>
          </a:stretch>
        </p:blipFill>
        <p:spPr bwMode="auto">
          <a:xfrm>
            <a:off x="1428728" y="2143116"/>
            <a:ext cx="7215238" cy="4427933"/>
          </a:xfrm>
          <a:prstGeom prst="rect">
            <a:avLst/>
          </a:prstGeom>
          <a:noFill/>
          <a:ln w="9525">
            <a:noFill/>
            <a:miter lim="800000"/>
            <a:headEnd/>
            <a:tailEnd/>
          </a:ln>
          <a:effectLst/>
        </p:spPr>
      </p:pic>
      <p:sp>
        <p:nvSpPr>
          <p:cNvPr id="5" name="TextBox 4"/>
          <p:cNvSpPr txBox="1"/>
          <p:nvPr/>
        </p:nvSpPr>
        <p:spPr>
          <a:xfrm>
            <a:off x="500034" y="428604"/>
            <a:ext cx="8215370" cy="1323439"/>
          </a:xfrm>
          <a:prstGeom prst="rect">
            <a:avLst/>
          </a:prstGeom>
          <a:noFill/>
        </p:spPr>
        <p:txBody>
          <a:bodyPr wrap="square" rtlCol="0">
            <a:spAutoFit/>
          </a:bodyPr>
          <a:lstStyle/>
          <a:p>
            <a:pPr algn="just"/>
            <a:r>
              <a:rPr lang="en-SG" sz="2000" dirty="0" err="1" smtClean="0">
                <a:latin typeface="Franklin Gothic Book" pitchFamily="34" charset="0"/>
              </a:rPr>
              <a:t>Biasanya</a:t>
            </a:r>
            <a:r>
              <a:rPr lang="en-SG" sz="2000" dirty="0" smtClean="0">
                <a:latin typeface="Franklin Gothic Book" pitchFamily="34" charset="0"/>
              </a:rPr>
              <a:t> ISP </a:t>
            </a:r>
            <a:r>
              <a:rPr lang="en-SG" sz="2000" dirty="0" err="1" smtClean="0">
                <a:latin typeface="Franklin Gothic Book" pitchFamily="34" charset="0"/>
              </a:rPr>
              <a:t>akan</a:t>
            </a:r>
            <a:r>
              <a:rPr lang="en-SG" sz="2000" dirty="0" smtClean="0">
                <a:latin typeface="Franklin Gothic Book" pitchFamily="34" charset="0"/>
              </a:rPr>
              <a:t> </a:t>
            </a:r>
            <a:r>
              <a:rPr lang="en-SG" sz="2000" dirty="0" err="1" smtClean="0">
                <a:latin typeface="Franklin Gothic Book" pitchFamily="34" charset="0"/>
              </a:rPr>
              <a:t>menyediakan</a:t>
            </a:r>
            <a:r>
              <a:rPr lang="en-SG" sz="2000" dirty="0" smtClean="0">
                <a:latin typeface="Franklin Gothic Book" pitchFamily="34" charset="0"/>
              </a:rPr>
              <a:t> </a:t>
            </a:r>
            <a:r>
              <a:rPr lang="en-SG" sz="2000" dirty="0" err="1" smtClean="0">
                <a:latin typeface="Franklin Gothic Book" pitchFamily="34" charset="0"/>
              </a:rPr>
              <a:t>suatu</a:t>
            </a:r>
            <a:r>
              <a:rPr lang="en-SG" sz="2000" dirty="0" smtClean="0">
                <a:latin typeface="Franklin Gothic Book" pitchFamily="34" charset="0"/>
              </a:rPr>
              <a:t> </a:t>
            </a:r>
            <a:r>
              <a:rPr lang="en-SG" sz="2000" dirty="0" err="1" smtClean="0">
                <a:latin typeface="Franklin Gothic Book" pitchFamily="34" charset="0"/>
              </a:rPr>
              <a:t>sentral</a:t>
            </a:r>
            <a:r>
              <a:rPr lang="en-SG" sz="2000" dirty="0" smtClean="0">
                <a:latin typeface="Franklin Gothic Book" pitchFamily="34" charset="0"/>
              </a:rPr>
              <a:t> (node) </a:t>
            </a:r>
            <a:r>
              <a:rPr lang="en-SG" sz="2000" dirty="0" err="1" smtClean="0">
                <a:latin typeface="Franklin Gothic Book" pitchFamily="34" charset="0"/>
              </a:rPr>
              <a:t>di</a:t>
            </a:r>
            <a:r>
              <a:rPr lang="en-SG" sz="2000" dirty="0" smtClean="0">
                <a:latin typeface="Franklin Gothic Book" pitchFamily="34" charset="0"/>
              </a:rPr>
              <a:t> </a:t>
            </a:r>
            <a:r>
              <a:rPr lang="en-SG" sz="2000" dirty="0" err="1" smtClean="0">
                <a:latin typeface="Franklin Gothic Book" pitchFamily="34" charset="0"/>
              </a:rPr>
              <a:t>kota</a:t>
            </a:r>
            <a:r>
              <a:rPr lang="en-SG" sz="2000" dirty="0" smtClean="0">
                <a:latin typeface="Franklin Gothic Book" pitchFamily="34" charset="0"/>
              </a:rPr>
              <a:t> </a:t>
            </a:r>
            <a:r>
              <a:rPr lang="en-SG" sz="2000" dirty="0" err="1" smtClean="0">
                <a:latin typeface="Franklin Gothic Book" pitchFamily="34" charset="0"/>
              </a:rPr>
              <a:t>tertentu</a:t>
            </a:r>
            <a:r>
              <a:rPr lang="en-SG" sz="2000" dirty="0" smtClean="0">
                <a:latin typeface="Franklin Gothic Book" pitchFamily="34" charset="0"/>
              </a:rPr>
              <a:t>, </a:t>
            </a:r>
            <a:r>
              <a:rPr lang="en-SG" sz="2000" dirty="0" err="1" smtClean="0">
                <a:latin typeface="Franklin Gothic Book" pitchFamily="34" charset="0"/>
              </a:rPr>
              <a:t>dimana</a:t>
            </a:r>
            <a:r>
              <a:rPr lang="en-SG" sz="2000" dirty="0" smtClean="0">
                <a:latin typeface="Franklin Gothic Book" pitchFamily="34" charset="0"/>
              </a:rPr>
              <a:t> node </a:t>
            </a:r>
            <a:r>
              <a:rPr lang="en-SG" sz="2000" dirty="0" err="1" smtClean="0">
                <a:latin typeface="Franklin Gothic Book" pitchFamily="34" charset="0"/>
              </a:rPr>
              <a:t>ini</a:t>
            </a:r>
            <a:r>
              <a:rPr lang="en-SG" sz="2000" dirty="0" smtClean="0">
                <a:latin typeface="Franklin Gothic Book" pitchFamily="34" charset="0"/>
              </a:rPr>
              <a:t> </a:t>
            </a:r>
            <a:r>
              <a:rPr lang="en-SG" sz="2000" dirty="0" err="1" smtClean="0">
                <a:latin typeface="Franklin Gothic Book" pitchFamily="34" charset="0"/>
              </a:rPr>
              <a:t>akan</a:t>
            </a:r>
            <a:r>
              <a:rPr lang="en-SG" sz="2000" dirty="0" smtClean="0">
                <a:latin typeface="Franklin Gothic Book" pitchFamily="34" charset="0"/>
              </a:rPr>
              <a:t> </a:t>
            </a:r>
            <a:r>
              <a:rPr lang="en-SG" sz="2000" dirty="0" err="1" smtClean="0">
                <a:latin typeface="Franklin Gothic Book" pitchFamily="34" charset="0"/>
              </a:rPr>
              <a:t>melayani</a:t>
            </a:r>
            <a:r>
              <a:rPr lang="en-SG" sz="2000" dirty="0" smtClean="0">
                <a:latin typeface="Franklin Gothic Book" pitchFamily="34" charset="0"/>
              </a:rPr>
              <a:t> </a:t>
            </a:r>
            <a:r>
              <a:rPr lang="en-SG" sz="2000" dirty="0" err="1" smtClean="0">
                <a:latin typeface="Franklin Gothic Book" pitchFamily="34" charset="0"/>
              </a:rPr>
              <a:t>akses</a:t>
            </a:r>
            <a:r>
              <a:rPr lang="en-SG" sz="2000" dirty="0" smtClean="0">
                <a:latin typeface="Franklin Gothic Book" pitchFamily="34" charset="0"/>
              </a:rPr>
              <a:t> </a:t>
            </a:r>
            <a:r>
              <a:rPr lang="en-SG" sz="2000" dirty="0" err="1" smtClean="0">
                <a:latin typeface="Franklin Gothic Book" pitchFamily="34" charset="0"/>
              </a:rPr>
              <a:t>sambungan</a:t>
            </a:r>
            <a:r>
              <a:rPr lang="en-SG" sz="2000" dirty="0" smtClean="0">
                <a:latin typeface="Franklin Gothic Book" pitchFamily="34" charset="0"/>
              </a:rPr>
              <a:t> </a:t>
            </a:r>
            <a:r>
              <a:rPr lang="en-SG" sz="2000" dirty="0" err="1" smtClean="0">
                <a:latin typeface="Franklin Gothic Book" pitchFamily="34" charset="0"/>
              </a:rPr>
              <a:t>dari</a:t>
            </a:r>
            <a:r>
              <a:rPr lang="en-SG" sz="2000" dirty="0" smtClean="0">
                <a:latin typeface="Franklin Gothic Book" pitchFamily="34" charset="0"/>
              </a:rPr>
              <a:t> </a:t>
            </a:r>
            <a:r>
              <a:rPr lang="en-SG" sz="2000" dirty="0" err="1" smtClean="0">
                <a:latin typeface="Franklin Gothic Book" pitchFamily="34" charset="0"/>
              </a:rPr>
              <a:t>pelanggannya</a:t>
            </a:r>
            <a:r>
              <a:rPr lang="en-SG" sz="2000" dirty="0" smtClean="0">
                <a:latin typeface="Franklin Gothic Book" pitchFamily="34" charset="0"/>
              </a:rPr>
              <a:t>. </a:t>
            </a:r>
            <a:r>
              <a:rPr lang="en-SG" sz="2000" dirty="0" err="1" smtClean="0">
                <a:latin typeface="Franklin Gothic Book" pitchFamily="34" charset="0"/>
              </a:rPr>
              <a:t>Pelanggan</a:t>
            </a:r>
            <a:r>
              <a:rPr lang="en-SG" sz="2000" dirty="0" smtClean="0">
                <a:latin typeface="Franklin Gothic Book" pitchFamily="34" charset="0"/>
              </a:rPr>
              <a:t> </a:t>
            </a:r>
            <a:r>
              <a:rPr lang="en-SG" sz="2000" dirty="0" err="1" smtClean="0">
                <a:latin typeface="Franklin Gothic Book" pitchFamily="34" charset="0"/>
              </a:rPr>
              <a:t>akan</a:t>
            </a:r>
            <a:r>
              <a:rPr lang="en-SG" sz="2000" dirty="0" smtClean="0">
                <a:latin typeface="Franklin Gothic Book" pitchFamily="34" charset="0"/>
              </a:rPr>
              <a:t> </a:t>
            </a:r>
            <a:r>
              <a:rPr lang="en-SG" sz="2000" dirty="0" err="1" smtClean="0">
                <a:latin typeface="Franklin Gothic Book" pitchFamily="34" charset="0"/>
              </a:rPr>
              <a:t>terhubung</a:t>
            </a:r>
            <a:r>
              <a:rPr lang="en-SG" sz="2000" dirty="0" smtClean="0">
                <a:latin typeface="Franklin Gothic Book" pitchFamily="34" charset="0"/>
              </a:rPr>
              <a:t> </a:t>
            </a:r>
            <a:r>
              <a:rPr lang="en-SG" sz="2000" dirty="0" err="1" smtClean="0">
                <a:latin typeface="Franklin Gothic Book" pitchFamily="34" charset="0"/>
              </a:rPr>
              <a:t>ke</a:t>
            </a:r>
            <a:r>
              <a:rPr lang="en-SG" sz="2000" dirty="0" smtClean="0">
                <a:latin typeface="Franklin Gothic Book" pitchFamily="34" charset="0"/>
              </a:rPr>
              <a:t> node </a:t>
            </a:r>
            <a:r>
              <a:rPr lang="en-SG" sz="2000" dirty="0" err="1" smtClean="0">
                <a:latin typeface="Franklin Gothic Book" pitchFamily="34" charset="0"/>
              </a:rPr>
              <a:t>melalui</a:t>
            </a:r>
            <a:r>
              <a:rPr lang="en-SG" sz="2000" dirty="0" smtClean="0">
                <a:latin typeface="Franklin Gothic Book" pitchFamily="34" charset="0"/>
              </a:rPr>
              <a:t> </a:t>
            </a:r>
            <a:r>
              <a:rPr lang="it-IT" sz="2000" dirty="0" smtClean="0">
                <a:latin typeface="Franklin Gothic Book" pitchFamily="34" charset="0"/>
              </a:rPr>
              <a:t>berbagai macam cara seperti melalui kabel, frekuensi radio (wireless) dan juga satelit.</a:t>
            </a:r>
            <a:endParaRPr lang="en-SG" sz="2000" dirty="0">
              <a:latin typeface="Franklin Gothic Boo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4400" b="1" dirty="0" smtClean="0">
                <a:solidFill>
                  <a:schemeClr val="tx1"/>
                </a:solidFill>
              </a:rPr>
              <a:t>INTERNET</a:t>
            </a:r>
            <a:r>
              <a:rPr lang="id-ID" sz="4400" b="1" dirty="0" smtClean="0">
                <a:solidFill>
                  <a:schemeClr val="tx1"/>
                </a:solidFill>
              </a:rPr>
              <a:t> </a:t>
            </a:r>
            <a:r>
              <a:rPr lang="en-US" sz="4400" b="1" dirty="0" smtClean="0">
                <a:solidFill>
                  <a:schemeClr val="tx1"/>
                </a:solidFill>
              </a:rPr>
              <a:t>WORKING</a:t>
            </a:r>
          </a:p>
        </p:txBody>
      </p:sp>
      <p:sp>
        <p:nvSpPr>
          <p:cNvPr id="80899" name="Rectangle 3"/>
          <p:cNvSpPr>
            <a:spLocks noGrp="1" noChangeArrowheads="1"/>
          </p:cNvSpPr>
          <p:nvPr>
            <p:ph sz="quarter" idx="1"/>
          </p:nvPr>
        </p:nvSpPr>
        <p:spPr/>
        <p:txBody>
          <a:bodyPr rtlCol="0">
            <a:normAutofit/>
          </a:bodyPr>
          <a:lstStyle/>
          <a:p>
            <a:pPr marL="274320" indent="-274320" fontAlgn="auto">
              <a:spcAft>
                <a:spcPts val="0"/>
              </a:spcAft>
              <a:buClr>
                <a:schemeClr val="tx1"/>
              </a:buClr>
              <a:buFont typeface="Arial" pitchFamily="34" charset="0"/>
              <a:buChar char="•"/>
              <a:defRPr/>
            </a:pPr>
            <a:r>
              <a:rPr lang="en-US" dirty="0" smtClean="0">
                <a:latin typeface="+mj-lt"/>
              </a:rPr>
              <a:t>Internet </a:t>
            </a:r>
            <a:r>
              <a:rPr lang="en-US" dirty="0" err="1" smtClean="0">
                <a:latin typeface="+mj-lt"/>
              </a:rPr>
              <a:t>merupakan</a:t>
            </a:r>
            <a:r>
              <a:rPr lang="en-US" dirty="0" smtClean="0">
                <a:latin typeface="+mj-lt"/>
              </a:rPr>
              <a:t> </a:t>
            </a:r>
            <a:r>
              <a:rPr lang="en-US" dirty="0" err="1" smtClean="0">
                <a:latin typeface="+mj-lt"/>
              </a:rPr>
              <a:t>sekumpulan</a:t>
            </a:r>
            <a:r>
              <a:rPr lang="en-US" dirty="0" smtClean="0">
                <a:latin typeface="+mj-lt"/>
              </a:rPr>
              <a:t> </a:t>
            </a:r>
            <a:r>
              <a:rPr lang="en-US" dirty="0" err="1" smtClean="0">
                <a:latin typeface="+mj-lt"/>
              </a:rPr>
              <a:t>jaringan</a:t>
            </a:r>
            <a:r>
              <a:rPr lang="en-US" dirty="0" smtClean="0">
                <a:latin typeface="+mj-lt"/>
              </a:rPr>
              <a:t> </a:t>
            </a:r>
            <a:r>
              <a:rPr lang="en-US" dirty="0" err="1" smtClean="0">
                <a:latin typeface="+mj-lt"/>
              </a:rPr>
              <a:t>berbeda</a:t>
            </a:r>
            <a:r>
              <a:rPr lang="en-US" dirty="0" smtClean="0">
                <a:latin typeface="+mj-lt"/>
              </a:rPr>
              <a:t> (LAN, WAN, </a:t>
            </a:r>
            <a:r>
              <a:rPr lang="en-US" dirty="0" err="1" smtClean="0">
                <a:latin typeface="+mj-lt"/>
              </a:rPr>
              <a:t>atau</a:t>
            </a:r>
            <a:r>
              <a:rPr lang="en-US" dirty="0" smtClean="0">
                <a:latin typeface="+mj-lt"/>
              </a:rPr>
              <a:t> </a:t>
            </a:r>
            <a:r>
              <a:rPr lang="en-US" dirty="0" err="1" smtClean="0">
                <a:latin typeface="+mj-lt"/>
              </a:rPr>
              <a:t>keduanya</a:t>
            </a:r>
            <a:r>
              <a:rPr lang="en-US" dirty="0" smtClean="0">
                <a:latin typeface="+mj-lt"/>
              </a:rPr>
              <a:t>) yang </a:t>
            </a:r>
            <a:r>
              <a:rPr lang="en-US" dirty="0" err="1" smtClean="0">
                <a:latin typeface="+mj-lt"/>
              </a:rPr>
              <a:t>saling</a:t>
            </a:r>
            <a:r>
              <a:rPr lang="en-US" dirty="0" smtClean="0">
                <a:latin typeface="+mj-lt"/>
              </a:rPr>
              <a:t> </a:t>
            </a:r>
            <a:r>
              <a:rPr lang="en-US" dirty="0" err="1" smtClean="0">
                <a:latin typeface="+mj-lt"/>
              </a:rPr>
              <a:t>terkoneksi</a:t>
            </a:r>
            <a:r>
              <a:rPr lang="en-US" dirty="0" smtClean="0">
                <a:latin typeface="+mj-lt"/>
              </a:rPr>
              <a:t> </a:t>
            </a:r>
          </a:p>
          <a:p>
            <a:pPr marL="274320" indent="-274320" fontAlgn="auto">
              <a:spcAft>
                <a:spcPts val="0"/>
              </a:spcAft>
              <a:buClr>
                <a:schemeClr val="tx1"/>
              </a:buClr>
              <a:buFont typeface="Arial" pitchFamily="34" charset="0"/>
              <a:buChar char="•"/>
              <a:defRPr/>
            </a:pPr>
            <a:endParaRPr lang="en-US" dirty="0" smtClean="0">
              <a:latin typeface="+mj-lt"/>
            </a:endParaRPr>
          </a:p>
          <a:p>
            <a:pPr marL="274320" indent="-274320" fontAlgn="auto">
              <a:spcAft>
                <a:spcPts val="0"/>
              </a:spcAft>
              <a:buClr>
                <a:schemeClr val="tx1"/>
              </a:buClr>
              <a:buFont typeface="Arial" pitchFamily="34" charset="0"/>
              <a:buChar char="•"/>
              <a:defRPr/>
            </a:pPr>
            <a:r>
              <a:rPr lang="en-US" dirty="0" err="1" smtClean="0">
                <a:latin typeface="+mj-lt"/>
              </a:rPr>
              <a:t>Saat</a:t>
            </a:r>
            <a:r>
              <a:rPr lang="en-US" dirty="0" smtClean="0">
                <a:latin typeface="+mj-lt"/>
              </a:rPr>
              <a:t> </a:t>
            </a:r>
            <a:r>
              <a:rPr lang="en-US" dirty="0" err="1" smtClean="0">
                <a:latin typeface="+mj-lt"/>
              </a:rPr>
              <a:t>dua</a:t>
            </a:r>
            <a:r>
              <a:rPr lang="en-US" dirty="0" smtClean="0">
                <a:latin typeface="+mj-lt"/>
              </a:rPr>
              <a:t> </a:t>
            </a:r>
            <a:r>
              <a:rPr lang="en-US" dirty="0" err="1" smtClean="0">
                <a:latin typeface="+mj-lt"/>
              </a:rPr>
              <a:t>atau</a:t>
            </a:r>
            <a:r>
              <a:rPr lang="en-US" dirty="0" smtClean="0">
                <a:latin typeface="+mj-lt"/>
              </a:rPr>
              <a:t> </a:t>
            </a:r>
            <a:r>
              <a:rPr lang="en-US" dirty="0" err="1" smtClean="0">
                <a:latin typeface="+mj-lt"/>
              </a:rPr>
              <a:t>lebih</a:t>
            </a:r>
            <a:r>
              <a:rPr lang="en-US" dirty="0" smtClean="0">
                <a:latin typeface="+mj-lt"/>
              </a:rPr>
              <a:t> </a:t>
            </a:r>
            <a:r>
              <a:rPr lang="en-US" dirty="0" err="1" smtClean="0">
                <a:latin typeface="+mj-lt"/>
              </a:rPr>
              <a:t>jaringan</a:t>
            </a:r>
            <a:r>
              <a:rPr lang="en-US" dirty="0" smtClean="0">
                <a:latin typeface="+mj-lt"/>
              </a:rPr>
              <a:t> </a:t>
            </a:r>
            <a:r>
              <a:rPr lang="en-US" dirty="0" err="1" smtClean="0">
                <a:latin typeface="+mj-lt"/>
              </a:rPr>
              <a:t>bergabung</a:t>
            </a:r>
            <a:r>
              <a:rPr lang="en-US" dirty="0" smtClean="0">
                <a:latin typeface="+mj-lt"/>
              </a:rPr>
              <a:t> </a:t>
            </a:r>
            <a:r>
              <a:rPr lang="en-US" dirty="0" err="1" smtClean="0">
                <a:latin typeface="+mj-lt"/>
              </a:rPr>
              <a:t>dalam</a:t>
            </a:r>
            <a:r>
              <a:rPr lang="en-US" dirty="0" smtClean="0">
                <a:latin typeface="+mj-lt"/>
              </a:rPr>
              <a:t> </a:t>
            </a:r>
            <a:r>
              <a:rPr lang="en-US" dirty="0" err="1" smtClean="0">
                <a:latin typeface="+mj-lt"/>
              </a:rPr>
              <a:t>sebuah</a:t>
            </a:r>
            <a:r>
              <a:rPr lang="en-US" dirty="0" smtClean="0">
                <a:latin typeface="+mj-lt"/>
              </a:rPr>
              <a:t> </a:t>
            </a:r>
            <a:r>
              <a:rPr lang="en-US" dirty="0" err="1" smtClean="0">
                <a:latin typeface="+mj-lt"/>
              </a:rPr>
              <a:t>aplikasi</a:t>
            </a:r>
            <a:r>
              <a:rPr lang="en-US" dirty="0" smtClean="0">
                <a:latin typeface="+mj-lt"/>
              </a:rPr>
              <a:t>, </a:t>
            </a:r>
            <a:r>
              <a:rPr lang="en-US" dirty="0" err="1" smtClean="0">
                <a:latin typeface="+mj-lt"/>
              </a:rPr>
              <a:t>biasanya</a:t>
            </a:r>
            <a:r>
              <a:rPr lang="en-US" dirty="0" smtClean="0">
                <a:latin typeface="+mj-lt"/>
              </a:rPr>
              <a:t> </a:t>
            </a:r>
            <a:r>
              <a:rPr lang="en-US" dirty="0" err="1" smtClean="0">
                <a:latin typeface="+mj-lt"/>
              </a:rPr>
              <a:t>ragam</a:t>
            </a:r>
            <a:r>
              <a:rPr lang="en-US" dirty="0" smtClean="0">
                <a:latin typeface="+mj-lt"/>
              </a:rPr>
              <a:t> </a:t>
            </a:r>
            <a:r>
              <a:rPr lang="en-US" dirty="0" err="1" smtClean="0">
                <a:latin typeface="+mj-lt"/>
              </a:rPr>
              <a:t>kerja</a:t>
            </a:r>
            <a:r>
              <a:rPr lang="en-US" dirty="0" smtClean="0">
                <a:latin typeface="+mj-lt"/>
              </a:rPr>
              <a:t> </a:t>
            </a:r>
            <a:r>
              <a:rPr lang="en-US" dirty="0" err="1" smtClean="0">
                <a:latin typeface="+mj-lt"/>
              </a:rPr>
              <a:t>antar</a:t>
            </a:r>
            <a:r>
              <a:rPr lang="en-US" dirty="0" smtClean="0">
                <a:latin typeface="+mj-lt"/>
              </a:rPr>
              <a:t> </a:t>
            </a:r>
            <a:r>
              <a:rPr lang="en-US" dirty="0" err="1" smtClean="0">
                <a:latin typeface="+mj-lt"/>
              </a:rPr>
              <a:t>sistem</a:t>
            </a:r>
            <a:r>
              <a:rPr lang="en-US" dirty="0" smtClean="0">
                <a:latin typeface="+mj-lt"/>
              </a:rPr>
              <a:t> </a:t>
            </a:r>
            <a:r>
              <a:rPr lang="en-US" dirty="0" err="1" smtClean="0">
                <a:latin typeface="+mj-lt"/>
              </a:rPr>
              <a:t>seperti</a:t>
            </a:r>
            <a:r>
              <a:rPr lang="en-US" dirty="0" smtClean="0">
                <a:latin typeface="+mj-lt"/>
              </a:rPr>
              <a:t> </a:t>
            </a:r>
            <a:r>
              <a:rPr lang="en-US" dirty="0" err="1" smtClean="0">
                <a:latin typeface="+mj-lt"/>
              </a:rPr>
              <a:t>ini</a:t>
            </a:r>
            <a:r>
              <a:rPr lang="en-US" dirty="0" smtClean="0">
                <a:latin typeface="+mj-lt"/>
              </a:rPr>
              <a:t> </a:t>
            </a:r>
            <a:r>
              <a:rPr lang="en-US" dirty="0" err="1" smtClean="0">
                <a:latin typeface="+mj-lt"/>
              </a:rPr>
              <a:t>disebut</a:t>
            </a:r>
            <a:r>
              <a:rPr lang="en-US" dirty="0" smtClean="0">
                <a:latin typeface="+mj-lt"/>
              </a:rPr>
              <a:t> </a:t>
            </a:r>
            <a:r>
              <a:rPr lang="en-US" dirty="0" err="1" smtClean="0">
                <a:latin typeface="+mj-lt"/>
              </a:rPr>
              <a:t>sebagai</a:t>
            </a:r>
            <a:r>
              <a:rPr lang="en-US" dirty="0" smtClean="0">
                <a:latin typeface="+mj-lt"/>
              </a:rPr>
              <a:t> </a:t>
            </a:r>
            <a:r>
              <a:rPr lang="en-US" i="1" dirty="0" smtClean="0">
                <a:latin typeface="+mj-lt"/>
              </a:rPr>
              <a:t>Internetworking.</a:t>
            </a:r>
          </a:p>
          <a:p>
            <a:pPr marL="274320" indent="-274320" fontAlgn="auto">
              <a:spcAft>
                <a:spcPts val="0"/>
              </a:spcAft>
              <a:buClr>
                <a:schemeClr val="tx1"/>
              </a:buClr>
              <a:buFont typeface="Arial" pitchFamily="34" charset="0"/>
              <a:buChar char="•"/>
              <a:defRPr/>
            </a:pPr>
            <a:endParaRPr lang="en-US" i="1" dirty="0" smtClean="0">
              <a:latin typeface="+mj-lt"/>
            </a:endParaRPr>
          </a:p>
          <a:p>
            <a:pPr marL="274320" indent="-274320" fontAlgn="auto">
              <a:spcAft>
                <a:spcPts val="0"/>
              </a:spcAft>
              <a:buClr>
                <a:schemeClr val="tx1"/>
              </a:buClr>
              <a:buFont typeface="Arial" pitchFamily="34" charset="0"/>
              <a:buChar char="•"/>
              <a:defRPr/>
            </a:pPr>
            <a:r>
              <a:rPr lang="en-US" dirty="0" err="1" smtClean="0">
                <a:latin typeface="+mj-lt"/>
              </a:rPr>
              <a:t>Masing-masing</a:t>
            </a:r>
            <a:r>
              <a:rPr lang="en-US" dirty="0" smtClean="0">
                <a:latin typeface="+mj-lt"/>
              </a:rPr>
              <a:t> </a:t>
            </a:r>
            <a:r>
              <a:rPr lang="en-US" dirty="0" err="1" smtClean="0">
                <a:latin typeface="+mj-lt"/>
              </a:rPr>
              <a:t>jaringan</a:t>
            </a:r>
            <a:r>
              <a:rPr lang="en-US" dirty="0" smtClean="0">
                <a:latin typeface="+mj-lt"/>
              </a:rPr>
              <a:t> yang </a:t>
            </a:r>
            <a:r>
              <a:rPr lang="en-US" dirty="0" err="1" smtClean="0">
                <a:latin typeface="+mj-lt"/>
              </a:rPr>
              <a:t>terlibat</a:t>
            </a:r>
            <a:r>
              <a:rPr lang="en-US" dirty="0" smtClean="0">
                <a:latin typeface="+mj-lt"/>
              </a:rPr>
              <a:t> </a:t>
            </a:r>
            <a:r>
              <a:rPr lang="en-US" dirty="0" err="1" smtClean="0">
                <a:latin typeface="+mj-lt"/>
              </a:rPr>
              <a:t>dalam</a:t>
            </a:r>
            <a:r>
              <a:rPr lang="en-US" dirty="0" smtClean="0">
                <a:latin typeface="+mj-lt"/>
              </a:rPr>
              <a:t> internetwork </a:t>
            </a:r>
            <a:r>
              <a:rPr lang="en-US" dirty="0" err="1" smtClean="0">
                <a:latin typeface="+mj-lt"/>
              </a:rPr>
              <a:t>disebut</a:t>
            </a:r>
            <a:r>
              <a:rPr lang="en-US" dirty="0" smtClean="0">
                <a:latin typeface="+mj-lt"/>
              </a:rPr>
              <a:t> </a:t>
            </a:r>
            <a:r>
              <a:rPr lang="en-US" dirty="0" err="1" smtClean="0">
                <a:latin typeface="+mj-lt"/>
              </a:rPr>
              <a:t>subnetwork</a:t>
            </a:r>
            <a:r>
              <a:rPr lang="en-US" dirty="0" smtClean="0">
                <a:latin typeface="+mj-lt"/>
              </a:rPr>
              <a:t> </a:t>
            </a:r>
            <a:r>
              <a:rPr lang="en-US" dirty="0" err="1" smtClean="0">
                <a:latin typeface="+mj-lt"/>
              </a:rPr>
              <a:t>atau</a:t>
            </a:r>
            <a:r>
              <a:rPr lang="en-US" dirty="0" smtClean="0">
                <a:latin typeface="+mj-lt"/>
              </a:rPr>
              <a:t> subnet.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Cara </a:t>
            </a:r>
            <a:r>
              <a:rPr lang="en-US" dirty="0" err="1" smtClean="0"/>
              <a:t>Pengaksesan</a:t>
            </a:r>
            <a:r>
              <a:rPr lang="en-US" dirty="0" smtClean="0"/>
              <a:t> Internet</a:t>
            </a:r>
            <a:endParaRPr lang="en-SG" dirty="0"/>
          </a:p>
        </p:txBody>
      </p:sp>
      <p:sp>
        <p:nvSpPr>
          <p:cNvPr id="5" name="Content Placeholder 4"/>
          <p:cNvSpPr>
            <a:spLocks noGrp="1"/>
          </p:cNvSpPr>
          <p:nvPr>
            <p:ph idx="1"/>
          </p:nvPr>
        </p:nvSpPr>
        <p:spPr/>
        <p:txBody>
          <a:bodyPr/>
          <a:lstStyle/>
          <a:p>
            <a:r>
              <a:rPr lang="en-SG" dirty="0" smtClean="0"/>
              <a:t>Dial Up</a:t>
            </a:r>
          </a:p>
          <a:p>
            <a:r>
              <a:rPr lang="en-SG" dirty="0" smtClean="0"/>
              <a:t>ADSL</a:t>
            </a:r>
          </a:p>
          <a:p>
            <a:r>
              <a:rPr lang="en-SG" dirty="0" smtClean="0"/>
              <a:t>LAN</a:t>
            </a:r>
          </a:p>
          <a:p>
            <a:r>
              <a:rPr lang="en-SG" dirty="0" err="1" smtClean="0"/>
              <a:t>Wi-fi</a:t>
            </a:r>
            <a:endParaRPr lang="en-SG" dirty="0" smtClean="0"/>
          </a:p>
          <a:p>
            <a:r>
              <a:rPr lang="en-SG" dirty="0" smtClean="0"/>
              <a:t>Wireless Broadband</a:t>
            </a:r>
          </a:p>
          <a:p>
            <a:r>
              <a:rPr lang="en-SG" dirty="0" smtClean="0"/>
              <a:t>3G</a:t>
            </a:r>
          </a:p>
          <a:p>
            <a:r>
              <a:rPr lang="en-SG" dirty="0" smtClean="0"/>
              <a:t>GPRS</a:t>
            </a:r>
          </a:p>
          <a:p>
            <a:endParaRPr lang="en-SG"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srcRect/>
          <a:stretch>
            <a:fillRect/>
          </a:stretch>
        </p:blipFill>
        <p:spPr bwMode="auto">
          <a:xfrm>
            <a:off x="1857356" y="1285860"/>
            <a:ext cx="4718840" cy="1714512"/>
          </a:xfrm>
          <a:prstGeom prst="rect">
            <a:avLst/>
          </a:prstGeom>
          <a:noFill/>
          <a:ln w="9525">
            <a:noFill/>
            <a:miter lim="800000"/>
            <a:headEnd/>
            <a:tailEnd/>
          </a:ln>
          <a:effectLst/>
        </p:spPr>
      </p:pic>
      <p:pic>
        <p:nvPicPr>
          <p:cNvPr id="79875" name="Picture 3"/>
          <p:cNvPicPr>
            <a:picLocks noChangeAspect="1" noChangeArrowheads="1"/>
          </p:cNvPicPr>
          <p:nvPr/>
        </p:nvPicPr>
        <p:blipFill>
          <a:blip r:embed="rId3"/>
          <a:srcRect/>
          <a:stretch>
            <a:fillRect/>
          </a:stretch>
        </p:blipFill>
        <p:spPr bwMode="auto">
          <a:xfrm>
            <a:off x="1857356" y="4000504"/>
            <a:ext cx="6044747" cy="2619390"/>
          </a:xfrm>
          <a:prstGeom prst="rect">
            <a:avLst/>
          </a:prstGeom>
          <a:noFill/>
          <a:ln w="9525">
            <a:noFill/>
            <a:miter lim="800000"/>
            <a:headEnd/>
            <a:tailEnd/>
          </a:ln>
          <a:effectLst/>
        </p:spPr>
      </p:pic>
      <p:sp>
        <p:nvSpPr>
          <p:cNvPr id="6" name="TextBox 5"/>
          <p:cNvSpPr txBox="1"/>
          <p:nvPr/>
        </p:nvSpPr>
        <p:spPr>
          <a:xfrm>
            <a:off x="1357290" y="500042"/>
            <a:ext cx="4643470" cy="523220"/>
          </a:xfrm>
          <a:prstGeom prst="rect">
            <a:avLst/>
          </a:prstGeom>
          <a:noFill/>
        </p:spPr>
        <p:txBody>
          <a:bodyPr wrap="square" rtlCol="0">
            <a:spAutoFit/>
          </a:bodyPr>
          <a:lstStyle/>
          <a:p>
            <a:r>
              <a:rPr lang="en-US" sz="2800" dirty="0" smtClean="0"/>
              <a:t>1. Dial Up Connection</a:t>
            </a:r>
            <a:endParaRPr lang="en-SG" sz="2800" dirty="0"/>
          </a:p>
        </p:txBody>
      </p:sp>
      <p:sp>
        <p:nvSpPr>
          <p:cNvPr id="7" name="TextBox 6"/>
          <p:cNvSpPr txBox="1"/>
          <p:nvPr/>
        </p:nvSpPr>
        <p:spPr>
          <a:xfrm>
            <a:off x="1428728" y="3214686"/>
            <a:ext cx="4643470" cy="523220"/>
          </a:xfrm>
          <a:prstGeom prst="rect">
            <a:avLst/>
          </a:prstGeom>
          <a:noFill/>
        </p:spPr>
        <p:txBody>
          <a:bodyPr wrap="square" rtlCol="0">
            <a:spAutoFit/>
          </a:bodyPr>
          <a:lstStyle/>
          <a:p>
            <a:r>
              <a:rPr lang="en-US" sz="2800" dirty="0" smtClean="0"/>
              <a:t>2. ADSL</a:t>
            </a:r>
            <a:endParaRPr lang="en-SG"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srcRect/>
          <a:stretch>
            <a:fillRect/>
          </a:stretch>
        </p:blipFill>
        <p:spPr bwMode="auto">
          <a:xfrm>
            <a:off x="3929058" y="428604"/>
            <a:ext cx="4000518" cy="3107069"/>
          </a:xfrm>
          <a:prstGeom prst="rect">
            <a:avLst/>
          </a:prstGeom>
          <a:noFill/>
          <a:ln w="9525">
            <a:noFill/>
            <a:miter lim="800000"/>
            <a:headEnd/>
            <a:tailEnd/>
          </a:ln>
          <a:effectLst/>
        </p:spPr>
      </p:pic>
      <p:pic>
        <p:nvPicPr>
          <p:cNvPr id="80899" name="Picture 3"/>
          <p:cNvPicPr>
            <a:picLocks noChangeAspect="1" noChangeArrowheads="1"/>
          </p:cNvPicPr>
          <p:nvPr/>
        </p:nvPicPr>
        <p:blipFill>
          <a:blip r:embed="rId3"/>
          <a:srcRect/>
          <a:stretch>
            <a:fillRect/>
          </a:stretch>
        </p:blipFill>
        <p:spPr bwMode="auto">
          <a:xfrm>
            <a:off x="3976703" y="3714764"/>
            <a:ext cx="4881577" cy="2928946"/>
          </a:xfrm>
          <a:prstGeom prst="rect">
            <a:avLst/>
          </a:prstGeom>
          <a:noFill/>
          <a:ln w="9525">
            <a:noFill/>
            <a:miter lim="800000"/>
            <a:headEnd/>
            <a:tailEnd/>
          </a:ln>
          <a:effectLst/>
        </p:spPr>
      </p:pic>
      <p:sp>
        <p:nvSpPr>
          <p:cNvPr id="4" name="TextBox 3"/>
          <p:cNvSpPr txBox="1"/>
          <p:nvPr/>
        </p:nvSpPr>
        <p:spPr>
          <a:xfrm>
            <a:off x="428596" y="1357298"/>
            <a:ext cx="2857520" cy="523220"/>
          </a:xfrm>
          <a:prstGeom prst="rect">
            <a:avLst/>
          </a:prstGeom>
          <a:noFill/>
        </p:spPr>
        <p:txBody>
          <a:bodyPr wrap="square" rtlCol="0">
            <a:spAutoFit/>
          </a:bodyPr>
          <a:lstStyle/>
          <a:p>
            <a:r>
              <a:rPr lang="en-US" sz="2800" dirty="0" smtClean="0"/>
              <a:t>3. LAN</a:t>
            </a:r>
            <a:endParaRPr lang="en-SG" sz="2800" dirty="0"/>
          </a:p>
        </p:txBody>
      </p:sp>
      <p:sp>
        <p:nvSpPr>
          <p:cNvPr id="5" name="TextBox 4"/>
          <p:cNvSpPr txBox="1"/>
          <p:nvPr/>
        </p:nvSpPr>
        <p:spPr>
          <a:xfrm>
            <a:off x="500034" y="3786190"/>
            <a:ext cx="2857520" cy="523220"/>
          </a:xfrm>
          <a:prstGeom prst="rect">
            <a:avLst/>
          </a:prstGeom>
          <a:noFill/>
        </p:spPr>
        <p:txBody>
          <a:bodyPr wrap="square" rtlCol="0">
            <a:spAutoFit/>
          </a:bodyPr>
          <a:lstStyle/>
          <a:p>
            <a:r>
              <a:rPr lang="en-US" sz="2800" dirty="0" smtClean="0"/>
              <a:t>4. </a:t>
            </a:r>
            <a:r>
              <a:rPr lang="en-US" sz="2800" dirty="0" err="1" smtClean="0"/>
              <a:t>Wi</a:t>
            </a:r>
            <a:r>
              <a:rPr lang="en-US" sz="2800" dirty="0" smtClean="0"/>
              <a:t> </a:t>
            </a:r>
            <a:r>
              <a:rPr lang="en-US" sz="2800" dirty="0" err="1" smtClean="0"/>
              <a:t>Fi</a:t>
            </a:r>
            <a:endParaRPr lang="en-SG"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srcRect/>
          <a:stretch>
            <a:fillRect/>
          </a:stretch>
        </p:blipFill>
        <p:spPr bwMode="auto">
          <a:xfrm>
            <a:off x="4572010" y="714356"/>
            <a:ext cx="4500584" cy="3375438"/>
          </a:xfrm>
          <a:prstGeom prst="rect">
            <a:avLst/>
          </a:prstGeom>
          <a:noFill/>
          <a:ln w="9525">
            <a:noFill/>
            <a:miter lim="800000"/>
            <a:headEnd/>
            <a:tailEnd/>
          </a:ln>
          <a:effectLst/>
        </p:spPr>
      </p:pic>
      <p:sp>
        <p:nvSpPr>
          <p:cNvPr id="3" name="TextBox 2"/>
          <p:cNvSpPr txBox="1"/>
          <p:nvPr/>
        </p:nvSpPr>
        <p:spPr>
          <a:xfrm>
            <a:off x="142844" y="214290"/>
            <a:ext cx="2857520" cy="954107"/>
          </a:xfrm>
          <a:prstGeom prst="rect">
            <a:avLst/>
          </a:prstGeom>
          <a:noFill/>
        </p:spPr>
        <p:txBody>
          <a:bodyPr wrap="square" rtlCol="0">
            <a:spAutoFit/>
          </a:bodyPr>
          <a:lstStyle/>
          <a:p>
            <a:r>
              <a:rPr lang="en-US" sz="2800" dirty="0" smtClean="0"/>
              <a:t>5. Wireless Broadband</a:t>
            </a:r>
            <a:endParaRPr lang="en-SG" sz="2800" dirty="0"/>
          </a:p>
        </p:txBody>
      </p:sp>
      <p:pic>
        <p:nvPicPr>
          <p:cNvPr id="8193" name="Picture 1"/>
          <p:cNvPicPr>
            <a:picLocks noChangeAspect="1" noChangeArrowheads="1"/>
          </p:cNvPicPr>
          <p:nvPr/>
        </p:nvPicPr>
        <p:blipFill>
          <a:blip r:embed="rId3"/>
          <a:srcRect/>
          <a:stretch>
            <a:fillRect/>
          </a:stretch>
        </p:blipFill>
        <p:spPr bwMode="auto">
          <a:xfrm>
            <a:off x="4714876" y="4243406"/>
            <a:ext cx="3973719" cy="2543180"/>
          </a:xfrm>
          <a:prstGeom prst="rect">
            <a:avLst/>
          </a:prstGeom>
          <a:noFill/>
          <a:ln w="9525">
            <a:noFill/>
            <a:miter lim="800000"/>
            <a:headEnd/>
            <a:tailEnd/>
          </a:ln>
          <a:effectLst/>
        </p:spPr>
      </p:pic>
      <p:sp>
        <p:nvSpPr>
          <p:cNvPr id="5" name="TextBox 4"/>
          <p:cNvSpPr txBox="1"/>
          <p:nvPr/>
        </p:nvSpPr>
        <p:spPr>
          <a:xfrm>
            <a:off x="214282" y="4071942"/>
            <a:ext cx="2857520" cy="523220"/>
          </a:xfrm>
          <a:prstGeom prst="rect">
            <a:avLst/>
          </a:prstGeom>
          <a:noFill/>
        </p:spPr>
        <p:txBody>
          <a:bodyPr wrap="square" rtlCol="0">
            <a:spAutoFit/>
          </a:bodyPr>
          <a:lstStyle/>
          <a:p>
            <a:r>
              <a:rPr lang="en-US" sz="2800" dirty="0" smtClean="0"/>
              <a:t>6. 3G</a:t>
            </a:r>
            <a:endParaRPr lang="en-SG" sz="2800" dirty="0"/>
          </a:p>
        </p:txBody>
      </p:sp>
      <p:sp>
        <p:nvSpPr>
          <p:cNvPr id="6" name="TextBox 5"/>
          <p:cNvSpPr txBox="1"/>
          <p:nvPr/>
        </p:nvSpPr>
        <p:spPr>
          <a:xfrm>
            <a:off x="214282" y="4500570"/>
            <a:ext cx="4357718" cy="2308324"/>
          </a:xfrm>
          <a:prstGeom prst="rect">
            <a:avLst/>
          </a:prstGeom>
          <a:noFill/>
        </p:spPr>
        <p:txBody>
          <a:bodyPr wrap="square" rtlCol="0">
            <a:spAutoFit/>
          </a:bodyPr>
          <a:lstStyle/>
          <a:p>
            <a:r>
              <a:rPr lang="en-SG" sz="1600" dirty="0" smtClean="0">
                <a:latin typeface="+mj-lt"/>
              </a:rPr>
              <a:t>3G </a:t>
            </a:r>
            <a:r>
              <a:rPr lang="en-SG" sz="1600" dirty="0" err="1" smtClean="0">
                <a:latin typeface="+mj-lt"/>
              </a:rPr>
              <a:t>sebagai</a:t>
            </a:r>
            <a:r>
              <a:rPr lang="en-SG" sz="1600" dirty="0" smtClean="0">
                <a:latin typeface="+mj-lt"/>
              </a:rPr>
              <a:t> </a:t>
            </a:r>
            <a:r>
              <a:rPr lang="en-SG" sz="1600" dirty="0" err="1" smtClean="0">
                <a:latin typeface="+mj-lt"/>
              </a:rPr>
              <a:t>sebuah</a:t>
            </a:r>
            <a:r>
              <a:rPr lang="en-SG" sz="1600" dirty="0" smtClean="0">
                <a:latin typeface="+mj-lt"/>
              </a:rPr>
              <a:t> </a:t>
            </a:r>
            <a:r>
              <a:rPr lang="en-SG" sz="1600" dirty="0" err="1" smtClean="0">
                <a:latin typeface="+mj-lt"/>
              </a:rPr>
              <a:t>solusi</a:t>
            </a:r>
            <a:r>
              <a:rPr lang="en-SG" sz="1600" dirty="0" smtClean="0">
                <a:latin typeface="+mj-lt"/>
              </a:rPr>
              <a:t> </a:t>
            </a:r>
            <a:r>
              <a:rPr lang="en-SG" sz="1600" dirty="0" err="1" smtClean="0">
                <a:latin typeface="+mj-lt"/>
              </a:rPr>
              <a:t>nirkabel</a:t>
            </a:r>
            <a:r>
              <a:rPr lang="en-SG" sz="1600" dirty="0" smtClean="0">
                <a:latin typeface="+mj-lt"/>
              </a:rPr>
              <a:t> yang </a:t>
            </a:r>
            <a:r>
              <a:rPr lang="en-SG" sz="1600" dirty="0" err="1" smtClean="0">
                <a:latin typeface="+mj-lt"/>
              </a:rPr>
              <a:t>bisa</a:t>
            </a:r>
            <a:r>
              <a:rPr lang="en-SG" sz="1600" dirty="0" smtClean="0">
                <a:latin typeface="+mj-lt"/>
              </a:rPr>
              <a:t> </a:t>
            </a:r>
            <a:r>
              <a:rPr lang="en-SG" sz="1600" dirty="0" err="1" smtClean="0">
                <a:latin typeface="+mj-lt"/>
              </a:rPr>
              <a:t>memberikan</a:t>
            </a:r>
            <a:r>
              <a:rPr lang="en-SG" sz="1600" dirty="0" smtClean="0">
                <a:latin typeface="+mj-lt"/>
              </a:rPr>
              <a:t> </a:t>
            </a:r>
            <a:r>
              <a:rPr lang="en-SG" sz="1600" dirty="0" err="1" smtClean="0">
                <a:latin typeface="+mj-lt"/>
              </a:rPr>
              <a:t>kecepatan</a:t>
            </a:r>
            <a:r>
              <a:rPr lang="en-SG" sz="1600" dirty="0" smtClean="0">
                <a:latin typeface="+mj-lt"/>
              </a:rPr>
              <a:t> </a:t>
            </a:r>
            <a:r>
              <a:rPr lang="en-SG" sz="1600" dirty="0" err="1" smtClean="0">
                <a:latin typeface="+mj-lt"/>
              </a:rPr>
              <a:t>akses</a:t>
            </a:r>
            <a:r>
              <a:rPr lang="en-SG" sz="1600" dirty="0" smtClean="0">
                <a:latin typeface="+mj-lt"/>
              </a:rPr>
              <a:t>:</a:t>
            </a:r>
          </a:p>
          <a:p>
            <a:pPr marL="342900" indent="-342900">
              <a:buFont typeface="Arial" pitchFamily="34" charset="0"/>
              <a:buChar char="•"/>
            </a:pPr>
            <a:r>
              <a:rPr lang="en-SG" sz="1600" dirty="0" err="1" smtClean="0">
                <a:latin typeface="+mj-lt"/>
              </a:rPr>
              <a:t>Sebesar</a:t>
            </a:r>
            <a:r>
              <a:rPr lang="en-SG" sz="1600" dirty="0" smtClean="0">
                <a:latin typeface="+mj-lt"/>
              </a:rPr>
              <a:t> 144 Kbps </a:t>
            </a:r>
            <a:r>
              <a:rPr lang="en-SG" sz="1600" dirty="0" err="1" smtClean="0">
                <a:latin typeface="+mj-lt"/>
              </a:rPr>
              <a:t>untuk</a:t>
            </a:r>
            <a:r>
              <a:rPr lang="en-SG" sz="1600" dirty="0" smtClean="0">
                <a:latin typeface="+mj-lt"/>
              </a:rPr>
              <a:t> </a:t>
            </a:r>
            <a:r>
              <a:rPr lang="en-SG" sz="1600" dirty="0" err="1" smtClean="0">
                <a:latin typeface="+mj-lt"/>
              </a:rPr>
              <a:t>kondisi</a:t>
            </a:r>
            <a:r>
              <a:rPr lang="en-SG" sz="1600" dirty="0" smtClean="0">
                <a:latin typeface="+mj-lt"/>
              </a:rPr>
              <a:t> </a:t>
            </a:r>
            <a:r>
              <a:rPr lang="en-SG" sz="1600" dirty="0" err="1" smtClean="0">
                <a:latin typeface="+mj-lt"/>
              </a:rPr>
              <a:t>bergerak</a:t>
            </a:r>
            <a:r>
              <a:rPr lang="en-SG" sz="1600" dirty="0" smtClean="0">
                <a:latin typeface="+mj-lt"/>
              </a:rPr>
              <a:t> </a:t>
            </a:r>
            <a:r>
              <a:rPr lang="en-SG" sz="1600" dirty="0" err="1" smtClean="0">
                <a:latin typeface="+mj-lt"/>
              </a:rPr>
              <a:t>cepat</a:t>
            </a:r>
            <a:r>
              <a:rPr lang="en-SG" sz="1600" dirty="0" smtClean="0">
                <a:latin typeface="+mj-lt"/>
              </a:rPr>
              <a:t> (</a:t>
            </a:r>
            <a:r>
              <a:rPr lang="en-SG" sz="1600" i="1" dirty="0" smtClean="0">
                <a:latin typeface="+mj-lt"/>
              </a:rPr>
              <a:t>mobile</a:t>
            </a:r>
            <a:r>
              <a:rPr lang="en-SG" sz="1600" dirty="0" smtClean="0">
                <a:latin typeface="+mj-lt"/>
              </a:rPr>
              <a:t>).</a:t>
            </a:r>
          </a:p>
          <a:p>
            <a:pPr marL="342900" indent="-342900">
              <a:buFont typeface="Arial" pitchFamily="34" charset="0"/>
              <a:buChar char="•"/>
            </a:pPr>
            <a:r>
              <a:rPr lang="en-SG" sz="1600" dirty="0" err="1" smtClean="0">
                <a:latin typeface="+mj-lt"/>
              </a:rPr>
              <a:t>Sebesar</a:t>
            </a:r>
            <a:r>
              <a:rPr lang="en-SG" sz="1600" dirty="0" smtClean="0">
                <a:latin typeface="+mj-lt"/>
              </a:rPr>
              <a:t> 384 Kbps </a:t>
            </a:r>
            <a:r>
              <a:rPr lang="en-SG" sz="1600" dirty="0" err="1" smtClean="0">
                <a:latin typeface="+mj-lt"/>
              </a:rPr>
              <a:t>untuk</a:t>
            </a:r>
            <a:r>
              <a:rPr lang="en-SG" sz="1600" dirty="0" smtClean="0">
                <a:latin typeface="+mj-lt"/>
              </a:rPr>
              <a:t> </a:t>
            </a:r>
            <a:r>
              <a:rPr lang="en-SG" sz="1600" dirty="0" err="1" smtClean="0">
                <a:latin typeface="+mj-lt"/>
              </a:rPr>
              <a:t>kondisi</a:t>
            </a:r>
            <a:r>
              <a:rPr lang="en-SG" sz="1600" dirty="0" smtClean="0">
                <a:latin typeface="+mj-lt"/>
              </a:rPr>
              <a:t> </a:t>
            </a:r>
            <a:r>
              <a:rPr lang="en-SG" sz="1600" dirty="0" err="1" smtClean="0">
                <a:latin typeface="+mj-lt"/>
              </a:rPr>
              <a:t>berjalan</a:t>
            </a:r>
            <a:r>
              <a:rPr lang="en-SG" sz="1600" dirty="0" smtClean="0">
                <a:latin typeface="+mj-lt"/>
              </a:rPr>
              <a:t> (</a:t>
            </a:r>
            <a:r>
              <a:rPr lang="en-SG" sz="1600" i="1" dirty="0" smtClean="0">
                <a:latin typeface="+mj-lt"/>
              </a:rPr>
              <a:t>pedestrian</a:t>
            </a:r>
            <a:r>
              <a:rPr lang="en-SG" sz="1600" dirty="0" smtClean="0">
                <a:latin typeface="+mj-lt"/>
              </a:rPr>
              <a:t>).</a:t>
            </a:r>
          </a:p>
          <a:p>
            <a:pPr marL="342900" indent="-342900">
              <a:buFont typeface="Arial" pitchFamily="34" charset="0"/>
              <a:buChar char="•"/>
            </a:pPr>
            <a:r>
              <a:rPr lang="en-SG" sz="1600" dirty="0" err="1" smtClean="0">
                <a:latin typeface="+mj-lt"/>
              </a:rPr>
              <a:t>Sebesar</a:t>
            </a:r>
            <a:r>
              <a:rPr lang="en-SG" sz="1600" dirty="0" smtClean="0">
                <a:latin typeface="+mj-lt"/>
              </a:rPr>
              <a:t> 2 Mbps </a:t>
            </a:r>
            <a:r>
              <a:rPr lang="en-SG" sz="1600" dirty="0" err="1" smtClean="0">
                <a:latin typeface="+mj-lt"/>
              </a:rPr>
              <a:t>untuk</a:t>
            </a:r>
            <a:r>
              <a:rPr lang="en-SG" sz="1600" dirty="0" smtClean="0">
                <a:latin typeface="+mj-lt"/>
              </a:rPr>
              <a:t> </a:t>
            </a:r>
            <a:r>
              <a:rPr lang="en-SG" sz="1600" dirty="0" err="1" smtClean="0">
                <a:latin typeface="+mj-lt"/>
              </a:rPr>
              <a:t>kondisi</a:t>
            </a:r>
            <a:r>
              <a:rPr lang="en-SG" sz="1600" dirty="0" smtClean="0">
                <a:latin typeface="+mj-lt"/>
              </a:rPr>
              <a:t> </a:t>
            </a:r>
            <a:r>
              <a:rPr lang="en-SG" sz="1600" dirty="0" err="1" smtClean="0">
                <a:latin typeface="+mj-lt"/>
              </a:rPr>
              <a:t>statik</a:t>
            </a:r>
            <a:r>
              <a:rPr lang="en-SG" sz="1600" dirty="0" smtClean="0">
                <a:latin typeface="+mj-lt"/>
              </a:rPr>
              <a:t> </a:t>
            </a:r>
            <a:r>
              <a:rPr lang="en-SG" sz="1600" dirty="0" err="1" smtClean="0">
                <a:latin typeface="+mj-lt"/>
              </a:rPr>
              <a:t>di</a:t>
            </a:r>
            <a:r>
              <a:rPr lang="en-SG" sz="1600" dirty="0" smtClean="0">
                <a:latin typeface="+mj-lt"/>
              </a:rPr>
              <a:t> </a:t>
            </a:r>
            <a:r>
              <a:rPr lang="en-SG" sz="1600" dirty="0" err="1" smtClean="0">
                <a:latin typeface="+mj-lt"/>
              </a:rPr>
              <a:t>suatu</a:t>
            </a:r>
            <a:r>
              <a:rPr lang="en-SG" sz="1600" dirty="0" smtClean="0">
                <a:latin typeface="+mj-lt"/>
              </a:rPr>
              <a:t> </a:t>
            </a:r>
            <a:r>
              <a:rPr lang="en-SG" sz="1600" dirty="0" err="1" smtClean="0">
                <a:latin typeface="+mj-lt"/>
              </a:rPr>
              <a:t>tempat</a:t>
            </a:r>
            <a:r>
              <a:rPr lang="en-SG" sz="1600" dirty="0" smtClean="0">
                <a:latin typeface="+mj-lt"/>
              </a:rPr>
              <a:t>.</a:t>
            </a:r>
          </a:p>
          <a:p>
            <a:endParaRPr lang="en-SG" sz="1600" dirty="0">
              <a:latin typeface="+mj-lt"/>
            </a:endParaRPr>
          </a:p>
        </p:txBody>
      </p:sp>
      <p:sp>
        <p:nvSpPr>
          <p:cNvPr id="7" name="TextBox 6"/>
          <p:cNvSpPr txBox="1"/>
          <p:nvPr/>
        </p:nvSpPr>
        <p:spPr>
          <a:xfrm>
            <a:off x="214282" y="1285860"/>
            <a:ext cx="4214842" cy="2800767"/>
          </a:xfrm>
          <a:prstGeom prst="rect">
            <a:avLst/>
          </a:prstGeom>
          <a:noFill/>
        </p:spPr>
        <p:txBody>
          <a:bodyPr wrap="square" rtlCol="0">
            <a:spAutoFit/>
          </a:bodyPr>
          <a:lstStyle/>
          <a:p>
            <a:pPr algn="just"/>
            <a:r>
              <a:rPr lang="en-SG" sz="1600" dirty="0" err="1" smtClean="0">
                <a:latin typeface="Franklin Gothic Book" pitchFamily="34" charset="0"/>
              </a:rPr>
              <a:t>Jangkauan</a:t>
            </a:r>
            <a:r>
              <a:rPr lang="en-SG" sz="1600" dirty="0" smtClean="0">
                <a:latin typeface="Franklin Gothic Book" pitchFamily="34" charset="0"/>
              </a:rPr>
              <a:t> </a:t>
            </a:r>
            <a:r>
              <a:rPr lang="en-SG" sz="1600" dirty="0" err="1" smtClean="0">
                <a:latin typeface="Franklin Gothic Book" pitchFamily="34" charset="0"/>
              </a:rPr>
              <a:t>WiFi</a:t>
            </a:r>
            <a:r>
              <a:rPr lang="en-SG" sz="1600" dirty="0" smtClean="0">
                <a:latin typeface="Franklin Gothic Book" pitchFamily="34" charset="0"/>
              </a:rPr>
              <a:t> </a:t>
            </a:r>
            <a:r>
              <a:rPr lang="en-SG" sz="1600" dirty="0" err="1" smtClean="0">
                <a:latin typeface="Franklin Gothic Book" pitchFamily="34" charset="0"/>
              </a:rPr>
              <a:t>masih</a:t>
            </a:r>
            <a:r>
              <a:rPr lang="en-SG" sz="1600" dirty="0" smtClean="0">
                <a:latin typeface="Franklin Gothic Book" pitchFamily="34" charset="0"/>
              </a:rPr>
              <a:t> </a:t>
            </a:r>
            <a:r>
              <a:rPr lang="en-SG" sz="1600" dirty="0" err="1" smtClean="0">
                <a:latin typeface="Franklin Gothic Book" pitchFamily="34" charset="0"/>
              </a:rPr>
              <a:t>terbatas</a:t>
            </a:r>
            <a:r>
              <a:rPr lang="en-SG" sz="1600" dirty="0" smtClean="0">
                <a:latin typeface="Franklin Gothic Book" pitchFamily="34" charset="0"/>
              </a:rPr>
              <a:t> </a:t>
            </a:r>
            <a:r>
              <a:rPr lang="en-SG" sz="1600" dirty="0" err="1" smtClean="0">
                <a:latin typeface="Franklin Gothic Book" pitchFamily="34" charset="0"/>
              </a:rPr>
              <a:t>sampai</a:t>
            </a:r>
            <a:r>
              <a:rPr lang="en-SG" sz="1600" dirty="0" smtClean="0">
                <a:latin typeface="Franklin Gothic Book" pitchFamily="34" charset="0"/>
              </a:rPr>
              <a:t> 100 m, </a:t>
            </a:r>
            <a:r>
              <a:rPr lang="en-SG" sz="1600" dirty="0" err="1" smtClean="0">
                <a:latin typeface="Franklin Gothic Book" pitchFamily="34" charset="0"/>
              </a:rPr>
              <a:t>sedangkan</a:t>
            </a:r>
            <a:r>
              <a:rPr lang="en-SG" sz="1600" dirty="0" smtClean="0">
                <a:latin typeface="Franklin Gothic Book" pitchFamily="34" charset="0"/>
              </a:rPr>
              <a:t> </a:t>
            </a:r>
            <a:r>
              <a:rPr lang="en-SG" sz="1600" i="1" dirty="0" smtClean="0">
                <a:latin typeface="Franklin Gothic Book" pitchFamily="34" charset="0"/>
              </a:rPr>
              <a:t>Wireless Broadband</a:t>
            </a:r>
            <a:r>
              <a:rPr lang="en-SG" sz="1600" dirty="0" smtClean="0">
                <a:latin typeface="Franklin Gothic Book" pitchFamily="34" charset="0"/>
              </a:rPr>
              <a:t> </a:t>
            </a:r>
            <a:r>
              <a:rPr lang="en-SG" sz="1600" dirty="0" err="1" smtClean="0">
                <a:latin typeface="Franklin Gothic Book" pitchFamily="34" charset="0"/>
              </a:rPr>
              <a:t>diklaim</a:t>
            </a:r>
            <a:r>
              <a:rPr lang="en-SG" sz="1600" dirty="0" smtClean="0">
                <a:latin typeface="Franklin Gothic Book" pitchFamily="34" charset="0"/>
              </a:rPr>
              <a:t> </a:t>
            </a:r>
            <a:r>
              <a:rPr lang="en-SG" sz="1600" dirty="0" err="1" smtClean="0">
                <a:latin typeface="Franklin Gothic Book" pitchFamily="34" charset="0"/>
              </a:rPr>
              <a:t>dapat</a:t>
            </a:r>
            <a:r>
              <a:rPr lang="en-SG" sz="1600" dirty="0" smtClean="0">
                <a:latin typeface="Franklin Gothic Book" pitchFamily="34" charset="0"/>
              </a:rPr>
              <a:t> </a:t>
            </a:r>
            <a:r>
              <a:rPr lang="en-SG" sz="1600" dirty="0" err="1" smtClean="0">
                <a:latin typeface="Franklin Gothic Book" pitchFamily="34" charset="0"/>
              </a:rPr>
              <a:t>diakses</a:t>
            </a:r>
            <a:r>
              <a:rPr lang="en-SG" sz="1600" dirty="0" smtClean="0">
                <a:latin typeface="Franklin Gothic Book" pitchFamily="34" charset="0"/>
              </a:rPr>
              <a:t> </a:t>
            </a:r>
            <a:r>
              <a:rPr lang="en-SG" sz="1600" dirty="0" err="1" smtClean="0">
                <a:latin typeface="Franklin Gothic Book" pitchFamily="34" charset="0"/>
              </a:rPr>
              <a:t>sampai</a:t>
            </a:r>
            <a:r>
              <a:rPr lang="en-SG" sz="1600" dirty="0" smtClean="0">
                <a:latin typeface="Franklin Gothic Book" pitchFamily="34" charset="0"/>
              </a:rPr>
              <a:t> </a:t>
            </a:r>
            <a:r>
              <a:rPr lang="en-SG" sz="1600" dirty="0" err="1" smtClean="0">
                <a:latin typeface="Franklin Gothic Book" pitchFamily="34" charset="0"/>
              </a:rPr>
              <a:t>jarak</a:t>
            </a:r>
            <a:r>
              <a:rPr lang="en-SG" sz="1600" dirty="0" smtClean="0">
                <a:latin typeface="Franklin Gothic Book" pitchFamily="34" charset="0"/>
              </a:rPr>
              <a:t> 1 km </a:t>
            </a:r>
            <a:r>
              <a:rPr lang="en-SG" sz="1600" dirty="0" err="1" smtClean="0">
                <a:latin typeface="Franklin Gothic Book" pitchFamily="34" charset="0"/>
              </a:rPr>
              <a:t>dari</a:t>
            </a:r>
            <a:r>
              <a:rPr lang="en-SG" sz="1600" dirty="0" smtClean="0">
                <a:latin typeface="Franklin Gothic Book" pitchFamily="34" charset="0"/>
              </a:rPr>
              <a:t> </a:t>
            </a:r>
            <a:r>
              <a:rPr lang="en-SG" sz="1600" dirty="0" err="1" smtClean="0">
                <a:latin typeface="Franklin Gothic Book" pitchFamily="34" charset="0"/>
              </a:rPr>
              <a:t>stasiun</a:t>
            </a:r>
            <a:r>
              <a:rPr lang="en-SG" sz="1600" dirty="0" smtClean="0">
                <a:latin typeface="Franklin Gothic Book" pitchFamily="34" charset="0"/>
              </a:rPr>
              <a:t> </a:t>
            </a:r>
            <a:r>
              <a:rPr lang="en-SG" sz="1600" dirty="0" err="1" smtClean="0">
                <a:latin typeface="Franklin Gothic Book" pitchFamily="34" charset="0"/>
              </a:rPr>
              <a:t>pemancarnya</a:t>
            </a:r>
            <a:r>
              <a:rPr lang="en-SG" sz="1600" dirty="0" smtClean="0">
                <a:latin typeface="Franklin Gothic Book" pitchFamily="34" charset="0"/>
              </a:rPr>
              <a:t>.  </a:t>
            </a:r>
            <a:r>
              <a:rPr lang="en-SG" sz="1600" i="1" dirty="0" smtClean="0">
                <a:latin typeface="Franklin Gothic Book" pitchFamily="34" charset="0"/>
              </a:rPr>
              <a:t>Wireless Broadband </a:t>
            </a:r>
            <a:r>
              <a:rPr lang="en-SG" sz="1600" dirty="0" err="1" smtClean="0">
                <a:latin typeface="Franklin Gothic Book" pitchFamily="34" charset="0"/>
              </a:rPr>
              <a:t>juga</a:t>
            </a:r>
            <a:r>
              <a:rPr lang="en-SG" sz="1600" dirty="0" smtClean="0">
                <a:latin typeface="Franklin Gothic Book" pitchFamily="34" charset="0"/>
              </a:rPr>
              <a:t> </a:t>
            </a:r>
            <a:r>
              <a:rPr lang="en-SG" sz="1600" dirty="0" err="1" smtClean="0">
                <a:latin typeface="Franklin Gothic Book" pitchFamily="34" charset="0"/>
              </a:rPr>
              <a:t>memungkinkan</a:t>
            </a:r>
            <a:r>
              <a:rPr lang="en-SG" sz="1600" dirty="0" smtClean="0">
                <a:latin typeface="Franklin Gothic Book" pitchFamily="34" charset="0"/>
              </a:rPr>
              <a:t> </a:t>
            </a:r>
            <a:r>
              <a:rPr lang="en-SG" sz="1600" dirty="0" err="1" smtClean="0">
                <a:latin typeface="Franklin Gothic Book" pitchFamily="34" charset="0"/>
              </a:rPr>
              <a:t>untuk</a:t>
            </a:r>
            <a:r>
              <a:rPr lang="en-SG" sz="1600" dirty="0" smtClean="0">
                <a:latin typeface="Franklin Gothic Book" pitchFamily="34" charset="0"/>
              </a:rPr>
              <a:t> </a:t>
            </a:r>
            <a:r>
              <a:rPr lang="en-SG" sz="1600" dirty="0" err="1" smtClean="0">
                <a:latin typeface="Franklin Gothic Book" pitchFamily="34" charset="0"/>
              </a:rPr>
              <a:t>diakses</a:t>
            </a:r>
            <a:r>
              <a:rPr lang="en-SG" sz="1600" dirty="0" smtClean="0">
                <a:latin typeface="Franklin Gothic Book" pitchFamily="34" charset="0"/>
              </a:rPr>
              <a:t> </a:t>
            </a:r>
            <a:r>
              <a:rPr lang="en-SG" sz="1600" dirty="0" err="1" smtClean="0">
                <a:latin typeface="Franklin Gothic Book" pitchFamily="34" charset="0"/>
              </a:rPr>
              <a:t>dalam</a:t>
            </a:r>
            <a:r>
              <a:rPr lang="en-SG" sz="1600" dirty="0" smtClean="0">
                <a:latin typeface="Franklin Gothic Book" pitchFamily="34" charset="0"/>
              </a:rPr>
              <a:t> </a:t>
            </a:r>
            <a:r>
              <a:rPr lang="en-SG" sz="1600" dirty="0" err="1" smtClean="0">
                <a:latin typeface="Franklin Gothic Book" pitchFamily="34" charset="0"/>
              </a:rPr>
              <a:t>kendaraan</a:t>
            </a:r>
            <a:r>
              <a:rPr lang="en-SG" sz="1600" dirty="0" smtClean="0">
                <a:latin typeface="Franklin Gothic Book" pitchFamily="34" charset="0"/>
              </a:rPr>
              <a:t> </a:t>
            </a:r>
            <a:r>
              <a:rPr lang="en-SG" sz="1600" dirty="0" err="1" smtClean="0">
                <a:latin typeface="Franklin Gothic Book" pitchFamily="34" charset="0"/>
              </a:rPr>
              <a:t>berkecepatan</a:t>
            </a:r>
            <a:r>
              <a:rPr lang="en-SG" sz="1600" dirty="0" smtClean="0">
                <a:latin typeface="Franklin Gothic Book" pitchFamily="34" charset="0"/>
              </a:rPr>
              <a:t> 60 km/jam. </a:t>
            </a:r>
            <a:r>
              <a:rPr lang="en-SG" sz="1600" dirty="0" err="1" smtClean="0">
                <a:latin typeface="Franklin Gothic Book" pitchFamily="34" charset="0"/>
              </a:rPr>
              <a:t>Teknologi</a:t>
            </a:r>
            <a:r>
              <a:rPr lang="en-SG" sz="1600" dirty="0" smtClean="0">
                <a:latin typeface="Franklin Gothic Book" pitchFamily="34" charset="0"/>
              </a:rPr>
              <a:t> </a:t>
            </a:r>
            <a:r>
              <a:rPr lang="en-SG" sz="1600" dirty="0" err="1" smtClean="0">
                <a:latin typeface="Franklin Gothic Book" pitchFamily="34" charset="0"/>
              </a:rPr>
              <a:t>ini</a:t>
            </a:r>
            <a:r>
              <a:rPr lang="en-SG" sz="1600" dirty="0" smtClean="0">
                <a:latin typeface="Franklin Gothic Book" pitchFamily="34" charset="0"/>
              </a:rPr>
              <a:t> </a:t>
            </a:r>
            <a:r>
              <a:rPr lang="en-SG" sz="1600" dirty="0" err="1" smtClean="0">
                <a:latin typeface="Franklin Gothic Book" pitchFamily="34" charset="0"/>
              </a:rPr>
              <a:t>mampu</a:t>
            </a:r>
            <a:r>
              <a:rPr lang="en-SG" sz="1600" dirty="0" smtClean="0">
                <a:latin typeface="Franklin Gothic Book" pitchFamily="34" charset="0"/>
              </a:rPr>
              <a:t> </a:t>
            </a:r>
            <a:r>
              <a:rPr lang="en-SG" sz="1600" dirty="0" err="1" smtClean="0">
                <a:latin typeface="Franklin Gothic Book" pitchFamily="34" charset="0"/>
              </a:rPr>
              <a:t>mengirim</a:t>
            </a:r>
            <a:r>
              <a:rPr lang="en-SG" sz="1600" dirty="0" smtClean="0">
                <a:latin typeface="Franklin Gothic Book" pitchFamily="34" charset="0"/>
              </a:rPr>
              <a:t> data </a:t>
            </a:r>
            <a:r>
              <a:rPr lang="en-SG" sz="1600" dirty="0" err="1" smtClean="0">
                <a:latin typeface="Franklin Gothic Book" pitchFamily="34" charset="0"/>
              </a:rPr>
              <a:t>dengan</a:t>
            </a:r>
            <a:r>
              <a:rPr lang="en-SG" sz="1600" dirty="0" smtClean="0">
                <a:latin typeface="Franklin Gothic Book" pitchFamily="34" charset="0"/>
              </a:rPr>
              <a:t> </a:t>
            </a:r>
            <a:r>
              <a:rPr lang="en-SG" sz="1600" dirty="0" err="1" smtClean="0">
                <a:latin typeface="Franklin Gothic Book" pitchFamily="34" charset="0"/>
              </a:rPr>
              <a:t>kecepatan</a:t>
            </a:r>
            <a:r>
              <a:rPr lang="en-SG" sz="1600" dirty="0" smtClean="0">
                <a:latin typeface="Franklin Gothic Book" pitchFamily="34" charset="0"/>
              </a:rPr>
              <a:t> </a:t>
            </a:r>
            <a:r>
              <a:rPr lang="en-SG" sz="1600" dirty="0" err="1" smtClean="0">
                <a:latin typeface="Franklin Gothic Book" pitchFamily="34" charset="0"/>
              </a:rPr>
              <a:t>hingga</a:t>
            </a:r>
            <a:r>
              <a:rPr lang="en-SG" sz="1600" dirty="0" smtClean="0">
                <a:latin typeface="Franklin Gothic Book" pitchFamily="34" charset="0"/>
              </a:rPr>
              <a:t> 50 Mbps. </a:t>
            </a:r>
            <a:r>
              <a:rPr lang="en-SG" sz="1600" dirty="0" err="1" smtClean="0">
                <a:latin typeface="Franklin Gothic Book" pitchFamily="34" charset="0"/>
              </a:rPr>
              <a:t>Kecepatan</a:t>
            </a:r>
            <a:r>
              <a:rPr lang="en-SG" sz="1600" dirty="0" smtClean="0">
                <a:latin typeface="Franklin Gothic Book" pitchFamily="34" charset="0"/>
              </a:rPr>
              <a:t> transfer data </a:t>
            </a:r>
            <a:r>
              <a:rPr lang="en-SG" sz="1600" dirty="0" err="1" smtClean="0">
                <a:latin typeface="Franklin Gothic Book" pitchFamily="34" charset="0"/>
              </a:rPr>
              <a:t>mampu</a:t>
            </a:r>
            <a:r>
              <a:rPr lang="en-SG" sz="1600" dirty="0" smtClean="0">
                <a:latin typeface="Franklin Gothic Book" pitchFamily="34" charset="0"/>
              </a:rPr>
              <a:t> </a:t>
            </a:r>
            <a:r>
              <a:rPr lang="en-SG" sz="1600" dirty="0" err="1" smtClean="0">
                <a:latin typeface="Franklin Gothic Book" pitchFamily="34" charset="0"/>
              </a:rPr>
              <a:t>mengungguli</a:t>
            </a:r>
            <a:r>
              <a:rPr lang="en-SG" sz="1600" dirty="0" smtClean="0">
                <a:latin typeface="Franklin Gothic Book" pitchFamily="34" charset="0"/>
              </a:rPr>
              <a:t> </a:t>
            </a:r>
            <a:r>
              <a:rPr lang="en-SG" sz="1600" dirty="0" err="1" smtClean="0">
                <a:latin typeface="Franklin Gothic Book" pitchFamily="34" charset="0"/>
              </a:rPr>
              <a:t>kecepatan</a:t>
            </a:r>
            <a:r>
              <a:rPr lang="en-SG" sz="1600" dirty="0" smtClean="0">
                <a:latin typeface="Franklin Gothic Book" pitchFamily="34" charset="0"/>
              </a:rPr>
              <a:t> transfer data </a:t>
            </a:r>
            <a:r>
              <a:rPr lang="en-SG" sz="1600" dirty="0" err="1" smtClean="0">
                <a:latin typeface="Franklin Gothic Book" pitchFamily="34" charset="0"/>
              </a:rPr>
              <a:t>berplatform</a:t>
            </a:r>
            <a:r>
              <a:rPr lang="en-SG" sz="1600" dirty="0" smtClean="0">
                <a:latin typeface="Franklin Gothic Book" pitchFamily="34" charset="0"/>
              </a:rPr>
              <a:t> HSDPA yang </a:t>
            </a:r>
            <a:r>
              <a:rPr lang="en-SG" sz="1600" dirty="0" err="1" smtClean="0">
                <a:latin typeface="Franklin Gothic Book" pitchFamily="34" charset="0"/>
              </a:rPr>
              <a:t>memiliki</a:t>
            </a:r>
            <a:r>
              <a:rPr lang="en-SG" sz="1600" dirty="0" smtClean="0">
                <a:latin typeface="Franklin Gothic Book" pitchFamily="34" charset="0"/>
              </a:rPr>
              <a:t> </a:t>
            </a:r>
            <a:r>
              <a:rPr lang="en-SG" sz="1600" dirty="0" err="1" smtClean="0">
                <a:latin typeface="Franklin Gothic Book" pitchFamily="34" charset="0"/>
              </a:rPr>
              <a:t>kemampuan</a:t>
            </a:r>
            <a:r>
              <a:rPr lang="en-SG" sz="1600" dirty="0" smtClean="0">
                <a:latin typeface="Franklin Gothic Book" pitchFamily="34" charset="0"/>
              </a:rPr>
              <a:t> </a:t>
            </a:r>
            <a:r>
              <a:rPr lang="en-SG" sz="1600" dirty="0" err="1" smtClean="0">
                <a:latin typeface="Franklin Gothic Book" pitchFamily="34" charset="0"/>
              </a:rPr>
              <a:t>mengirim</a:t>
            </a:r>
            <a:r>
              <a:rPr lang="en-SG" sz="1600" dirty="0" smtClean="0">
                <a:latin typeface="Franklin Gothic Book" pitchFamily="34" charset="0"/>
              </a:rPr>
              <a:t> data </a:t>
            </a:r>
            <a:r>
              <a:rPr lang="en-SG" sz="1600" dirty="0" err="1" smtClean="0">
                <a:latin typeface="Franklin Gothic Book" pitchFamily="34" charset="0"/>
              </a:rPr>
              <a:t>hingga</a:t>
            </a:r>
            <a:r>
              <a:rPr lang="en-SG" sz="1600" dirty="0" smtClean="0">
                <a:latin typeface="Franklin Gothic Book" pitchFamily="34" charset="0"/>
              </a:rPr>
              <a:t> 14 Mbps.</a:t>
            </a:r>
            <a:endParaRPr lang="en-SG" sz="1600" dirty="0">
              <a:latin typeface="Franklin Gothic Book"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85720" y="1857364"/>
            <a:ext cx="4643470" cy="4530725"/>
          </a:xfrm>
        </p:spPr>
        <p:txBody>
          <a:bodyPr/>
          <a:lstStyle/>
          <a:p>
            <a:pPr lvl="1" algn="just"/>
            <a:r>
              <a:rPr lang="en-SG" sz="1800" i="1" dirty="0" smtClean="0">
                <a:latin typeface="Franklin Gothic Book" pitchFamily="34" charset="0"/>
              </a:rPr>
              <a:t>General Packet Radio Service</a:t>
            </a:r>
            <a:r>
              <a:rPr lang="en-SG" sz="1800" dirty="0" smtClean="0">
                <a:latin typeface="Franklin Gothic Book" pitchFamily="34" charset="0"/>
              </a:rPr>
              <a:t> </a:t>
            </a:r>
            <a:r>
              <a:rPr lang="en-SG" sz="1800" dirty="0" err="1" smtClean="0">
                <a:latin typeface="Franklin Gothic Book" pitchFamily="34" charset="0"/>
              </a:rPr>
              <a:t>atau</a:t>
            </a:r>
            <a:r>
              <a:rPr lang="en-SG" sz="1800" dirty="0" smtClean="0">
                <a:latin typeface="Franklin Gothic Book" pitchFamily="34" charset="0"/>
              </a:rPr>
              <a:t> GPRS </a:t>
            </a:r>
            <a:r>
              <a:rPr lang="en-SG" sz="1800" dirty="0" err="1" smtClean="0">
                <a:latin typeface="Franklin Gothic Book" pitchFamily="34" charset="0"/>
              </a:rPr>
              <a:t>yaitu</a:t>
            </a:r>
            <a:r>
              <a:rPr lang="en-SG" sz="1800" dirty="0" smtClean="0">
                <a:latin typeface="Franklin Gothic Book" pitchFamily="34" charset="0"/>
              </a:rPr>
              <a:t> </a:t>
            </a:r>
            <a:r>
              <a:rPr lang="en-SG" sz="1800" dirty="0" err="1" smtClean="0">
                <a:latin typeface="Franklin Gothic Book" pitchFamily="34" charset="0"/>
              </a:rPr>
              <a:t>paket</a:t>
            </a:r>
            <a:r>
              <a:rPr lang="en-SG" sz="1800" dirty="0" smtClean="0">
                <a:latin typeface="Franklin Gothic Book" pitchFamily="34" charset="0"/>
              </a:rPr>
              <a:t> </a:t>
            </a:r>
            <a:r>
              <a:rPr lang="en-SG" sz="1800" dirty="0" err="1" smtClean="0">
                <a:latin typeface="Franklin Gothic Book" pitchFamily="34" charset="0"/>
              </a:rPr>
              <a:t>komunikasi</a:t>
            </a:r>
            <a:r>
              <a:rPr lang="en-SG" sz="1800" dirty="0" smtClean="0">
                <a:latin typeface="Franklin Gothic Book" pitchFamily="34" charset="0"/>
              </a:rPr>
              <a:t> data </a:t>
            </a:r>
            <a:r>
              <a:rPr lang="en-SG" sz="1800" dirty="0" err="1" smtClean="0">
                <a:latin typeface="Franklin Gothic Book" pitchFamily="34" charset="0"/>
              </a:rPr>
              <a:t>dan</a:t>
            </a:r>
            <a:r>
              <a:rPr lang="en-SG" sz="1800" dirty="0" smtClean="0">
                <a:latin typeface="Franklin Gothic Book" pitchFamily="34" charset="0"/>
              </a:rPr>
              <a:t> </a:t>
            </a:r>
            <a:r>
              <a:rPr lang="en-SG" sz="1800" dirty="0" err="1" smtClean="0">
                <a:latin typeface="Franklin Gothic Book" pitchFamily="34" charset="0"/>
              </a:rPr>
              <a:t>suara</a:t>
            </a:r>
            <a:r>
              <a:rPr lang="en-SG" sz="1800" dirty="0" smtClean="0">
                <a:latin typeface="Franklin Gothic Book" pitchFamily="34" charset="0"/>
              </a:rPr>
              <a:t> yang </a:t>
            </a:r>
            <a:r>
              <a:rPr lang="en-SG" sz="1800" dirty="0" err="1" smtClean="0">
                <a:latin typeface="Franklin Gothic Book" pitchFamily="34" charset="0"/>
              </a:rPr>
              <a:t>dilakukan</a:t>
            </a:r>
            <a:r>
              <a:rPr lang="en-SG" sz="1800" dirty="0" smtClean="0">
                <a:latin typeface="Franklin Gothic Book" pitchFamily="34" charset="0"/>
              </a:rPr>
              <a:t> </a:t>
            </a:r>
            <a:r>
              <a:rPr lang="en-SG" sz="1800" dirty="0" err="1" smtClean="0">
                <a:latin typeface="Franklin Gothic Book" pitchFamily="34" charset="0"/>
              </a:rPr>
              <a:t>dengan</a:t>
            </a:r>
            <a:r>
              <a:rPr lang="en-SG" sz="1800" dirty="0" smtClean="0">
                <a:latin typeface="Franklin Gothic Book" pitchFamily="34" charset="0"/>
              </a:rPr>
              <a:t> </a:t>
            </a:r>
            <a:r>
              <a:rPr lang="en-SG" sz="1800" dirty="0" err="1" smtClean="0">
                <a:latin typeface="Franklin Gothic Book" pitchFamily="34" charset="0"/>
              </a:rPr>
              <a:t>menggunakan</a:t>
            </a:r>
            <a:r>
              <a:rPr lang="en-SG" sz="1800" dirty="0" smtClean="0">
                <a:latin typeface="Franklin Gothic Book" pitchFamily="34" charset="0"/>
              </a:rPr>
              <a:t> </a:t>
            </a:r>
            <a:r>
              <a:rPr lang="en-SG" sz="1800" dirty="0" err="1" smtClean="0">
                <a:latin typeface="Franklin Gothic Book" pitchFamily="34" charset="0"/>
              </a:rPr>
              <a:t>gelombang</a:t>
            </a:r>
            <a:r>
              <a:rPr lang="en-SG" sz="1800" dirty="0" smtClean="0">
                <a:latin typeface="Franklin Gothic Book" pitchFamily="34" charset="0"/>
              </a:rPr>
              <a:t> radio. </a:t>
            </a:r>
          </a:p>
          <a:p>
            <a:pPr lvl="1" algn="just"/>
            <a:r>
              <a:rPr lang="en-SG" sz="1800" dirty="0" smtClean="0">
                <a:latin typeface="Franklin Gothic Book" pitchFamily="34" charset="0"/>
              </a:rPr>
              <a:t>GPRS </a:t>
            </a:r>
            <a:r>
              <a:rPr lang="en-SG" sz="1800" dirty="0" err="1" smtClean="0">
                <a:latin typeface="Franklin Gothic Book" pitchFamily="34" charset="0"/>
              </a:rPr>
              <a:t>memiliki</a:t>
            </a:r>
            <a:r>
              <a:rPr lang="en-SG" sz="1800" dirty="0" smtClean="0">
                <a:latin typeface="Franklin Gothic Book" pitchFamily="34" charset="0"/>
              </a:rPr>
              <a:t> </a:t>
            </a:r>
            <a:r>
              <a:rPr lang="en-SG" sz="1800" dirty="0" err="1" smtClean="0">
                <a:latin typeface="Franklin Gothic Book" pitchFamily="34" charset="0"/>
              </a:rPr>
              <a:t>kemampuan</a:t>
            </a:r>
            <a:r>
              <a:rPr lang="en-SG" sz="1800" dirty="0" smtClean="0">
                <a:latin typeface="Franklin Gothic Book" pitchFamily="34" charset="0"/>
              </a:rPr>
              <a:t> </a:t>
            </a:r>
            <a:r>
              <a:rPr lang="en-SG" sz="1800" dirty="0" err="1" smtClean="0">
                <a:latin typeface="Franklin Gothic Book" pitchFamily="34" charset="0"/>
              </a:rPr>
              <a:t>untuk</a:t>
            </a:r>
            <a:r>
              <a:rPr lang="en-SG" sz="1800" dirty="0" smtClean="0">
                <a:latin typeface="Franklin Gothic Book" pitchFamily="34" charset="0"/>
              </a:rPr>
              <a:t> </a:t>
            </a:r>
            <a:r>
              <a:rPr lang="en-SG" sz="1800" dirty="0" err="1" smtClean="0">
                <a:latin typeface="Franklin Gothic Book" pitchFamily="34" charset="0"/>
              </a:rPr>
              <a:t>mengkomunikasikan</a:t>
            </a:r>
            <a:r>
              <a:rPr lang="en-SG" sz="1800" dirty="0" smtClean="0">
                <a:latin typeface="Franklin Gothic Book" pitchFamily="34" charset="0"/>
              </a:rPr>
              <a:t> data </a:t>
            </a:r>
            <a:r>
              <a:rPr lang="en-SG" sz="1800" dirty="0" err="1" smtClean="0">
                <a:latin typeface="Franklin Gothic Book" pitchFamily="34" charset="0"/>
              </a:rPr>
              <a:t>dan</a:t>
            </a:r>
            <a:r>
              <a:rPr lang="en-SG" sz="1800" dirty="0" smtClean="0">
                <a:latin typeface="Franklin Gothic Book" pitchFamily="34" charset="0"/>
              </a:rPr>
              <a:t> </a:t>
            </a:r>
            <a:r>
              <a:rPr lang="en-SG" sz="1800" dirty="0" err="1" smtClean="0">
                <a:latin typeface="Franklin Gothic Book" pitchFamily="34" charset="0"/>
              </a:rPr>
              <a:t>suara</a:t>
            </a:r>
            <a:r>
              <a:rPr lang="en-SG" sz="1800" dirty="0" smtClean="0">
                <a:latin typeface="Franklin Gothic Book" pitchFamily="34" charset="0"/>
              </a:rPr>
              <a:t> </a:t>
            </a:r>
            <a:r>
              <a:rPr lang="en-SG" sz="1800" dirty="0" err="1" smtClean="0">
                <a:latin typeface="Franklin Gothic Book" pitchFamily="34" charset="0"/>
              </a:rPr>
              <a:t>pada</a:t>
            </a:r>
            <a:r>
              <a:rPr lang="en-SG" sz="1800" dirty="0" smtClean="0">
                <a:latin typeface="Franklin Gothic Book" pitchFamily="34" charset="0"/>
              </a:rPr>
              <a:t> </a:t>
            </a:r>
            <a:r>
              <a:rPr lang="en-SG" sz="1800" dirty="0" err="1" smtClean="0">
                <a:latin typeface="Franklin Gothic Book" pitchFamily="34" charset="0"/>
              </a:rPr>
              <a:t>saat</a:t>
            </a:r>
            <a:r>
              <a:rPr lang="en-SG" sz="1800" dirty="0" smtClean="0">
                <a:latin typeface="Franklin Gothic Book" pitchFamily="34" charset="0"/>
              </a:rPr>
              <a:t> </a:t>
            </a:r>
            <a:r>
              <a:rPr lang="en-SG" sz="1800" dirty="0" err="1" smtClean="0">
                <a:latin typeface="Franklin Gothic Book" pitchFamily="34" charset="0"/>
              </a:rPr>
              <a:t>alat</a:t>
            </a:r>
            <a:r>
              <a:rPr lang="en-SG" sz="1800" dirty="0" smtClean="0">
                <a:latin typeface="Franklin Gothic Book" pitchFamily="34" charset="0"/>
              </a:rPr>
              <a:t> </a:t>
            </a:r>
            <a:r>
              <a:rPr lang="en-SG" sz="1800" dirty="0" err="1" smtClean="0">
                <a:latin typeface="Franklin Gothic Book" pitchFamily="34" charset="0"/>
              </a:rPr>
              <a:t>komunikasi</a:t>
            </a:r>
            <a:r>
              <a:rPr lang="en-SG" sz="1800" dirty="0" smtClean="0">
                <a:latin typeface="Franklin Gothic Book" pitchFamily="34" charset="0"/>
              </a:rPr>
              <a:t> </a:t>
            </a:r>
            <a:r>
              <a:rPr lang="en-SG" sz="1800" dirty="0" err="1" smtClean="0">
                <a:latin typeface="Franklin Gothic Book" pitchFamily="34" charset="0"/>
              </a:rPr>
              <a:t>bergerak</a:t>
            </a:r>
            <a:r>
              <a:rPr lang="en-SG" sz="1800" dirty="0" smtClean="0">
                <a:latin typeface="Franklin Gothic Book" pitchFamily="34" charset="0"/>
              </a:rPr>
              <a:t> (</a:t>
            </a:r>
            <a:r>
              <a:rPr lang="en-SG" sz="1800" i="1" dirty="0" smtClean="0">
                <a:latin typeface="Franklin Gothic Book" pitchFamily="34" charset="0"/>
              </a:rPr>
              <a:t>mobile</a:t>
            </a:r>
            <a:r>
              <a:rPr lang="en-SG" sz="1800" dirty="0" smtClean="0">
                <a:latin typeface="Franklin Gothic Book" pitchFamily="34" charset="0"/>
              </a:rPr>
              <a:t>). </a:t>
            </a:r>
          </a:p>
          <a:p>
            <a:pPr lvl="1" algn="just"/>
            <a:r>
              <a:rPr lang="en-SG" sz="1800" dirty="0" err="1" smtClean="0">
                <a:latin typeface="Franklin Gothic Book" pitchFamily="34" charset="0"/>
              </a:rPr>
              <a:t>Sistem</a:t>
            </a:r>
            <a:r>
              <a:rPr lang="en-SG" sz="1800" dirty="0" smtClean="0">
                <a:latin typeface="Franklin Gothic Book" pitchFamily="34" charset="0"/>
              </a:rPr>
              <a:t> GPRS </a:t>
            </a:r>
            <a:r>
              <a:rPr lang="en-SG" sz="1800" dirty="0" err="1" smtClean="0">
                <a:latin typeface="Franklin Gothic Book" pitchFamily="34" charset="0"/>
              </a:rPr>
              <a:t>dapat</a:t>
            </a:r>
            <a:r>
              <a:rPr lang="en-SG" sz="1800" dirty="0" smtClean="0">
                <a:latin typeface="Franklin Gothic Book" pitchFamily="34" charset="0"/>
              </a:rPr>
              <a:t> </a:t>
            </a:r>
            <a:r>
              <a:rPr lang="en-SG" sz="1800" dirty="0" err="1" smtClean="0">
                <a:latin typeface="Franklin Gothic Book" pitchFamily="34" charset="0"/>
              </a:rPr>
              <a:t>digunakan</a:t>
            </a:r>
            <a:r>
              <a:rPr lang="en-SG" sz="1800" dirty="0" smtClean="0">
                <a:latin typeface="Franklin Gothic Book" pitchFamily="34" charset="0"/>
              </a:rPr>
              <a:t> </a:t>
            </a:r>
            <a:r>
              <a:rPr lang="en-SG" sz="1800" dirty="0" err="1" smtClean="0">
                <a:latin typeface="Franklin Gothic Book" pitchFamily="34" charset="0"/>
              </a:rPr>
              <a:t>untuk</a:t>
            </a:r>
            <a:r>
              <a:rPr lang="en-SG" sz="1800" dirty="0" smtClean="0">
                <a:latin typeface="Franklin Gothic Book" pitchFamily="34" charset="0"/>
              </a:rPr>
              <a:t> transfer data (</a:t>
            </a:r>
            <a:r>
              <a:rPr lang="en-SG" sz="1800" dirty="0" err="1" smtClean="0">
                <a:latin typeface="Franklin Gothic Book" pitchFamily="34" charset="0"/>
              </a:rPr>
              <a:t>dalam</a:t>
            </a:r>
            <a:r>
              <a:rPr lang="en-SG" sz="1800" dirty="0" smtClean="0">
                <a:latin typeface="Franklin Gothic Book" pitchFamily="34" charset="0"/>
              </a:rPr>
              <a:t> </a:t>
            </a:r>
            <a:r>
              <a:rPr lang="en-SG" sz="1800" dirty="0" err="1" smtClean="0">
                <a:latin typeface="Franklin Gothic Book" pitchFamily="34" charset="0"/>
              </a:rPr>
              <a:t>bentuk</a:t>
            </a:r>
            <a:r>
              <a:rPr lang="en-SG" sz="1800" dirty="0" smtClean="0">
                <a:latin typeface="Franklin Gothic Book" pitchFamily="34" charset="0"/>
              </a:rPr>
              <a:t> </a:t>
            </a:r>
            <a:r>
              <a:rPr lang="en-SG" sz="1800" dirty="0" err="1" smtClean="0">
                <a:latin typeface="Franklin Gothic Book" pitchFamily="34" charset="0"/>
              </a:rPr>
              <a:t>paket</a:t>
            </a:r>
            <a:r>
              <a:rPr lang="en-SG" sz="1800" dirty="0" smtClean="0">
                <a:latin typeface="Franklin Gothic Book" pitchFamily="34" charset="0"/>
              </a:rPr>
              <a:t> data) yang </a:t>
            </a:r>
            <a:r>
              <a:rPr lang="en-SG" sz="1800" dirty="0" err="1" smtClean="0">
                <a:latin typeface="Franklin Gothic Book" pitchFamily="34" charset="0"/>
              </a:rPr>
              <a:t>berkaitan</a:t>
            </a:r>
            <a:r>
              <a:rPr lang="en-SG" sz="1800" dirty="0" smtClean="0">
                <a:latin typeface="Franklin Gothic Book" pitchFamily="34" charset="0"/>
              </a:rPr>
              <a:t> </a:t>
            </a:r>
            <a:r>
              <a:rPr lang="en-SG" sz="1800" dirty="0" err="1" smtClean="0">
                <a:latin typeface="Franklin Gothic Book" pitchFamily="34" charset="0"/>
              </a:rPr>
              <a:t>dengan</a:t>
            </a:r>
            <a:r>
              <a:rPr lang="en-SG" sz="1800" dirty="0" smtClean="0">
                <a:latin typeface="Franklin Gothic Book" pitchFamily="34" charset="0"/>
              </a:rPr>
              <a:t> </a:t>
            </a:r>
            <a:r>
              <a:rPr lang="en-SG" sz="1800" i="1" dirty="0" smtClean="0">
                <a:latin typeface="Franklin Gothic Book" pitchFamily="34" charset="0"/>
              </a:rPr>
              <a:t>e-mail</a:t>
            </a:r>
            <a:r>
              <a:rPr lang="en-SG" sz="1800" dirty="0" smtClean="0">
                <a:latin typeface="Franklin Gothic Book" pitchFamily="34" charset="0"/>
              </a:rPr>
              <a:t>, data </a:t>
            </a:r>
            <a:r>
              <a:rPr lang="en-SG" sz="1800" dirty="0" err="1" smtClean="0">
                <a:latin typeface="Franklin Gothic Book" pitchFamily="34" charset="0"/>
              </a:rPr>
              <a:t>gambar</a:t>
            </a:r>
            <a:r>
              <a:rPr lang="en-SG" sz="1800" dirty="0" smtClean="0">
                <a:latin typeface="Franklin Gothic Book" pitchFamily="34" charset="0"/>
              </a:rPr>
              <a:t> (MMS), </a:t>
            </a:r>
            <a:r>
              <a:rPr lang="en-SG" sz="1800" dirty="0" err="1" smtClean="0">
                <a:latin typeface="Franklin Gothic Book" pitchFamily="34" charset="0"/>
              </a:rPr>
              <a:t>dan</a:t>
            </a:r>
            <a:r>
              <a:rPr lang="en-SG" sz="1800" dirty="0" smtClean="0">
                <a:latin typeface="Franklin Gothic Book" pitchFamily="34" charset="0"/>
              </a:rPr>
              <a:t> </a:t>
            </a:r>
            <a:r>
              <a:rPr lang="en-SG" sz="1800" dirty="0" err="1" smtClean="0">
                <a:latin typeface="Franklin Gothic Book" pitchFamily="34" charset="0"/>
              </a:rPr>
              <a:t>penelusuran</a:t>
            </a:r>
            <a:r>
              <a:rPr lang="en-SG" sz="1800" dirty="0" smtClean="0">
                <a:latin typeface="Franklin Gothic Book" pitchFamily="34" charset="0"/>
              </a:rPr>
              <a:t> </a:t>
            </a:r>
            <a:r>
              <a:rPr lang="en-SG" sz="1800" i="1" dirty="0" smtClean="0">
                <a:latin typeface="Franklin Gothic Book" pitchFamily="34" charset="0"/>
              </a:rPr>
              <a:t>(browsing)</a:t>
            </a:r>
            <a:r>
              <a:rPr lang="en-SG" sz="1800" dirty="0" smtClean="0">
                <a:latin typeface="Franklin Gothic Book" pitchFamily="34" charset="0"/>
              </a:rPr>
              <a:t> Internet. </a:t>
            </a:r>
          </a:p>
          <a:p>
            <a:pPr lvl="1" algn="just"/>
            <a:r>
              <a:rPr lang="en-SG" sz="1800" dirty="0" err="1" smtClean="0">
                <a:latin typeface="Franklin Gothic Book" pitchFamily="34" charset="0"/>
              </a:rPr>
              <a:t>Layanan</a:t>
            </a:r>
            <a:r>
              <a:rPr lang="en-SG" sz="1800" dirty="0" smtClean="0">
                <a:latin typeface="Franklin Gothic Book" pitchFamily="34" charset="0"/>
              </a:rPr>
              <a:t> GPRS </a:t>
            </a:r>
            <a:r>
              <a:rPr lang="en-SG" sz="1800" dirty="0" err="1" smtClean="0">
                <a:latin typeface="Franklin Gothic Book" pitchFamily="34" charset="0"/>
              </a:rPr>
              <a:t>dipasang</a:t>
            </a:r>
            <a:r>
              <a:rPr lang="en-SG" sz="1800" dirty="0" smtClean="0">
                <a:latin typeface="Franklin Gothic Book" pitchFamily="34" charset="0"/>
              </a:rPr>
              <a:t> </a:t>
            </a:r>
            <a:r>
              <a:rPr lang="en-SG" sz="1800" dirty="0" err="1" smtClean="0">
                <a:latin typeface="Franklin Gothic Book" pitchFamily="34" charset="0"/>
              </a:rPr>
              <a:t>pada</a:t>
            </a:r>
            <a:r>
              <a:rPr lang="en-SG" sz="1800" dirty="0" smtClean="0">
                <a:latin typeface="Franklin Gothic Book" pitchFamily="34" charset="0"/>
              </a:rPr>
              <a:t> </a:t>
            </a:r>
            <a:r>
              <a:rPr lang="en-SG" sz="1800" dirty="0" err="1" smtClean="0">
                <a:latin typeface="Franklin Gothic Book" pitchFamily="34" charset="0"/>
              </a:rPr>
              <a:t>jenis</a:t>
            </a:r>
            <a:r>
              <a:rPr lang="en-SG" sz="1800" dirty="0" smtClean="0">
                <a:latin typeface="Franklin Gothic Book" pitchFamily="34" charset="0"/>
              </a:rPr>
              <a:t> </a:t>
            </a:r>
            <a:r>
              <a:rPr lang="en-SG" sz="1800" dirty="0" err="1" smtClean="0">
                <a:latin typeface="Franklin Gothic Book" pitchFamily="34" charset="0"/>
              </a:rPr>
              <a:t>ponsel</a:t>
            </a:r>
            <a:r>
              <a:rPr lang="en-SG" sz="1800" dirty="0" smtClean="0">
                <a:latin typeface="Franklin Gothic Book" pitchFamily="34" charset="0"/>
              </a:rPr>
              <a:t> </a:t>
            </a:r>
            <a:r>
              <a:rPr lang="en-SG" sz="1800" dirty="0" err="1" smtClean="0">
                <a:latin typeface="Franklin Gothic Book" pitchFamily="34" charset="0"/>
              </a:rPr>
              <a:t>tipe</a:t>
            </a:r>
            <a:r>
              <a:rPr lang="en-SG" sz="1800" dirty="0" smtClean="0">
                <a:latin typeface="Franklin Gothic Book" pitchFamily="34" charset="0"/>
              </a:rPr>
              <a:t> GSM </a:t>
            </a:r>
            <a:r>
              <a:rPr lang="en-SG" sz="1800" dirty="0" err="1" smtClean="0">
                <a:latin typeface="Franklin Gothic Book" pitchFamily="34" charset="0"/>
              </a:rPr>
              <a:t>dan</a:t>
            </a:r>
            <a:r>
              <a:rPr lang="en-SG" sz="1800" dirty="0" smtClean="0">
                <a:latin typeface="Franklin Gothic Book" pitchFamily="34" charset="0"/>
              </a:rPr>
              <a:t> IS-136.</a:t>
            </a:r>
            <a:endParaRPr lang="en-SG" sz="1800" dirty="0">
              <a:latin typeface="Franklin Gothic Book" pitchFamily="34" charset="0"/>
            </a:endParaRPr>
          </a:p>
        </p:txBody>
      </p:sp>
      <p:pic>
        <p:nvPicPr>
          <p:cNvPr id="91139" name="Picture 3"/>
          <p:cNvPicPr>
            <a:picLocks noChangeAspect="1" noChangeArrowheads="1"/>
          </p:cNvPicPr>
          <p:nvPr/>
        </p:nvPicPr>
        <p:blipFill>
          <a:blip r:embed="rId2"/>
          <a:srcRect/>
          <a:stretch>
            <a:fillRect/>
          </a:stretch>
        </p:blipFill>
        <p:spPr bwMode="auto">
          <a:xfrm>
            <a:off x="5143504" y="2000239"/>
            <a:ext cx="3714776" cy="3244237"/>
          </a:xfrm>
          <a:prstGeom prst="rect">
            <a:avLst/>
          </a:prstGeom>
          <a:noFill/>
          <a:ln w="9525">
            <a:noFill/>
            <a:miter lim="800000"/>
            <a:headEnd/>
            <a:tailEnd/>
          </a:ln>
          <a:effectLst/>
        </p:spPr>
      </p:pic>
      <p:sp>
        <p:nvSpPr>
          <p:cNvPr id="6" name="TextBox 5"/>
          <p:cNvSpPr txBox="1"/>
          <p:nvPr/>
        </p:nvSpPr>
        <p:spPr>
          <a:xfrm>
            <a:off x="714348" y="1214422"/>
            <a:ext cx="2857520" cy="523220"/>
          </a:xfrm>
          <a:prstGeom prst="rect">
            <a:avLst/>
          </a:prstGeom>
          <a:noFill/>
        </p:spPr>
        <p:txBody>
          <a:bodyPr wrap="square" rtlCol="0">
            <a:spAutoFit/>
          </a:bodyPr>
          <a:lstStyle/>
          <a:p>
            <a:r>
              <a:rPr lang="en-US" sz="2800" dirty="0" smtClean="0"/>
              <a:t>7. GPRS</a:t>
            </a:r>
            <a:endParaRPr lang="en-SG"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Sumber Daya Internet</a:t>
            </a:r>
            <a:endParaRPr lang="id-ID"/>
          </a:p>
        </p:txBody>
      </p:sp>
      <p:graphicFrame>
        <p:nvGraphicFramePr>
          <p:cNvPr id="11368" name="Group 104"/>
          <p:cNvGraphicFramePr>
            <a:graphicFrameLocks noGrp="1"/>
          </p:cNvGraphicFramePr>
          <p:nvPr>
            <p:ph idx="4294967295"/>
          </p:nvPr>
        </p:nvGraphicFramePr>
        <p:xfrm>
          <a:off x="428596" y="1643050"/>
          <a:ext cx="8229600" cy="4554860"/>
        </p:xfrm>
        <a:graphic>
          <a:graphicData uri="http://schemas.openxmlformats.org/drawingml/2006/table">
            <a:tbl>
              <a:tblPr/>
              <a:tblGrid>
                <a:gridCol w="2938463"/>
                <a:gridCol w="5291137"/>
              </a:tblGrid>
              <a:tr h="71438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914400" algn="l"/>
                          <a:tab pos="-457200" algn="l"/>
                          <a:tab pos="269875" algn="l"/>
                        </a:tabLst>
                      </a:pPr>
                      <a:r>
                        <a:rPr kumimoji="0" lang="en-US" sz="2400" b="1" i="0" u="none" strike="noStrike" cap="none" normalizeH="0" baseline="0" dirty="0" err="1" smtClean="0">
                          <a:ln>
                            <a:noFill/>
                          </a:ln>
                          <a:solidFill>
                            <a:schemeClr val="tx1"/>
                          </a:solidFill>
                          <a:effectLst/>
                          <a:latin typeface="Times New Roman" charset="0"/>
                          <a:cs typeface="Times New Roman" charset="0"/>
                        </a:rPr>
                        <a:t>Sumber</a:t>
                      </a:r>
                      <a:r>
                        <a:rPr kumimoji="0" lang="en-US" sz="2400" b="1" i="0" u="none" strike="noStrike" cap="none" normalizeH="0" baseline="0" dirty="0" smtClean="0">
                          <a:ln>
                            <a:noFill/>
                          </a:ln>
                          <a:solidFill>
                            <a:schemeClr val="tx1"/>
                          </a:solidFill>
                          <a:effectLst/>
                          <a:latin typeface="Times New Roman" charset="0"/>
                          <a:cs typeface="Times New Roman" charset="0"/>
                        </a:rPr>
                        <a:t> </a:t>
                      </a:r>
                      <a:r>
                        <a:rPr kumimoji="0" lang="en-US" sz="2400" b="1" i="0" u="none" strike="noStrike" cap="none" normalizeH="0" baseline="0" dirty="0" err="1" smtClean="0">
                          <a:ln>
                            <a:noFill/>
                          </a:ln>
                          <a:solidFill>
                            <a:schemeClr val="tx1"/>
                          </a:solidFill>
                          <a:effectLst/>
                          <a:latin typeface="Times New Roman" charset="0"/>
                          <a:cs typeface="Times New Roman" charset="0"/>
                        </a:rPr>
                        <a:t>Daya</a:t>
                      </a:r>
                      <a:endParaRPr kumimoji="0" lang="en-US" sz="2400" b="1" i="0" u="none" strike="noStrike" cap="none" normalizeH="0" baseline="0" dirty="0" smtClean="0">
                        <a:ln>
                          <a:noFill/>
                        </a:ln>
                        <a:solidFill>
                          <a:schemeClr val="tx1"/>
                        </a:solidFill>
                        <a:effectLst/>
                        <a:latin typeface="Times New Roman" charset="0"/>
                        <a:cs typeface="Times New Roman" charset="0"/>
                      </a:endParaRPr>
                    </a:p>
                  </a:txBody>
                  <a:tcPr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2400" b="1" i="0" u="none" strike="noStrike" cap="none" normalizeH="0" baseline="0" dirty="0" err="1" smtClean="0">
                          <a:ln>
                            <a:noFill/>
                          </a:ln>
                          <a:solidFill>
                            <a:schemeClr val="tx1"/>
                          </a:solidFill>
                          <a:effectLst/>
                          <a:latin typeface="Times New Roman" charset="0"/>
                          <a:cs typeface="Times New Roman" charset="0"/>
                        </a:rPr>
                        <a:t>Keterangan</a:t>
                      </a:r>
                      <a:endParaRPr kumimoji="0" lang="en-US" sz="2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2B2B2"/>
                    </a:solidFill>
                  </a:tcPr>
                </a:tc>
              </a:tr>
              <a:tr h="4206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1800" b="0" i="0" u="none" strike="noStrike" cap="none" normalizeH="0" baseline="0" smtClean="0">
                          <a:ln>
                            <a:noFill/>
                          </a:ln>
                          <a:solidFill>
                            <a:schemeClr val="tx1"/>
                          </a:solidFill>
                          <a:effectLst/>
                          <a:latin typeface="Times New Roman" charset="0"/>
                          <a:cs typeface="Times New Roman" charset="0"/>
                        </a:rPr>
                        <a:t>e-mail</a:t>
                      </a:r>
                      <a:endParaRPr kumimoji="0" lang="en-US" sz="1800" b="0" i="0" u="none" strike="noStrike" cap="none" normalizeH="0" baseline="0" smtClean="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1800" b="0" i="0" u="none" strike="noStrike" cap="none" normalizeH="0" baseline="0" smtClean="0">
                          <a:ln>
                            <a:noFill/>
                          </a:ln>
                          <a:solidFill>
                            <a:schemeClr val="tx1"/>
                          </a:solidFill>
                          <a:effectLst/>
                          <a:latin typeface="Times New Roman" charset="0"/>
                          <a:cs typeface="Times New Roman" charset="0"/>
                        </a:rPr>
                        <a:t>Digunakan untuk melakukan pertukaran surat elektronis</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87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1800" b="0" i="0" u="none" strike="noStrike" cap="none" normalizeH="0" baseline="0" smtClean="0">
                          <a:ln>
                            <a:noFill/>
                          </a:ln>
                          <a:solidFill>
                            <a:schemeClr val="tx1"/>
                          </a:solidFill>
                          <a:effectLst/>
                          <a:latin typeface="Times New Roman" charset="0"/>
                          <a:cs typeface="Times New Roman" charset="0"/>
                        </a:rPr>
                        <a:t>Usenet Newsgroup</a:t>
                      </a:r>
                      <a:endParaRPr kumimoji="0" lang="en-US" sz="1800" b="0" i="0" u="none" strike="noStrike" cap="none" normalizeH="0" baseline="0" smtClean="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1800" b="0" i="0" u="none" strike="noStrike" cap="none" normalizeH="0" baseline="0" smtClean="0">
                          <a:ln>
                            <a:noFill/>
                          </a:ln>
                          <a:solidFill>
                            <a:schemeClr val="tx1"/>
                          </a:solidFill>
                          <a:effectLst/>
                          <a:latin typeface="Times New Roman" charset="0"/>
                          <a:cs typeface="Times New Roman" charset="0"/>
                        </a:rPr>
                        <a:t>Forum diskusi</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91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1800" b="0" i="0" u="none" strike="noStrike" cap="none" normalizeH="0" baseline="0" smtClean="0">
                          <a:ln>
                            <a:noFill/>
                          </a:ln>
                          <a:solidFill>
                            <a:schemeClr val="tx1"/>
                          </a:solidFill>
                          <a:effectLst/>
                          <a:latin typeface="Times New Roman" charset="0"/>
                          <a:cs typeface="Times New Roman" charset="0"/>
                        </a:rPr>
                        <a:t>LISTSERV</a:t>
                      </a:r>
                      <a:endParaRPr kumimoji="0" lang="en-US" sz="1800" b="0" i="0" u="none" strike="noStrike" cap="none" normalizeH="0" baseline="0" smtClean="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1800" b="0" i="0" u="none" strike="noStrike" cap="none" normalizeH="0" baseline="0" smtClean="0">
                          <a:ln>
                            <a:noFill/>
                          </a:ln>
                          <a:solidFill>
                            <a:schemeClr val="tx1"/>
                          </a:solidFill>
                          <a:effectLst/>
                          <a:latin typeface="Times New Roman" charset="0"/>
                          <a:cs typeface="Times New Roman" charset="0"/>
                        </a:rPr>
                        <a:t>Kelompok diskusi dengan menggunakan surat elektronis</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32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1800" b="0" i="0" u="none" strike="noStrike" cap="none" normalizeH="0" baseline="0" smtClean="0">
                          <a:ln>
                            <a:noFill/>
                          </a:ln>
                          <a:solidFill>
                            <a:schemeClr val="tx1"/>
                          </a:solidFill>
                          <a:effectLst/>
                          <a:latin typeface="Times New Roman" charset="0"/>
                          <a:cs typeface="Times New Roman" charset="0"/>
                        </a:rPr>
                        <a:t>IRC (</a:t>
                      </a:r>
                      <a:r>
                        <a:rPr kumimoji="0" lang="en-US" sz="1800" b="0" i="1" u="none" strike="noStrike" cap="none" normalizeH="0" baseline="0" smtClean="0">
                          <a:ln>
                            <a:noFill/>
                          </a:ln>
                          <a:solidFill>
                            <a:schemeClr val="tx1"/>
                          </a:solidFill>
                          <a:effectLst/>
                          <a:latin typeface="Times New Roman" charset="0"/>
                          <a:cs typeface="Times New Roman" charset="0"/>
                        </a:rPr>
                        <a:t>Internet Relay Chat</a:t>
                      </a:r>
                      <a:r>
                        <a:rPr kumimoji="0" lang="en-US" sz="1800" b="0" i="0" u="none" strike="noStrike" cap="none" normalizeH="0" baseline="0" smtClean="0">
                          <a:ln>
                            <a:noFill/>
                          </a:ln>
                          <a:solidFill>
                            <a:schemeClr val="tx1"/>
                          </a:solidFill>
                          <a:effectLst/>
                          <a:latin typeface="Times New Roman" charset="0"/>
                          <a:cs typeface="Times New Roman" charset="0"/>
                        </a:rPr>
                        <a:t>)</a:t>
                      </a:r>
                      <a:endParaRPr kumimoji="0" lang="en-US" sz="1800" b="0" i="0" u="none" strike="noStrike" cap="none" normalizeH="0" baseline="0" smtClean="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1800" b="0" i="0" u="none" strike="noStrike" cap="none" normalizeH="0" baseline="0" smtClean="0">
                          <a:ln>
                            <a:noFill/>
                          </a:ln>
                          <a:solidFill>
                            <a:schemeClr val="tx1"/>
                          </a:solidFill>
                          <a:effectLst/>
                          <a:latin typeface="Times New Roman" charset="0"/>
                          <a:cs typeface="Times New Roman" charset="0"/>
                        </a:rPr>
                        <a:t>Fasilitas yang memungkinkan pemakai melakukan percakapan dalam bentuk bahasa tertulis secara interktif</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16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1800" b="0" i="0" u="none" strike="noStrike" cap="none" normalizeH="0" baseline="0" smtClean="0">
                          <a:ln>
                            <a:noFill/>
                          </a:ln>
                          <a:solidFill>
                            <a:schemeClr val="tx1"/>
                          </a:solidFill>
                          <a:effectLst/>
                          <a:latin typeface="Times New Roman" charset="0"/>
                          <a:cs typeface="Times New Roman" charset="0"/>
                        </a:rPr>
                        <a:t>Telnet</a:t>
                      </a:r>
                      <a:endParaRPr kumimoji="0" lang="en-US" sz="1800" b="0" i="0" u="none" strike="noStrike" cap="none" normalizeH="0" baseline="0" smtClean="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1800" b="0" i="0" u="none" strike="noStrike" cap="none" normalizeH="0" baseline="0" smtClean="0">
                          <a:ln>
                            <a:noFill/>
                          </a:ln>
                          <a:solidFill>
                            <a:schemeClr val="tx1"/>
                          </a:solidFill>
                          <a:effectLst/>
                          <a:latin typeface="Times New Roman" charset="0"/>
                          <a:cs typeface="Times New Roman" charset="0"/>
                        </a:rPr>
                        <a:t>Fasilitas yang memungkinkan pemakai melalkukan koneksi (login) ke suatu sistem komputer</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1800" b="0" i="0" u="none" strike="noStrike" cap="none" normalizeH="0" baseline="0" smtClean="0">
                          <a:ln>
                            <a:noFill/>
                          </a:ln>
                          <a:solidFill>
                            <a:schemeClr val="tx1"/>
                          </a:solidFill>
                          <a:effectLst/>
                          <a:latin typeface="Times New Roman" charset="0"/>
                          <a:cs typeface="Times New Roman" charset="0"/>
                        </a:rPr>
                        <a:t>FTP (</a:t>
                      </a:r>
                      <a:r>
                        <a:rPr kumimoji="0" lang="en-US" sz="1800" b="0" i="1" u="none" strike="noStrike" cap="none" normalizeH="0" baseline="0" smtClean="0">
                          <a:ln>
                            <a:noFill/>
                          </a:ln>
                          <a:solidFill>
                            <a:schemeClr val="tx1"/>
                          </a:solidFill>
                          <a:effectLst/>
                          <a:latin typeface="Times New Roman" charset="0"/>
                          <a:cs typeface="Times New Roman" charset="0"/>
                        </a:rPr>
                        <a:t>File Transfer Protocol</a:t>
                      </a:r>
                      <a:r>
                        <a:rPr kumimoji="0" lang="en-US" sz="1800" b="0" i="0" u="none" strike="noStrike" cap="none" normalizeH="0" baseline="0" smtClean="0">
                          <a:ln>
                            <a:noFill/>
                          </a:ln>
                          <a:solidFill>
                            <a:schemeClr val="tx1"/>
                          </a:solidFill>
                          <a:effectLst/>
                          <a:latin typeface="Times New Roman" charset="0"/>
                          <a:cs typeface="Times New Roman" charset="0"/>
                        </a:rPr>
                        <a:t>)</a:t>
                      </a:r>
                      <a:endParaRPr kumimoji="0" lang="en-US" sz="1800" b="0" i="0" u="none" strike="noStrike" cap="none" normalizeH="0" baseline="0" smtClean="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1800" b="0" i="0" u="none" strike="noStrike" cap="none" normalizeH="0" baseline="0" dirty="0" err="1" smtClean="0">
                          <a:ln>
                            <a:noFill/>
                          </a:ln>
                          <a:solidFill>
                            <a:schemeClr val="tx1"/>
                          </a:solidFill>
                          <a:effectLst/>
                          <a:latin typeface="Times New Roman" charset="0"/>
                          <a:cs typeface="Times New Roman" charset="0"/>
                        </a:rPr>
                        <a:t>Sarana</a:t>
                      </a:r>
                      <a:r>
                        <a:rPr kumimoji="0" lang="en-US" sz="1800" b="0" i="0" u="none" strike="noStrike" cap="none" normalizeH="0" baseline="0" dirty="0" smtClean="0">
                          <a:ln>
                            <a:noFill/>
                          </a:ln>
                          <a:solidFill>
                            <a:schemeClr val="tx1"/>
                          </a:solidFill>
                          <a:effectLst/>
                          <a:latin typeface="Times New Roman" charset="0"/>
                          <a:cs typeface="Times New Roman" charset="0"/>
                        </a:rPr>
                        <a:t> </a:t>
                      </a:r>
                      <a:r>
                        <a:rPr kumimoji="0" lang="en-US" sz="1800" b="0" i="0" u="none" strike="noStrike" cap="none" normalizeH="0" baseline="0" dirty="0" err="1" smtClean="0">
                          <a:ln>
                            <a:noFill/>
                          </a:ln>
                          <a:solidFill>
                            <a:schemeClr val="tx1"/>
                          </a:solidFill>
                          <a:effectLst/>
                          <a:latin typeface="Times New Roman" charset="0"/>
                          <a:cs typeface="Times New Roman" charset="0"/>
                        </a:rPr>
                        <a:t>untuk</a:t>
                      </a:r>
                      <a:r>
                        <a:rPr kumimoji="0" lang="en-US" sz="1800" b="0" i="0" u="none" strike="noStrike" cap="none" normalizeH="0" baseline="0" dirty="0" smtClean="0">
                          <a:ln>
                            <a:noFill/>
                          </a:ln>
                          <a:solidFill>
                            <a:schemeClr val="tx1"/>
                          </a:solidFill>
                          <a:effectLst/>
                          <a:latin typeface="Times New Roman" charset="0"/>
                          <a:cs typeface="Times New Roman" charset="0"/>
                        </a:rPr>
                        <a:t> </a:t>
                      </a:r>
                      <a:r>
                        <a:rPr kumimoji="0" lang="en-US" sz="1800" b="0" i="0" u="none" strike="noStrike" cap="none" normalizeH="0" baseline="0" dirty="0" err="1" smtClean="0">
                          <a:ln>
                            <a:noFill/>
                          </a:ln>
                          <a:solidFill>
                            <a:schemeClr val="tx1"/>
                          </a:solidFill>
                          <a:effectLst/>
                          <a:latin typeface="Times New Roman" charset="0"/>
                          <a:cs typeface="Times New Roman" charset="0"/>
                        </a:rPr>
                        <a:t>melakukan</a:t>
                      </a:r>
                      <a:r>
                        <a:rPr kumimoji="0" lang="en-US" sz="1800" b="0" i="0" u="none" strike="noStrike" cap="none" normalizeH="0" baseline="0" dirty="0" smtClean="0">
                          <a:ln>
                            <a:noFill/>
                          </a:ln>
                          <a:solidFill>
                            <a:schemeClr val="tx1"/>
                          </a:solidFill>
                          <a:effectLst/>
                          <a:latin typeface="Times New Roman" charset="0"/>
                          <a:cs typeface="Times New Roman" charset="0"/>
                        </a:rPr>
                        <a:t> transfer </a:t>
                      </a:r>
                      <a:r>
                        <a:rPr kumimoji="0" lang="en-US" sz="1800" b="0" i="0" u="none" strike="noStrike" cap="none" normalizeH="0" baseline="0" dirty="0" err="1" smtClean="0">
                          <a:ln>
                            <a:noFill/>
                          </a:ln>
                          <a:solidFill>
                            <a:schemeClr val="tx1"/>
                          </a:solidFill>
                          <a:effectLst/>
                          <a:latin typeface="Times New Roman" charset="0"/>
                          <a:cs typeface="Times New Roman" charset="0"/>
                        </a:rPr>
                        <a:t>berkas</a:t>
                      </a:r>
                      <a:r>
                        <a:rPr kumimoji="0" lang="en-US" sz="1800" b="0" i="0" u="none" strike="noStrike" cap="none" normalizeH="0" baseline="0" dirty="0" smtClean="0">
                          <a:ln>
                            <a:noFill/>
                          </a:ln>
                          <a:solidFill>
                            <a:schemeClr val="tx1"/>
                          </a:solidFill>
                          <a:effectLst/>
                          <a:latin typeface="Times New Roman" charset="0"/>
                          <a:cs typeface="Times New Roman" charset="0"/>
                        </a:rPr>
                        <a:t> </a:t>
                      </a:r>
                      <a:r>
                        <a:rPr kumimoji="0" lang="en-US" sz="1800" b="0" i="0" u="none" strike="noStrike" cap="none" normalizeH="0" baseline="0" dirty="0" err="1" smtClean="0">
                          <a:ln>
                            <a:noFill/>
                          </a:ln>
                          <a:solidFill>
                            <a:schemeClr val="tx1"/>
                          </a:solidFill>
                          <a:effectLst/>
                          <a:latin typeface="Times New Roman" charset="0"/>
                          <a:cs typeface="Times New Roman" charset="0"/>
                        </a:rPr>
                        <a:t>dari</a:t>
                      </a:r>
                      <a:r>
                        <a:rPr kumimoji="0" lang="en-US" sz="1800" b="0" i="0" u="none" strike="noStrike" cap="none" normalizeH="0" baseline="0" dirty="0" smtClean="0">
                          <a:ln>
                            <a:noFill/>
                          </a:ln>
                          <a:solidFill>
                            <a:schemeClr val="tx1"/>
                          </a:solidFill>
                          <a:effectLst/>
                          <a:latin typeface="Times New Roman" charset="0"/>
                          <a:cs typeface="Times New Roman" charset="0"/>
                        </a:rPr>
                        <a:t> </a:t>
                      </a:r>
                      <a:r>
                        <a:rPr kumimoji="0" lang="en-US" sz="1800" b="0" i="0" u="none" strike="noStrike" cap="none" normalizeH="0" baseline="0" dirty="0" err="1" smtClean="0">
                          <a:ln>
                            <a:noFill/>
                          </a:ln>
                          <a:solidFill>
                            <a:schemeClr val="tx1"/>
                          </a:solidFill>
                          <a:effectLst/>
                          <a:latin typeface="Times New Roman" charset="0"/>
                          <a:cs typeface="Times New Roman" charset="0"/>
                        </a:rPr>
                        <a:t>komputer</a:t>
                      </a:r>
                      <a:r>
                        <a:rPr kumimoji="0" lang="en-US" sz="1800" b="0" i="0" u="none" strike="noStrike" cap="none" normalizeH="0" baseline="0" dirty="0" smtClean="0">
                          <a:ln>
                            <a:noFill/>
                          </a:ln>
                          <a:solidFill>
                            <a:schemeClr val="tx1"/>
                          </a:solidFill>
                          <a:effectLst/>
                          <a:latin typeface="Times New Roman" charset="0"/>
                          <a:cs typeface="Times New Roman" charset="0"/>
                        </a:rPr>
                        <a:t> </a:t>
                      </a:r>
                      <a:r>
                        <a:rPr kumimoji="0" lang="en-US" sz="1800" b="0" i="0" u="none" strike="noStrike" cap="none" normalizeH="0" baseline="0" dirty="0" err="1" smtClean="0">
                          <a:ln>
                            <a:noFill/>
                          </a:ln>
                          <a:solidFill>
                            <a:schemeClr val="tx1"/>
                          </a:solidFill>
                          <a:effectLst/>
                          <a:latin typeface="Times New Roman" charset="0"/>
                          <a:cs typeface="Times New Roman" charset="0"/>
                        </a:rPr>
                        <a:t>lokal</a:t>
                      </a:r>
                      <a:r>
                        <a:rPr kumimoji="0" lang="en-US" sz="1800" b="0" i="0" u="none" strike="noStrike" cap="none" normalizeH="0" baseline="0" dirty="0" smtClean="0">
                          <a:ln>
                            <a:noFill/>
                          </a:ln>
                          <a:solidFill>
                            <a:schemeClr val="tx1"/>
                          </a:solidFill>
                          <a:effectLst/>
                          <a:latin typeface="Times New Roman" charset="0"/>
                          <a:cs typeface="Times New Roman" charset="0"/>
                        </a:rPr>
                        <a:t> </a:t>
                      </a:r>
                      <a:r>
                        <a:rPr kumimoji="0" lang="en-US" sz="1800" b="0" i="0" u="none" strike="noStrike" cap="none" normalizeH="0" baseline="0" dirty="0" err="1" smtClean="0">
                          <a:ln>
                            <a:noFill/>
                          </a:ln>
                          <a:solidFill>
                            <a:schemeClr val="tx1"/>
                          </a:solidFill>
                          <a:effectLst/>
                          <a:latin typeface="Times New Roman" charset="0"/>
                          <a:cs typeface="Times New Roman" charset="0"/>
                        </a:rPr>
                        <a:t>ke</a:t>
                      </a:r>
                      <a:r>
                        <a:rPr kumimoji="0" lang="en-US" sz="1800" b="0" i="0" u="none" strike="noStrike" cap="none" normalizeH="0" baseline="0" dirty="0" smtClean="0">
                          <a:ln>
                            <a:noFill/>
                          </a:ln>
                          <a:solidFill>
                            <a:schemeClr val="tx1"/>
                          </a:solidFill>
                          <a:effectLst/>
                          <a:latin typeface="Times New Roman" charset="0"/>
                          <a:cs typeface="Times New Roman" charset="0"/>
                        </a:rPr>
                        <a:t> </a:t>
                      </a:r>
                      <a:r>
                        <a:rPr kumimoji="0" lang="en-US" sz="1800" b="0" i="0" u="none" strike="noStrike" cap="none" normalizeH="0" baseline="0" dirty="0" err="1" smtClean="0">
                          <a:ln>
                            <a:noFill/>
                          </a:ln>
                          <a:solidFill>
                            <a:schemeClr val="tx1"/>
                          </a:solidFill>
                          <a:effectLst/>
                          <a:latin typeface="Times New Roman" charset="0"/>
                          <a:cs typeface="Times New Roman" charset="0"/>
                        </a:rPr>
                        <a:t>suatu</a:t>
                      </a:r>
                      <a:r>
                        <a:rPr kumimoji="0" lang="en-US" sz="1800" b="0" i="0" u="none" strike="noStrike" cap="none" normalizeH="0" baseline="0" dirty="0" smtClean="0">
                          <a:ln>
                            <a:noFill/>
                          </a:ln>
                          <a:solidFill>
                            <a:schemeClr val="tx1"/>
                          </a:solidFill>
                          <a:effectLst/>
                          <a:latin typeface="Times New Roman" charset="0"/>
                          <a:cs typeface="Times New Roman" charset="0"/>
                        </a:rPr>
                        <a:t> </a:t>
                      </a:r>
                      <a:r>
                        <a:rPr kumimoji="0" lang="en-US" sz="1800" b="0" i="0" u="none" strike="noStrike" cap="none" normalizeH="0" baseline="0" dirty="0" err="1" smtClean="0">
                          <a:ln>
                            <a:noFill/>
                          </a:ln>
                          <a:solidFill>
                            <a:schemeClr val="tx1"/>
                          </a:solidFill>
                          <a:effectLst/>
                          <a:latin typeface="Times New Roman" charset="0"/>
                          <a:cs typeface="Times New Roman" charset="0"/>
                        </a:rPr>
                        <a:t>komputer</a:t>
                      </a:r>
                      <a:r>
                        <a:rPr kumimoji="0" lang="en-US" sz="1800" b="0" i="0" u="none" strike="noStrike" cap="none" normalizeH="0" baseline="0" dirty="0" smtClean="0">
                          <a:ln>
                            <a:noFill/>
                          </a:ln>
                          <a:solidFill>
                            <a:schemeClr val="tx1"/>
                          </a:solidFill>
                          <a:effectLst/>
                          <a:latin typeface="Times New Roman" charset="0"/>
                          <a:cs typeface="Times New Roman" charset="0"/>
                        </a:rPr>
                        <a:t> lain </a:t>
                      </a:r>
                      <a:r>
                        <a:rPr kumimoji="0" lang="en-US" sz="1800" b="0" i="0" u="none" strike="noStrike" cap="none" normalizeH="0" baseline="0" dirty="0" err="1" smtClean="0">
                          <a:ln>
                            <a:noFill/>
                          </a:ln>
                          <a:solidFill>
                            <a:schemeClr val="tx1"/>
                          </a:solidFill>
                          <a:effectLst/>
                          <a:latin typeface="Times New Roman" charset="0"/>
                          <a:cs typeface="Times New Roman" charset="0"/>
                        </a:rPr>
                        <a:t>atau</a:t>
                      </a:r>
                      <a:r>
                        <a:rPr kumimoji="0" lang="en-US" sz="1800" b="0" i="0" u="none" strike="noStrike" cap="none" normalizeH="0" baseline="0" dirty="0" smtClean="0">
                          <a:ln>
                            <a:noFill/>
                          </a:ln>
                          <a:solidFill>
                            <a:schemeClr val="tx1"/>
                          </a:solidFill>
                          <a:effectLst/>
                          <a:latin typeface="Times New Roman" charset="0"/>
                          <a:cs typeface="Times New Roman" charset="0"/>
                        </a:rPr>
                        <a:t> </a:t>
                      </a:r>
                      <a:r>
                        <a:rPr kumimoji="0" lang="en-US" sz="1800" b="0" i="0" u="none" strike="noStrike" cap="none" normalizeH="0" baseline="0" dirty="0" err="1" smtClean="0">
                          <a:ln>
                            <a:noFill/>
                          </a:ln>
                          <a:solidFill>
                            <a:schemeClr val="tx1"/>
                          </a:solidFill>
                          <a:effectLst/>
                          <a:latin typeface="Times New Roman" charset="0"/>
                          <a:cs typeface="Times New Roman" charset="0"/>
                        </a:rPr>
                        <a:t>sebaliknya</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Sumber Daya Internet</a:t>
            </a:r>
            <a:endParaRPr lang="id-ID"/>
          </a:p>
        </p:txBody>
      </p:sp>
      <p:graphicFrame>
        <p:nvGraphicFramePr>
          <p:cNvPr id="14421" name="Group 85"/>
          <p:cNvGraphicFramePr>
            <a:graphicFrameLocks noGrp="1"/>
          </p:cNvGraphicFramePr>
          <p:nvPr/>
        </p:nvGraphicFramePr>
        <p:xfrm>
          <a:off x="647700" y="1638300"/>
          <a:ext cx="7885113" cy="4727258"/>
        </p:xfrm>
        <a:graphic>
          <a:graphicData uri="http://schemas.openxmlformats.org/drawingml/2006/table">
            <a:tbl>
              <a:tblPr/>
              <a:tblGrid>
                <a:gridCol w="2814638"/>
                <a:gridCol w="5070475"/>
              </a:tblGrid>
              <a:tr h="7937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1800" b="0" i="0" u="none" strike="noStrike" cap="none" normalizeH="0" baseline="0" dirty="0" smtClean="0">
                          <a:ln>
                            <a:noFill/>
                          </a:ln>
                          <a:solidFill>
                            <a:schemeClr val="tx1"/>
                          </a:solidFill>
                          <a:effectLst/>
                          <a:latin typeface="Times New Roman" charset="0"/>
                          <a:cs typeface="Times New Roman" charset="0"/>
                        </a:rPr>
                        <a:t>Gopher</a:t>
                      </a:r>
                      <a:endParaRPr kumimoji="0" lang="en-US" sz="1800" b="0" i="0" u="none" strike="noStrike" cap="none" normalizeH="0" baseline="0" dirty="0" smtClean="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1800" b="0" i="0" u="none" strike="noStrike" cap="none" normalizeH="0" baseline="0" dirty="0" err="1" smtClean="0">
                          <a:ln>
                            <a:noFill/>
                          </a:ln>
                          <a:solidFill>
                            <a:schemeClr val="tx1"/>
                          </a:solidFill>
                          <a:effectLst/>
                          <a:latin typeface="Times New Roman" charset="0"/>
                          <a:cs typeface="Times New Roman" charset="0"/>
                        </a:rPr>
                        <a:t>Perangkat</a:t>
                      </a:r>
                      <a:r>
                        <a:rPr kumimoji="0" lang="en-US" sz="1800" b="0" i="0" u="none" strike="noStrike" cap="none" normalizeH="0" baseline="0" dirty="0" smtClean="0">
                          <a:ln>
                            <a:noFill/>
                          </a:ln>
                          <a:solidFill>
                            <a:schemeClr val="tx1"/>
                          </a:solidFill>
                          <a:effectLst/>
                          <a:latin typeface="Times New Roman" charset="0"/>
                          <a:cs typeface="Times New Roman" charset="0"/>
                        </a:rPr>
                        <a:t> yang </a:t>
                      </a:r>
                      <a:r>
                        <a:rPr kumimoji="0" lang="en-US" sz="1800" b="0" i="0" u="none" strike="noStrike" cap="none" normalizeH="0" baseline="0" dirty="0" err="1" smtClean="0">
                          <a:ln>
                            <a:noFill/>
                          </a:ln>
                          <a:solidFill>
                            <a:schemeClr val="tx1"/>
                          </a:solidFill>
                          <a:effectLst/>
                          <a:latin typeface="Times New Roman" charset="0"/>
                          <a:cs typeface="Times New Roman" charset="0"/>
                        </a:rPr>
                        <a:t>memungkinkan</a:t>
                      </a:r>
                      <a:r>
                        <a:rPr kumimoji="0" lang="en-US" sz="1800" b="0" i="0" u="none" strike="noStrike" cap="none" normalizeH="0" baseline="0" dirty="0" smtClean="0">
                          <a:ln>
                            <a:noFill/>
                          </a:ln>
                          <a:solidFill>
                            <a:schemeClr val="tx1"/>
                          </a:solidFill>
                          <a:effectLst/>
                          <a:latin typeface="Times New Roman" charset="0"/>
                          <a:cs typeface="Times New Roman" charset="0"/>
                        </a:rPr>
                        <a:t> </a:t>
                      </a:r>
                      <a:r>
                        <a:rPr kumimoji="0" lang="en-US" sz="1800" b="0" i="0" u="none" strike="noStrike" cap="none" normalizeH="0" baseline="0" dirty="0" err="1" smtClean="0">
                          <a:ln>
                            <a:noFill/>
                          </a:ln>
                          <a:solidFill>
                            <a:schemeClr val="tx1"/>
                          </a:solidFill>
                          <a:effectLst/>
                          <a:latin typeface="Times New Roman" charset="0"/>
                          <a:cs typeface="Times New Roman" charset="0"/>
                        </a:rPr>
                        <a:t>pemakai</a:t>
                      </a:r>
                      <a:r>
                        <a:rPr kumimoji="0" lang="en-US" sz="1800" b="0" i="0" u="none" strike="noStrike" cap="none" normalizeH="0" baseline="0" dirty="0" smtClean="0">
                          <a:ln>
                            <a:noFill/>
                          </a:ln>
                          <a:solidFill>
                            <a:schemeClr val="tx1"/>
                          </a:solidFill>
                          <a:effectLst/>
                          <a:latin typeface="Times New Roman" charset="0"/>
                          <a:cs typeface="Times New Roman" charset="0"/>
                        </a:rPr>
                        <a:t> </a:t>
                      </a:r>
                      <a:r>
                        <a:rPr kumimoji="0" lang="en-US" sz="1800" b="0" i="0" u="none" strike="noStrike" cap="none" normalizeH="0" baseline="0" dirty="0" err="1" smtClean="0">
                          <a:ln>
                            <a:noFill/>
                          </a:ln>
                          <a:solidFill>
                            <a:schemeClr val="tx1"/>
                          </a:solidFill>
                          <a:effectLst/>
                          <a:latin typeface="Times New Roman" charset="0"/>
                          <a:cs typeface="Times New Roman" charset="0"/>
                        </a:rPr>
                        <a:t>untuk</a:t>
                      </a:r>
                      <a:r>
                        <a:rPr kumimoji="0" lang="en-US" sz="1800" b="0" i="0" u="none" strike="noStrike" cap="none" normalizeH="0" baseline="0" dirty="0" smtClean="0">
                          <a:ln>
                            <a:noFill/>
                          </a:ln>
                          <a:solidFill>
                            <a:schemeClr val="tx1"/>
                          </a:solidFill>
                          <a:effectLst/>
                          <a:latin typeface="Times New Roman" charset="0"/>
                          <a:cs typeface="Times New Roman" charset="0"/>
                        </a:rPr>
                        <a:t> </a:t>
                      </a:r>
                      <a:r>
                        <a:rPr kumimoji="0" lang="en-US" sz="1800" b="0" i="0" u="none" strike="noStrike" cap="none" normalizeH="0" baseline="0" dirty="0" err="1" smtClean="0">
                          <a:ln>
                            <a:noFill/>
                          </a:ln>
                          <a:solidFill>
                            <a:schemeClr val="tx1"/>
                          </a:solidFill>
                          <a:effectLst/>
                          <a:latin typeface="Times New Roman" charset="0"/>
                          <a:cs typeface="Times New Roman" charset="0"/>
                        </a:rPr>
                        <a:t>menemukan</a:t>
                      </a:r>
                      <a:r>
                        <a:rPr kumimoji="0" lang="en-US" sz="1800" b="0" i="0" u="none" strike="noStrike" cap="none" normalizeH="0" baseline="0" dirty="0" smtClean="0">
                          <a:ln>
                            <a:noFill/>
                          </a:ln>
                          <a:solidFill>
                            <a:schemeClr val="tx1"/>
                          </a:solidFill>
                          <a:effectLst/>
                          <a:latin typeface="Times New Roman" charset="0"/>
                          <a:cs typeface="Times New Roman" charset="0"/>
                        </a:rPr>
                        <a:t> </a:t>
                      </a:r>
                      <a:r>
                        <a:rPr kumimoji="0" lang="en-US" sz="1800" b="0" i="0" u="none" strike="noStrike" cap="none" normalizeH="0" baseline="0" dirty="0" err="1" smtClean="0">
                          <a:ln>
                            <a:noFill/>
                          </a:ln>
                          <a:solidFill>
                            <a:schemeClr val="tx1"/>
                          </a:solidFill>
                          <a:effectLst/>
                          <a:latin typeface="Times New Roman" charset="0"/>
                          <a:cs typeface="Times New Roman" charset="0"/>
                        </a:rPr>
                        <a:t>informasi</a:t>
                      </a:r>
                      <a:r>
                        <a:rPr kumimoji="0" lang="en-US" sz="1800" b="0" i="0" u="none" strike="noStrike" cap="none" normalizeH="0" baseline="0" dirty="0" smtClean="0">
                          <a:ln>
                            <a:noFill/>
                          </a:ln>
                          <a:solidFill>
                            <a:schemeClr val="tx1"/>
                          </a:solidFill>
                          <a:effectLst/>
                          <a:latin typeface="Times New Roman" charset="0"/>
                          <a:cs typeface="Times New Roman" charset="0"/>
                        </a:rPr>
                        <a:t> yang </a:t>
                      </a:r>
                      <a:r>
                        <a:rPr kumimoji="0" lang="en-US" sz="1800" b="0" i="0" u="none" strike="noStrike" cap="none" normalizeH="0" baseline="0" dirty="0" err="1" smtClean="0">
                          <a:ln>
                            <a:noFill/>
                          </a:ln>
                          <a:solidFill>
                            <a:schemeClr val="tx1"/>
                          </a:solidFill>
                          <a:effectLst/>
                          <a:latin typeface="Times New Roman" charset="0"/>
                          <a:cs typeface="Times New Roman" charset="0"/>
                        </a:rPr>
                        <a:t>terdapat</a:t>
                      </a:r>
                      <a:r>
                        <a:rPr kumimoji="0" lang="en-US" sz="1800" b="0" i="0" u="none" strike="noStrike" cap="none" normalizeH="0" baseline="0" dirty="0" smtClean="0">
                          <a:ln>
                            <a:noFill/>
                          </a:ln>
                          <a:solidFill>
                            <a:schemeClr val="tx1"/>
                          </a:solidFill>
                          <a:effectLst/>
                          <a:latin typeface="Times New Roman" charset="0"/>
                          <a:cs typeface="Times New Roman" charset="0"/>
                        </a:rPr>
                        <a:t> </a:t>
                      </a:r>
                      <a:r>
                        <a:rPr kumimoji="0" lang="en-US" sz="1800" b="0" i="0" u="none" strike="noStrike" cap="none" normalizeH="0" baseline="0" dirty="0" err="1" smtClean="0">
                          <a:ln>
                            <a:noFill/>
                          </a:ln>
                          <a:solidFill>
                            <a:schemeClr val="tx1"/>
                          </a:solidFill>
                          <a:effectLst/>
                          <a:latin typeface="Times New Roman" charset="0"/>
                          <a:cs typeface="Times New Roman" charset="0"/>
                        </a:rPr>
                        <a:t>pada</a:t>
                      </a:r>
                      <a:r>
                        <a:rPr kumimoji="0" lang="en-US" sz="1800" b="0" i="0" u="none" strike="noStrike" cap="none" normalizeH="0" baseline="0" dirty="0" smtClean="0">
                          <a:ln>
                            <a:noFill/>
                          </a:ln>
                          <a:solidFill>
                            <a:schemeClr val="tx1"/>
                          </a:solidFill>
                          <a:effectLst/>
                          <a:latin typeface="Times New Roman" charset="0"/>
                          <a:cs typeface="Times New Roman" charset="0"/>
                        </a:rPr>
                        <a:t> server gopher </a:t>
                      </a:r>
                      <a:r>
                        <a:rPr kumimoji="0" lang="en-US" sz="1800" b="0" i="0" u="none" strike="noStrike" cap="none" normalizeH="0" baseline="0" dirty="0" err="1" smtClean="0">
                          <a:ln>
                            <a:noFill/>
                          </a:ln>
                          <a:solidFill>
                            <a:schemeClr val="tx1"/>
                          </a:solidFill>
                          <a:effectLst/>
                          <a:latin typeface="Times New Roman" charset="0"/>
                          <a:cs typeface="Times New Roman" charset="0"/>
                        </a:rPr>
                        <a:t>melalui</a:t>
                      </a:r>
                      <a:r>
                        <a:rPr kumimoji="0" lang="en-US" sz="1800" b="0" i="0" u="none" strike="noStrike" cap="none" normalizeH="0" baseline="0" dirty="0" smtClean="0">
                          <a:ln>
                            <a:noFill/>
                          </a:ln>
                          <a:solidFill>
                            <a:schemeClr val="tx1"/>
                          </a:solidFill>
                          <a:effectLst/>
                          <a:latin typeface="Times New Roman" charset="0"/>
                          <a:cs typeface="Times New Roman" charset="0"/>
                        </a:rPr>
                        <a:t> menu yang </a:t>
                      </a:r>
                      <a:r>
                        <a:rPr kumimoji="0" lang="en-US" sz="1800" b="0" i="0" u="none" strike="noStrike" cap="none" normalizeH="0" baseline="0" dirty="0" err="1" smtClean="0">
                          <a:ln>
                            <a:noFill/>
                          </a:ln>
                          <a:solidFill>
                            <a:schemeClr val="tx1"/>
                          </a:solidFill>
                          <a:effectLst/>
                          <a:latin typeface="Times New Roman" charset="0"/>
                          <a:cs typeface="Times New Roman" charset="0"/>
                        </a:rPr>
                        <a:t>bersifat</a:t>
                      </a:r>
                      <a:r>
                        <a:rPr kumimoji="0" lang="en-US" sz="1800" b="0" i="0" u="none" strike="noStrike" cap="none" normalizeH="0" baseline="0" dirty="0" smtClean="0">
                          <a:ln>
                            <a:noFill/>
                          </a:ln>
                          <a:solidFill>
                            <a:schemeClr val="tx1"/>
                          </a:solidFill>
                          <a:effectLst/>
                          <a:latin typeface="Times New Roman" charset="0"/>
                          <a:cs typeface="Times New Roman" charset="0"/>
                        </a:rPr>
                        <a:t> </a:t>
                      </a:r>
                      <a:r>
                        <a:rPr kumimoji="0" lang="en-US" sz="1800" b="0" i="0" u="none" strike="noStrike" cap="none" normalizeH="0" baseline="0" dirty="0" err="1" smtClean="0">
                          <a:ln>
                            <a:noFill/>
                          </a:ln>
                          <a:solidFill>
                            <a:schemeClr val="tx1"/>
                          </a:solidFill>
                          <a:effectLst/>
                          <a:latin typeface="Times New Roman" charset="0"/>
                          <a:cs typeface="Times New Roman" charset="0"/>
                        </a:rPr>
                        <a:t>hierarkis</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21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1800" b="0" i="0" u="none" strike="noStrike" cap="none" normalizeH="0" baseline="0" smtClean="0">
                          <a:ln>
                            <a:noFill/>
                          </a:ln>
                          <a:solidFill>
                            <a:schemeClr val="tx1"/>
                          </a:solidFill>
                          <a:effectLst/>
                          <a:latin typeface="Times New Roman" charset="0"/>
                          <a:cs typeface="Times New Roman" charset="0"/>
                        </a:rPr>
                        <a:t>Archie</a:t>
                      </a:r>
                      <a:endParaRPr kumimoji="0" lang="en-US" sz="1800" b="0" i="0" u="none" strike="noStrike" cap="none" normalizeH="0" baseline="0" smtClean="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1800" b="0" i="0" u="none" strike="noStrike" cap="none" normalizeH="0" baseline="0" dirty="0" err="1" smtClean="0">
                          <a:ln>
                            <a:noFill/>
                          </a:ln>
                          <a:solidFill>
                            <a:schemeClr val="tx1"/>
                          </a:solidFill>
                          <a:effectLst/>
                          <a:latin typeface="Times New Roman" charset="0"/>
                          <a:cs typeface="Times New Roman" charset="0"/>
                        </a:rPr>
                        <a:t>Perangkat</a:t>
                      </a:r>
                      <a:r>
                        <a:rPr kumimoji="0" lang="en-US" sz="1800" b="0" i="0" u="none" strike="noStrike" cap="none" normalizeH="0" baseline="0" dirty="0" smtClean="0">
                          <a:ln>
                            <a:noFill/>
                          </a:ln>
                          <a:solidFill>
                            <a:schemeClr val="tx1"/>
                          </a:solidFill>
                          <a:effectLst/>
                          <a:latin typeface="Times New Roman" charset="0"/>
                          <a:cs typeface="Times New Roman" charset="0"/>
                        </a:rPr>
                        <a:t> yang </a:t>
                      </a:r>
                      <a:r>
                        <a:rPr kumimoji="0" lang="en-US" sz="1800" b="0" i="0" u="none" strike="noStrike" cap="none" normalizeH="0" baseline="0" dirty="0" err="1" smtClean="0">
                          <a:ln>
                            <a:noFill/>
                          </a:ln>
                          <a:solidFill>
                            <a:schemeClr val="tx1"/>
                          </a:solidFill>
                          <a:effectLst/>
                          <a:latin typeface="Times New Roman" charset="0"/>
                          <a:cs typeface="Times New Roman" charset="0"/>
                        </a:rPr>
                        <a:t>dapat</a:t>
                      </a:r>
                      <a:r>
                        <a:rPr kumimoji="0" lang="en-US" sz="1800" b="0" i="0" u="none" strike="noStrike" cap="none" normalizeH="0" baseline="0" dirty="0" smtClean="0">
                          <a:ln>
                            <a:noFill/>
                          </a:ln>
                          <a:solidFill>
                            <a:schemeClr val="tx1"/>
                          </a:solidFill>
                          <a:effectLst/>
                          <a:latin typeface="Times New Roman" charset="0"/>
                          <a:cs typeface="Times New Roman" charset="0"/>
                        </a:rPr>
                        <a:t> </a:t>
                      </a:r>
                      <a:r>
                        <a:rPr kumimoji="0" lang="en-US" sz="1800" b="0" i="0" u="none" strike="noStrike" cap="none" normalizeH="0" baseline="0" dirty="0" err="1" smtClean="0">
                          <a:ln>
                            <a:noFill/>
                          </a:ln>
                          <a:solidFill>
                            <a:schemeClr val="tx1"/>
                          </a:solidFill>
                          <a:effectLst/>
                          <a:latin typeface="Times New Roman" charset="0"/>
                          <a:cs typeface="Times New Roman" charset="0"/>
                        </a:rPr>
                        <a:t>digunakan</a:t>
                      </a:r>
                      <a:r>
                        <a:rPr kumimoji="0" lang="en-US" sz="1800" b="0" i="0" u="none" strike="noStrike" cap="none" normalizeH="0" baseline="0" dirty="0" smtClean="0">
                          <a:ln>
                            <a:noFill/>
                          </a:ln>
                          <a:solidFill>
                            <a:schemeClr val="tx1"/>
                          </a:solidFill>
                          <a:effectLst/>
                          <a:latin typeface="Times New Roman" charset="0"/>
                          <a:cs typeface="Times New Roman" charset="0"/>
                        </a:rPr>
                        <a:t> </a:t>
                      </a:r>
                      <a:r>
                        <a:rPr kumimoji="0" lang="en-US" sz="1800" b="0" i="0" u="none" strike="noStrike" cap="none" normalizeH="0" baseline="0" dirty="0" err="1" smtClean="0">
                          <a:ln>
                            <a:noFill/>
                          </a:ln>
                          <a:solidFill>
                            <a:schemeClr val="tx1"/>
                          </a:solidFill>
                          <a:effectLst/>
                          <a:latin typeface="Times New Roman" charset="0"/>
                          <a:cs typeface="Times New Roman" charset="0"/>
                        </a:rPr>
                        <a:t>untuk</a:t>
                      </a:r>
                      <a:r>
                        <a:rPr kumimoji="0" lang="en-US" sz="1800" b="0" i="0" u="none" strike="noStrike" cap="none" normalizeH="0" baseline="0" dirty="0" smtClean="0">
                          <a:ln>
                            <a:noFill/>
                          </a:ln>
                          <a:solidFill>
                            <a:schemeClr val="tx1"/>
                          </a:solidFill>
                          <a:effectLst/>
                          <a:latin typeface="Times New Roman" charset="0"/>
                          <a:cs typeface="Times New Roman" charset="0"/>
                        </a:rPr>
                        <a:t> </a:t>
                      </a:r>
                      <a:r>
                        <a:rPr kumimoji="0" lang="en-US" sz="1800" b="0" i="0" u="none" strike="noStrike" cap="none" normalizeH="0" baseline="0" dirty="0" err="1" smtClean="0">
                          <a:ln>
                            <a:noFill/>
                          </a:ln>
                          <a:solidFill>
                            <a:schemeClr val="tx1"/>
                          </a:solidFill>
                          <a:effectLst/>
                          <a:latin typeface="Times New Roman" charset="0"/>
                          <a:cs typeface="Times New Roman" charset="0"/>
                        </a:rPr>
                        <a:t>melakukan</a:t>
                      </a:r>
                      <a:r>
                        <a:rPr kumimoji="0" lang="en-US" sz="1800" b="0" i="0" u="none" strike="noStrike" cap="none" normalizeH="0" baseline="0" dirty="0" smtClean="0">
                          <a:ln>
                            <a:noFill/>
                          </a:ln>
                          <a:solidFill>
                            <a:schemeClr val="tx1"/>
                          </a:solidFill>
                          <a:effectLst/>
                          <a:latin typeface="Times New Roman" charset="0"/>
                          <a:cs typeface="Times New Roman" charset="0"/>
                        </a:rPr>
                        <a:t> </a:t>
                      </a:r>
                      <a:r>
                        <a:rPr kumimoji="0" lang="en-US" sz="1800" b="0" i="0" u="none" strike="noStrike" cap="none" normalizeH="0" baseline="0" dirty="0" err="1" smtClean="0">
                          <a:ln>
                            <a:noFill/>
                          </a:ln>
                          <a:solidFill>
                            <a:schemeClr val="tx1"/>
                          </a:solidFill>
                          <a:effectLst/>
                          <a:latin typeface="Times New Roman" charset="0"/>
                          <a:cs typeface="Times New Roman" charset="0"/>
                        </a:rPr>
                        <a:t>pencarian</a:t>
                      </a:r>
                      <a:r>
                        <a:rPr kumimoji="0" lang="en-US" sz="1800" b="0" i="0" u="none" strike="noStrike" cap="none" normalizeH="0" baseline="0" dirty="0" smtClean="0">
                          <a:ln>
                            <a:noFill/>
                          </a:ln>
                          <a:solidFill>
                            <a:schemeClr val="tx1"/>
                          </a:solidFill>
                          <a:effectLst/>
                          <a:latin typeface="Times New Roman" charset="0"/>
                          <a:cs typeface="Times New Roman" charset="0"/>
                        </a:rPr>
                        <a:t> </a:t>
                      </a:r>
                      <a:r>
                        <a:rPr kumimoji="0" lang="en-US" sz="1800" b="0" i="0" u="none" strike="noStrike" cap="none" normalizeH="0" baseline="0" dirty="0" err="1" smtClean="0">
                          <a:ln>
                            <a:noFill/>
                          </a:ln>
                          <a:solidFill>
                            <a:schemeClr val="tx1"/>
                          </a:solidFill>
                          <a:effectLst/>
                          <a:latin typeface="Times New Roman" charset="0"/>
                          <a:cs typeface="Times New Roman" charset="0"/>
                        </a:rPr>
                        <a:t>berkas</a:t>
                      </a:r>
                      <a:r>
                        <a:rPr kumimoji="0" lang="en-US" sz="1800" b="0" i="0" u="none" strike="noStrike" cap="none" normalizeH="0" baseline="0" dirty="0" smtClean="0">
                          <a:ln>
                            <a:noFill/>
                          </a:ln>
                          <a:solidFill>
                            <a:schemeClr val="tx1"/>
                          </a:solidFill>
                          <a:effectLst/>
                          <a:latin typeface="Times New Roman" charset="0"/>
                          <a:cs typeface="Times New Roman" charset="0"/>
                        </a:rPr>
                        <a:t> </a:t>
                      </a:r>
                      <a:r>
                        <a:rPr kumimoji="0" lang="en-US" sz="1800" b="0" i="0" u="none" strike="noStrike" cap="none" normalizeH="0" baseline="0" dirty="0" err="1" smtClean="0">
                          <a:ln>
                            <a:noFill/>
                          </a:ln>
                          <a:solidFill>
                            <a:schemeClr val="tx1"/>
                          </a:solidFill>
                          <a:effectLst/>
                          <a:latin typeface="Times New Roman" charset="0"/>
                          <a:cs typeface="Times New Roman" charset="0"/>
                        </a:rPr>
                        <a:t>pada</a:t>
                      </a:r>
                      <a:r>
                        <a:rPr kumimoji="0" lang="en-US" sz="1800" b="0" i="0" u="none" strike="noStrike" cap="none" normalizeH="0" baseline="0" dirty="0" smtClean="0">
                          <a:ln>
                            <a:noFill/>
                          </a:ln>
                          <a:solidFill>
                            <a:schemeClr val="tx1"/>
                          </a:solidFill>
                          <a:effectLst/>
                          <a:latin typeface="Times New Roman" charset="0"/>
                          <a:cs typeface="Times New Roman" charset="0"/>
                        </a:rPr>
                        <a:t> </a:t>
                      </a:r>
                      <a:r>
                        <a:rPr kumimoji="0" lang="en-US" sz="1800" b="0" i="0" u="none" strike="noStrike" cap="none" normalizeH="0" baseline="0" dirty="0" err="1" smtClean="0">
                          <a:ln>
                            <a:noFill/>
                          </a:ln>
                          <a:solidFill>
                            <a:schemeClr val="tx1"/>
                          </a:solidFill>
                          <a:effectLst/>
                          <a:latin typeface="Times New Roman" charset="0"/>
                          <a:cs typeface="Times New Roman" charset="0"/>
                        </a:rPr>
                        <a:t>situs</a:t>
                      </a:r>
                      <a:r>
                        <a:rPr kumimoji="0" lang="en-US" sz="1800" b="0" i="0" u="none" strike="noStrike" cap="none" normalizeH="0" baseline="0" dirty="0" smtClean="0">
                          <a:ln>
                            <a:noFill/>
                          </a:ln>
                          <a:solidFill>
                            <a:schemeClr val="tx1"/>
                          </a:solidFill>
                          <a:effectLst/>
                          <a:latin typeface="Times New Roman" charset="0"/>
                          <a:cs typeface="Times New Roman" charset="0"/>
                        </a:rPr>
                        <a:t> FTP</a:t>
                      </a:r>
                      <a:endParaRPr kumimoji="0" lang="en-US" sz="18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53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1800" b="0" i="0" u="none" strike="noStrike" cap="none" normalizeH="0" baseline="0" smtClean="0">
                          <a:ln>
                            <a:noFill/>
                          </a:ln>
                          <a:solidFill>
                            <a:schemeClr val="tx1"/>
                          </a:solidFill>
                          <a:effectLst/>
                          <a:latin typeface="Times New Roman" charset="0"/>
                          <a:cs typeface="Times New Roman" charset="0"/>
                        </a:rPr>
                        <a:t>Veronica (</a:t>
                      </a:r>
                      <a:r>
                        <a:rPr kumimoji="0" lang="en-US" sz="1800" b="0" i="1" u="none" strike="noStrike" cap="none" normalizeH="0" baseline="0" smtClean="0">
                          <a:ln>
                            <a:noFill/>
                          </a:ln>
                          <a:solidFill>
                            <a:schemeClr val="tx1"/>
                          </a:solidFill>
                          <a:effectLst/>
                          <a:latin typeface="Times New Roman" charset="0"/>
                          <a:cs typeface="Times New Roman" charset="0"/>
                        </a:rPr>
                        <a:t>Very Easy Rodent-Oriented Netwide Index to Computer Archieves</a:t>
                      </a:r>
                      <a:r>
                        <a:rPr kumimoji="0" lang="en-US" sz="1800" b="0" i="0" u="none" strike="noStrike" cap="none" normalizeH="0" baseline="0" smtClean="0">
                          <a:ln>
                            <a:noFill/>
                          </a:ln>
                          <a:solidFill>
                            <a:schemeClr val="tx1"/>
                          </a:solidFill>
                          <a:effectLst/>
                          <a:latin typeface="Times New Roman" charset="0"/>
                          <a:cs typeface="Times New Roman" charset="0"/>
                        </a:rPr>
                        <a:t>)</a:t>
                      </a:r>
                      <a:endParaRPr kumimoji="0" lang="en-US" sz="1800" b="0" i="0" u="none" strike="noStrike" cap="none" normalizeH="0" baseline="0" smtClean="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1800" b="0" i="0" u="none" strike="noStrike" cap="none" normalizeH="0" baseline="0" smtClean="0">
                          <a:ln>
                            <a:noFill/>
                          </a:ln>
                          <a:solidFill>
                            <a:schemeClr val="tx1"/>
                          </a:solidFill>
                          <a:effectLst/>
                          <a:latin typeface="Times New Roman" charset="0"/>
                          <a:cs typeface="Times New Roman" charset="0"/>
                        </a:rPr>
                        <a:t>Merupakan kemampuan tambahan yang dipakai untuk melakukan pencarian pada sistus-situs gopher</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37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1800" b="0" i="0" u="none" strike="noStrike" cap="none" normalizeH="0" baseline="0" smtClean="0">
                          <a:ln>
                            <a:noFill/>
                          </a:ln>
                          <a:solidFill>
                            <a:schemeClr val="tx1"/>
                          </a:solidFill>
                          <a:effectLst/>
                          <a:latin typeface="Times New Roman" charset="0"/>
                          <a:cs typeface="Times New Roman" charset="0"/>
                        </a:rPr>
                        <a:t>WAIS (</a:t>
                      </a:r>
                      <a:r>
                        <a:rPr kumimoji="0" lang="en-US" sz="1800" b="0" i="1" u="none" strike="noStrike" cap="none" normalizeH="0" baseline="0" smtClean="0">
                          <a:ln>
                            <a:noFill/>
                          </a:ln>
                          <a:solidFill>
                            <a:schemeClr val="tx1"/>
                          </a:solidFill>
                          <a:effectLst/>
                          <a:latin typeface="Times New Roman" charset="0"/>
                          <a:cs typeface="Times New Roman" charset="0"/>
                        </a:rPr>
                        <a:t>Wide Area Information Servers</a:t>
                      </a:r>
                      <a:r>
                        <a:rPr kumimoji="0" lang="en-US" sz="1800" b="0" i="0" u="none" strike="noStrike" cap="none" normalizeH="0" baseline="0" smtClean="0">
                          <a:ln>
                            <a:noFill/>
                          </a:ln>
                          <a:solidFill>
                            <a:schemeClr val="tx1"/>
                          </a:solidFill>
                          <a:effectLst/>
                          <a:latin typeface="Times New Roman" charset="0"/>
                          <a:cs typeface="Times New Roman" charset="0"/>
                        </a:rPr>
                        <a:t>)</a:t>
                      </a:r>
                      <a:endParaRPr kumimoji="0" lang="en-US" sz="1800" b="0" i="0" u="none" strike="noStrike" cap="none" normalizeH="0" baseline="0" smtClean="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1800" b="0" i="0" u="none" strike="noStrike" cap="none" normalizeH="0" baseline="0" smtClean="0">
                          <a:ln>
                            <a:noFill/>
                          </a:ln>
                          <a:solidFill>
                            <a:schemeClr val="tx1"/>
                          </a:solidFill>
                          <a:effectLst/>
                          <a:latin typeface="Times New Roman" charset="0"/>
                          <a:cs typeface="Times New Roman" charset="0"/>
                        </a:rPr>
                        <a:t>Perangkat yang digunakan untuk melakukan pencarian data pada Internet yang dilaksanakan dengan menyebutkan nama basis data dan kata kunci yang dicari</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53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1800" b="0" i="0" u="none" strike="noStrike" cap="none" normalizeH="0" baseline="0" smtClean="0">
                          <a:ln>
                            <a:noFill/>
                          </a:ln>
                          <a:solidFill>
                            <a:schemeClr val="tx1"/>
                          </a:solidFill>
                          <a:effectLst/>
                          <a:latin typeface="Times New Roman" charset="0"/>
                          <a:cs typeface="Times New Roman" charset="0"/>
                        </a:rPr>
                        <a:t>World Wide Web</a:t>
                      </a:r>
                      <a:endParaRPr kumimoji="0" lang="en-US" sz="1800" b="0" i="0" u="none" strike="noStrike" cap="none" normalizeH="0" baseline="0" smtClean="0">
                        <a:ln>
                          <a:noFill/>
                        </a:ln>
                        <a:solidFill>
                          <a:schemeClr val="tx1"/>
                        </a:solidFill>
                        <a:effectLst/>
                        <a:latin typeface="Arial" charset="0"/>
                      </a:endParaRPr>
                    </a:p>
                  </a:txBody>
                  <a:tcP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14400" algn="l"/>
                          <a:tab pos="-457200" algn="l"/>
                          <a:tab pos="269875" algn="l"/>
                        </a:tabLst>
                      </a:pPr>
                      <a:r>
                        <a:rPr kumimoji="0" lang="en-US" sz="1800" b="0" i="0" u="none" strike="noStrike" cap="none" normalizeH="0" baseline="0" smtClean="0">
                          <a:ln>
                            <a:noFill/>
                          </a:ln>
                          <a:solidFill>
                            <a:schemeClr val="tx1"/>
                          </a:solidFill>
                          <a:effectLst/>
                          <a:latin typeface="Times New Roman" charset="0"/>
                          <a:cs typeface="Times New Roman" charset="0"/>
                        </a:rPr>
                        <a:t>Sistem yang memungkinkan pengaksesan informasi dalam Internet melalui pendekatan </a:t>
                      </a:r>
                      <a:r>
                        <a:rPr kumimoji="0" lang="en-US" sz="1800" b="0" i="1" u="none" strike="noStrike" cap="none" normalizeH="0" baseline="0" smtClean="0">
                          <a:ln>
                            <a:noFill/>
                          </a:ln>
                          <a:solidFill>
                            <a:schemeClr val="tx1"/>
                          </a:solidFill>
                          <a:effectLst/>
                          <a:latin typeface="Times New Roman" charset="0"/>
                          <a:cs typeface="Times New Roman" charset="0"/>
                        </a:rPr>
                        <a:t>hypertext</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World Wide Web</a:t>
            </a:r>
            <a:endParaRPr lang="id-ID"/>
          </a:p>
        </p:txBody>
      </p:sp>
      <p:sp>
        <p:nvSpPr>
          <p:cNvPr id="17411" name="Rectangle 3"/>
          <p:cNvSpPr>
            <a:spLocks noGrp="1" noChangeArrowheads="1"/>
          </p:cNvSpPr>
          <p:nvPr>
            <p:ph type="body" idx="1"/>
          </p:nvPr>
        </p:nvSpPr>
        <p:spPr/>
        <p:txBody>
          <a:bodyPr/>
          <a:lstStyle/>
          <a:p>
            <a:pPr>
              <a:lnSpc>
                <a:spcPct val="90000"/>
              </a:lnSpc>
            </a:pPr>
            <a:r>
              <a:rPr lang="en-US" sz="2400"/>
              <a:t>Sistem pengaksesan informasi dalam Internet yang paling terkenal dan  biasa dikenal dengan istilah </a:t>
            </a:r>
            <a:r>
              <a:rPr lang="en-US" sz="2400" b="1"/>
              <a:t>Web</a:t>
            </a:r>
            <a:r>
              <a:rPr lang="id-ID" sz="2400"/>
              <a:t> </a:t>
            </a:r>
            <a:endParaRPr lang="en-US" sz="2400"/>
          </a:p>
          <a:p>
            <a:pPr>
              <a:lnSpc>
                <a:spcPct val="90000"/>
              </a:lnSpc>
            </a:pPr>
            <a:r>
              <a:rPr lang="en-US" sz="2400"/>
              <a:t>Web menggunakan protokol yang disebut </a:t>
            </a:r>
            <a:r>
              <a:rPr lang="en-US" sz="2400" b="1"/>
              <a:t>HTTP</a:t>
            </a:r>
            <a:r>
              <a:rPr lang="en-US" sz="2400"/>
              <a:t> (</a:t>
            </a:r>
            <a:r>
              <a:rPr lang="en-US" sz="2400" i="1"/>
              <a:t>HyperText Transfer Protocol</a:t>
            </a:r>
            <a:r>
              <a:rPr lang="en-US" sz="2400"/>
              <a:t>)</a:t>
            </a:r>
            <a:r>
              <a:rPr lang="id-ID" sz="2400"/>
              <a:t> </a:t>
            </a:r>
            <a:endParaRPr lang="en-US" sz="2400"/>
          </a:p>
          <a:p>
            <a:pPr>
              <a:lnSpc>
                <a:spcPct val="90000"/>
              </a:lnSpc>
            </a:pPr>
            <a:r>
              <a:rPr lang="en-US" sz="2400"/>
              <a:t>Dokumen Web ditulis dalam format </a:t>
            </a:r>
            <a:r>
              <a:rPr lang="en-US" sz="2400" b="1"/>
              <a:t>HTML</a:t>
            </a:r>
            <a:r>
              <a:rPr lang="en-US" sz="2400"/>
              <a:t> (</a:t>
            </a:r>
            <a:r>
              <a:rPr lang="en-US" sz="2400" i="1"/>
              <a:t>HyperText Markup Language</a:t>
            </a:r>
            <a:r>
              <a:rPr lang="en-US" sz="2400"/>
              <a:t>)</a:t>
            </a:r>
            <a:r>
              <a:rPr lang="id-ID" sz="2400"/>
              <a:t> </a:t>
            </a:r>
            <a:endParaRPr lang="en-US" sz="2400"/>
          </a:p>
          <a:p>
            <a:pPr>
              <a:lnSpc>
                <a:spcPct val="90000"/>
              </a:lnSpc>
            </a:pPr>
            <a:r>
              <a:rPr lang="en-US" sz="2400"/>
              <a:t>Dokumen ini diletakkan dalam Web server dan diakses oleh klien (Pengakses informasi) melalui perangkat lunak yang disebut </a:t>
            </a:r>
            <a:r>
              <a:rPr lang="en-US" sz="2400" b="1"/>
              <a:t>Web browser</a:t>
            </a:r>
            <a:r>
              <a:rPr lang="en-US" sz="2400"/>
              <a:t> atau sering disebut </a:t>
            </a:r>
            <a:r>
              <a:rPr lang="en-US" sz="2400" b="1"/>
              <a:t>browser</a:t>
            </a:r>
            <a:r>
              <a:rPr lang="en-US" sz="2400"/>
              <a:t> saja</a:t>
            </a:r>
            <a:r>
              <a:rPr lang="id-ID" sz="2400"/>
              <a:t> </a:t>
            </a:r>
            <a:endParaRPr lang="en-US" sz="2400"/>
          </a:p>
          <a:p>
            <a:pPr>
              <a:lnSpc>
                <a:spcPct val="90000"/>
              </a:lnSpc>
            </a:pPr>
            <a:endParaRPr lang="en-US" sz="2400"/>
          </a:p>
          <a:p>
            <a:pPr>
              <a:lnSpc>
                <a:spcPct val="90000"/>
              </a:lnSpc>
            </a:pPr>
            <a:endParaRPr lang="id-ID" sz="24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685800" y="914400"/>
            <a:ext cx="7772400" cy="5334000"/>
          </a:xfrm>
        </p:spPr>
        <p:txBody>
          <a:bodyPr rtlCol="0">
            <a:normAutofit/>
          </a:bodyPr>
          <a:lstStyle/>
          <a:p>
            <a:pPr marL="274320" indent="-274320" fontAlgn="auto">
              <a:spcAft>
                <a:spcPts val="0"/>
              </a:spcAft>
              <a:buClr>
                <a:schemeClr val="tx1"/>
              </a:buClr>
              <a:buFont typeface="Wingdings" pitchFamily="2" charset="2"/>
              <a:buNone/>
              <a:defRPr/>
            </a:pPr>
            <a:r>
              <a:rPr lang="en-US" sz="2800" dirty="0" smtClean="0">
                <a:latin typeface="+mj-lt"/>
                <a:cs typeface="Arial" pitchFamily="34" charset="0"/>
              </a:rPr>
              <a:t>	</a:t>
            </a:r>
            <a:r>
              <a:rPr lang="en-US" sz="2800" b="1" dirty="0" smtClean="0">
                <a:latin typeface="+mj-lt"/>
                <a:cs typeface="Arial" pitchFamily="34" charset="0"/>
              </a:rPr>
              <a:t>World Wide Web </a:t>
            </a:r>
            <a:r>
              <a:rPr lang="en-US" sz="2800" dirty="0" smtClean="0">
                <a:latin typeface="+mj-lt"/>
                <a:cs typeface="Arial" pitchFamily="34" charset="0"/>
              </a:rPr>
              <a:t>(</a:t>
            </a:r>
            <a:r>
              <a:rPr lang="en-US" sz="2800" dirty="0" err="1" smtClean="0">
                <a:latin typeface="+mj-lt"/>
                <a:cs typeface="Arial" pitchFamily="34" charset="0"/>
              </a:rPr>
              <a:t>biasa</a:t>
            </a:r>
            <a:r>
              <a:rPr lang="en-US" sz="2800" dirty="0" smtClean="0">
                <a:latin typeface="+mj-lt"/>
                <a:cs typeface="Arial" pitchFamily="34" charset="0"/>
              </a:rPr>
              <a:t> </a:t>
            </a:r>
            <a:r>
              <a:rPr lang="en-US" sz="2800" dirty="0" err="1" smtClean="0">
                <a:latin typeface="+mj-lt"/>
                <a:cs typeface="Arial" pitchFamily="34" charset="0"/>
              </a:rPr>
              <a:t>disingkat</a:t>
            </a:r>
            <a:r>
              <a:rPr lang="en-US" sz="2800" dirty="0" smtClean="0">
                <a:latin typeface="+mj-lt"/>
                <a:cs typeface="Arial" pitchFamily="34" charset="0"/>
              </a:rPr>
              <a:t> www) </a:t>
            </a:r>
            <a:endParaRPr lang="id-ID" sz="2800" dirty="0" smtClean="0">
              <a:latin typeface="+mj-lt"/>
              <a:cs typeface="Arial" pitchFamily="34" charset="0"/>
            </a:endParaRPr>
          </a:p>
          <a:p>
            <a:pPr marL="274320" indent="-274320" fontAlgn="auto">
              <a:spcAft>
                <a:spcPts val="0"/>
              </a:spcAft>
              <a:buClr>
                <a:schemeClr val="tx1"/>
              </a:buClr>
              <a:buFont typeface="Wingdings" pitchFamily="2" charset="2"/>
              <a:buNone/>
              <a:defRPr/>
            </a:pPr>
            <a:r>
              <a:rPr lang="id-ID" sz="2800" dirty="0" smtClean="0">
                <a:latin typeface="+mj-lt"/>
                <a:cs typeface="Arial" pitchFamily="34" charset="0"/>
              </a:rPr>
              <a:t> 	</a:t>
            </a:r>
            <a:r>
              <a:rPr lang="en-US" sz="2800" dirty="0" err="1" smtClean="0">
                <a:latin typeface="+mj-lt"/>
                <a:cs typeface="Arial" pitchFamily="34" charset="0"/>
              </a:rPr>
              <a:t>terdiri</a:t>
            </a:r>
            <a:r>
              <a:rPr lang="en-US" sz="2800" dirty="0" smtClean="0">
                <a:latin typeface="+mj-lt"/>
                <a:cs typeface="Arial" pitchFamily="34" charset="0"/>
              </a:rPr>
              <a:t> </a:t>
            </a:r>
            <a:r>
              <a:rPr lang="en-US" sz="2800" dirty="0" err="1" smtClean="0">
                <a:latin typeface="+mj-lt"/>
                <a:cs typeface="Arial" pitchFamily="34" charset="0"/>
              </a:rPr>
              <a:t>atas</a:t>
            </a:r>
            <a:r>
              <a:rPr lang="en-US" sz="2800" dirty="0" smtClean="0">
                <a:latin typeface="+mj-lt"/>
                <a:cs typeface="Arial" pitchFamily="34" charset="0"/>
              </a:rPr>
              <a:t> 2 </a:t>
            </a:r>
            <a:r>
              <a:rPr lang="en-US" sz="2800" dirty="0" err="1" smtClean="0">
                <a:latin typeface="+mj-lt"/>
                <a:cs typeface="Arial" pitchFamily="34" charset="0"/>
              </a:rPr>
              <a:t>bagian</a:t>
            </a:r>
            <a:r>
              <a:rPr lang="en-US" sz="2800" dirty="0" smtClean="0">
                <a:latin typeface="+mj-lt"/>
                <a:cs typeface="Arial" pitchFamily="34" charset="0"/>
              </a:rPr>
              <a:t> </a:t>
            </a:r>
            <a:r>
              <a:rPr lang="en-US" sz="2800" dirty="0" err="1" smtClean="0">
                <a:latin typeface="+mj-lt"/>
                <a:cs typeface="Arial" pitchFamily="34" charset="0"/>
              </a:rPr>
              <a:t>utama</a:t>
            </a:r>
            <a:r>
              <a:rPr lang="id-ID" sz="2800" dirty="0" smtClean="0">
                <a:latin typeface="+mj-lt"/>
                <a:cs typeface="Arial" pitchFamily="34" charset="0"/>
              </a:rPr>
              <a:t> </a:t>
            </a:r>
            <a:r>
              <a:rPr lang="en-US" sz="2800" dirty="0" smtClean="0">
                <a:latin typeface="+mj-lt"/>
                <a:cs typeface="Arial" pitchFamily="34" charset="0"/>
              </a:rPr>
              <a:t>: </a:t>
            </a:r>
          </a:p>
          <a:p>
            <a:pPr marL="274320" indent="-274320" fontAlgn="auto">
              <a:spcAft>
                <a:spcPts val="0"/>
              </a:spcAft>
              <a:buClr>
                <a:schemeClr val="tx1"/>
              </a:buClr>
              <a:buFont typeface="Wingdings" pitchFamily="2" charset="2"/>
              <a:buChar char="Ø"/>
              <a:defRPr/>
            </a:pPr>
            <a:endParaRPr lang="en-US" sz="2800" dirty="0" smtClean="0">
              <a:latin typeface="+mj-lt"/>
              <a:cs typeface="Arial" pitchFamily="34" charset="0"/>
            </a:endParaRPr>
          </a:p>
          <a:p>
            <a:pPr marL="620713" fontAlgn="auto">
              <a:spcAft>
                <a:spcPts val="0"/>
              </a:spcAft>
              <a:buClr>
                <a:schemeClr val="tx1"/>
              </a:buClr>
              <a:buFont typeface="Wingdings 2"/>
              <a:buChar char=""/>
              <a:defRPr/>
            </a:pPr>
            <a:r>
              <a:rPr lang="en-US" sz="2800" b="1" dirty="0" smtClean="0">
                <a:latin typeface="+mj-lt"/>
                <a:cs typeface="Arial" pitchFamily="34" charset="0"/>
              </a:rPr>
              <a:t>Server Web</a:t>
            </a:r>
          </a:p>
          <a:p>
            <a:pPr marL="620713" fontAlgn="auto">
              <a:spcAft>
                <a:spcPts val="0"/>
              </a:spcAft>
              <a:buClr>
                <a:schemeClr val="tx1"/>
              </a:buClr>
              <a:buFont typeface="Wingdings 2"/>
              <a:buChar char=""/>
              <a:defRPr/>
            </a:pPr>
            <a:endParaRPr lang="en-US" sz="2800" dirty="0" smtClean="0">
              <a:latin typeface="+mj-lt"/>
              <a:cs typeface="Arial" pitchFamily="34" charset="0"/>
            </a:endParaRPr>
          </a:p>
          <a:p>
            <a:pPr marL="620713" fontAlgn="auto">
              <a:spcAft>
                <a:spcPts val="0"/>
              </a:spcAft>
              <a:buClr>
                <a:schemeClr val="tx1"/>
              </a:buClr>
              <a:buFont typeface="Wingdings 2"/>
              <a:buChar char=""/>
              <a:defRPr/>
            </a:pPr>
            <a:r>
              <a:rPr lang="en-US" sz="2800" b="1" dirty="0" smtClean="0">
                <a:latin typeface="+mj-lt"/>
                <a:cs typeface="Arial" pitchFamily="34" charset="0"/>
              </a:rPr>
              <a:t>Browser Web</a:t>
            </a:r>
            <a:endParaRPr lang="en-US" sz="2800" dirty="0" smtClean="0">
              <a:latin typeface="+mj-lt"/>
              <a:cs typeface="Arial"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533400" y="914400"/>
            <a:ext cx="8153400" cy="5372120"/>
          </a:xfrm>
        </p:spPr>
        <p:txBody>
          <a:bodyPr rtlCol="0">
            <a:normAutofit fontScale="92500" lnSpcReduction="10000"/>
          </a:bodyPr>
          <a:lstStyle/>
          <a:p>
            <a:pPr marL="274320" indent="-274320" fontAlgn="auto">
              <a:lnSpc>
                <a:spcPct val="150000"/>
              </a:lnSpc>
              <a:spcAft>
                <a:spcPts val="1200"/>
              </a:spcAft>
              <a:buClr>
                <a:schemeClr val="tx1"/>
              </a:buClr>
              <a:buFont typeface="Wingdings 2"/>
              <a:buChar char=""/>
              <a:defRPr/>
            </a:pPr>
            <a:r>
              <a:rPr lang="en-US" sz="2800" i="1" dirty="0" smtClean="0">
                <a:latin typeface="+mj-lt"/>
                <a:cs typeface="Arial" pitchFamily="34" charset="0"/>
              </a:rPr>
              <a:t>Browser Web</a:t>
            </a:r>
            <a:r>
              <a:rPr lang="en-US" sz="2800" dirty="0" smtClean="0">
                <a:latin typeface="+mj-lt"/>
                <a:cs typeface="Arial" pitchFamily="34" charset="0"/>
              </a:rPr>
              <a:t> </a:t>
            </a:r>
            <a:r>
              <a:rPr lang="en-US" sz="2800" dirty="0" err="1" smtClean="0">
                <a:latin typeface="+mj-lt"/>
                <a:cs typeface="Arial" pitchFamily="34" charset="0"/>
              </a:rPr>
              <a:t>meminta</a:t>
            </a:r>
            <a:r>
              <a:rPr lang="en-US" sz="2800" dirty="0" smtClean="0">
                <a:latin typeface="+mj-lt"/>
                <a:cs typeface="Arial" pitchFamily="34" charset="0"/>
              </a:rPr>
              <a:t> </a:t>
            </a:r>
            <a:r>
              <a:rPr lang="en-US" sz="2800" dirty="0" err="1" smtClean="0">
                <a:latin typeface="+mj-lt"/>
                <a:cs typeface="Arial" pitchFamily="34" charset="0"/>
              </a:rPr>
              <a:t>dan</a:t>
            </a:r>
            <a:r>
              <a:rPr lang="en-US" sz="2800" dirty="0" smtClean="0">
                <a:latin typeface="+mj-lt"/>
                <a:cs typeface="Arial" pitchFamily="34" charset="0"/>
              </a:rPr>
              <a:t> </a:t>
            </a:r>
            <a:r>
              <a:rPr lang="en-US" sz="2800" dirty="0" err="1" smtClean="0">
                <a:latin typeface="+mj-lt"/>
                <a:cs typeface="Arial" pitchFamily="34" charset="0"/>
              </a:rPr>
              <a:t>menerima</a:t>
            </a:r>
            <a:r>
              <a:rPr lang="en-US" sz="2800" dirty="0" smtClean="0">
                <a:latin typeface="+mj-lt"/>
                <a:cs typeface="Arial" pitchFamily="34" charset="0"/>
              </a:rPr>
              <a:t> data </a:t>
            </a:r>
            <a:r>
              <a:rPr lang="en-US" sz="2800" dirty="0" err="1" smtClean="0">
                <a:latin typeface="+mj-lt"/>
                <a:cs typeface="Arial" pitchFamily="34" charset="0"/>
              </a:rPr>
              <a:t>dari</a:t>
            </a:r>
            <a:r>
              <a:rPr lang="en-US" sz="2800" dirty="0" smtClean="0">
                <a:latin typeface="+mj-lt"/>
                <a:cs typeface="Arial" pitchFamily="34" charset="0"/>
              </a:rPr>
              <a:t> </a:t>
            </a:r>
            <a:r>
              <a:rPr lang="en-US" sz="2800" i="1" dirty="0" smtClean="0">
                <a:latin typeface="+mj-lt"/>
                <a:cs typeface="Arial" pitchFamily="34" charset="0"/>
              </a:rPr>
              <a:t>Server Web</a:t>
            </a:r>
            <a:r>
              <a:rPr lang="en-US" sz="2800" dirty="0" smtClean="0">
                <a:latin typeface="+mj-lt"/>
                <a:cs typeface="Arial" pitchFamily="34" charset="0"/>
              </a:rPr>
              <a:t> </a:t>
            </a:r>
            <a:r>
              <a:rPr lang="en-US" sz="2800" dirty="0" err="1" smtClean="0">
                <a:latin typeface="+mj-lt"/>
                <a:cs typeface="Arial" pitchFamily="34" charset="0"/>
              </a:rPr>
              <a:t>melalui</a:t>
            </a:r>
            <a:r>
              <a:rPr lang="en-US" sz="2800" dirty="0" smtClean="0">
                <a:latin typeface="+mj-lt"/>
                <a:cs typeface="Arial" pitchFamily="34" charset="0"/>
              </a:rPr>
              <a:t> </a:t>
            </a:r>
            <a:r>
              <a:rPr lang="en-US" sz="2800" dirty="0" err="1" smtClean="0">
                <a:latin typeface="+mj-lt"/>
                <a:cs typeface="Arial" pitchFamily="34" charset="0"/>
              </a:rPr>
              <a:t>suatu</a:t>
            </a:r>
            <a:r>
              <a:rPr lang="en-US" sz="2800" dirty="0" smtClean="0">
                <a:latin typeface="+mj-lt"/>
                <a:cs typeface="Arial" pitchFamily="34" charset="0"/>
              </a:rPr>
              <a:t> </a:t>
            </a:r>
            <a:r>
              <a:rPr lang="en-US" sz="2800" dirty="0" err="1" smtClean="0">
                <a:latin typeface="+mj-lt"/>
                <a:cs typeface="Arial" pitchFamily="34" charset="0"/>
              </a:rPr>
              <a:t>protokol</a:t>
            </a:r>
            <a:r>
              <a:rPr lang="en-US" sz="2800" dirty="0" smtClean="0">
                <a:latin typeface="+mj-lt"/>
                <a:cs typeface="Arial" pitchFamily="34" charset="0"/>
              </a:rPr>
              <a:t> yang </a:t>
            </a:r>
            <a:r>
              <a:rPr lang="en-US" sz="2800" dirty="0" err="1" smtClean="0">
                <a:latin typeface="+mj-lt"/>
                <a:cs typeface="Arial" pitchFamily="34" charset="0"/>
              </a:rPr>
              <a:t>disebut</a:t>
            </a:r>
            <a:r>
              <a:rPr lang="en-US" sz="2800" dirty="0" smtClean="0">
                <a:latin typeface="+mj-lt"/>
                <a:cs typeface="Arial" pitchFamily="34" charset="0"/>
              </a:rPr>
              <a:t> http (hypertext transfer protocol). </a:t>
            </a:r>
          </a:p>
          <a:p>
            <a:pPr marL="274320" indent="-274320" fontAlgn="auto">
              <a:lnSpc>
                <a:spcPct val="150000"/>
              </a:lnSpc>
              <a:spcAft>
                <a:spcPts val="1200"/>
              </a:spcAft>
              <a:buClr>
                <a:schemeClr val="tx1"/>
              </a:buClr>
              <a:buFont typeface="Wingdings 2"/>
              <a:buChar char=""/>
              <a:defRPr/>
            </a:pPr>
            <a:r>
              <a:rPr lang="en-US" sz="2800" dirty="0" smtClean="0">
                <a:latin typeface="+mj-lt"/>
                <a:cs typeface="Arial" pitchFamily="34" charset="0"/>
              </a:rPr>
              <a:t> </a:t>
            </a:r>
            <a:r>
              <a:rPr lang="en-US" sz="2800" dirty="0" err="1" smtClean="0">
                <a:latin typeface="+mj-lt"/>
                <a:cs typeface="Arial" pitchFamily="34" charset="0"/>
              </a:rPr>
              <a:t>Protokol</a:t>
            </a:r>
            <a:r>
              <a:rPr lang="en-US" sz="2800" dirty="0" smtClean="0">
                <a:latin typeface="+mj-lt"/>
                <a:cs typeface="Arial" pitchFamily="34" charset="0"/>
              </a:rPr>
              <a:t> </a:t>
            </a:r>
            <a:r>
              <a:rPr lang="en-US" sz="2800" dirty="0" err="1" smtClean="0">
                <a:latin typeface="+mj-lt"/>
                <a:cs typeface="Arial" pitchFamily="34" charset="0"/>
              </a:rPr>
              <a:t>ini</a:t>
            </a:r>
            <a:r>
              <a:rPr lang="en-US" sz="2800" dirty="0" smtClean="0">
                <a:latin typeface="+mj-lt"/>
                <a:cs typeface="Arial" pitchFamily="34" charset="0"/>
              </a:rPr>
              <a:t> </a:t>
            </a:r>
            <a:r>
              <a:rPr lang="en-US" sz="2800" dirty="0" err="1" smtClean="0">
                <a:latin typeface="+mj-lt"/>
                <a:cs typeface="Arial" pitchFamily="34" charset="0"/>
              </a:rPr>
              <a:t>bertugas</a:t>
            </a:r>
            <a:r>
              <a:rPr lang="en-US" sz="2800" dirty="0" smtClean="0">
                <a:latin typeface="+mj-lt"/>
                <a:cs typeface="Arial" pitchFamily="34" charset="0"/>
              </a:rPr>
              <a:t> </a:t>
            </a:r>
            <a:r>
              <a:rPr lang="en-US" sz="2800" dirty="0" err="1" smtClean="0">
                <a:latin typeface="+mj-lt"/>
                <a:cs typeface="Arial" pitchFamily="34" charset="0"/>
              </a:rPr>
              <a:t>mengirim</a:t>
            </a:r>
            <a:r>
              <a:rPr lang="en-US" sz="2800" dirty="0" smtClean="0">
                <a:latin typeface="+mj-lt"/>
                <a:cs typeface="Arial" pitchFamily="34" charset="0"/>
              </a:rPr>
              <a:t> </a:t>
            </a:r>
            <a:r>
              <a:rPr lang="en-US" sz="2800" dirty="0" err="1" smtClean="0">
                <a:latin typeface="+mj-lt"/>
                <a:cs typeface="Arial" pitchFamily="34" charset="0"/>
              </a:rPr>
              <a:t>perintah</a:t>
            </a:r>
            <a:r>
              <a:rPr lang="en-US" sz="2800" dirty="0" smtClean="0">
                <a:latin typeface="+mj-lt"/>
                <a:cs typeface="Arial" pitchFamily="34" charset="0"/>
              </a:rPr>
              <a:t> </a:t>
            </a:r>
            <a:r>
              <a:rPr lang="en-US" sz="2800" dirty="0" err="1" smtClean="0">
                <a:latin typeface="+mj-lt"/>
                <a:cs typeface="Arial" pitchFamily="34" charset="0"/>
              </a:rPr>
              <a:t>dari</a:t>
            </a:r>
            <a:r>
              <a:rPr lang="en-US" sz="2800" dirty="0" smtClean="0">
                <a:latin typeface="+mj-lt"/>
                <a:cs typeface="Arial" pitchFamily="34" charset="0"/>
              </a:rPr>
              <a:t> </a:t>
            </a:r>
            <a:r>
              <a:rPr lang="en-US" sz="2800" i="1" dirty="0" smtClean="0">
                <a:latin typeface="+mj-lt"/>
                <a:cs typeface="Arial" pitchFamily="34" charset="0"/>
              </a:rPr>
              <a:t>Browser Web</a:t>
            </a:r>
            <a:r>
              <a:rPr lang="en-US" sz="2800" dirty="0" smtClean="0">
                <a:latin typeface="+mj-lt"/>
                <a:cs typeface="Arial" pitchFamily="34" charset="0"/>
              </a:rPr>
              <a:t> </a:t>
            </a:r>
            <a:r>
              <a:rPr lang="en-US" sz="2800" dirty="0" err="1" smtClean="0">
                <a:latin typeface="+mj-lt"/>
                <a:cs typeface="Arial" pitchFamily="34" charset="0"/>
              </a:rPr>
              <a:t>ke</a:t>
            </a:r>
            <a:r>
              <a:rPr lang="en-US" sz="2800" dirty="0" smtClean="0">
                <a:latin typeface="+mj-lt"/>
                <a:cs typeface="Arial" pitchFamily="34" charset="0"/>
              </a:rPr>
              <a:t> </a:t>
            </a:r>
            <a:r>
              <a:rPr lang="en-US" sz="2800" i="1" dirty="0" smtClean="0">
                <a:latin typeface="+mj-lt"/>
                <a:cs typeface="Arial" pitchFamily="34" charset="0"/>
              </a:rPr>
              <a:t>Server Web</a:t>
            </a:r>
            <a:r>
              <a:rPr lang="en-US" sz="2800" dirty="0" smtClean="0">
                <a:latin typeface="+mj-lt"/>
                <a:cs typeface="Arial" pitchFamily="34" charset="0"/>
              </a:rPr>
              <a:t> </a:t>
            </a:r>
            <a:r>
              <a:rPr lang="en-US" sz="2800" dirty="0" err="1" smtClean="0">
                <a:latin typeface="+mj-lt"/>
                <a:cs typeface="Arial" pitchFamily="34" charset="0"/>
              </a:rPr>
              <a:t>serta</a:t>
            </a:r>
            <a:r>
              <a:rPr lang="en-US" sz="2800" dirty="0" smtClean="0">
                <a:latin typeface="+mj-lt"/>
                <a:cs typeface="Arial" pitchFamily="34" charset="0"/>
              </a:rPr>
              <a:t> </a:t>
            </a:r>
            <a:r>
              <a:rPr lang="en-US" sz="2800" dirty="0" err="1" smtClean="0">
                <a:latin typeface="+mj-lt"/>
                <a:cs typeface="Arial" pitchFamily="34" charset="0"/>
              </a:rPr>
              <a:t>mengirim</a:t>
            </a:r>
            <a:r>
              <a:rPr lang="id-ID" sz="2800" dirty="0" smtClean="0">
                <a:latin typeface="+mj-lt"/>
                <a:cs typeface="Arial" pitchFamily="34" charset="0"/>
              </a:rPr>
              <a:t> </a:t>
            </a:r>
            <a:r>
              <a:rPr lang="en-US" sz="2800" dirty="0" smtClean="0">
                <a:latin typeface="+mj-lt"/>
                <a:cs typeface="Arial" pitchFamily="34" charset="0"/>
              </a:rPr>
              <a:t>file/data </a:t>
            </a:r>
            <a:r>
              <a:rPr lang="en-US" sz="2800" dirty="0" err="1" smtClean="0">
                <a:latin typeface="+mj-lt"/>
                <a:cs typeface="Arial" pitchFamily="34" charset="0"/>
              </a:rPr>
              <a:t>dari</a:t>
            </a:r>
            <a:r>
              <a:rPr lang="en-US" sz="2800" dirty="0" smtClean="0">
                <a:latin typeface="+mj-lt"/>
                <a:cs typeface="Arial" pitchFamily="34" charset="0"/>
              </a:rPr>
              <a:t> </a:t>
            </a:r>
            <a:r>
              <a:rPr lang="en-US" sz="2800" i="1" dirty="0" smtClean="0">
                <a:latin typeface="+mj-lt"/>
                <a:cs typeface="Arial" pitchFamily="34" charset="0"/>
              </a:rPr>
              <a:t>Server Web</a:t>
            </a:r>
            <a:r>
              <a:rPr lang="en-US" sz="2800" dirty="0" smtClean="0">
                <a:latin typeface="+mj-lt"/>
                <a:cs typeface="Arial" pitchFamily="34" charset="0"/>
              </a:rPr>
              <a:t> </a:t>
            </a:r>
            <a:r>
              <a:rPr lang="en-US" sz="2800" dirty="0" err="1" smtClean="0">
                <a:latin typeface="+mj-lt"/>
                <a:cs typeface="Arial" pitchFamily="34" charset="0"/>
              </a:rPr>
              <a:t>ke</a:t>
            </a:r>
            <a:r>
              <a:rPr lang="en-US" sz="2800" dirty="0" smtClean="0">
                <a:latin typeface="+mj-lt"/>
                <a:cs typeface="Arial" pitchFamily="34" charset="0"/>
              </a:rPr>
              <a:t> </a:t>
            </a:r>
            <a:r>
              <a:rPr lang="en-US" sz="2800" i="1" dirty="0" smtClean="0">
                <a:latin typeface="+mj-lt"/>
                <a:cs typeface="Arial" pitchFamily="34" charset="0"/>
              </a:rPr>
              <a:t>Browser Web</a:t>
            </a:r>
            <a:r>
              <a:rPr lang="en-US" sz="2800" dirty="0" smtClean="0">
                <a:latin typeface="+mj-lt"/>
                <a:cs typeface="Arial" pitchFamily="34" charset="0"/>
              </a:rPr>
              <a:t> . </a:t>
            </a:r>
          </a:p>
          <a:p>
            <a:pPr marL="274320" indent="-274320" fontAlgn="auto">
              <a:lnSpc>
                <a:spcPct val="150000"/>
              </a:lnSpc>
              <a:spcAft>
                <a:spcPts val="1200"/>
              </a:spcAft>
              <a:buClr>
                <a:schemeClr val="tx1"/>
              </a:buClr>
              <a:buFont typeface="Wingdings 2"/>
              <a:buChar char=""/>
              <a:defRPr/>
            </a:pPr>
            <a:r>
              <a:rPr lang="en-US" sz="2800" dirty="0" smtClean="0">
                <a:latin typeface="+mj-lt"/>
                <a:cs typeface="Arial" pitchFamily="34" charset="0"/>
              </a:rPr>
              <a:t> File yang </a:t>
            </a:r>
            <a:r>
              <a:rPr lang="en-US" sz="2800" dirty="0" err="1" smtClean="0">
                <a:latin typeface="+mj-lt"/>
                <a:cs typeface="Arial" pitchFamily="34" charset="0"/>
              </a:rPr>
              <a:t>dikirim</a:t>
            </a:r>
            <a:r>
              <a:rPr lang="en-US" sz="2800" dirty="0" smtClean="0">
                <a:latin typeface="+mj-lt"/>
                <a:cs typeface="Arial" pitchFamily="34" charset="0"/>
              </a:rPr>
              <a:t> </a:t>
            </a:r>
            <a:r>
              <a:rPr lang="en-US" sz="2800" dirty="0" err="1" smtClean="0">
                <a:latin typeface="+mj-lt"/>
                <a:cs typeface="Arial" pitchFamily="34" charset="0"/>
              </a:rPr>
              <a:t>dalam</a:t>
            </a:r>
            <a:r>
              <a:rPr lang="en-US" sz="2800" dirty="0" smtClean="0">
                <a:latin typeface="+mj-lt"/>
                <a:cs typeface="Arial" pitchFamily="34" charset="0"/>
              </a:rPr>
              <a:t> </a:t>
            </a:r>
            <a:r>
              <a:rPr lang="en-US" sz="2800" dirty="0" err="1" smtClean="0">
                <a:latin typeface="+mj-lt"/>
                <a:cs typeface="Arial" pitchFamily="34" charset="0"/>
              </a:rPr>
              <a:t>layanan</a:t>
            </a:r>
            <a:r>
              <a:rPr lang="en-US" sz="2800" dirty="0" smtClean="0">
                <a:latin typeface="+mj-lt"/>
                <a:cs typeface="Arial" pitchFamily="34" charset="0"/>
              </a:rPr>
              <a:t> web </a:t>
            </a:r>
            <a:r>
              <a:rPr lang="en-US" sz="2800" dirty="0" err="1" smtClean="0">
                <a:latin typeface="+mj-lt"/>
                <a:cs typeface="Arial" pitchFamily="34" charset="0"/>
              </a:rPr>
              <a:t>ini</a:t>
            </a:r>
            <a:r>
              <a:rPr lang="en-US" sz="2800" dirty="0" smtClean="0">
                <a:latin typeface="+mj-lt"/>
                <a:cs typeface="Arial" pitchFamily="34" charset="0"/>
              </a:rPr>
              <a:t> </a:t>
            </a:r>
            <a:r>
              <a:rPr lang="en-US" sz="2800" dirty="0" err="1" smtClean="0">
                <a:latin typeface="+mj-lt"/>
                <a:cs typeface="Arial" pitchFamily="34" charset="0"/>
              </a:rPr>
              <a:t>berekstensi</a:t>
            </a:r>
            <a:r>
              <a:rPr lang="en-US" sz="2800" dirty="0" smtClean="0">
                <a:latin typeface="+mj-lt"/>
                <a:cs typeface="Arial" pitchFamily="34" charset="0"/>
              </a:rPr>
              <a:t> *.htm, *.html, *.php, *.php3 </a:t>
            </a:r>
            <a:r>
              <a:rPr lang="en-US" sz="2800" dirty="0" err="1" smtClean="0">
                <a:latin typeface="+mj-lt"/>
                <a:cs typeface="Arial" pitchFamily="34" charset="0"/>
              </a:rPr>
              <a:t>dan</a:t>
            </a:r>
            <a:r>
              <a:rPr lang="en-US" sz="2800" dirty="0" smtClean="0">
                <a:latin typeface="+mj-lt"/>
                <a:cs typeface="Arial" pitchFamily="34" charset="0"/>
              </a:rPr>
              <a:t> lain-</a:t>
            </a:r>
            <a:r>
              <a:rPr lang="en-US" sz="2800" dirty="0" err="1" smtClean="0">
                <a:latin typeface="+mj-lt"/>
                <a:cs typeface="Arial" pitchFamily="34" charset="0"/>
              </a:rPr>
              <a:t>sebagainya</a:t>
            </a:r>
            <a:r>
              <a:rPr lang="en-US" sz="2800" dirty="0" smtClean="0">
                <a:latin typeface="+mj-lt"/>
                <a:cs typeface="Arial" pitchFamily="34" charset="0"/>
              </a:rPr>
              <a:t>. </a:t>
            </a:r>
          </a:p>
          <a:p>
            <a:pPr marL="274320" indent="-274320" fontAlgn="auto">
              <a:lnSpc>
                <a:spcPct val="150000"/>
              </a:lnSpc>
              <a:spcAft>
                <a:spcPts val="1200"/>
              </a:spcAft>
              <a:buClr>
                <a:schemeClr val="tx1"/>
              </a:buClr>
              <a:buFont typeface="Wingdings 2"/>
              <a:buChar char=""/>
              <a:defRPr/>
            </a:pPr>
            <a:endParaRPr lang="en-US" sz="2800" b="1" dirty="0" smtClean="0">
              <a:effectLst>
                <a:outerShdw blurRad="38100" dist="38100" dir="2700000" algn="tl">
                  <a:srgbClr val="000000"/>
                </a:outerShdw>
              </a:effectLst>
              <a:latin typeface="+mj-lt"/>
              <a:cs typeface="Arial" pitchFamily="34" charset="0"/>
            </a:endParaRPr>
          </a:p>
          <a:p>
            <a:pPr marL="274320" indent="-274320" fontAlgn="auto">
              <a:lnSpc>
                <a:spcPct val="150000"/>
              </a:lnSpc>
              <a:spcAft>
                <a:spcPts val="1200"/>
              </a:spcAft>
              <a:buClr>
                <a:schemeClr val="tx1"/>
              </a:buClr>
              <a:buFont typeface="Wingdings 2"/>
              <a:buChar char=""/>
              <a:defRPr/>
            </a:pPr>
            <a:endParaRPr lang="en-US" sz="2800" b="1" dirty="0" smtClean="0">
              <a:effectLst>
                <a:outerShdw blurRad="38100" dist="38100" dir="2700000" algn="tl">
                  <a:srgbClr val="000000"/>
                </a:outerShdw>
              </a:effectLst>
              <a:latin typeface="+mj-lt"/>
              <a:cs typeface="Times New Roman" pitchFamily="18" charset="0"/>
            </a:endParaRPr>
          </a:p>
          <a:p>
            <a:pPr marL="274320" indent="-274320" fontAlgn="auto">
              <a:lnSpc>
                <a:spcPct val="150000"/>
              </a:lnSpc>
              <a:spcAft>
                <a:spcPts val="1200"/>
              </a:spcAft>
              <a:buClr>
                <a:schemeClr val="tx1"/>
              </a:buClr>
              <a:buFont typeface="Wingdings 2"/>
              <a:buChar char=""/>
              <a:defRPr/>
            </a:pPr>
            <a:endParaRPr lang="en-US" sz="2800" b="1" dirty="0" smtClean="0">
              <a:effectLst>
                <a:outerShdw blurRad="38100" dist="38100" dir="2700000" algn="tl">
                  <a:srgbClr val="000000"/>
                </a:outerShdw>
              </a:effectLst>
              <a:latin typeface="+mj-lt"/>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0"/>
            <a:ext cx="7772400" cy="1143000"/>
          </a:xfrm>
        </p:spPr>
        <p:txBody>
          <a:bodyPr/>
          <a:lstStyle/>
          <a:p>
            <a:r>
              <a:rPr lang="nb-NO"/>
              <a:t>Internetwork</a:t>
            </a:r>
            <a:endParaRPr lang="en-US"/>
          </a:p>
        </p:txBody>
      </p:sp>
      <p:sp>
        <p:nvSpPr>
          <p:cNvPr id="2051" name="Rectangle 3"/>
          <p:cNvSpPr>
            <a:spLocks noGrp="1" noChangeArrowheads="1"/>
          </p:cNvSpPr>
          <p:nvPr>
            <p:ph type="body" idx="1"/>
          </p:nvPr>
        </p:nvSpPr>
        <p:spPr>
          <a:xfrm>
            <a:off x="685800" y="5181600"/>
            <a:ext cx="7772400" cy="1295400"/>
          </a:xfrm>
        </p:spPr>
        <p:txBody>
          <a:bodyPr/>
          <a:lstStyle/>
          <a:p>
            <a:pPr>
              <a:lnSpc>
                <a:spcPct val="90000"/>
              </a:lnSpc>
            </a:pPr>
            <a:r>
              <a:rPr lang="en-US" sz="2800"/>
              <a:t>An </a:t>
            </a:r>
            <a:r>
              <a:rPr lang="en-US" sz="2800" i="1"/>
              <a:t>internetwork</a:t>
            </a:r>
            <a:r>
              <a:rPr lang="en-US" sz="2800"/>
              <a:t> is a collection of individual networks, connected by intermediate networking devices, that functions as a single large network. </a:t>
            </a:r>
          </a:p>
          <a:p>
            <a:pPr>
              <a:lnSpc>
                <a:spcPct val="90000"/>
              </a:lnSpc>
            </a:pPr>
            <a:endParaRPr lang="en-US" sz="2800"/>
          </a:p>
        </p:txBody>
      </p:sp>
      <p:pic>
        <p:nvPicPr>
          <p:cNvPr id="2053" name="Picture 5" descr="E:\mybook\JaringanKomputer\switching\Introduction to Internet_files\ct840101.gif"/>
          <p:cNvPicPr>
            <a:picLocks noChangeAspect="1" noChangeArrowheads="1"/>
          </p:cNvPicPr>
          <p:nvPr/>
        </p:nvPicPr>
        <p:blipFill>
          <a:blip r:embed="rId2"/>
          <a:srcRect/>
          <a:stretch>
            <a:fillRect/>
          </a:stretch>
        </p:blipFill>
        <p:spPr bwMode="auto">
          <a:xfrm>
            <a:off x="1371600" y="1143000"/>
            <a:ext cx="6477000" cy="37719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7" name="Rectangle 3"/>
          <p:cNvSpPr>
            <a:spLocks noGrp="1" noChangeArrowheads="1"/>
          </p:cNvSpPr>
          <p:nvPr>
            <p:ph idx="1"/>
          </p:nvPr>
        </p:nvSpPr>
        <p:spPr>
          <a:xfrm>
            <a:off x="685800" y="762000"/>
            <a:ext cx="8001000" cy="6019800"/>
          </a:xfrm>
        </p:spPr>
        <p:txBody>
          <a:bodyPr rtlCol="0">
            <a:normAutofit fontScale="85000" lnSpcReduction="10000"/>
          </a:bodyPr>
          <a:lstStyle/>
          <a:p>
            <a:pPr marL="274320" indent="-274320" fontAlgn="auto">
              <a:lnSpc>
                <a:spcPct val="150000"/>
              </a:lnSpc>
              <a:spcAft>
                <a:spcPts val="1200"/>
              </a:spcAft>
              <a:buClr>
                <a:srgbClr val="000072"/>
              </a:buClr>
              <a:buFont typeface="Arial" pitchFamily="34" charset="0"/>
              <a:buChar char="•"/>
              <a:defRPr/>
            </a:pPr>
            <a:r>
              <a:rPr lang="en-US" dirty="0" smtClean="0">
                <a:latin typeface="+mj-lt"/>
                <a:cs typeface="Arial" pitchFamily="34" charset="0"/>
              </a:rPr>
              <a:t>HTML </a:t>
            </a:r>
            <a:r>
              <a:rPr lang="en-US" dirty="0" err="1" smtClean="0">
                <a:latin typeface="+mj-lt"/>
                <a:cs typeface="Arial" pitchFamily="34" charset="0"/>
              </a:rPr>
              <a:t>digunakan</a:t>
            </a:r>
            <a:r>
              <a:rPr lang="en-US" dirty="0" smtClean="0">
                <a:latin typeface="+mj-lt"/>
                <a:cs typeface="Arial" pitchFamily="34" charset="0"/>
              </a:rPr>
              <a:t> </a:t>
            </a:r>
            <a:r>
              <a:rPr lang="en-US" dirty="0" err="1" smtClean="0">
                <a:latin typeface="+mj-lt"/>
                <a:cs typeface="Arial" pitchFamily="34" charset="0"/>
              </a:rPr>
              <a:t>untuk</a:t>
            </a:r>
            <a:r>
              <a:rPr lang="en-US" dirty="0" smtClean="0">
                <a:latin typeface="+mj-lt"/>
                <a:cs typeface="Arial" pitchFamily="34" charset="0"/>
              </a:rPr>
              <a:t> </a:t>
            </a:r>
            <a:r>
              <a:rPr lang="en-US" dirty="0" err="1" smtClean="0">
                <a:latin typeface="+mj-lt"/>
                <a:cs typeface="Arial" pitchFamily="34" charset="0"/>
              </a:rPr>
              <a:t>mendefinisikan</a:t>
            </a:r>
            <a:r>
              <a:rPr lang="en-US" dirty="0" smtClean="0">
                <a:latin typeface="+mj-lt"/>
                <a:cs typeface="Arial" pitchFamily="34" charset="0"/>
              </a:rPr>
              <a:t> </a:t>
            </a:r>
            <a:r>
              <a:rPr lang="en-US" dirty="0" err="1" smtClean="0">
                <a:latin typeface="+mj-lt"/>
                <a:cs typeface="Arial" pitchFamily="34" charset="0"/>
              </a:rPr>
              <a:t>susunan</a:t>
            </a:r>
            <a:r>
              <a:rPr lang="en-US" dirty="0" smtClean="0">
                <a:latin typeface="+mj-lt"/>
                <a:cs typeface="Arial" pitchFamily="34" charset="0"/>
              </a:rPr>
              <a:t> </a:t>
            </a:r>
            <a:r>
              <a:rPr lang="en-US" dirty="0" err="1" smtClean="0">
                <a:latin typeface="+mj-lt"/>
                <a:cs typeface="Arial" pitchFamily="34" charset="0"/>
              </a:rPr>
              <a:t>informasi</a:t>
            </a:r>
            <a:r>
              <a:rPr lang="en-US" dirty="0" smtClean="0">
                <a:latin typeface="+mj-lt"/>
                <a:cs typeface="Arial" pitchFamily="34" charset="0"/>
              </a:rPr>
              <a:t> </a:t>
            </a:r>
            <a:r>
              <a:rPr lang="en-US" dirty="0" err="1" smtClean="0">
                <a:latin typeface="+mj-lt"/>
                <a:cs typeface="Arial" pitchFamily="34" charset="0"/>
              </a:rPr>
              <a:t>dalam</a:t>
            </a:r>
            <a:r>
              <a:rPr lang="en-US" dirty="0" smtClean="0">
                <a:latin typeface="+mj-lt"/>
                <a:cs typeface="Arial" pitchFamily="34" charset="0"/>
              </a:rPr>
              <a:t> file hypertext.</a:t>
            </a:r>
          </a:p>
          <a:p>
            <a:pPr marL="274320" indent="-274320" fontAlgn="auto">
              <a:lnSpc>
                <a:spcPct val="150000"/>
              </a:lnSpc>
              <a:spcAft>
                <a:spcPts val="1200"/>
              </a:spcAft>
              <a:buClr>
                <a:srgbClr val="000072"/>
              </a:buClr>
              <a:buFont typeface="Arial" pitchFamily="34" charset="0"/>
              <a:buChar char="•"/>
              <a:defRPr/>
            </a:pPr>
            <a:r>
              <a:rPr lang="en-US" dirty="0" smtClean="0">
                <a:latin typeface="+mj-lt"/>
                <a:cs typeface="Arial" pitchFamily="34" charset="0"/>
              </a:rPr>
              <a:t>HTML </a:t>
            </a:r>
            <a:r>
              <a:rPr lang="en-US" dirty="0" err="1" smtClean="0">
                <a:latin typeface="+mj-lt"/>
                <a:cs typeface="Arial" pitchFamily="34" charset="0"/>
              </a:rPr>
              <a:t>diolah</a:t>
            </a:r>
            <a:r>
              <a:rPr lang="en-US" dirty="0" smtClean="0">
                <a:latin typeface="+mj-lt"/>
                <a:cs typeface="Arial" pitchFamily="34" charset="0"/>
              </a:rPr>
              <a:t> </a:t>
            </a:r>
            <a:r>
              <a:rPr lang="en-US" dirty="0" err="1" smtClean="0">
                <a:latin typeface="+mj-lt"/>
                <a:cs typeface="Arial" pitchFamily="34" charset="0"/>
              </a:rPr>
              <a:t>dari</a:t>
            </a:r>
            <a:r>
              <a:rPr lang="en-US" dirty="0" smtClean="0">
                <a:latin typeface="+mj-lt"/>
                <a:cs typeface="Arial" pitchFamily="34" charset="0"/>
              </a:rPr>
              <a:t> format </a:t>
            </a:r>
            <a:r>
              <a:rPr lang="en-US" dirty="0" err="1" smtClean="0">
                <a:latin typeface="+mj-lt"/>
                <a:cs typeface="Arial" pitchFamily="34" charset="0"/>
              </a:rPr>
              <a:t>bahasa</a:t>
            </a:r>
            <a:r>
              <a:rPr lang="en-US" dirty="0" smtClean="0">
                <a:latin typeface="+mj-lt"/>
                <a:cs typeface="Arial" pitchFamily="34" charset="0"/>
              </a:rPr>
              <a:t> </a:t>
            </a:r>
            <a:r>
              <a:rPr lang="en-US" dirty="0" err="1" smtClean="0">
                <a:latin typeface="+mj-lt"/>
                <a:cs typeface="Arial" pitchFamily="34" charset="0"/>
              </a:rPr>
              <a:t>dokumen</a:t>
            </a:r>
            <a:r>
              <a:rPr lang="en-US" dirty="0" smtClean="0">
                <a:latin typeface="+mj-lt"/>
                <a:cs typeface="Arial" pitchFamily="34" charset="0"/>
              </a:rPr>
              <a:t> yang </a:t>
            </a:r>
            <a:r>
              <a:rPr lang="en-US" dirty="0" err="1" smtClean="0">
                <a:latin typeface="+mj-lt"/>
                <a:cs typeface="Arial" pitchFamily="34" charset="0"/>
              </a:rPr>
              <a:t>disebut</a:t>
            </a:r>
            <a:r>
              <a:rPr lang="en-US" dirty="0" smtClean="0">
                <a:latin typeface="+mj-lt"/>
                <a:cs typeface="Arial" pitchFamily="34" charset="0"/>
              </a:rPr>
              <a:t> Standard Generalized Markup Language (SGML).</a:t>
            </a:r>
          </a:p>
          <a:p>
            <a:pPr marL="274320" indent="-274320" fontAlgn="auto">
              <a:lnSpc>
                <a:spcPct val="150000"/>
              </a:lnSpc>
              <a:spcAft>
                <a:spcPts val="1200"/>
              </a:spcAft>
              <a:buClr>
                <a:schemeClr val="accent3"/>
              </a:buClr>
              <a:buFont typeface="Arial" pitchFamily="34" charset="0"/>
              <a:buChar char="•"/>
              <a:defRPr/>
            </a:pPr>
            <a:r>
              <a:rPr lang="en-US" dirty="0" smtClean="0">
                <a:latin typeface="+mj-lt"/>
                <a:cs typeface="Arial" pitchFamily="34" charset="0"/>
              </a:rPr>
              <a:t>HTML </a:t>
            </a:r>
            <a:r>
              <a:rPr lang="en-US" dirty="0" err="1" smtClean="0">
                <a:latin typeface="+mj-lt"/>
                <a:cs typeface="Arial" pitchFamily="34" charset="0"/>
              </a:rPr>
              <a:t>dirancang</a:t>
            </a:r>
            <a:r>
              <a:rPr lang="en-US" dirty="0" smtClean="0">
                <a:latin typeface="+mj-lt"/>
                <a:cs typeface="Arial" pitchFamily="34" charset="0"/>
              </a:rPr>
              <a:t> </a:t>
            </a:r>
            <a:r>
              <a:rPr lang="en-US" dirty="0" err="1" smtClean="0">
                <a:latin typeface="+mj-lt"/>
                <a:cs typeface="Arial" pitchFamily="34" charset="0"/>
              </a:rPr>
              <a:t>untuk</a:t>
            </a:r>
            <a:r>
              <a:rPr lang="en-US" dirty="0" smtClean="0">
                <a:latin typeface="+mj-lt"/>
                <a:cs typeface="Arial" pitchFamily="34" charset="0"/>
              </a:rPr>
              <a:t> </a:t>
            </a:r>
            <a:r>
              <a:rPr lang="en-US" dirty="0" err="1" smtClean="0">
                <a:latin typeface="+mj-lt"/>
                <a:cs typeface="Arial" pitchFamily="34" charset="0"/>
              </a:rPr>
              <a:t>menjadi</a:t>
            </a:r>
            <a:r>
              <a:rPr lang="en-US" dirty="0" smtClean="0">
                <a:latin typeface="+mj-lt"/>
                <a:cs typeface="Arial" pitchFamily="34" charset="0"/>
              </a:rPr>
              <a:t> </a:t>
            </a:r>
            <a:r>
              <a:rPr lang="en-US" dirty="0" err="1" smtClean="0">
                <a:latin typeface="+mj-lt"/>
                <a:cs typeface="Arial" pitchFamily="34" charset="0"/>
              </a:rPr>
              <a:t>suatu</a:t>
            </a:r>
            <a:r>
              <a:rPr lang="en-US" dirty="0" smtClean="0">
                <a:latin typeface="+mj-lt"/>
                <a:cs typeface="Arial" pitchFamily="34" charset="0"/>
              </a:rPr>
              <a:t> </a:t>
            </a:r>
            <a:r>
              <a:rPr lang="en-US" dirty="0" err="1" smtClean="0">
                <a:latin typeface="+mj-lt"/>
                <a:cs typeface="Arial" pitchFamily="34" charset="0"/>
              </a:rPr>
              <a:t>modifikasi</a:t>
            </a:r>
            <a:r>
              <a:rPr lang="en-US" dirty="0" smtClean="0">
                <a:latin typeface="+mj-lt"/>
                <a:cs typeface="Arial" pitchFamily="34" charset="0"/>
              </a:rPr>
              <a:t> </a:t>
            </a:r>
            <a:r>
              <a:rPr lang="en-US" dirty="0" err="1" smtClean="0">
                <a:latin typeface="+mj-lt"/>
                <a:cs typeface="Arial" pitchFamily="34" charset="0"/>
              </a:rPr>
              <a:t>bahasa</a:t>
            </a:r>
            <a:r>
              <a:rPr lang="en-US" dirty="0" smtClean="0">
                <a:latin typeface="+mj-lt"/>
                <a:cs typeface="Arial" pitchFamily="34" charset="0"/>
              </a:rPr>
              <a:t> </a:t>
            </a:r>
            <a:r>
              <a:rPr lang="en-US" dirty="0" err="1" smtClean="0">
                <a:latin typeface="+mj-lt"/>
                <a:cs typeface="Arial" pitchFamily="34" charset="0"/>
              </a:rPr>
              <a:t>dokumen</a:t>
            </a:r>
            <a:r>
              <a:rPr lang="en-US" dirty="0" smtClean="0">
                <a:latin typeface="+mj-lt"/>
                <a:cs typeface="Arial" pitchFamily="34" charset="0"/>
              </a:rPr>
              <a:t> yang </a:t>
            </a:r>
            <a:r>
              <a:rPr lang="en-US" dirty="0" err="1" smtClean="0">
                <a:latin typeface="+mj-lt"/>
                <a:cs typeface="Arial" pitchFamily="34" charset="0"/>
              </a:rPr>
              <a:t>mudah</a:t>
            </a:r>
            <a:r>
              <a:rPr lang="en-US" dirty="0" smtClean="0">
                <a:latin typeface="+mj-lt"/>
                <a:cs typeface="Arial" pitchFamily="34" charset="0"/>
              </a:rPr>
              <a:t> </a:t>
            </a:r>
            <a:r>
              <a:rPr lang="en-US" dirty="0" err="1" smtClean="0">
                <a:latin typeface="+mj-lt"/>
                <a:cs typeface="Arial" pitchFamily="34" charset="0"/>
              </a:rPr>
              <a:t>dipelajari</a:t>
            </a:r>
            <a:r>
              <a:rPr lang="en-US" dirty="0" smtClean="0">
                <a:latin typeface="+mj-lt"/>
                <a:cs typeface="Arial" pitchFamily="34" charset="0"/>
              </a:rPr>
              <a:t>.</a:t>
            </a:r>
          </a:p>
          <a:p>
            <a:pPr marL="274320" indent="-274320" fontAlgn="auto">
              <a:lnSpc>
                <a:spcPct val="150000"/>
              </a:lnSpc>
              <a:spcAft>
                <a:spcPts val="1200"/>
              </a:spcAft>
              <a:buClr>
                <a:schemeClr val="accent3"/>
              </a:buClr>
              <a:buFont typeface="Arial" pitchFamily="34" charset="0"/>
              <a:buChar char="•"/>
              <a:defRPr/>
            </a:pPr>
            <a:r>
              <a:rPr lang="en-US" dirty="0" err="1" smtClean="0">
                <a:latin typeface="+mj-lt"/>
                <a:cs typeface="Arial" pitchFamily="34" charset="0"/>
              </a:rPr>
              <a:t>Untuk</a:t>
            </a:r>
            <a:r>
              <a:rPr lang="en-US" dirty="0" smtClean="0">
                <a:latin typeface="+mj-lt"/>
                <a:cs typeface="Arial" pitchFamily="34" charset="0"/>
              </a:rPr>
              <a:t> </a:t>
            </a:r>
            <a:r>
              <a:rPr lang="en-US" dirty="0" err="1" smtClean="0">
                <a:latin typeface="+mj-lt"/>
                <a:cs typeface="Arial" pitchFamily="34" charset="0"/>
              </a:rPr>
              <a:t>mengirim</a:t>
            </a:r>
            <a:r>
              <a:rPr lang="en-US" dirty="0" smtClean="0">
                <a:latin typeface="+mj-lt"/>
                <a:cs typeface="Arial" pitchFamily="34" charset="0"/>
              </a:rPr>
              <a:t> </a:t>
            </a:r>
            <a:r>
              <a:rPr lang="en-US" dirty="0" err="1" smtClean="0">
                <a:latin typeface="+mj-lt"/>
                <a:cs typeface="Arial" pitchFamily="34" charset="0"/>
              </a:rPr>
              <a:t>dokumen</a:t>
            </a:r>
            <a:r>
              <a:rPr lang="en-US" dirty="0" smtClean="0">
                <a:latin typeface="+mj-lt"/>
                <a:cs typeface="Arial" pitchFamily="34" charset="0"/>
              </a:rPr>
              <a:t> HTML </a:t>
            </a:r>
            <a:r>
              <a:rPr lang="en-US" dirty="0" err="1" smtClean="0">
                <a:latin typeface="+mj-lt"/>
                <a:cs typeface="Arial" pitchFamily="34" charset="0"/>
              </a:rPr>
              <a:t>ke</a:t>
            </a:r>
            <a:r>
              <a:rPr lang="en-US" dirty="0" smtClean="0">
                <a:latin typeface="+mj-lt"/>
                <a:cs typeface="Arial" pitchFamily="34" charset="0"/>
              </a:rPr>
              <a:t> Internet, </a:t>
            </a:r>
            <a:r>
              <a:rPr lang="en-US" dirty="0" err="1" smtClean="0">
                <a:latin typeface="+mj-lt"/>
                <a:cs typeface="Arial" pitchFamily="34" charset="0"/>
              </a:rPr>
              <a:t>maka</a:t>
            </a:r>
            <a:r>
              <a:rPr lang="en-US" dirty="0" smtClean="0">
                <a:latin typeface="+mj-lt"/>
                <a:cs typeface="Arial" pitchFamily="34" charset="0"/>
              </a:rPr>
              <a:t> </a:t>
            </a:r>
            <a:r>
              <a:rPr lang="en-US" dirty="0" err="1" smtClean="0">
                <a:latin typeface="+mj-lt"/>
                <a:cs typeface="Arial" pitchFamily="34" charset="0"/>
              </a:rPr>
              <a:t>digunakan</a:t>
            </a:r>
            <a:r>
              <a:rPr lang="en-US" dirty="0" smtClean="0">
                <a:latin typeface="+mj-lt"/>
                <a:cs typeface="Arial" pitchFamily="34" charset="0"/>
              </a:rPr>
              <a:t> TCP/IP (Transport Control Protocol/Internet Protocol). Yang </a:t>
            </a:r>
            <a:r>
              <a:rPr lang="en-US" dirty="0" err="1" smtClean="0">
                <a:latin typeface="+mj-lt"/>
                <a:cs typeface="Arial" pitchFamily="34" charset="0"/>
              </a:rPr>
              <a:t>kemudian</a:t>
            </a:r>
            <a:r>
              <a:rPr lang="en-US" dirty="0" smtClean="0">
                <a:latin typeface="+mj-lt"/>
                <a:cs typeface="Arial" pitchFamily="34" charset="0"/>
              </a:rPr>
              <a:t> </a:t>
            </a:r>
            <a:r>
              <a:rPr lang="en-US" dirty="0" err="1" smtClean="0">
                <a:latin typeface="+mj-lt"/>
                <a:cs typeface="Arial" pitchFamily="34" charset="0"/>
              </a:rPr>
              <a:t>menjadi</a:t>
            </a:r>
            <a:r>
              <a:rPr lang="en-US" dirty="0" smtClean="0">
                <a:latin typeface="+mj-lt"/>
                <a:cs typeface="Arial" pitchFamily="34" charset="0"/>
              </a:rPr>
              <a:t> Hypertext Transport Protocol (HTTP).</a:t>
            </a:r>
          </a:p>
          <a:p>
            <a:pPr marL="274320" indent="-274320" fontAlgn="auto">
              <a:lnSpc>
                <a:spcPct val="150000"/>
              </a:lnSpc>
              <a:spcAft>
                <a:spcPts val="1200"/>
              </a:spcAft>
              <a:buClr>
                <a:schemeClr val="accent3"/>
              </a:buClr>
              <a:buFont typeface="Arial" pitchFamily="34" charset="0"/>
              <a:buChar char="•"/>
              <a:defRPr/>
            </a:pPr>
            <a:r>
              <a:rPr lang="en-US" i="1" dirty="0" smtClean="0">
                <a:latin typeface="+mj-lt"/>
                <a:cs typeface="Arial" pitchFamily="34" charset="0"/>
              </a:rPr>
              <a:t>www</a:t>
            </a:r>
            <a:r>
              <a:rPr lang="en-US" dirty="0" smtClean="0">
                <a:latin typeface="+mj-lt"/>
                <a:cs typeface="Arial" pitchFamily="34" charset="0"/>
              </a:rPr>
              <a:t> </a:t>
            </a:r>
            <a:r>
              <a:rPr lang="en-US" dirty="0" err="1" smtClean="0">
                <a:latin typeface="+mj-lt"/>
                <a:cs typeface="Arial" pitchFamily="34" charset="0"/>
              </a:rPr>
              <a:t>dilahirkan</a:t>
            </a:r>
            <a:r>
              <a:rPr lang="en-US" dirty="0" smtClean="0">
                <a:latin typeface="+mj-lt"/>
                <a:cs typeface="Arial" pitchFamily="34" charset="0"/>
              </a:rPr>
              <a:t> </a:t>
            </a:r>
            <a:r>
              <a:rPr lang="en-US" dirty="0" err="1" smtClean="0">
                <a:latin typeface="+mj-lt"/>
                <a:cs typeface="Arial" pitchFamily="34" charset="0"/>
              </a:rPr>
              <a:t>dengan</a:t>
            </a:r>
            <a:r>
              <a:rPr lang="en-US" dirty="0" smtClean="0">
                <a:latin typeface="+mj-lt"/>
                <a:cs typeface="Arial" pitchFamily="34" charset="0"/>
              </a:rPr>
              <a:t> </a:t>
            </a:r>
            <a:r>
              <a:rPr lang="en-US" dirty="0" err="1" smtClean="0">
                <a:latin typeface="+mj-lt"/>
                <a:cs typeface="Arial" pitchFamily="34" charset="0"/>
              </a:rPr>
              <a:t>penbuatan</a:t>
            </a:r>
            <a:r>
              <a:rPr lang="en-US" dirty="0" smtClean="0">
                <a:latin typeface="+mj-lt"/>
                <a:cs typeface="Arial" pitchFamily="34" charset="0"/>
              </a:rPr>
              <a:t> HTTP </a:t>
            </a:r>
            <a:r>
              <a:rPr lang="en-US" dirty="0" err="1" smtClean="0">
                <a:latin typeface="+mj-lt"/>
                <a:cs typeface="Arial" pitchFamily="34" charset="0"/>
              </a:rPr>
              <a:t>dan</a:t>
            </a:r>
            <a:r>
              <a:rPr lang="en-US" dirty="0" smtClean="0">
                <a:latin typeface="+mj-lt"/>
                <a:cs typeface="Arial" pitchFamily="34" charset="0"/>
              </a:rPr>
              <a:t> HTML</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Intranet</a:t>
            </a:r>
            <a:endParaRPr lang="id-ID"/>
          </a:p>
        </p:txBody>
      </p:sp>
      <p:sp>
        <p:nvSpPr>
          <p:cNvPr id="18435" name="Rectangle 3"/>
          <p:cNvSpPr>
            <a:spLocks noGrp="1" noChangeArrowheads="1"/>
          </p:cNvSpPr>
          <p:nvPr>
            <p:ph type="body" idx="1"/>
          </p:nvPr>
        </p:nvSpPr>
        <p:spPr/>
        <p:txBody>
          <a:bodyPr/>
          <a:lstStyle/>
          <a:p>
            <a:pPr>
              <a:lnSpc>
                <a:spcPct val="90000"/>
              </a:lnSpc>
            </a:pPr>
            <a:r>
              <a:rPr lang="en-US"/>
              <a:t>Jaringan komputer dalam sebuah perusahaan yang menggunakan teknologi Internet, sehingga terbentuk lingkungan yang seperti Internet tetapi bersifat privat bagi perusahaan bersangkutan</a:t>
            </a:r>
          </a:p>
          <a:p>
            <a:pPr>
              <a:lnSpc>
                <a:spcPct val="90000"/>
              </a:lnSpc>
            </a:pPr>
            <a:r>
              <a:rPr lang="en-US"/>
              <a:t>Kadangkala Internet juga dihubungkan ke jaringan Internet, dengan dilengkapi </a:t>
            </a:r>
            <a:r>
              <a:rPr lang="en-US" i="1"/>
              <a:t>firewall</a:t>
            </a:r>
            <a:endParaRPr lang="id-ID"/>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Intranet (Lanjutan)</a:t>
            </a:r>
            <a:endParaRPr lang="id-ID"/>
          </a:p>
        </p:txBody>
      </p:sp>
      <p:sp>
        <p:nvSpPr>
          <p:cNvPr id="19459" name="Rectangle 3"/>
          <p:cNvSpPr>
            <a:spLocks noGrp="1" noChangeArrowheads="1"/>
          </p:cNvSpPr>
          <p:nvPr>
            <p:ph type="body" idx="1"/>
          </p:nvPr>
        </p:nvSpPr>
        <p:spPr>
          <a:xfrm>
            <a:off x="457200" y="1981200"/>
            <a:ext cx="3467100" cy="3886200"/>
          </a:xfrm>
        </p:spPr>
        <p:txBody>
          <a:bodyPr/>
          <a:lstStyle/>
          <a:p>
            <a:pPr>
              <a:lnSpc>
                <a:spcPct val="80000"/>
              </a:lnSpc>
            </a:pPr>
            <a:r>
              <a:rPr lang="en-US" sz="2000"/>
              <a:t>Firewall adalah program yang dijalankan pada komputer yang berkedudukan sebagai server dengan tujuan untuk mencegah akses Intranet dari Internet, tetapi memungkinkan pemakai di dalam Intranet mengakses Internet</a:t>
            </a:r>
            <a:endParaRPr lang="id-ID" sz="2000"/>
          </a:p>
          <a:p>
            <a:pPr>
              <a:lnSpc>
                <a:spcPct val="80000"/>
              </a:lnSpc>
            </a:pPr>
            <a:endParaRPr lang="id-ID" sz="2000"/>
          </a:p>
        </p:txBody>
      </p:sp>
      <p:sp>
        <p:nvSpPr>
          <p:cNvPr id="19461" name="Rectangle 5"/>
          <p:cNvSpPr>
            <a:spLocks noChangeArrowheads="1"/>
          </p:cNvSpPr>
          <p:nvPr/>
        </p:nvSpPr>
        <p:spPr bwMode="auto">
          <a:xfrm>
            <a:off x="0" y="1771650"/>
            <a:ext cx="9144000" cy="0"/>
          </a:xfrm>
          <a:prstGeom prst="rect">
            <a:avLst/>
          </a:prstGeom>
          <a:noFill/>
          <a:ln w="9525">
            <a:noFill/>
            <a:miter lim="800000"/>
            <a:headEnd/>
            <a:tailEnd/>
          </a:ln>
          <a:effectLst/>
        </p:spPr>
        <p:txBody>
          <a:bodyPr wrap="none" anchor="ctr">
            <a:spAutoFit/>
          </a:bodyPr>
          <a:lstStyle/>
          <a:p>
            <a:endParaRPr lang="en-SG"/>
          </a:p>
        </p:txBody>
      </p:sp>
      <p:graphicFrame>
        <p:nvGraphicFramePr>
          <p:cNvPr id="19460" name="Object 4"/>
          <p:cNvGraphicFramePr>
            <a:graphicFrameLocks noChangeAspect="1"/>
          </p:cNvGraphicFramePr>
          <p:nvPr/>
        </p:nvGraphicFramePr>
        <p:xfrm>
          <a:off x="3781425" y="1774825"/>
          <a:ext cx="5037138" cy="3749675"/>
        </p:xfrm>
        <a:graphic>
          <a:graphicData uri="http://schemas.openxmlformats.org/presentationml/2006/ole">
            <p:oleObj spid="_x0000_s2050" name="Picture" r:id="rId3" imgW="6320880" imgH="4794120" progId="Word.Picture.8">
              <p:embed/>
            </p:oleObj>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Extranet</a:t>
            </a:r>
            <a:endParaRPr lang="id-ID"/>
          </a:p>
        </p:txBody>
      </p:sp>
      <p:sp>
        <p:nvSpPr>
          <p:cNvPr id="20483" name="Rectangle 3"/>
          <p:cNvSpPr>
            <a:spLocks noGrp="1" noChangeArrowheads="1"/>
          </p:cNvSpPr>
          <p:nvPr>
            <p:ph type="body" idx="1"/>
          </p:nvPr>
        </p:nvSpPr>
        <p:spPr>
          <a:xfrm>
            <a:off x="457200" y="1981200"/>
            <a:ext cx="3400420" cy="3886200"/>
          </a:xfrm>
        </p:spPr>
        <p:txBody>
          <a:bodyPr>
            <a:normAutofit fontScale="92500"/>
          </a:bodyPr>
          <a:lstStyle/>
          <a:p>
            <a:pPr>
              <a:lnSpc>
                <a:spcPct val="90000"/>
              </a:lnSpc>
            </a:pPr>
            <a:r>
              <a:rPr lang="en-US" sz="2400" dirty="0" err="1"/>
              <a:t>Jaringan</a:t>
            </a:r>
            <a:r>
              <a:rPr lang="en-US" sz="2400" dirty="0"/>
              <a:t> yang </a:t>
            </a:r>
            <a:r>
              <a:rPr lang="en-US" sz="2400" dirty="0" err="1"/>
              <a:t>menggunakan</a:t>
            </a:r>
            <a:r>
              <a:rPr lang="en-US" sz="2400" dirty="0"/>
              <a:t> </a:t>
            </a:r>
            <a:r>
              <a:rPr lang="en-US" sz="2400" dirty="0" err="1"/>
              <a:t>teknologi</a:t>
            </a:r>
            <a:r>
              <a:rPr lang="en-US" sz="2400" dirty="0"/>
              <a:t> Internet </a:t>
            </a:r>
            <a:r>
              <a:rPr lang="en-US" sz="2400" dirty="0" err="1"/>
              <a:t>untuk</a:t>
            </a:r>
            <a:r>
              <a:rPr lang="en-US" sz="2400" dirty="0"/>
              <a:t> </a:t>
            </a:r>
            <a:r>
              <a:rPr lang="en-US" sz="2400" dirty="0" err="1"/>
              <a:t>membentuk</a:t>
            </a:r>
            <a:r>
              <a:rPr lang="en-US" sz="2400" dirty="0"/>
              <a:t> </a:t>
            </a:r>
            <a:r>
              <a:rPr lang="en-US" sz="2400" dirty="0" err="1"/>
              <a:t>hubungan</a:t>
            </a:r>
            <a:r>
              <a:rPr lang="en-US" sz="2400" dirty="0"/>
              <a:t> </a:t>
            </a:r>
            <a:r>
              <a:rPr lang="en-US" sz="2400" dirty="0" err="1"/>
              <a:t>antara</a:t>
            </a:r>
            <a:r>
              <a:rPr lang="en-US" sz="2400" dirty="0"/>
              <a:t> </a:t>
            </a:r>
            <a:r>
              <a:rPr lang="en-US" sz="2400" dirty="0" err="1"/>
              <a:t>perusahaan</a:t>
            </a:r>
            <a:r>
              <a:rPr lang="en-US" sz="2400" dirty="0"/>
              <a:t>, </a:t>
            </a:r>
            <a:r>
              <a:rPr lang="en-US" sz="2400" dirty="0" err="1"/>
              <a:t>pemasok</a:t>
            </a:r>
            <a:r>
              <a:rPr lang="en-US" sz="2400" dirty="0"/>
              <a:t>, </a:t>
            </a:r>
            <a:r>
              <a:rPr lang="en-US" sz="2400" dirty="0" err="1"/>
              <a:t>mitra</a:t>
            </a:r>
            <a:r>
              <a:rPr lang="en-US" sz="2400" dirty="0"/>
              <a:t> </a:t>
            </a:r>
            <a:r>
              <a:rPr lang="en-US" sz="2400" dirty="0" err="1"/>
              <a:t>kerja</a:t>
            </a:r>
            <a:r>
              <a:rPr lang="en-US" sz="2400" dirty="0"/>
              <a:t>, </a:t>
            </a:r>
            <a:r>
              <a:rPr lang="en-US" sz="2400" dirty="0" err="1"/>
              <a:t>pelanggan</a:t>
            </a:r>
            <a:r>
              <a:rPr lang="en-US" sz="2400" dirty="0"/>
              <a:t>, </a:t>
            </a:r>
            <a:r>
              <a:rPr lang="en-US" sz="2400" dirty="0" err="1"/>
              <a:t>dan</a:t>
            </a:r>
            <a:r>
              <a:rPr lang="en-US" sz="2400" dirty="0"/>
              <a:t> lain-lain </a:t>
            </a:r>
            <a:r>
              <a:rPr lang="en-US" sz="2400" dirty="0" err="1"/>
              <a:t>dalam</a:t>
            </a:r>
            <a:r>
              <a:rPr lang="en-US" sz="2400" dirty="0"/>
              <a:t> </a:t>
            </a:r>
            <a:r>
              <a:rPr lang="en-US" sz="2400" dirty="0" err="1"/>
              <a:t>rangka</a:t>
            </a:r>
            <a:r>
              <a:rPr lang="en-US" sz="2400" dirty="0"/>
              <a:t> </a:t>
            </a:r>
            <a:r>
              <a:rPr lang="en-US" sz="2400" dirty="0" err="1"/>
              <a:t>untuk</a:t>
            </a:r>
            <a:r>
              <a:rPr lang="en-US" sz="2400" dirty="0"/>
              <a:t> </a:t>
            </a:r>
            <a:r>
              <a:rPr lang="en-US" sz="2400" dirty="0" err="1"/>
              <a:t>mendukung</a:t>
            </a:r>
            <a:r>
              <a:rPr lang="en-US" sz="2400" dirty="0"/>
              <a:t> </a:t>
            </a:r>
            <a:r>
              <a:rPr lang="en-US" sz="2400" dirty="0" err="1"/>
              <a:t>operasi</a:t>
            </a:r>
            <a:r>
              <a:rPr lang="en-US" sz="2400" dirty="0"/>
              <a:t> </a:t>
            </a:r>
            <a:r>
              <a:rPr lang="en-US" sz="2400" dirty="0" err="1"/>
              <a:t>atau</a:t>
            </a:r>
            <a:r>
              <a:rPr lang="en-US" sz="2400" dirty="0"/>
              <a:t> </a:t>
            </a:r>
            <a:r>
              <a:rPr lang="en-US" sz="2400" dirty="0" err="1"/>
              <a:t>pengaksesan</a:t>
            </a:r>
            <a:r>
              <a:rPr lang="en-US" sz="2400" dirty="0"/>
              <a:t> </a:t>
            </a:r>
            <a:r>
              <a:rPr lang="en-US" sz="2400" dirty="0" err="1"/>
              <a:t>informasi</a:t>
            </a:r>
            <a:r>
              <a:rPr lang="en-US" sz="2400" dirty="0"/>
              <a:t> </a:t>
            </a:r>
            <a:r>
              <a:rPr lang="en-US" sz="2400" dirty="0" err="1"/>
              <a:t>bisnis</a:t>
            </a:r>
            <a:endParaRPr lang="en-US" sz="2400" dirty="0"/>
          </a:p>
          <a:p>
            <a:pPr>
              <a:lnSpc>
                <a:spcPct val="90000"/>
              </a:lnSpc>
              <a:buFont typeface="Wingdings" pitchFamily="2" charset="2"/>
              <a:buNone/>
            </a:pPr>
            <a:endParaRPr lang="id-ID" sz="2400" dirty="0"/>
          </a:p>
        </p:txBody>
      </p:sp>
      <p:sp>
        <p:nvSpPr>
          <p:cNvPr id="20485" name="Rectangle 5"/>
          <p:cNvSpPr>
            <a:spLocks noChangeArrowheads="1"/>
          </p:cNvSpPr>
          <p:nvPr/>
        </p:nvSpPr>
        <p:spPr bwMode="auto">
          <a:xfrm>
            <a:off x="0" y="1771650"/>
            <a:ext cx="9144000" cy="0"/>
          </a:xfrm>
          <a:prstGeom prst="rect">
            <a:avLst/>
          </a:prstGeom>
          <a:noFill/>
          <a:ln w="9525">
            <a:noFill/>
            <a:miter lim="800000"/>
            <a:headEnd/>
            <a:tailEnd/>
          </a:ln>
          <a:effectLst/>
        </p:spPr>
        <p:txBody>
          <a:bodyPr wrap="none" anchor="ctr">
            <a:spAutoFit/>
          </a:bodyPr>
          <a:lstStyle/>
          <a:p>
            <a:endParaRPr lang="en-SG"/>
          </a:p>
        </p:txBody>
      </p:sp>
      <p:graphicFrame>
        <p:nvGraphicFramePr>
          <p:cNvPr id="20484" name="Object 4"/>
          <p:cNvGraphicFramePr>
            <a:graphicFrameLocks noChangeAspect="1"/>
          </p:cNvGraphicFramePr>
          <p:nvPr/>
        </p:nvGraphicFramePr>
        <p:xfrm>
          <a:off x="3895749" y="1802713"/>
          <a:ext cx="4962531" cy="3697989"/>
        </p:xfrm>
        <a:graphic>
          <a:graphicData uri="http://schemas.openxmlformats.org/presentationml/2006/ole">
            <p:oleObj spid="_x0000_s3074" name="Picture" r:id="rId3" imgW="6324550" imgH="4800854" progId="Word.Picture.8">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STREAM</a:t>
            </a:r>
            <a:endParaRPr lang="en-SG" dirty="0"/>
          </a:p>
        </p:txBody>
      </p:sp>
      <p:sp>
        <p:nvSpPr>
          <p:cNvPr id="5" name="Text Placeholder 4"/>
          <p:cNvSpPr>
            <a:spLocks noGrp="1"/>
          </p:cNvSpPr>
          <p:nvPr>
            <p:ph type="body" idx="1"/>
          </p:nvPr>
        </p:nvSpPr>
        <p:spPr/>
        <p:txBody>
          <a:bodyPr/>
          <a:lstStyle/>
          <a:p>
            <a:endParaRPr lang="en-SG"/>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id-ID" b="1" smtClean="0"/>
              <a:t>Stream</a:t>
            </a:r>
          </a:p>
        </p:txBody>
      </p:sp>
      <p:sp>
        <p:nvSpPr>
          <p:cNvPr id="58371" name="Content Placeholder 2"/>
          <p:cNvSpPr>
            <a:spLocks noGrp="1"/>
          </p:cNvSpPr>
          <p:nvPr>
            <p:ph idx="1"/>
          </p:nvPr>
        </p:nvSpPr>
        <p:spPr>
          <a:xfrm>
            <a:off x="457200" y="1857375"/>
            <a:ext cx="8229600" cy="4268788"/>
          </a:xfrm>
        </p:spPr>
        <p:txBody>
          <a:bodyPr/>
          <a:lstStyle/>
          <a:p>
            <a:pPr>
              <a:lnSpc>
                <a:spcPct val="150000"/>
              </a:lnSpc>
              <a:spcAft>
                <a:spcPts val="1800"/>
              </a:spcAft>
            </a:pPr>
            <a:r>
              <a:rPr lang="id-ID" smtClean="0"/>
              <a:t>Teknologi  Stream mengizinkan kita untuk mengirim</a:t>
            </a:r>
            <a:r>
              <a:rPr lang="en-US" smtClean="0"/>
              <a:t> audio, video and  multimedia</a:t>
            </a:r>
            <a:r>
              <a:rPr lang="id-ID" smtClean="0"/>
              <a:t> lainnya</a:t>
            </a:r>
            <a:r>
              <a:rPr lang="en-US" smtClean="0"/>
              <a:t>  </a:t>
            </a:r>
            <a:r>
              <a:rPr lang="id-ID" smtClean="0"/>
              <a:t>lewat internet</a:t>
            </a:r>
          </a:p>
          <a:p>
            <a:pPr>
              <a:lnSpc>
                <a:spcPct val="150000"/>
              </a:lnSpc>
              <a:spcAft>
                <a:spcPts val="1800"/>
              </a:spcAft>
            </a:pPr>
            <a:r>
              <a:rPr lang="id-ID" smtClean="0"/>
              <a:t>Stream adalah proses memainkan file sambil mendownloadnya</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id-ID" b="1" smtClean="0"/>
              <a:t>Cara Kerja Stream Technology</a:t>
            </a:r>
          </a:p>
        </p:txBody>
      </p:sp>
      <p:sp>
        <p:nvSpPr>
          <p:cNvPr id="3" name="Content Placeholder 2"/>
          <p:cNvSpPr>
            <a:spLocks noGrp="1"/>
          </p:cNvSpPr>
          <p:nvPr>
            <p:ph idx="1"/>
          </p:nvPr>
        </p:nvSpPr>
        <p:spPr/>
        <p:txBody>
          <a:bodyPr>
            <a:normAutofit fontScale="92500" lnSpcReduction="10000"/>
          </a:bodyPr>
          <a:lstStyle/>
          <a:p>
            <a:pPr marL="274320" indent="-274320" fontAlgn="auto">
              <a:lnSpc>
                <a:spcPct val="150000"/>
              </a:lnSpc>
              <a:spcAft>
                <a:spcPts val="1800"/>
              </a:spcAft>
              <a:buClr>
                <a:schemeClr val="accent3"/>
              </a:buClr>
              <a:buFont typeface="Wingdings 2"/>
              <a:buChar char=""/>
              <a:defRPr/>
            </a:pPr>
            <a:r>
              <a:rPr lang="id-ID" dirty="0" smtClean="0"/>
              <a:t>Server </a:t>
            </a:r>
            <a:r>
              <a:rPr lang="id-ID" smtClean="0"/>
              <a:t>untuk menyimpan </a:t>
            </a:r>
            <a:r>
              <a:rPr lang="id-ID" dirty="0" smtClean="0"/>
              <a:t>file dengan server untuk menyimpan halaman web berbeda.</a:t>
            </a:r>
            <a:endParaRPr lang="id-ID" dirty="0"/>
          </a:p>
          <a:p>
            <a:pPr marL="274320" indent="-274320" fontAlgn="auto">
              <a:lnSpc>
                <a:spcPct val="150000"/>
              </a:lnSpc>
              <a:spcAft>
                <a:spcPts val="1800"/>
              </a:spcAft>
              <a:buClr>
                <a:schemeClr val="accent3"/>
              </a:buClr>
              <a:buFont typeface="Wingdings 2"/>
              <a:buChar char=""/>
              <a:defRPr/>
            </a:pPr>
            <a:r>
              <a:rPr lang="id-ID" dirty="0" smtClean="0"/>
              <a:t>Web developer bisa menambahkan link yang mengarah pada tempat penyimpanan file sehingga user bisa melihat file yang di streaming langsung melalui halaman webnya</a:t>
            </a:r>
          </a:p>
          <a:p>
            <a:pPr marL="274320" indent="-274320" fontAlgn="auto">
              <a:lnSpc>
                <a:spcPct val="150000"/>
              </a:lnSpc>
              <a:spcAft>
                <a:spcPts val="1800"/>
              </a:spcAft>
              <a:buClr>
                <a:schemeClr val="accent3"/>
              </a:buClr>
              <a:buFont typeface="Wingdings 2"/>
              <a:buChar char=""/>
              <a:defRPr/>
            </a:pPr>
            <a:r>
              <a:rPr lang="id-ID" dirty="0" smtClean="0"/>
              <a:t>User bisa memainkan file sambil mendownloadnya dan dimasukan ke buffer</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850"/>
            <a:ext cx="8229600" cy="723900"/>
          </a:xfrm>
        </p:spPr>
        <p:txBody>
          <a:bodyPr>
            <a:noAutofit/>
          </a:bodyPr>
          <a:lstStyle/>
          <a:p>
            <a:pPr fontAlgn="auto">
              <a:spcAft>
                <a:spcPts val="0"/>
              </a:spcAft>
              <a:defRPr/>
            </a:pPr>
            <a:r>
              <a:rPr lang="id-ID" b="1" dirty="0" smtClean="0"/>
              <a:t>Keyword Streaming Technology</a:t>
            </a:r>
            <a:endParaRPr lang="id-ID" dirty="0"/>
          </a:p>
        </p:txBody>
      </p:sp>
      <p:sp>
        <p:nvSpPr>
          <p:cNvPr id="3" name="Content Placeholder 2"/>
          <p:cNvSpPr>
            <a:spLocks noGrp="1"/>
          </p:cNvSpPr>
          <p:nvPr>
            <p:ph idx="1"/>
          </p:nvPr>
        </p:nvSpPr>
        <p:spPr>
          <a:xfrm>
            <a:off x="385763" y="1643063"/>
            <a:ext cx="8329612" cy="5000625"/>
          </a:xfrm>
        </p:spPr>
        <p:txBody>
          <a:bodyPr>
            <a:normAutofit/>
          </a:bodyPr>
          <a:lstStyle/>
          <a:p>
            <a:pPr marL="534988">
              <a:lnSpc>
                <a:spcPct val="90000"/>
              </a:lnSpc>
              <a:spcAft>
                <a:spcPts val="1200"/>
              </a:spcAft>
              <a:tabLst>
                <a:tab pos="1884363" algn="l"/>
              </a:tabLst>
            </a:pPr>
            <a:r>
              <a:rPr lang="id-ID" sz="2200" b="1" dirty="0" smtClean="0"/>
              <a:t>Buffering </a:t>
            </a:r>
            <a:r>
              <a:rPr lang="id-ID" sz="2200" dirty="0" smtClean="0"/>
              <a:t>= Menerima dan menyimpan data sebelum di </a:t>
            </a:r>
            <a:r>
              <a:rPr lang="id-ID" sz="2200" dirty="0" smtClean="0"/>
              <a:t>mainkan</a:t>
            </a:r>
            <a:r>
              <a:rPr lang="en-US" sz="2200" dirty="0" smtClean="0"/>
              <a:t> </a:t>
            </a:r>
            <a:r>
              <a:rPr lang="id-ID" sz="2200" dirty="0" smtClean="0"/>
              <a:t>ulang</a:t>
            </a:r>
            <a:endParaRPr lang="id-ID" sz="2200" dirty="0" smtClean="0"/>
          </a:p>
          <a:p>
            <a:pPr marL="534988">
              <a:lnSpc>
                <a:spcPct val="90000"/>
              </a:lnSpc>
              <a:spcAft>
                <a:spcPts val="1200"/>
              </a:spcAft>
              <a:tabLst>
                <a:tab pos="1884363" algn="l"/>
              </a:tabLst>
            </a:pPr>
            <a:r>
              <a:rPr lang="id-ID" sz="2200" b="1" dirty="0" smtClean="0"/>
              <a:t>Codec</a:t>
            </a:r>
            <a:r>
              <a:rPr lang="id-ID" sz="2200" dirty="0" smtClean="0"/>
              <a:t> </a:t>
            </a:r>
            <a:r>
              <a:rPr lang="id-ID" sz="2200" dirty="0" smtClean="0"/>
              <a:t>= </a:t>
            </a:r>
            <a:r>
              <a:rPr lang="id-ID" sz="2200" dirty="0" smtClean="0"/>
              <a:t>Codec mengkonversi data antara tidak terkompresi </a:t>
            </a:r>
            <a:r>
              <a:rPr lang="id-ID" sz="2200" dirty="0" smtClean="0"/>
              <a:t>dan </a:t>
            </a:r>
            <a:r>
              <a:rPr lang="id-ID" sz="2200" dirty="0" smtClean="0"/>
              <a:t>terkompresi format, sehingga mengurangi </a:t>
            </a:r>
            <a:r>
              <a:rPr lang="id-ID" sz="2200" dirty="0" smtClean="0"/>
              <a:t>konsumsi </a:t>
            </a:r>
            <a:r>
              <a:rPr lang="id-ID" sz="2200" dirty="0" smtClean="0"/>
              <a:t>bandwidth</a:t>
            </a:r>
          </a:p>
          <a:p>
            <a:pPr marL="534988">
              <a:lnSpc>
                <a:spcPct val="90000"/>
              </a:lnSpc>
              <a:spcAft>
                <a:spcPts val="1200"/>
              </a:spcAft>
              <a:tabLst>
                <a:tab pos="1884363" algn="l"/>
              </a:tabLst>
            </a:pPr>
            <a:r>
              <a:rPr lang="id-ID" sz="2200" b="1" dirty="0" smtClean="0"/>
              <a:t>Encoding 	</a:t>
            </a:r>
            <a:r>
              <a:rPr lang="id-ID" sz="2200" dirty="0" smtClean="0"/>
              <a:t>= </a:t>
            </a:r>
            <a:r>
              <a:rPr lang="nn-NO" sz="2200" dirty="0" smtClean="0"/>
              <a:t>Konversi file ke dalam format streaming</a:t>
            </a:r>
            <a:r>
              <a:rPr lang="id-ID" sz="2200" dirty="0" smtClean="0"/>
              <a:t> t</a:t>
            </a:r>
            <a:r>
              <a:rPr lang="nn-NO" sz="2200" dirty="0" smtClean="0"/>
              <a:t>erkompresi. </a:t>
            </a:r>
            <a:r>
              <a:rPr lang="id-ID" sz="2200" dirty="0" smtClean="0"/>
              <a:t> </a:t>
            </a:r>
            <a:r>
              <a:rPr lang="nn-NO" sz="2200" dirty="0" smtClean="0"/>
              <a:t>Sebagai </a:t>
            </a:r>
            <a:r>
              <a:rPr lang="nn-NO" sz="2200" dirty="0" smtClean="0"/>
              <a:t>contoh, Anda dapat</a:t>
            </a:r>
            <a:r>
              <a:rPr lang="id-ID" sz="2200" dirty="0" smtClean="0"/>
              <a:t> </a:t>
            </a:r>
            <a:r>
              <a:rPr lang="nn-NO" sz="2200" dirty="0" smtClean="0"/>
              <a:t>menyandikan file </a:t>
            </a:r>
            <a:r>
              <a:rPr lang="nn-NO" sz="2200" dirty="0" smtClean="0"/>
              <a:t>WAV</a:t>
            </a:r>
            <a:r>
              <a:rPr lang="en-US" sz="2200" dirty="0" smtClean="0"/>
              <a:t> </a:t>
            </a:r>
            <a:r>
              <a:rPr lang="nn-NO" sz="2200" dirty="0" smtClean="0"/>
              <a:t>sebagai </a:t>
            </a:r>
            <a:r>
              <a:rPr lang="nn-NO" sz="2200" dirty="0" smtClean="0"/>
              <a:t>RealAudio</a:t>
            </a:r>
            <a:endParaRPr lang="id-ID" sz="2200" dirty="0" smtClean="0"/>
          </a:p>
          <a:p>
            <a:pPr marL="534988">
              <a:lnSpc>
                <a:spcPct val="90000"/>
              </a:lnSpc>
              <a:spcAft>
                <a:spcPts val="1200"/>
              </a:spcAft>
              <a:tabLst>
                <a:tab pos="1884363" algn="l"/>
              </a:tabLst>
            </a:pPr>
            <a:r>
              <a:rPr lang="id-ID" sz="2200" b="1" dirty="0" smtClean="0"/>
              <a:t>SMIL</a:t>
            </a:r>
            <a:r>
              <a:rPr lang="id-ID" sz="2200" dirty="0" smtClean="0"/>
              <a:t>= </a:t>
            </a:r>
            <a:r>
              <a:rPr lang="id-ID" sz="2200" i="1" dirty="0" smtClean="0"/>
              <a:t>Synchronized Multimedia Integration Language</a:t>
            </a:r>
            <a:r>
              <a:rPr lang="id-ID" sz="2200" dirty="0" smtClean="0"/>
              <a:t>. </a:t>
            </a:r>
            <a:r>
              <a:rPr lang="id-ID" sz="2200" dirty="0" smtClean="0"/>
              <a:t>Mark </a:t>
            </a:r>
            <a:r>
              <a:rPr lang="id-ID" sz="2200" dirty="0" smtClean="0"/>
              <a:t>up language yang digunakan untuk menentukan </a:t>
            </a:r>
            <a:r>
              <a:rPr lang="id-ID" sz="2200" dirty="0" smtClean="0"/>
              <a:t>bagaimana </a:t>
            </a:r>
            <a:r>
              <a:rPr lang="id-ID" sz="2200" dirty="0" smtClean="0"/>
              <a:t>dan kapan memainkan klip file.</a:t>
            </a:r>
          </a:p>
          <a:p>
            <a:pPr marL="534988">
              <a:lnSpc>
                <a:spcPct val="90000"/>
              </a:lnSpc>
              <a:spcAft>
                <a:spcPts val="1200"/>
              </a:spcAft>
              <a:tabLst>
                <a:tab pos="1884363" algn="l"/>
              </a:tabLst>
            </a:pPr>
            <a:r>
              <a:rPr lang="id-ID" sz="2200" b="1" dirty="0" smtClean="0"/>
              <a:t>Stream </a:t>
            </a:r>
            <a:r>
              <a:rPr lang="id-ID" sz="2200" dirty="0" smtClean="0"/>
              <a:t>= </a:t>
            </a:r>
            <a:r>
              <a:rPr lang="id-ID" sz="2200" dirty="0" smtClean="0"/>
              <a:t>Aliran dari type data yang diukur melalui </a:t>
            </a:r>
            <a:r>
              <a:rPr lang="id-ID" sz="2200" dirty="0" smtClean="0"/>
              <a:t>Kilobits</a:t>
            </a:r>
            <a:r>
              <a:rPr lang="en-US" sz="2200" dirty="0" smtClean="0"/>
              <a:t> </a:t>
            </a:r>
            <a:r>
              <a:rPr lang="id-ID" sz="2200" dirty="0" smtClean="0"/>
              <a:t>perSecond </a:t>
            </a:r>
            <a:r>
              <a:rPr lang="id-ID" sz="2200" dirty="0" smtClean="0"/>
              <a:t>(Kbps).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57250"/>
            <a:ext cx="8472488" cy="5643563"/>
          </a:xfrm>
        </p:spPr>
        <p:txBody>
          <a:bodyPr>
            <a:normAutofit/>
          </a:bodyPr>
          <a:lstStyle/>
          <a:p>
            <a:pPr>
              <a:lnSpc>
                <a:spcPct val="130000"/>
              </a:lnSpc>
              <a:spcAft>
                <a:spcPts val="600"/>
              </a:spcAft>
              <a:tabLst>
                <a:tab pos="1703388" algn="l"/>
                <a:tab pos="1966913" algn="l"/>
              </a:tabLst>
            </a:pPr>
            <a:r>
              <a:rPr lang="id-ID" sz="2200" b="1" dirty="0" smtClean="0"/>
              <a:t>Multicast</a:t>
            </a:r>
            <a:r>
              <a:rPr lang="id-ID" sz="2200" dirty="0" smtClean="0"/>
              <a:t> 	=  Digunakan untuk menyiarkan dalam jumlah yang 			besar melalui internet. Jadi beberapa komputer 			dapat memainkan single file yang sama secara 			</a:t>
            </a:r>
            <a:r>
              <a:rPr lang="id-ID" sz="2200" dirty="0" smtClean="0"/>
              <a:t>bersamaan</a:t>
            </a:r>
            <a:endParaRPr lang="id-ID" sz="2200" dirty="0" smtClean="0"/>
          </a:p>
          <a:p>
            <a:pPr>
              <a:lnSpc>
                <a:spcPct val="130000"/>
              </a:lnSpc>
              <a:spcAft>
                <a:spcPts val="600"/>
              </a:spcAft>
              <a:tabLst>
                <a:tab pos="1703388" algn="l"/>
                <a:tab pos="1966913" algn="l"/>
              </a:tabLst>
            </a:pPr>
            <a:r>
              <a:rPr lang="id-ID" sz="2200" b="1" dirty="0" smtClean="0"/>
              <a:t>Streaming</a:t>
            </a:r>
            <a:r>
              <a:rPr lang="id-ID" sz="2200" dirty="0" smtClean="0"/>
              <a:t> 	= 	File yang besar ( audio , video dll ) dipecah menjadi 			bagian yang kecil – kecil agar dapat dimainkan 			dengan segera</a:t>
            </a:r>
          </a:p>
          <a:p>
            <a:pPr>
              <a:lnSpc>
                <a:spcPct val="130000"/>
              </a:lnSpc>
              <a:spcAft>
                <a:spcPts val="600"/>
              </a:spcAft>
              <a:tabLst>
                <a:tab pos="1703388" algn="l"/>
                <a:tab pos="1966913" algn="l"/>
              </a:tabLst>
            </a:pPr>
            <a:r>
              <a:rPr lang="id-ID" sz="2200" b="1" dirty="0" smtClean="0"/>
              <a:t>Firewall</a:t>
            </a:r>
            <a:r>
              <a:rPr lang="id-ID" sz="2200" dirty="0" smtClean="0"/>
              <a:t> 	=  Perangkat keamanan untuk mencegah akses tidak </a:t>
            </a:r>
            <a:r>
              <a:rPr lang="en-US" sz="2200" dirty="0" smtClean="0"/>
              <a:t>	   	     </a:t>
            </a:r>
            <a:r>
              <a:rPr lang="id-ID" sz="2200" dirty="0" smtClean="0"/>
              <a:t>sah</a:t>
            </a:r>
            <a:r>
              <a:rPr lang="en-US" sz="2200" dirty="0" smtClean="0"/>
              <a:t> </a:t>
            </a:r>
            <a:r>
              <a:rPr lang="id-ID" sz="2200" dirty="0" smtClean="0"/>
              <a:t>ke </a:t>
            </a:r>
            <a:r>
              <a:rPr lang="id-ID" sz="2200" dirty="0" smtClean="0"/>
              <a:t>server </a:t>
            </a:r>
          </a:p>
          <a:p>
            <a:pPr>
              <a:lnSpc>
                <a:spcPct val="130000"/>
              </a:lnSpc>
              <a:spcAft>
                <a:spcPts val="600"/>
              </a:spcAft>
              <a:tabLst>
                <a:tab pos="1703388" algn="l"/>
                <a:tab pos="1966913" algn="l"/>
              </a:tabLst>
            </a:pPr>
            <a:r>
              <a:rPr lang="id-ID" sz="2200" b="1" dirty="0" smtClean="0"/>
              <a:t>On demand  </a:t>
            </a:r>
            <a:r>
              <a:rPr lang="id-ID" sz="2200" dirty="0" smtClean="0"/>
              <a:t>= Jenis streaming  yang memutar file dari awal hingga 			akhir ketika user mengklik </a:t>
            </a:r>
            <a:endParaRPr lang="id-ID" sz="2200" b="1" dirty="0"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a:xfrm>
            <a:off x="457200" y="500063"/>
            <a:ext cx="8229600" cy="1143000"/>
          </a:xfrm>
        </p:spPr>
        <p:txBody>
          <a:bodyPr/>
          <a:lstStyle/>
          <a:p>
            <a:r>
              <a:rPr lang="id-ID" b="1" smtClean="0"/>
              <a:t>Protocol for streaming</a:t>
            </a:r>
            <a:endParaRPr lang="id-ID" smtClean="0"/>
          </a:p>
        </p:txBody>
      </p:sp>
      <p:sp>
        <p:nvSpPr>
          <p:cNvPr id="3" name="Content Placeholder 2"/>
          <p:cNvSpPr>
            <a:spLocks noGrp="1"/>
          </p:cNvSpPr>
          <p:nvPr>
            <p:ph idx="1"/>
          </p:nvPr>
        </p:nvSpPr>
        <p:spPr>
          <a:xfrm>
            <a:off x="457200" y="1714500"/>
            <a:ext cx="8229600" cy="4857750"/>
          </a:xfrm>
        </p:spPr>
        <p:txBody>
          <a:bodyPr>
            <a:normAutofit fontScale="85000" lnSpcReduction="10000"/>
          </a:bodyPr>
          <a:lstStyle/>
          <a:p>
            <a:pPr marL="274320" indent="-274320" fontAlgn="auto">
              <a:lnSpc>
                <a:spcPct val="160000"/>
              </a:lnSpc>
              <a:spcAft>
                <a:spcPts val="600"/>
              </a:spcAft>
              <a:buClr>
                <a:schemeClr val="accent3"/>
              </a:buClr>
              <a:buFont typeface="Wingdings 2"/>
              <a:buChar char=""/>
              <a:defRPr/>
            </a:pPr>
            <a:r>
              <a:rPr lang="id-ID" dirty="0" smtClean="0"/>
              <a:t>Protocol adalah aturan yang diimplementasikan di dalam jaringan</a:t>
            </a:r>
          </a:p>
          <a:p>
            <a:pPr marL="274320" indent="-274320" fontAlgn="auto">
              <a:lnSpc>
                <a:spcPct val="160000"/>
              </a:lnSpc>
              <a:spcAft>
                <a:spcPts val="600"/>
              </a:spcAft>
              <a:buClr>
                <a:schemeClr val="accent3"/>
              </a:buClr>
              <a:buFont typeface="Wingdings 2"/>
              <a:buChar char=""/>
              <a:defRPr/>
            </a:pPr>
            <a:r>
              <a:rPr lang="id-ID" dirty="0" smtClean="0"/>
              <a:t>Protocol yang digunakan untuk streaming adalah :</a:t>
            </a:r>
          </a:p>
          <a:p>
            <a:pPr marL="274320" indent="-274320" fontAlgn="auto">
              <a:lnSpc>
                <a:spcPct val="160000"/>
              </a:lnSpc>
              <a:spcAft>
                <a:spcPts val="600"/>
              </a:spcAft>
              <a:buClr>
                <a:schemeClr val="accent3"/>
              </a:buClr>
              <a:buFont typeface="Wingdings 2"/>
              <a:buNone/>
              <a:defRPr/>
            </a:pPr>
            <a:r>
              <a:rPr lang="id-ID" dirty="0" smtClean="0"/>
              <a:t>	1.	SDP ( Session Description Protocol )</a:t>
            </a:r>
          </a:p>
          <a:p>
            <a:pPr marL="274320" indent="-274320" fontAlgn="auto">
              <a:lnSpc>
                <a:spcPct val="160000"/>
              </a:lnSpc>
              <a:spcAft>
                <a:spcPts val="600"/>
              </a:spcAft>
              <a:buClr>
                <a:schemeClr val="accent3"/>
              </a:buClr>
              <a:buFont typeface="Wingdings 2"/>
              <a:buNone/>
              <a:defRPr/>
            </a:pPr>
            <a:r>
              <a:rPr lang="id-ID" dirty="0" smtClean="0"/>
              <a:t>	2.	RTP ( Real Time Transport Protocol )</a:t>
            </a:r>
          </a:p>
          <a:p>
            <a:pPr marL="274320" indent="-274320" fontAlgn="auto">
              <a:lnSpc>
                <a:spcPct val="160000"/>
              </a:lnSpc>
              <a:spcAft>
                <a:spcPts val="600"/>
              </a:spcAft>
              <a:buClr>
                <a:schemeClr val="accent3"/>
              </a:buClr>
              <a:buFont typeface="Wingdings 2"/>
              <a:buNone/>
              <a:defRPr/>
            </a:pPr>
            <a:r>
              <a:rPr lang="id-ID" dirty="0" smtClean="0"/>
              <a:t>	3.	RCTP ( Real Time Control Protocol )</a:t>
            </a:r>
          </a:p>
          <a:p>
            <a:pPr marL="274320" indent="-274320" fontAlgn="auto">
              <a:lnSpc>
                <a:spcPct val="160000"/>
              </a:lnSpc>
              <a:spcAft>
                <a:spcPts val="600"/>
              </a:spcAft>
              <a:buClr>
                <a:schemeClr val="accent3"/>
              </a:buClr>
              <a:buFont typeface="Wingdings 2"/>
              <a:buNone/>
              <a:defRPr/>
            </a:pPr>
            <a:r>
              <a:rPr lang="id-ID" dirty="0" smtClean="0"/>
              <a:t>	4.	HTTP ( Hyper Text Transfer Protocol )</a:t>
            </a:r>
          </a:p>
          <a:p>
            <a:pPr marL="274320" indent="-274320" fontAlgn="auto">
              <a:lnSpc>
                <a:spcPct val="160000"/>
              </a:lnSpc>
              <a:spcAft>
                <a:spcPts val="600"/>
              </a:spcAft>
              <a:buClr>
                <a:schemeClr val="accent3"/>
              </a:buClr>
              <a:buFont typeface="Wingdings 2"/>
              <a:buNone/>
              <a:defRPr/>
            </a:pPr>
            <a:r>
              <a:rPr lang="id-ID" dirty="0" smtClean="0"/>
              <a:t>	5.	RTSP ( Real Time Streaming Protocol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idx="1"/>
          </p:nvPr>
        </p:nvSpPr>
        <p:spPr>
          <a:xfrm>
            <a:off x="457200" y="838200"/>
            <a:ext cx="8229600" cy="5715000"/>
          </a:xfrm>
        </p:spPr>
        <p:txBody>
          <a:bodyPr rtlCol="0">
            <a:normAutofit fontScale="77500" lnSpcReduction="20000"/>
          </a:bodyPr>
          <a:lstStyle/>
          <a:p>
            <a:pPr marL="274320" indent="-274320" fontAlgn="auto">
              <a:lnSpc>
                <a:spcPct val="170000"/>
              </a:lnSpc>
              <a:spcAft>
                <a:spcPts val="0"/>
              </a:spcAft>
              <a:buClr>
                <a:schemeClr val="tx1"/>
              </a:buClr>
              <a:buSzPct val="110000"/>
              <a:buFont typeface="Arial" pitchFamily="34" charset="0"/>
              <a:buChar char="•"/>
              <a:defRPr/>
            </a:pPr>
            <a:r>
              <a:rPr lang="en-US" sz="3000" dirty="0" err="1" smtClean="0">
                <a:latin typeface="+mj-lt"/>
              </a:rPr>
              <a:t>Piranti</a:t>
            </a:r>
            <a:r>
              <a:rPr lang="en-US" sz="3000" dirty="0" smtClean="0">
                <a:latin typeface="+mj-lt"/>
              </a:rPr>
              <a:t> </a:t>
            </a:r>
            <a:r>
              <a:rPr lang="en-US" sz="3000" dirty="0" err="1" smtClean="0">
                <a:latin typeface="+mj-lt"/>
              </a:rPr>
              <a:t>untuk</a:t>
            </a:r>
            <a:r>
              <a:rPr lang="en-US" sz="3000" dirty="0" smtClean="0">
                <a:latin typeface="+mj-lt"/>
              </a:rPr>
              <a:t> </a:t>
            </a:r>
            <a:r>
              <a:rPr lang="en-US" sz="3000" dirty="0" err="1" smtClean="0">
                <a:latin typeface="+mj-lt"/>
              </a:rPr>
              <a:t>menghubungkan</a:t>
            </a:r>
            <a:r>
              <a:rPr lang="en-US" sz="3000" dirty="0" smtClean="0">
                <a:latin typeface="+mj-lt"/>
              </a:rPr>
              <a:t> </a:t>
            </a:r>
            <a:r>
              <a:rPr lang="en-US" sz="3000" dirty="0" err="1" smtClean="0">
                <a:latin typeface="+mj-lt"/>
              </a:rPr>
              <a:t>antar</a:t>
            </a:r>
            <a:r>
              <a:rPr lang="en-US" sz="3000" dirty="0" smtClean="0">
                <a:latin typeface="+mj-lt"/>
              </a:rPr>
              <a:t> </a:t>
            </a:r>
            <a:r>
              <a:rPr lang="en-US" sz="3000" dirty="0" err="1" smtClean="0">
                <a:latin typeface="+mj-lt"/>
              </a:rPr>
              <a:t>dua</a:t>
            </a:r>
            <a:r>
              <a:rPr lang="en-US" sz="3000" dirty="0" smtClean="0">
                <a:latin typeface="+mj-lt"/>
              </a:rPr>
              <a:t> </a:t>
            </a:r>
            <a:r>
              <a:rPr lang="en-US" sz="3000" dirty="0" err="1" smtClean="0">
                <a:latin typeface="+mj-lt"/>
              </a:rPr>
              <a:t>jaringan</a:t>
            </a:r>
            <a:r>
              <a:rPr lang="en-US" sz="3000" dirty="0" smtClean="0">
                <a:latin typeface="+mj-lt"/>
              </a:rPr>
              <a:t> </a:t>
            </a:r>
            <a:r>
              <a:rPr lang="en-US" sz="3000" dirty="0" err="1" smtClean="0">
                <a:latin typeface="+mj-lt"/>
              </a:rPr>
              <a:t>disebut</a:t>
            </a:r>
            <a:r>
              <a:rPr lang="en-US" sz="3000" dirty="0" smtClean="0">
                <a:latin typeface="+mj-lt"/>
              </a:rPr>
              <a:t> </a:t>
            </a:r>
            <a:r>
              <a:rPr lang="en-US" sz="3000" i="1" dirty="0" smtClean="0">
                <a:latin typeface="+mj-lt"/>
              </a:rPr>
              <a:t>Intermediate System (IS) </a:t>
            </a:r>
            <a:r>
              <a:rPr lang="en-US" sz="3000" dirty="0" err="1" smtClean="0">
                <a:latin typeface="+mj-lt"/>
              </a:rPr>
              <a:t>atau</a:t>
            </a:r>
            <a:r>
              <a:rPr lang="en-US" sz="3000" i="1" dirty="0" smtClean="0">
                <a:latin typeface="+mj-lt"/>
              </a:rPr>
              <a:t> Internetworking Unit (IWU).</a:t>
            </a:r>
          </a:p>
          <a:p>
            <a:pPr marL="274320" indent="-274320" fontAlgn="auto">
              <a:lnSpc>
                <a:spcPct val="170000"/>
              </a:lnSpc>
              <a:spcAft>
                <a:spcPts val="0"/>
              </a:spcAft>
              <a:buClr>
                <a:schemeClr val="tx1"/>
              </a:buClr>
              <a:buSzPct val="110000"/>
              <a:buFont typeface="Arial" pitchFamily="34" charset="0"/>
              <a:buChar char="•"/>
              <a:defRPr/>
            </a:pPr>
            <a:r>
              <a:rPr lang="en-US" sz="3000" dirty="0" err="1" smtClean="0">
                <a:latin typeface="+mj-lt"/>
              </a:rPr>
              <a:t>Fungsi</a:t>
            </a:r>
            <a:r>
              <a:rPr lang="en-US" sz="3000" dirty="0" smtClean="0">
                <a:latin typeface="+mj-lt"/>
              </a:rPr>
              <a:t> IS </a:t>
            </a:r>
            <a:r>
              <a:rPr lang="en-US" sz="3000" dirty="0" err="1" smtClean="0">
                <a:latin typeface="+mj-lt"/>
              </a:rPr>
              <a:t>ada</a:t>
            </a:r>
            <a:r>
              <a:rPr lang="en-US" sz="3000" dirty="0" smtClean="0">
                <a:latin typeface="+mj-lt"/>
              </a:rPr>
              <a:t> 2 :</a:t>
            </a:r>
          </a:p>
          <a:p>
            <a:pPr marL="914400" lvl="1" indent="-514350" fontAlgn="auto">
              <a:lnSpc>
                <a:spcPct val="170000"/>
              </a:lnSpc>
              <a:spcAft>
                <a:spcPts val="0"/>
              </a:spcAft>
              <a:buClr>
                <a:schemeClr val="tx1"/>
              </a:buClr>
              <a:buSzPct val="110000"/>
              <a:buFont typeface="+mj-lt"/>
              <a:buAutoNum type="arabicPeriod"/>
              <a:defRPr/>
            </a:pPr>
            <a:r>
              <a:rPr lang="en-US" sz="2600" dirty="0" err="1" smtClean="0">
                <a:latin typeface="+mj-lt"/>
              </a:rPr>
              <a:t>Sebagai</a:t>
            </a:r>
            <a:r>
              <a:rPr lang="en-US" sz="2600" dirty="0" smtClean="0">
                <a:latin typeface="+mj-lt"/>
              </a:rPr>
              <a:t> Router. </a:t>
            </a:r>
          </a:p>
          <a:p>
            <a:pPr marL="914400" lvl="1" indent="-514350" fontAlgn="auto">
              <a:lnSpc>
                <a:spcPct val="170000"/>
              </a:lnSpc>
              <a:spcAft>
                <a:spcPts val="0"/>
              </a:spcAft>
              <a:buClr>
                <a:schemeClr val="tx1"/>
              </a:buClr>
              <a:buSzPct val="110000"/>
              <a:buFont typeface="+mj-lt"/>
              <a:buAutoNum type="arabicPeriod"/>
              <a:defRPr/>
            </a:pPr>
            <a:r>
              <a:rPr lang="en-US" sz="2600" dirty="0" err="1" smtClean="0">
                <a:latin typeface="+mj-lt"/>
              </a:rPr>
              <a:t>Sebagai</a:t>
            </a:r>
            <a:r>
              <a:rPr lang="en-US" sz="2600" dirty="0" smtClean="0">
                <a:latin typeface="+mj-lt"/>
              </a:rPr>
              <a:t> Gateway.</a:t>
            </a:r>
            <a:endParaRPr lang="en-US" sz="3000" dirty="0" smtClean="0">
              <a:latin typeface="+mj-lt"/>
            </a:endParaRPr>
          </a:p>
          <a:p>
            <a:pPr marL="274320" indent="-274320" fontAlgn="auto">
              <a:lnSpc>
                <a:spcPct val="170000"/>
              </a:lnSpc>
              <a:spcAft>
                <a:spcPts val="0"/>
              </a:spcAft>
              <a:buClr>
                <a:schemeClr val="tx1"/>
              </a:buClr>
              <a:buSzPct val="110000"/>
              <a:buFont typeface="Arial" pitchFamily="34" charset="0"/>
              <a:buChar char="•"/>
              <a:defRPr/>
            </a:pPr>
            <a:r>
              <a:rPr lang="en-US" sz="3000" dirty="0" err="1" smtClean="0">
                <a:latin typeface="+mj-lt"/>
              </a:rPr>
              <a:t>Perantara</a:t>
            </a:r>
            <a:r>
              <a:rPr lang="en-US" sz="3000" dirty="0" smtClean="0">
                <a:latin typeface="+mj-lt"/>
              </a:rPr>
              <a:t> </a:t>
            </a:r>
            <a:r>
              <a:rPr lang="en-US" sz="3000" dirty="0" err="1" smtClean="0">
                <a:latin typeface="+mj-lt"/>
              </a:rPr>
              <a:t>antar</a:t>
            </a:r>
            <a:r>
              <a:rPr lang="en-US" sz="3000" dirty="0" smtClean="0">
                <a:latin typeface="+mj-lt"/>
              </a:rPr>
              <a:t> </a:t>
            </a:r>
            <a:r>
              <a:rPr lang="en-US" sz="3000" dirty="0" err="1" smtClean="0">
                <a:latin typeface="+mj-lt"/>
              </a:rPr>
              <a:t>segmen</a:t>
            </a:r>
            <a:r>
              <a:rPr lang="en-US" sz="3000" dirty="0" smtClean="0">
                <a:latin typeface="+mj-lt"/>
              </a:rPr>
              <a:t> </a:t>
            </a:r>
            <a:r>
              <a:rPr lang="en-US" sz="3000" dirty="0" err="1" smtClean="0">
                <a:latin typeface="+mj-lt"/>
              </a:rPr>
              <a:t>jaringan</a:t>
            </a:r>
            <a:r>
              <a:rPr lang="en-US" sz="3000" dirty="0" smtClean="0">
                <a:latin typeface="+mj-lt"/>
              </a:rPr>
              <a:t> yang </a:t>
            </a:r>
            <a:r>
              <a:rPr lang="en-US" sz="3000" dirty="0" err="1" smtClean="0">
                <a:latin typeface="+mj-lt"/>
              </a:rPr>
              <a:t>berhubungan</a:t>
            </a:r>
            <a:r>
              <a:rPr lang="en-US" sz="3000" dirty="0" smtClean="0">
                <a:latin typeface="+mj-lt"/>
              </a:rPr>
              <a:t> </a:t>
            </a:r>
            <a:r>
              <a:rPr lang="en-US" sz="3000" dirty="0" err="1" smtClean="0">
                <a:latin typeface="+mj-lt"/>
              </a:rPr>
              <a:t>adalah</a:t>
            </a:r>
            <a:r>
              <a:rPr lang="en-US" sz="3000" dirty="0" smtClean="0">
                <a:latin typeface="+mj-lt"/>
              </a:rPr>
              <a:t> </a:t>
            </a:r>
          </a:p>
          <a:p>
            <a:pPr marL="914400" lvl="1" indent="-514350" fontAlgn="auto">
              <a:lnSpc>
                <a:spcPct val="170000"/>
              </a:lnSpc>
              <a:spcAft>
                <a:spcPts val="0"/>
              </a:spcAft>
              <a:buClr>
                <a:schemeClr val="tx1"/>
              </a:buClr>
              <a:buSzPct val="110000"/>
              <a:buFont typeface="+mj-lt"/>
              <a:buAutoNum type="arabicPeriod"/>
              <a:defRPr/>
            </a:pPr>
            <a:r>
              <a:rPr lang="en-US" sz="2600" i="1" dirty="0" smtClean="0">
                <a:latin typeface="+mj-lt"/>
              </a:rPr>
              <a:t>Repeater</a:t>
            </a:r>
          </a:p>
          <a:p>
            <a:pPr marL="914400" lvl="1" indent="-514350" fontAlgn="auto">
              <a:lnSpc>
                <a:spcPct val="170000"/>
              </a:lnSpc>
              <a:spcAft>
                <a:spcPts val="0"/>
              </a:spcAft>
              <a:buClr>
                <a:schemeClr val="tx1"/>
              </a:buClr>
              <a:buSzPct val="110000"/>
              <a:buFont typeface="+mj-lt"/>
              <a:buAutoNum type="arabicPeriod"/>
              <a:defRPr/>
            </a:pPr>
            <a:r>
              <a:rPr lang="en-US" sz="2600" i="1" dirty="0" smtClean="0">
                <a:latin typeface="+mj-lt"/>
              </a:rPr>
              <a:t>bridge</a:t>
            </a:r>
            <a:r>
              <a:rPr lang="en-US" sz="2600" dirty="0" smtClean="0">
                <a:latin typeface="+mj-lt"/>
              </a:rPr>
              <a:t>.</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fontAlgn="auto">
              <a:spcAft>
                <a:spcPts val="0"/>
              </a:spcAft>
              <a:defRPr/>
            </a:pPr>
            <a:r>
              <a:rPr lang="id-ID" b="1" dirty="0" smtClean="0"/>
              <a:t>SDP ( Session Description Protocol )</a:t>
            </a:r>
            <a:endParaRPr lang="id-ID" dirty="0"/>
          </a:p>
        </p:txBody>
      </p:sp>
      <p:sp>
        <p:nvSpPr>
          <p:cNvPr id="3" name="Content Placeholder 2"/>
          <p:cNvSpPr>
            <a:spLocks noGrp="1"/>
          </p:cNvSpPr>
          <p:nvPr>
            <p:ph sz="quarter" idx="1"/>
          </p:nvPr>
        </p:nvSpPr>
        <p:spPr/>
        <p:txBody>
          <a:bodyPr>
            <a:normAutofit/>
          </a:bodyPr>
          <a:lstStyle/>
          <a:p>
            <a:pPr indent="-9525" fontAlgn="auto">
              <a:lnSpc>
                <a:spcPct val="150000"/>
              </a:lnSpc>
              <a:spcAft>
                <a:spcPts val="1200"/>
              </a:spcAft>
              <a:buClr>
                <a:schemeClr val="accent3"/>
              </a:buClr>
              <a:buFont typeface="Wingdings 2"/>
              <a:buNone/>
              <a:defRPr/>
            </a:pPr>
            <a:r>
              <a:rPr lang="id-ID" dirty="0" smtClean="0"/>
              <a:t>Adalah format yang mendeskripsikan inisialisasi  parameter streaming media.</a:t>
            </a:r>
          </a:p>
          <a:p>
            <a:pPr marL="534988" fontAlgn="auto">
              <a:lnSpc>
                <a:spcPct val="150000"/>
              </a:lnSpc>
              <a:spcAft>
                <a:spcPts val="0"/>
              </a:spcAft>
              <a:buClr>
                <a:schemeClr val="accent3"/>
              </a:buClr>
              <a:buFont typeface="Wingdings 2"/>
              <a:buChar char=""/>
              <a:defRPr/>
            </a:pPr>
            <a:r>
              <a:rPr lang="id-ID" dirty="0" smtClean="0"/>
              <a:t>SDP tidak mentransfer file tetapi digunakan untuk negosiasi antara type file di endpoint, format dan semua yang diperlukan untuk mentransfer file</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p:txBody>
          <a:bodyPr/>
          <a:lstStyle/>
          <a:p>
            <a:pPr algn="ctr"/>
            <a:r>
              <a:rPr lang="id-ID" b="1" smtClean="0"/>
              <a:t>RTP </a:t>
            </a:r>
            <a:r>
              <a:rPr lang="id-ID" sz="4000" b="1" smtClean="0"/>
              <a:t>( Real-time Transport Protocol )</a:t>
            </a:r>
            <a:endParaRPr lang="id-ID" sz="4000" smtClean="0"/>
          </a:p>
        </p:txBody>
      </p:sp>
      <p:sp>
        <p:nvSpPr>
          <p:cNvPr id="64515" name="Content Placeholder 2"/>
          <p:cNvSpPr>
            <a:spLocks noGrp="1"/>
          </p:cNvSpPr>
          <p:nvPr>
            <p:ph sz="quarter" idx="1"/>
          </p:nvPr>
        </p:nvSpPr>
        <p:spPr/>
        <p:txBody>
          <a:bodyPr/>
          <a:lstStyle/>
          <a:p>
            <a:pPr>
              <a:lnSpc>
                <a:spcPct val="150000"/>
              </a:lnSpc>
              <a:spcAft>
                <a:spcPts val="1200"/>
              </a:spcAft>
            </a:pPr>
            <a:r>
              <a:rPr lang="id-ID" smtClean="0"/>
              <a:t>Paket format UDP, menyediakan fungsi transport jaringan end to end untuk aplikasi real time transmisi data.</a:t>
            </a:r>
          </a:p>
          <a:p>
            <a:pPr>
              <a:lnSpc>
                <a:spcPct val="150000"/>
              </a:lnSpc>
              <a:spcAft>
                <a:spcPts val="1200"/>
              </a:spcAft>
            </a:pPr>
            <a:r>
              <a:rPr lang="id-ID" smtClean="0"/>
              <a:t>Untuk mendefinisikan paket standar format untuk pengiriman audio dan video melalui Internet.</a:t>
            </a:r>
          </a:p>
          <a:p>
            <a:pPr>
              <a:lnSpc>
                <a:spcPct val="150000"/>
              </a:lnSpc>
              <a:spcAft>
                <a:spcPts val="1200"/>
              </a:spcAft>
            </a:pPr>
            <a:r>
              <a:rPr lang="id-ID" smtClean="0"/>
              <a:t>Mengirimkan file dari server ke client.</a:t>
            </a:r>
          </a:p>
          <a:p>
            <a:pPr>
              <a:lnSpc>
                <a:spcPct val="150000"/>
              </a:lnSpc>
              <a:spcAft>
                <a:spcPts val="1200"/>
              </a:spcAft>
              <a:buFont typeface="Wingdings 2" pitchFamily="18" charset="2"/>
              <a:buNone/>
            </a:pPr>
            <a:endParaRPr lang="id-ID" b="1" smtClean="0"/>
          </a:p>
          <a:p>
            <a:pPr>
              <a:lnSpc>
                <a:spcPct val="150000"/>
              </a:lnSpc>
              <a:spcAft>
                <a:spcPts val="1200"/>
              </a:spcAft>
              <a:buFont typeface="Wingdings 2" pitchFamily="18" charset="2"/>
              <a:buNone/>
            </a:pPr>
            <a:endParaRPr lang="id-ID" b="1"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fontAlgn="auto">
              <a:spcAft>
                <a:spcPts val="0"/>
              </a:spcAft>
              <a:defRPr/>
            </a:pPr>
            <a:r>
              <a:rPr lang="id-ID" b="1" dirty="0" smtClean="0"/>
              <a:t>RCTP (Real Time Control Protocol)</a:t>
            </a:r>
            <a:endParaRPr lang="id-ID" dirty="0"/>
          </a:p>
        </p:txBody>
      </p:sp>
      <p:sp>
        <p:nvSpPr>
          <p:cNvPr id="65539" name="Content Placeholder 2"/>
          <p:cNvSpPr>
            <a:spLocks noGrp="1"/>
          </p:cNvSpPr>
          <p:nvPr>
            <p:ph sz="quarter" idx="1"/>
          </p:nvPr>
        </p:nvSpPr>
        <p:spPr/>
        <p:txBody>
          <a:bodyPr/>
          <a:lstStyle/>
          <a:p>
            <a:pPr>
              <a:lnSpc>
                <a:spcPct val="150000"/>
              </a:lnSpc>
              <a:spcAft>
                <a:spcPts val="1200"/>
              </a:spcAft>
            </a:pPr>
            <a:r>
              <a:rPr lang="id-ID" smtClean="0"/>
              <a:t>RTCP merupakan protokol kontrol yang bekerja sama dengan RTP. </a:t>
            </a:r>
          </a:p>
          <a:p>
            <a:pPr>
              <a:lnSpc>
                <a:spcPct val="150000"/>
              </a:lnSpc>
              <a:spcAft>
                <a:spcPts val="1200"/>
              </a:spcAft>
            </a:pPr>
            <a:r>
              <a:rPr lang="id-ID" smtClean="0"/>
              <a:t> RTCP mengendalikan paket-paket secara periodik ditransmisikan </a:t>
            </a:r>
          </a:p>
          <a:p>
            <a:pPr>
              <a:lnSpc>
                <a:spcPct val="150000"/>
              </a:lnSpc>
              <a:spcAft>
                <a:spcPts val="1200"/>
              </a:spcAft>
            </a:pPr>
            <a:r>
              <a:rPr lang="id-ID" smtClean="0"/>
              <a:t> RTCP digunakan untuk mengontrol kinerja dan untuk diagnostik tujuan.</a:t>
            </a:r>
          </a:p>
          <a:p>
            <a:pPr>
              <a:lnSpc>
                <a:spcPct val="150000"/>
              </a:lnSpc>
              <a:spcAft>
                <a:spcPts val="1200"/>
              </a:spcAft>
              <a:buFont typeface="Wingdings 2" pitchFamily="18" charset="2"/>
              <a:buNone/>
            </a:pPr>
            <a:endParaRPr lang="id-ID" b="1"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fontAlgn="auto">
              <a:spcAft>
                <a:spcPts val="0"/>
              </a:spcAft>
              <a:defRPr/>
            </a:pPr>
            <a:r>
              <a:rPr lang="id-ID" b="1" dirty="0" smtClean="0"/>
              <a:t>HTTP </a:t>
            </a:r>
            <a:r>
              <a:rPr lang="id-ID" sz="4900" b="1" dirty="0" smtClean="0"/>
              <a:t>(Hypertext Transfer Protocol)</a:t>
            </a:r>
            <a:endParaRPr lang="id-ID" dirty="0"/>
          </a:p>
        </p:txBody>
      </p:sp>
      <p:sp>
        <p:nvSpPr>
          <p:cNvPr id="3" name="Content Placeholder 2"/>
          <p:cNvSpPr>
            <a:spLocks noGrp="1"/>
          </p:cNvSpPr>
          <p:nvPr>
            <p:ph sz="quarter" idx="1"/>
          </p:nvPr>
        </p:nvSpPr>
        <p:spPr/>
        <p:txBody>
          <a:bodyPr>
            <a:normAutofit fontScale="92500" lnSpcReduction="20000"/>
          </a:bodyPr>
          <a:lstStyle/>
          <a:p>
            <a:pPr marL="274320" indent="-274320" fontAlgn="auto">
              <a:lnSpc>
                <a:spcPct val="150000"/>
              </a:lnSpc>
              <a:spcAft>
                <a:spcPts val="1200"/>
              </a:spcAft>
              <a:buClr>
                <a:schemeClr val="accent3"/>
              </a:buClr>
              <a:buFont typeface="Wingdings 2"/>
              <a:buChar char=""/>
              <a:defRPr/>
            </a:pPr>
            <a:r>
              <a:rPr lang="id-ID" dirty="0" smtClean="0"/>
              <a:t>Sebuah protokol jaringan lapisan aplikasi yang digunakan untuk sistem informasi terdistribusi, kolaboratif, dan menggunakan hipermedia.</a:t>
            </a:r>
            <a:r>
              <a:rPr lang="id-ID" b="1" dirty="0" smtClean="0"/>
              <a:t> </a:t>
            </a:r>
          </a:p>
          <a:p>
            <a:pPr marL="274320" indent="-274320" fontAlgn="auto">
              <a:lnSpc>
                <a:spcPct val="150000"/>
              </a:lnSpc>
              <a:spcAft>
                <a:spcPts val="1200"/>
              </a:spcAft>
              <a:buClr>
                <a:schemeClr val="accent3"/>
              </a:buClr>
              <a:buFont typeface="Wingdings 2"/>
              <a:buChar char=""/>
              <a:defRPr/>
            </a:pPr>
            <a:r>
              <a:rPr lang="id-ID" dirty="0" smtClean="0"/>
              <a:t>Sebuah protocol yang digunakan untuk client-server network.</a:t>
            </a:r>
          </a:p>
          <a:p>
            <a:pPr marL="274320" indent="-274320" fontAlgn="auto">
              <a:lnSpc>
                <a:spcPct val="150000"/>
              </a:lnSpc>
              <a:spcAft>
                <a:spcPts val="1200"/>
              </a:spcAft>
              <a:buClr>
                <a:schemeClr val="accent3"/>
              </a:buClr>
              <a:buFont typeface="Wingdings 2"/>
              <a:buChar char=""/>
              <a:defRPr/>
            </a:pPr>
            <a:r>
              <a:rPr lang="id-ID" dirty="0" smtClean="0"/>
              <a:t>Sebuah klien HTTP biasanya memulai permintaan dengan membuat hubungan ke port tertentu di sebuah server </a:t>
            </a:r>
            <a:r>
              <a:rPr lang="id-ID" i="1" dirty="0" smtClean="0"/>
              <a:t>Web </a:t>
            </a:r>
            <a:r>
              <a:rPr lang="id-ID" dirty="0" smtClean="0"/>
              <a:t>tertentu</a:t>
            </a:r>
            <a:endParaRPr lang="id-ID"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fontAlgn="auto">
              <a:spcAft>
                <a:spcPts val="0"/>
              </a:spcAft>
              <a:defRPr/>
            </a:pPr>
            <a:r>
              <a:rPr lang="id-ID" b="1" dirty="0" smtClean="0"/>
              <a:t>RTSP </a:t>
            </a:r>
            <a:r>
              <a:rPr lang="id-ID" sz="4400" b="1" dirty="0" smtClean="0"/>
              <a:t>(Real Time Streaming Protocol)</a:t>
            </a:r>
            <a:endParaRPr lang="id-ID" dirty="0"/>
          </a:p>
        </p:txBody>
      </p:sp>
      <p:sp>
        <p:nvSpPr>
          <p:cNvPr id="67587" name="Content Placeholder 2"/>
          <p:cNvSpPr>
            <a:spLocks noGrp="1"/>
          </p:cNvSpPr>
          <p:nvPr>
            <p:ph sz="quarter" idx="1"/>
          </p:nvPr>
        </p:nvSpPr>
        <p:spPr/>
        <p:txBody>
          <a:bodyPr/>
          <a:lstStyle/>
          <a:p>
            <a:pPr>
              <a:lnSpc>
                <a:spcPct val="150000"/>
              </a:lnSpc>
              <a:spcAft>
                <a:spcPts val="1200"/>
              </a:spcAft>
            </a:pPr>
            <a:r>
              <a:rPr lang="id-ID" smtClean="0"/>
              <a:t>Protocol kontrol jaringan yang digunakan dalam hiburan dan sistem komunikasi untuk mengontrol server media streaming.</a:t>
            </a:r>
          </a:p>
          <a:p>
            <a:pPr>
              <a:lnSpc>
                <a:spcPct val="150000"/>
              </a:lnSpc>
              <a:spcAft>
                <a:spcPts val="1200"/>
              </a:spcAft>
            </a:pPr>
            <a:r>
              <a:rPr lang="id-ID" smtClean="0"/>
              <a:t>Mengontrol pengiriman data dengan sifat realtime</a:t>
            </a:r>
          </a:p>
          <a:p>
            <a:pPr>
              <a:lnSpc>
                <a:spcPct val="150000"/>
              </a:lnSpc>
              <a:spcAft>
                <a:spcPts val="1200"/>
              </a:spcAft>
            </a:pPr>
            <a:r>
              <a:rPr lang="id-ID" smtClean="0"/>
              <a:t>Pengiriman data streaming bukan tugas dari RSTP tetapi menjadi tugas dari RTP</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1143000"/>
            <a:ext cx="3500438" cy="642938"/>
          </a:xfrm>
          <a:prstGeom prst="roundRect">
            <a:avLst/>
          </a:prstGeom>
        </p:spPr>
        <p:style>
          <a:lnRef idx="2">
            <a:schemeClr val="accent2"/>
          </a:lnRef>
          <a:fillRef idx="1">
            <a:schemeClr val="lt1"/>
          </a:fillRef>
          <a:effectRef idx="0">
            <a:schemeClr val="accent2"/>
          </a:effectRef>
          <a:fontRef idx="minor">
            <a:schemeClr val="dk1"/>
          </a:fontRef>
        </p:style>
        <p:txBody>
          <a:bodyPr>
            <a:normAutofit fontScale="90000"/>
          </a:bodyPr>
          <a:lstStyle/>
          <a:p>
            <a:pPr algn="ctr" fontAlgn="auto">
              <a:spcAft>
                <a:spcPts val="0"/>
              </a:spcAft>
              <a:defRPr/>
            </a:pPr>
            <a:r>
              <a:rPr lang="id-ID" b="1" dirty="0" smtClean="0">
                <a:solidFill>
                  <a:schemeClr val="accent2">
                    <a:lumMod val="75000"/>
                  </a:schemeClr>
                </a:solidFill>
              </a:rPr>
              <a:t>RTSP system</a:t>
            </a:r>
            <a:endParaRPr lang="id-ID" b="1" dirty="0">
              <a:solidFill>
                <a:schemeClr val="accent2">
                  <a:lumMod val="75000"/>
                </a:schemeClr>
              </a:solidFill>
            </a:endParaRPr>
          </a:p>
        </p:txBody>
      </p:sp>
      <p:pic>
        <p:nvPicPr>
          <p:cNvPr id="68611" name="Content Placeholder 3" descr="Capture.PNG"/>
          <p:cNvPicPr>
            <a:picLocks noGrp="1" noChangeAspect="1"/>
          </p:cNvPicPr>
          <p:nvPr>
            <p:ph idx="1"/>
          </p:nvPr>
        </p:nvPicPr>
        <p:blipFill>
          <a:blip r:embed="rId2"/>
          <a:srcRect/>
          <a:stretch>
            <a:fillRect/>
          </a:stretch>
        </p:blipFill>
        <p:spPr>
          <a:xfrm>
            <a:off x="1003300" y="1844675"/>
            <a:ext cx="6997700" cy="4084638"/>
          </a:xfrm>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SG" dirty="0" err="1" smtClean="0"/>
              <a:t>Jenis</a:t>
            </a:r>
            <a:r>
              <a:rPr smtClean="0"/>
              <a:t> Aplikasi Teknologi Informasi dan Komunikasi</a:t>
            </a:r>
            <a:endParaRPr lang="en-SG" dirty="0"/>
          </a:p>
        </p:txBody>
      </p:sp>
      <p:sp>
        <p:nvSpPr>
          <p:cNvPr id="6" name="Text Placeholder 5"/>
          <p:cNvSpPr>
            <a:spLocks noGrp="1"/>
          </p:cNvSpPr>
          <p:nvPr>
            <p:ph type="body" idx="1"/>
          </p:nvPr>
        </p:nvSpPr>
        <p:spPr/>
        <p:txBody>
          <a:bodyPr/>
          <a:lstStyle/>
          <a:p>
            <a:endParaRPr lang="en-SG"/>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err="1" smtClean="0"/>
              <a:t>Jenis</a:t>
            </a:r>
            <a:r>
              <a:rPr lang="en-US" sz="3600" dirty="0" smtClean="0"/>
              <a:t> </a:t>
            </a:r>
            <a:r>
              <a:rPr lang="en-US" sz="3600" dirty="0" err="1" smtClean="0"/>
              <a:t>Aplikasi</a:t>
            </a:r>
            <a:r>
              <a:rPr lang="en-US" sz="3600" dirty="0" smtClean="0"/>
              <a:t> </a:t>
            </a:r>
            <a:r>
              <a:rPr lang="en-US" sz="3600" dirty="0" err="1" smtClean="0"/>
              <a:t>Teknologi</a:t>
            </a:r>
            <a:r>
              <a:rPr lang="en-US" sz="3600" dirty="0" smtClean="0"/>
              <a:t> </a:t>
            </a:r>
            <a:r>
              <a:rPr lang="en-US" sz="3600" dirty="0" err="1" smtClean="0"/>
              <a:t>Informasi</a:t>
            </a:r>
            <a:r>
              <a:rPr lang="en-US" sz="3600" dirty="0" smtClean="0"/>
              <a:t> </a:t>
            </a:r>
            <a:br>
              <a:rPr lang="en-US" sz="3600" dirty="0" smtClean="0"/>
            </a:br>
            <a:r>
              <a:rPr lang="en-US" sz="3600" dirty="0" err="1" smtClean="0"/>
              <a:t>dan</a:t>
            </a:r>
            <a:r>
              <a:rPr lang="en-US" sz="3600" dirty="0" smtClean="0"/>
              <a:t> </a:t>
            </a:r>
            <a:r>
              <a:rPr lang="en-US" sz="3600" dirty="0" err="1" smtClean="0"/>
              <a:t>komunikasi</a:t>
            </a:r>
            <a:r>
              <a:rPr lang="en-US" sz="3600" dirty="0" smtClean="0"/>
              <a:t> </a:t>
            </a:r>
            <a:endParaRPr lang="en-SG" sz="3600" dirty="0"/>
          </a:p>
        </p:txBody>
      </p:sp>
      <p:sp>
        <p:nvSpPr>
          <p:cNvPr id="3" name="Content Placeholder 2"/>
          <p:cNvSpPr>
            <a:spLocks noGrp="1"/>
          </p:cNvSpPr>
          <p:nvPr>
            <p:ph idx="1"/>
          </p:nvPr>
        </p:nvSpPr>
        <p:spPr>
          <a:xfrm>
            <a:off x="357158" y="1684357"/>
            <a:ext cx="6286544" cy="4530725"/>
          </a:xfrm>
        </p:spPr>
        <p:txBody>
          <a:bodyPr>
            <a:noAutofit/>
          </a:bodyPr>
          <a:lstStyle/>
          <a:p>
            <a:pPr marL="514350" indent="-514350" fontAlgn="auto">
              <a:spcAft>
                <a:spcPts val="0"/>
              </a:spcAft>
              <a:buFont typeface="+mj-lt"/>
              <a:buAutoNum type="arabicPeriod"/>
              <a:defRPr/>
            </a:pPr>
            <a:r>
              <a:rPr lang="it-IT" sz="2000" b="1" dirty="0" smtClean="0">
                <a:latin typeface="Franklin Gothic Book" pitchFamily="34" charset="0"/>
              </a:rPr>
              <a:t>Aplikasi </a:t>
            </a:r>
            <a:r>
              <a:rPr lang="it-IT" sz="2000" b="1" dirty="0">
                <a:latin typeface="Franklin Gothic Book" pitchFamily="34" charset="0"/>
              </a:rPr>
              <a:t>di bidang </a:t>
            </a:r>
            <a:r>
              <a:rPr lang="it-IT" sz="2000" b="1" dirty="0" smtClean="0">
                <a:latin typeface="Franklin Gothic Book" pitchFamily="34" charset="0"/>
              </a:rPr>
              <a:t>sains</a:t>
            </a:r>
          </a:p>
          <a:p>
            <a:pPr marL="514350" indent="-514350" fontAlgn="auto">
              <a:spcAft>
                <a:spcPts val="0"/>
              </a:spcAft>
              <a:buNone/>
              <a:defRPr/>
            </a:pPr>
            <a:r>
              <a:rPr lang="it-IT" sz="2000" dirty="0" smtClean="0">
                <a:latin typeface="Franklin Gothic Book" pitchFamily="34" charset="0"/>
              </a:rPr>
              <a:t>	</a:t>
            </a:r>
            <a:r>
              <a:rPr lang="en-US" sz="2000" dirty="0" err="1" smtClean="0">
                <a:latin typeface="Franklin Gothic Book" pitchFamily="34" charset="0"/>
              </a:rPr>
              <a:t>Contohnya</a:t>
            </a:r>
            <a:r>
              <a:rPr lang="en-US" sz="2000" dirty="0" smtClean="0">
                <a:latin typeface="Franklin Gothic Book" pitchFamily="34" charset="0"/>
              </a:rPr>
              <a:t> </a:t>
            </a:r>
            <a:r>
              <a:rPr lang="en-US" sz="2000" dirty="0" err="1">
                <a:latin typeface="Franklin Gothic Book" pitchFamily="34" charset="0"/>
              </a:rPr>
              <a:t>adalah</a:t>
            </a:r>
            <a:r>
              <a:rPr lang="en-US" sz="2000" dirty="0">
                <a:latin typeface="Franklin Gothic Book" pitchFamily="34" charset="0"/>
              </a:rPr>
              <a:t> </a:t>
            </a:r>
            <a:r>
              <a:rPr lang="en-US" sz="2000" dirty="0" err="1">
                <a:latin typeface="Franklin Gothic Book" pitchFamily="34" charset="0"/>
              </a:rPr>
              <a:t>aplikasi</a:t>
            </a:r>
            <a:r>
              <a:rPr lang="en-US" sz="2000" dirty="0">
                <a:latin typeface="Franklin Gothic Book" pitchFamily="34" charset="0"/>
              </a:rPr>
              <a:t> </a:t>
            </a:r>
            <a:r>
              <a:rPr lang="en-US" sz="2000" dirty="0" err="1">
                <a:latin typeface="Franklin Gothic Book" pitchFamily="34" charset="0"/>
              </a:rPr>
              <a:t>astronomi</a:t>
            </a:r>
            <a:r>
              <a:rPr lang="en-US" sz="2000" dirty="0">
                <a:latin typeface="Franklin Gothic Book" pitchFamily="34" charset="0"/>
              </a:rPr>
              <a:t> (</a:t>
            </a:r>
            <a:r>
              <a:rPr lang="en-US" sz="2000" dirty="0" err="1">
                <a:latin typeface="Franklin Gothic Book" pitchFamily="34" charset="0"/>
              </a:rPr>
              <a:t>perbintangan</a:t>
            </a:r>
            <a:r>
              <a:rPr lang="en-US" sz="2000" dirty="0" smtClean="0">
                <a:latin typeface="Franklin Gothic Book" pitchFamily="34" charset="0"/>
              </a:rPr>
              <a:t>).</a:t>
            </a:r>
          </a:p>
          <a:p>
            <a:pPr marL="514350" indent="-514350" fontAlgn="auto">
              <a:spcAft>
                <a:spcPts val="0"/>
              </a:spcAft>
              <a:buFont typeface="+mj-lt"/>
              <a:buAutoNum type="arabicPeriod" startAt="2"/>
              <a:defRPr/>
            </a:pPr>
            <a:r>
              <a:rPr lang="en-US" sz="2000" b="1" dirty="0" err="1" smtClean="0">
                <a:latin typeface="Franklin Gothic Book" pitchFamily="34" charset="0"/>
              </a:rPr>
              <a:t>Aplikasi</a:t>
            </a:r>
            <a:r>
              <a:rPr lang="en-US" sz="2000" b="1" dirty="0" smtClean="0">
                <a:latin typeface="Franklin Gothic Book" pitchFamily="34" charset="0"/>
              </a:rPr>
              <a:t> </a:t>
            </a:r>
            <a:r>
              <a:rPr lang="en-US" sz="2000" b="1" dirty="0" err="1">
                <a:latin typeface="Franklin Gothic Book" pitchFamily="34" charset="0"/>
              </a:rPr>
              <a:t>di</a:t>
            </a:r>
            <a:r>
              <a:rPr lang="en-US" sz="2000" b="1" dirty="0">
                <a:latin typeface="Franklin Gothic Book" pitchFamily="34" charset="0"/>
              </a:rPr>
              <a:t> </a:t>
            </a:r>
            <a:r>
              <a:rPr lang="en-US" sz="2000" b="1" dirty="0" err="1">
                <a:latin typeface="Franklin Gothic Book" pitchFamily="34" charset="0"/>
              </a:rPr>
              <a:t>bidang</a:t>
            </a:r>
            <a:r>
              <a:rPr lang="en-US" sz="2000" b="1" dirty="0">
                <a:latin typeface="Franklin Gothic Book" pitchFamily="34" charset="0"/>
              </a:rPr>
              <a:t> </a:t>
            </a:r>
            <a:r>
              <a:rPr lang="en-US" sz="2000" b="1" dirty="0" err="1" smtClean="0">
                <a:latin typeface="Franklin Gothic Book" pitchFamily="34" charset="0"/>
              </a:rPr>
              <a:t>teknik</a:t>
            </a:r>
            <a:r>
              <a:rPr lang="en-US" sz="2000" b="1" dirty="0" smtClean="0">
                <a:latin typeface="Franklin Gothic Book" pitchFamily="34" charset="0"/>
              </a:rPr>
              <a:t>/</a:t>
            </a:r>
            <a:r>
              <a:rPr lang="en-US" sz="2000" b="1" dirty="0" err="1" smtClean="0">
                <a:latin typeface="Franklin Gothic Book" pitchFamily="34" charset="0"/>
              </a:rPr>
              <a:t>rekayasa</a:t>
            </a:r>
            <a:endParaRPr lang="en-US" sz="2000" b="1" dirty="0">
              <a:latin typeface="Franklin Gothic Book" pitchFamily="34" charset="0"/>
            </a:endParaRPr>
          </a:p>
          <a:p>
            <a:pPr marL="514350" indent="-514350" fontAlgn="auto">
              <a:spcAft>
                <a:spcPts val="0"/>
              </a:spcAft>
              <a:buNone/>
              <a:defRPr/>
            </a:pPr>
            <a:r>
              <a:rPr lang="en-US" sz="2000" dirty="0" smtClean="0">
                <a:latin typeface="Franklin Gothic Book" pitchFamily="34" charset="0"/>
              </a:rPr>
              <a:t>	</a:t>
            </a:r>
            <a:r>
              <a:rPr lang="en-US" sz="2000" dirty="0" err="1" smtClean="0">
                <a:latin typeface="Franklin Gothic Book" pitchFamily="34" charset="0"/>
              </a:rPr>
              <a:t>Contohnya</a:t>
            </a:r>
            <a:r>
              <a:rPr lang="en-US" sz="2000" dirty="0" smtClean="0">
                <a:latin typeface="Franklin Gothic Book" pitchFamily="34" charset="0"/>
              </a:rPr>
              <a:t> </a:t>
            </a:r>
            <a:r>
              <a:rPr lang="en-US" sz="2000" dirty="0" err="1">
                <a:latin typeface="Franklin Gothic Book" pitchFamily="34" charset="0"/>
              </a:rPr>
              <a:t>adalah</a:t>
            </a:r>
            <a:r>
              <a:rPr lang="en-US" sz="2000" dirty="0">
                <a:latin typeface="Franklin Gothic Book" pitchFamily="34" charset="0"/>
              </a:rPr>
              <a:t> </a:t>
            </a:r>
            <a:r>
              <a:rPr lang="en-US" sz="2000" dirty="0" err="1">
                <a:latin typeface="Franklin Gothic Book" pitchFamily="34" charset="0"/>
              </a:rPr>
              <a:t>pembuatan</a:t>
            </a:r>
            <a:r>
              <a:rPr lang="en-US" sz="2000" dirty="0">
                <a:latin typeface="Franklin Gothic Book" pitchFamily="34" charset="0"/>
              </a:rPr>
              <a:t> robot </a:t>
            </a:r>
            <a:r>
              <a:rPr lang="en-US" sz="2000" dirty="0" err="1">
                <a:latin typeface="Franklin Gothic Book" pitchFamily="34" charset="0"/>
              </a:rPr>
              <a:t>dengan</a:t>
            </a:r>
            <a:r>
              <a:rPr lang="en-US" sz="2000" dirty="0">
                <a:latin typeface="Franklin Gothic Book" pitchFamily="34" charset="0"/>
              </a:rPr>
              <a:t> </a:t>
            </a:r>
            <a:r>
              <a:rPr lang="en-US" sz="2000" dirty="0" err="1">
                <a:latin typeface="Franklin Gothic Book" pitchFamily="34" charset="0"/>
              </a:rPr>
              <a:t>menggunakan</a:t>
            </a:r>
            <a:r>
              <a:rPr lang="en-US" sz="2000" dirty="0">
                <a:latin typeface="Franklin Gothic Book" pitchFamily="34" charset="0"/>
              </a:rPr>
              <a:t> </a:t>
            </a:r>
            <a:r>
              <a:rPr lang="en-US" sz="2000" dirty="0" err="1" smtClean="0">
                <a:latin typeface="Franklin Gothic Book" pitchFamily="34" charset="0"/>
              </a:rPr>
              <a:t>konsep</a:t>
            </a:r>
            <a:r>
              <a:rPr lang="en-US" sz="2000" dirty="0">
                <a:latin typeface="Franklin Gothic Book" pitchFamily="34" charset="0"/>
              </a:rPr>
              <a:t> </a:t>
            </a:r>
            <a:r>
              <a:rPr lang="en-US" sz="2000" dirty="0" err="1" smtClean="0">
                <a:latin typeface="Franklin Gothic Book" pitchFamily="34" charset="0"/>
              </a:rPr>
              <a:t>kecerdasan</a:t>
            </a:r>
            <a:r>
              <a:rPr lang="en-US" sz="2000" dirty="0" smtClean="0">
                <a:latin typeface="Franklin Gothic Book" pitchFamily="34" charset="0"/>
              </a:rPr>
              <a:t> </a:t>
            </a:r>
            <a:r>
              <a:rPr lang="en-US" sz="2000" dirty="0" err="1">
                <a:latin typeface="Franklin Gothic Book" pitchFamily="34" charset="0"/>
              </a:rPr>
              <a:t>buatan</a:t>
            </a:r>
            <a:r>
              <a:rPr lang="en-US" sz="2000" dirty="0">
                <a:latin typeface="Franklin Gothic Book" pitchFamily="34" charset="0"/>
              </a:rPr>
              <a:t> agar robot </a:t>
            </a:r>
            <a:r>
              <a:rPr lang="en-US" sz="2000" dirty="0" err="1">
                <a:latin typeface="Franklin Gothic Book" pitchFamily="34" charset="0"/>
              </a:rPr>
              <a:t>lebih</a:t>
            </a:r>
            <a:r>
              <a:rPr lang="en-US" sz="2000" dirty="0">
                <a:latin typeface="Franklin Gothic Book" pitchFamily="34" charset="0"/>
              </a:rPr>
              <a:t> </a:t>
            </a:r>
            <a:r>
              <a:rPr lang="en-US" sz="2000" dirty="0" err="1" smtClean="0">
                <a:latin typeface="Franklin Gothic Book" pitchFamily="34" charset="0"/>
              </a:rPr>
              <a:t>bijak</a:t>
            </a:r>
            <a:r>
              <a:rPr lang="en-US" sz="2000" dirty="0" smtClean="0">
                <a:latin typeface="Franklin Gothic Book" pitchFamily="34" charset="0"/>
              </a:rPr>
              <a:t>.</a:t>
            </a:r>
          </a:p>
          <a:p>
            <a:pPr marL="514350" indent="-514350" fontAlgn="auto">
              <a:spcAft>
                <a:spcPts val="0"/>
              </a:spcAft>
              <a:buFont typeface="+mj-lt"/>
              <a:buAutoNum type="arabicPeriod" startAt="3"/>
              <a:defRPr/>
            </a:pPr>
            <a:r>
              <a:rPr lang="en-US" sz="2000" b="1" dirty="0" err="1" smtClean="0">
                <a:latin typeface="Franklin Gothic Book" pitchFamily="34" charset="0"/>
              </a:rPr>
              <a:t>Aplikasi</a:t>
            </a:r>
            <a:r>
              <a:rPr lang="en-US" sz="2000" b="1" dirty="0" smtClean="0">
                <a:latin typeface="Franklin Gothic Book" pitchFamily="34" charset="0"/>
              </a:rPr>
              <a:t> </a:t>
            </a:r>
            <a:r>
              <a:rPr lang="en-US" sz="2000" b="1" dirty="0" err="1">
                <a:latin typeface="Franklin Gothic Book" pitchFamily="34" charset="0"/>
              </a:rPr>
              <a:t>di</a:t>
            </a:r>
            <a:r>
              <a:rPr lang="en-US" sz="2000" b="1" dirty="0">
                <a:latin typeface="Franklin Gothic Book" pitchFamily="34" charset="0"/>
              </a:rPr>
              <a:t> </a:t>
            </a:r>
            <a:r>
              <a:rPr lang="en-US" sz="2000" b="1" dirty="0" err="1">
                <a:latin typeface="Franklin Gothic Book" pitchFamily="34" charset="0"/>
              </a:rPr>
              <a:t>bidang</a:t>
            </a:r>
            <a:r>
              <a:rPr lang="en-US" sz="2000" b="1" dirty="0">
                <a:latin typeface="Franklin Gothic Book" pitchFamily="34" charset="0"/>
              </a:rPr>
              <a:t> </a:t>
            </a:r>
            <a:r>
              <a:rPr lang="en-US" sz="2000" b="1" dirty="0" err="1" smtClean="0">
                <a:latin typeface="Franklin Gothic Book" pitchFamily="34" charset="0"/>
              </a:rPr>
              <a:t>bisnis</a:t>
            </a:r>
            <a:r>
              <a:rPr lang="en-US" sz="2000" b="1" dirty="0" smtClean="0">
                <a:latin typeface="Franklin Gothic Book" pitchFamily="34" charset="0"/>
              </a:rPr>
              <a:t>/</a:t>
            </a:r>
            <a:r>
              <a:rPr lang="en-US" sz="2000" b="1" dirty="0" err="1" smtClean="0">
                <a:latin typeface="Franklin Gothic Book" pitchFamily="34" charset="0"/>
              </a:rPr>
              <a:t>ekonomi</a:t>
            </a:r>
            <a:endParaRPr lang="en-US" sz="2000" b="1" dirty="0">
              <a:latin typeface="Franklin Gothic Book" pitchFamily="34" charset="0"/>
            </a:endParaRPr>
          </a:p>
          <a:p>
            <a:pPr marL="514350" indent="-514350" fontAlgn="auto">
              <a:spcAft>
                <a:spcPts val="0"/>
              </a:spcAft>
              <a:buNone/>
              <a:defRPr/>
            </a:pPr>
            <a:r>
              <a:rPr lang="en-US" sz="2000" dirty="0" smtClean="0">
                <a:latin typeface="Franklin Gothic Book" pitchFamily="34" charset="0"/>
              </a:rPr>
              <a:t>	</a:t>
            </a:r>
            <a:r>
              <a:rPr lang="en-US" sz="2000" dirty="0" err="1" smtClean="0">
                <a:latin typeface="Franklin Gothic Book" pitchFamily="34" charset="0"/>
              </a:rPr>
              <a:t>Contohnya</a:t>
            </a:r>
            <a:r>
              <a:rPr lang="en-US" sz="2000" dirty="0" smtClean="0">
                <a:latin typeface="Franklin Gothic Book" pitchFamily="34" charset="0"/>
              </a:rPr>
              <a:t> </a:t>
            </a:r>
            <a:r>
              <a:rPr lang="en-US" sz="2000" dirty="0" err="1">
                <a:latin typeface="Franklin Gothic Book" pitchFamily="34" charset="0"/>
              </a:rPr>
              <a:t>adalah</a:t>
            </a:r>
            <a:r>
              <a:rPr lang="en-US" sz="2000" dirty="0">
                <a:latin typeface="Franklin Gothic Book" pitchFamily="34" charset="0"/>
              </a:rPr>
              <a:t> e-business, e-marketing</a:t>
            </a:r>
            <a:r>
              <a:rPr lang="en-US" sz="2000" dirty="0" smtClean="0">
                <a:latin typeface="Franklin Gothic Book" pitchFamily="34" charset="0"/>
              </a:rPr>
              <a:t>,             </a:t>
            </a:r>
            <a:r>
              <a:rPr lang="en-US" sz="2000" dirty="0">
                <a:latin typeface="Franklin Gothic Book" pitchFamily="34" charset="0"/>
              </a:rPr>
              <a:t>e-commerce </a:t>
            </a:r>
            <a:r>
              <a:rPr lang="en-US" sz="2000" dirty="0" err="1">
                <a:latin typeface="Franklin Gothic Book" pitchFamily="34" charset="0"/>
              </a:rPr>
              <a:t>dan</a:t>
            </a:r>
            <a:r>
              <a:rPr lang="en-US" sz="2000" dirty="0">
                <a:latin typeface="Franklin Gothic Book" pitchFamily="34" charset="0"/>
              </a:rPr>
              <a:t> </a:t>
            </a:r>
            <a:r>
              <a:rPr lang="en-US" sz="2000" dirty="0" smtClean="0">
                <a:latin typeface="Franklin Gothic Book" pitchFamily="34" charset="0"/>
              </a:rPr>
              <a:t>lain-lain.</a:t>
            </a:r>
          </a:p>
          <a:p>
            <a:pPr marL="514350" indent="-514350" fontAlgn="auto">
              <a:spcAft>
                <a:spcPts val="0"/>
              </a:spcAft>
              <a:buFont typeface="+mj-lt"/>
              <a:buAutoNum type="arabicPeriod" startAt="4"/>
              <a:defRPr/>
            </a:pPr>
            <a:r>
              <a:rPr lang="it-IT" sz="2000" b="1" dirty="0" smtClean="0">
                <a:latin typeface="Franklin Gothic Book" pitchFamily="34" charset="0"/>
              </a:rPr>
              <a:t>Aplikasi </a:t>
            </a:r>
            <a:r>
              <a:rPr lang="it-IT" sz="2000" b="1" dirty="0">
                <a:latin typeface="Franklin Gothic Book" pitchFamily="34" charset="0"/>
              </a:rPr>
              <a:t>di bidang administrasi </a:t>
            </a:r>
            <a:r>
              <a:rPr lang="it-IT" sz="2000" b="1" dirty="0" smtClean="0">
                <a:latin typeface="Franklin Gothic Book" pitchFamily="34" charset="0"/>
              </a:rPr>
              <a:t>umum</a:t>
            </a:r>
          </a:p>
          <a:p>
            <a:pPr marL="514350" indent="-514350" fontAlgn="auto">
              <a:spcAft>
                <a:spcPts val="0"/>
              </a:spcAft>
              <a:buNone/>
              <a:defRPr/>
            </a:pPr>
            <a:r>
              <a:rPr lang="it-IT" sz="2000" dirty="0" smtClean="0">
                <a:latin typeface="Franklin Gothic Book" pitchFamily="34" charset="0"/>
              </a:rPr>
              <a:t>	</a:t>
            </a:r>
            <a:r>
              <a:rPr lang="en-US" sz="2000" dirty="0" err="1" smtClean="0">
                <a:latin typeface="Franklin Gothic Book" pitchFamily="34" charset="0"/>
              </a:rPr>
              <a:t>Contohnya</a:t>
            </a:r>
            <a:r>
              <a:rPr lang="en-US" sz="2000" dirty="0" smtClean="0">
                <a:latin typeface="Franklin Gothic Book" pitchFamily="34" charset="0"/>
              </a:rPr>
              <a:t> </a:t>
            </a:r>
            <a:r>
              <a:rPr lang="en-US" sz="2000" dirty="0" err="1">
                <a:latin typeface="Franklin Gothic Book" pitchFamily="34" charset="0"/>
              </a:rPr>
              <a:t>adalah</a:t>
            </a:r>
            <a:r>
              <a:rPr lang="en-US" sz="2000" dirty="0">
                <a:latin typeface="Franklin Gothic Book" pitchFamily="34" charset="0"/>
              </a:rPr>
              <a:t> </a:t>
            </a:r>
            <a:r>
              <a:rPr lang="en-US" sz="2000" dirty="0" err="1">
                <a:latin typeface="Franklin Gothic Book" pitchFamily="34" charset="0"/>
              </a:rPr>
              <a:t>aplikasi</a:t>
            </a:r>
            <a:r>
              <a:rPr lang="en-US" sz="2000" dirty="0">
                <a:latin typeface="Franklin Gothic Book" pitchFamily="34" charset="0"/>
              </a:rPr>
              <a:t> </a:t>
            </a:r>
            <a:r>
              <a:rPr lang="en-US" sz="2000" dirty="0" err="1">
                <a:latin typeface="Franklin Gothic Book" pitchFamily="34" charset="0"/>
              </a:rPr>
              <a:t>penjualan</a:t>
            </a:r>
            <a:r>
              <a:rPr lang="en-US" sz="2000" dirty="0">
                <a:latin typeface="Franklin Gothic Book" pitchFamily="34" charset="0"/>
              </a:rPr>
              <a:t>/</a:t>
            </a:r>
            <a:r>
              <a:rPr lang="en-US" sz="2000" dirty="0" err="1">
                <a:latin typeface="Franklin Gothic Book" pitchFamily="34" charset="0"/>
              </a:rPr>
              <a:t>distribusi</a:t>
            </a:r>
            <a:r>
              <a:rPr lang="en-US" sz="2000" dirty="0">
                <a:latin typeface="Franklin Gothic Book" pitchFamily="34" charset="0"/>
              </a:rPr>
              <a:t> </a:t>
            </a:r>
            <a:r>
              <a:rPr lang="en-US" sz="2000" dirty="0" err="1">
                <a:latin typeface="Franklin Gothic Book" pitchFamily="34" charset="0"/>
              </a:rPr>
              <a:t>barang</a:t>
            </a:r>
            <a:r>
              <a:rPr lang="en-US" sz="2000" dirty="0">
                <a:latin typeface="Franklin Gothic Book" pitchFamily="34" charset="0"/>
              </a:rPr>
              <a:t>, </a:t>
            </a:r>
            <a:r>
              <a:rPr lang="en-US" sz="2000" dirty="0" err="1" smtClean="0">
                <a:latin typeface="Franklin Gothic Book" pitchFamily="34" charset="0"/>
              </a:rPr>
              <a:t>aplikasi</a:t>
            </a:r>
            <a:r>
              <a:rPr lang="en-US" sz="2000" dirty="0">
                <a:latin typeface="Franklin Gothic Book" pitchFamily="34" charset="0"/>
              </a:rPr>
              <a:t> </a:t>
            </a:r>
            <a:r>
              <a:rPr lang="en-US" sz="2000" dirty="0" err="1" smtClean="0">
                <a:latin typeface="Franklin Gothic Book" pitchFamily="34" charset="0"/>
              </a:rPr>
              <a:t>penggajian</a:t>
            </a:r>
            <a:r>
              <a:rPr lang="en-US" sz="2000" dirty="0" smtClean="0">
                <a:latin typeface="Franklin Gothic Book" pitchFamily="34" charset="0"/>
              </a:rPr>
              <a:t> </a:t>
            </a:r>
            <a:r>
              <a:rPr lang="en-US" sz="2000" dirty="0" err="1">
                <a:latin typeface="Franklin Gothic Book" pitchFamily="34" charset="0"/>
              </a:rPr>
              <a:t>karyawan</a:t>
            </a:r>
            <a:r>
              <a:rPr lang="en-US" sz="2000" dirty="0">
                <a:latin typeface="Franklin Gothic Book" pitchFamily="34" charset="0"/>
              </a:rPr>
              <a:t>, </a:t>
            </a:r>
            <a:r>
              <a:rPr lang="en-US" sz="2000" dirty="0" err="1">
                <a:latin typeface="Franklin Gothic Book" pitchFamily="34" charset="0"/>
              </a:rPr>
              <a:t>aplikasi</a:t>
            </a:r>
            <a:r>
              <a:rPr lang="en-US" sz="2000" dirty="0">
                <a:latin typeface="Franklin Gothic Book" pitchFamily="34" charset="0"/>
              </a:rPr>
              <a:t> </a:t>
            </a:r>
            <a:r>
              <a:rPr lang="en-US" sz="2000" dirty="0" err="1">
                <a:latin typeface="Franklin Gothic Book" pitchFamily="34" charset="0"/>
              </a:rPr>
              <a:t>akademik</a:t>
            </a:r>
            <a:r>
              <a:rPr lang="en-US" sz="2000" dirty="0">
                <a:latin typeface="Franklin Gothic Book" pitchFamily="34" charset="0"/>
              </a:rPr>
              <a:t> </a:t>
            </a:r>
            <a:r>
              <a:rPr lang="en-US" sz="2000" dirty="0" err="1">
                <a:latin typeface="Franklin Gothic Book" pitchFamily="34" charset="0"/>
              </a:rPr>
              <a:t>sekolah</a:t>
            </a:r>
            <a:r>
              <a:rPr lang="en-US" sz="2000" dirty="0">
                <a:latin typeface="Franklin Gothic Book" pitchFamily="34" charset="0"/>
              </a:rPr>
              <a:t> </a:t>
            </a:r>
            <a:r>
              <a:rPr lang="en-US" sz="2000" dirty="0" err="1">
                <a:latin typeface="Franklin Gothic Book" pitchFamily="34" charset="0"/>
              </a:rPr>
              <a:t>dan</a:t>
            </a:r>
            <a:r>
              <a:rPr lang="en-US" sz="2000" dirty="0">
                <a:latin typeface="Franklin Gothic Book" pitchFamily="34" charset="0"/>
              </a:rPr>
              <a:t> lain-lain.</a:t>
            </a:r>
          </a:p>
        </p:txBody>
      </p:sp>
      <p:pic>
        <p:nvPicPr>
          <p:cNvPr id="2050" name="Picture 2"/>
          <p:cNvPicPr>
            <a:picLocks noChangeAspect="1" noChangeArrowheads="1"/>
          </p:cNvPicPr>
          <p:nvPr/>
        </p:nvPicPr>
        <p:blipFill>
          <a:blip r:embed="rId2"/>
          <a:srcRect/>
          <a:stretch>
            <a:fillRect/>
          </a:stretch>
        </p:blipFill>
        <p:spPr bwMode="auto">
          <a:xfrm>
            <a:off x="6643702" y="2357430"/>
            <a:ext cx="2276475" cy="20097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6124575" y="4643446"/>
            <a:ext cx="3019425" cy="1514475"/>
          </a:xfrm>
          <a:prstGeom prst="rect">
            <a:avLst/>
          </a:prstGeom>
          <a:noFill/>
          <a:ln w="9525">
            <a:noFill/>
            <a:miter lim="800000"/>
            <a:headEnd/>
            <a:tailEnd/>
          </a:ln>
          <a:effectLst/>
        </p:spPr>
      </p:pic>
    </p:spTree>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142976" y="785794"/>
            <a:ext cx="7262840" cy="5187743"/>
          </a:xfrm>
          <a:prstGeom prst="rect">
            <a:avLst/>
          </a:prstGeom>
          <a:noFill/>
          <a:ln w="9525">
            <a:noFill/>
            <a:miter lim="800000"/>
            <a:headEnd/>
            <a:tailEnd/>
          </a:ln>
          <a:effectLst/>
        </p:spPr>
      </p:pic>
      <p:sp>
        <p:nvSpPr>
          <p:cNvPr id="5" name="TextBox 4"/>
          <p:cNvSpPr txBox="1"/>
          <p:nvPr/>
        </p:nvSpPr>
        <p:spPr>
          <a:xfrm>
            <a:off x="3786150" y="6143644"/>
            <a:ext cx="5357850" cy="369332"/>
          </a:xfrm>
          <a:prstGeom prst="rect">
            <a:avLst/>
          </a:prstGeom>
          <a:noFill/>
        </p:spPr>
        <p:txBody>
          <a:bodyPr wrap="square" rtlCol="0">
            <a:spAutoFit/>
          </a:bodyPr>
          <a:lstStyle/>
          <a:p>
            <a:r>
              <a:rPr lang="en-SG" dirty="0" err="1" smtClean="0">
                <a:latin typeface="Franklin Gothic Book" pitchFamily="34" charset="0"/>
              </a:rPr>
              <a:t>Sumber</a:t>
            </a:r>
            <a:r>
              <a:rPr lang="en-SG" dirty="0" smtClean="0">
                <a:latin typeface="Franklin Gothic Book" pitchFamily="34" charset="0"/>
              </a:rPr>
              <a:t> : http://www.asynx-planetarium.com/</a:t>
            </a:r>
            <a:endParaRPr lang="en-SG" dirty="0">
              <a:latin typeface="Franklin Gothic Book"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865171"/>
          </a:xfrm>
        </p:spPr>
        <p:txBody>
          <a:bodyPr/>
          <a:lstStyle/>
          <a:p>
            <a:pPr fontAlgn="auto">
              <a:spcAft>
                <a:spcPts val="0"/>
              </a:spcAft>
              <a:defRPr/>
            </a:pPr>
            <a:endParaRPr/>
          </a:p>
        </p:txBody>
      </p:sp>
      <p:sp>
        <p:nvSpPr>
          <p:cNvPr id="12290" name="Content Placeholder 2"/>
          <p:cNvSpPr>
            <a:spLocks noGrp="1"/>
          </p:cNvSpPr>
          <p:nvPr>
            <p:ph idx="1"/>
          </p:nvPr>
        </p:nvSpPr>
        <p:spPr>
          <a:xfrm>
            <a:off x="457200" y="1357298"/>
            <a:ext cx="5757874" cy="4773627"/>
          </a:xfrm>
        </p:spPr>
        <p:txBody>
          <a:bodyPr>
            <a:normAutofit/>
          </a:bodyPr>
          <a:lstStyle/>
          <a:p>
            <a:pPr marL="514350" indent="-514350">
              <a:lnSpc>
                <a:spcPct val="150000"/>
              </a:lnSpc>
              <a:buFont typeface="+mj-lt"/>
              <a:buAutoNum type="arabicPeriod" startAt="5"/>
            </a:pPr>
            <a:r>
              <a:rPr lang="en-US" sz="2000" b="1" dirty="0" err="1" smtClean="0">
                <a:latin typeface="Franklin Gothic Book" pitchFamily="34" charset="0"/>
              </a:rPr>
              <a:t>Aplikasi</a:t>
            </a:r>
            <a:r>
              <a:rPr lang="en-US" sz="2000" b="1" dirty="0" smtClean="0">
                <a:latin typeface="Franklin Gothic Book" pitchFamily="34" charset="0"/>
              </a:rPr>
              <a:t> </a:t>
            </a:r>
            <a:r>
              <a:rPr lang="en-US" sz="2000" b="1" dirty="0" err="1" smtClean="0">
                <a:latin typeface="Franklin Gothic Book" pitchFamily="34" charset="0"/>
              </a:rPr>
              <a:t>di</a:t>
            </a:r>
            <a:r>
              <a:rPr lang="en-US" sz="2000" b="1" dirty="0" smtClean="0">
                <a:latin typeface="Franklin Gothic Book" pitchFamily="34" charset="0"/>
              </a:rPr>
              <a:t> </a:t>
            </a:r>
            <a:r>
              <a:rPr lang="en-US" sz="2000" b="1" dirty="0" err="1" smtClean="0">
                <a:latin typeface="Franklin Gothic Book" pitchFamily="34" charset="0"/>
              </a:rPr>
              <a:t>bidang</a:t>
            </a:r>
            <a:r>
              <a:rPr lang="en-US" sz="2000" b="1" dirty="0" smtClean="0">
                <a:latin typeface="Franklin Gothic Book" pitchFamily="34" charset="0"/>
              </a:rPr>
              <a:t> </a:t>
            </a:r>
            <a:r>
              <a:rPr lang="en-US" sz="2000" b="1" dirty="0" err="1" smtClean="0">
                <a:latin typeface="Franklin Gothic Book" pitchFamily="34" charset="0"/>
              </a:rPr>
              <a:t>perbankan</a:t>
            </a:r>
            <a:endParaRPr lang="en-US" sz="2000" b="1" dirty="0" smtClean="0">
              <a:latin typeface="Franklin Gothic Book" pitchFamily="34" charset="0"/>
            </a:endParaRPr>
          </a:p>
          <a:p>
            <a:pPr marL="514350" indent="-514350">
              <a:lnSpc>
                <a:spcPct val="150000"/>
              </a:lnSpc>
              <a:buNone/>
            </a:pPr>
            <a:r>
              <a:rPr lang="en-US" sz="2000" b="1" dirty="0" smtClean="0">
                <a:latin typeface="Franklin Gothic Book" pitchFamily="34" charset="0"/>
              </a:rPr>
              <a:t>	</a:t>
            </a:r>
            <a:r>
              <a:rPr lang="en-US" sz="2000" dirty="0" err="1" smtClean="0">
                <a:latin typeface="Franklin Gothic Book" pitchFamily="34" charset="0"/>
              </a:rPr>
              <a:t>Contohnya</a:t>
            </a:r>
            <a:r>
              <a:rPr lang="en-US" sz="2000" dirty="0" smtClean="0">
                <a:latin typeface="Franklin Gothic Book" pitchFamily="34" charset="0"/>
              </a:rPr>
              <a:t> </a:t>
            </a:r>
            <a:r>
              <a:rPr lang="en-US" sz="2000" dirty="0" err="1" smtClean="0">
                <a:latin typeface="Franklin Gothic Book" pitchFamily="34" charset="0"/>
              </a:rPr>
              <a:t>adalah</a:t>
            </a:r>
            <a:r>
              <a:rPr lang="en-US" sz="2000" dirty="0" smtClean="0">
                <a:latin typeface="Franklin Gothic Book" pitchFamily="34" charset="0"/>
              </a:rPr>
              <a:t> e-banking, ATM, </a:t>
            </a:r>
            <a:r>
              <a:rPr lang="en-US" sz="2000" dirty="0" err="1" smtClean="0">
                <a:latin typeface="Franklin Gothic Book" pitchFamily="34" charset="0"/>
              </a:rPr>
              <a:t>dan</a:t>
            </a:r>
            <a:r>
              <a:rPr lang="en-US" sz="2000" dirty="0" smtClean="0">
                <a:latin typeface="Franklin Gothic Book" pitchFamily="34" charset="0"/>
              </a:rPr>
              <a:t> </a:t>
            </a:r>
          </a:p>
          <a:p>
            <a:pPr marL="514350" indent="-514350">
              <a:lnSpc>
                <a:spcPct val="150000"/>
              </a:lnSpc>
              <a:buNone/>
            </a:pPr>
            <a:r>
              <a:rPr lang="en-US" sz="2000" dirty="0" smtClean="0">
                <a:latin typeface="Franklin Gothic Book" pitchFamily="34" charset="0"/>
              </a:rPr>
              <a:t>	m-banking.</a:t>
            </a:r>
          </a:p>
          <a:p>
            <a:pPr marL="514350" indent="-514350">
              <a:lnSpc>
                <a:spcPct val="150000"/>
              </a:lnSpc>
              <a:buFont typeface="+mj-lt"/>
              <a:buAutoNum type="arabicPeriod" startAt="6"/>
            </a:pPr>
            <a:r>
              <a:rPr lang="en-US" sz="2000" b="1" dirty="0" err="1" smtClean="0">
                <a:latin typeface="Franklin Gothic Book" pitchFamily="34" charset="0"/>
              </a:rPr>
              <a:t>Aplikasi</a:t>
            </a:r>
            <a:r>
              <a:rPr lang="en-US" sz="2000" b="1" dirty="0" smtClean="0">
                <a:latin typeface="Franklin Gothic Book" pitchFamily="34" charset="0"/>
              </a:rPr>
              <a:t> </a:t>
            </a:r>
            <a:r>
              <a:rPr lang="en-US" sz="2000" b="1" dirty="0" err="1" smtClean="0">
                <a:latin typeface="Franklin Gothic Book" pitchFamily="34" charset="0"/>
              </a:rPr>
              <a:t>di</a:t>
            </a:r>
            <a:r>
              <a:rPr lang="en-US" sz="2000" b="1" dirty="0" smtClean="0">
                <a:latin typeface="Franklin Gothic Book" pitchFamily="34" charset="0"/>
              </a:rPr>
              <a:t> </a:t>
            </a:r>
            <a:r>
              <a:rPr lang="en-US" sz="2000" b="1" dirty="0" err="1" smtClean="0">
                <a:latin typeface="Franklin Gothic Book" pitchFamily="34" charset="0"/>
              </a:rPr>
              <a:t>bidang</a:t>
            </a:r>
            <a:r>
              <a:rPr lang="en-US" sz="2000" b="1" dirty="0" smtClean="0">
                <a:latin typeface="Franklin Gothic Book" pitchFamily="34" charset="0"/>
              </a:rPr>
              <a:t> </a:t>
            </a:r>
            <a:r>
              <a:rPr lang="en-US" sz="2000" b="1" dirty="0" err="1" smtClean="0">
                <a:latin typeface="Franklin Gothic Book" pitchFamily="34" charset="0"/>
              </a:rPr>
              <a:t>pendidikan</a:t>
            </a:r>
            <a:endParaRPr lang="en-US" sz="2000" b="1" dirty="0" smtClean="0">
              <a:latin typeface="Franklin Gothic Book" pitchFamily="34" charset="0"/>
            </a:endParaRPr>
          </a:p>
          <a:p>
            <a:pPr marL="514350" indent="-514350">
              <a:lnSpc>
                <a:spcPct val="150000"/>
              </a:lnSpc>
              <a:buNone/>
            </a:pPr>
            <a:r>
              <a:rPr lang="en-US" sz="2000" b="1" dirty="0" smtClean="0">
                <a:latin typeface="Franklin Gothic Book" pitchFamily="34" charset="0"/>
              </a:rPr>
              <a:t>	</a:t>
            </a:r>
            <a:r>
              <a:rPr lang="en-US" sz="2000" dirty="0" err="1" smtClean="0">
                <a:latin typeface="Franklin Gothic Book" pitchFamily="34" charset="0"/>
              </a:rPr>
              <a:t>Contohnya</a:t>
            </a:r>
            <a:r>
              <a:rPr lang="en-US" sz="2000" dirty="0" smtClean="0">
                <a:latin typeface="Franklin Gothic Book" pitchFamily="34" charset="0"/>
              </a:rPr>
              <a:t> </a:t>
            </a:r>
            <a:r>
              <a:rPr lang="en-US" sz="2000" dirty="0" err="1" smtClean="0">
                <a:latin typeface="Franklin Gothic Book" pitchFamily="34" charset="0"/>
              </a:rPr>
              <a:t>adalah</a:t>
            </a:r>
            <a:r>
              <a:rPr lang="en-US" sz="2000" dirty="0" smtClean="0">
                <a:latin typeface="Franklin Gothic Book" pitchFamily="34" charset="0"/>
              </a:rPr>
              <a:t> e-learning (</a:t>
            </a:r>
            <a:r>
              <a:rPr lang="en-US" sz="2000" i="1" dirty="0" smtClean="0">
                <a:latin typeface="Franklin Gothic Book" pitchFamily="34" charset="0"/>
              </a:rPr>
              <a:t>distance learning).</a:t>
            </a:r>
          </a:p>
          <a:p>
            <a:pPr marL="514350" indent="-514350">
              <a:lnSpc>
                <a:spcPct val="150000"/>
              </a:lnSpc>
              <a:buFont typeface="+mj-lt"/>
              <a:buAutoNum type="arabicPeriod" startAt="7"/>
            </a:pPr>
            <a:r>
              <a:rPr lang="en-US" sz="2000" b="1" dirty="0" err="1" smtClean="0">
                <a:latin typeface="Franklin Gothic Book" pitchFamily="34" charset="0"/>
              </a:rPr>
              <a:t>Aplikasi</a:t>
            </a:r>
            <a:r>
              <a:rPr lang="en-US" sz="2000" b="1" dirty="0" smtClean="0">
                <a:latin typeface="Franklin Gothic Book" pitchFamily="34" charset="0"/>
              </a:rPr>
              <a:t> </a:t>
            </a:r>
            <a:r>
              <a:rPr lang="en-US" sz="2000" b="1" dirty="0" err="1" smtClean="0">
                <a:latin typeface="Franklin Gothic Book" pitchFamily="34" charset="0"/>
              </a:rPr>
              <a:t>di</a:t>
            </a:r>
            <a:r>
              <a:rPr lang="en-US" sz="2000" b="1" dirty="0" smtClean="0">
                <a:latin typeface="Franklin Gothic Book" pitchFamily="34" charset="0"/>
              </a:rPr>
              <a:t> </a:t>
            </a:r>
            <a:r>
              <a:rPr lang="en-US" sz="2000" b="1" dirty="0" err="1" smtClean="0">
                <a:latin typeface="Franklin Gothic Book" pitchFamily="34" charset="0"/>
              </a:rPr>
              <a:t>bidang</a:t>
            </a:r>
            <a:r>
              <a:rPr lang="en-US" sz="2000" b="1" dirty="0" smtClean="0">
                <a:latin typeface="Franklin Gothic Book" pitchFamily="34" charset="0"/>
              </a:rPr>
              <a:t> </a:t>
            </a:r>
            <a:r>
              <a:rPr lang="en-US" sz="2000" b="1" dirty="0" err="1" smtClean="0">
                <a:latin typeface="Franklin Gothic Book" pitchFamily="34" charset="0"/>
              </a:rPr>
              <a:t>pemerintahan</a:t>
            </a:r>
            <a:endParaRPr lang="en-US" sz="2000" b="1" dirty="0" smtClean="0">
              <a:latin typeface="Franklin Gothic Book" pitchFamily="34" charset="0"/>
            </a:endParaRPr>
          </a:p>
          <a:p>
            <a:pPr marL="514350" indent="-514350">
              <a:lnSpc>
                <a:spcPct val="150000"/>
              </a:lnSpc>
              <a:buNone/>
            </a:pPr>
            <a:r>
              <a:rPr lang="en-US" sz="2000" b="1" dirty="0" smtClean="0">
                <a:latin typeface="Franklin Gothic Book" pitchFamily="34" charset="0"/>
              </a:rPr>
              <a:t>	</a:t>
            </a:r>
            <a:r>
              <a:rPr lang="en-US" sz="2000" dirty="0" err="1" smtClean="0">
                <a:latin typeface="Franklin Gothic Book" pitchFamily="34" charset="0"/>
              </a:rPr>
              <a:t>Contohnya</a:t>
            </a:r>
            <a:r>
              <a:rPr lang="en-US" sz="2000" dirty="0" smtClean="0">
                <a:latin typeface="Franklin Gothic Book" pitchFamily="34" charset="0"/>
              </a:rPr>
              <a:t> </a:t>
            </a:r>
            <a:r>
              <a:rPr lang="en-US" sz="2000" dirty="0" err="1" smtClean="0">
                <a:latin typeface="Franklin Gothic Book" pitchFamily="34" charset="0"/>
              </a:rPr>
              <a:t>adalah</a:t>
            </a:r>
            <a:r>
              <a:rPr lang="en-US" sz="2000" dirty="0" smtClean="0">
                <a:latin typeface="Franklin Gothic Book" pitchFamily="34" charset="0"/>
              </a:rPr>
              <a:t> e-government </a:t>
            </a:r>
            <a:r>
              <a:rPr lang="en-US" sz="2000" dirty="0" err="1" smtClean="0">
                <a:latin typeface="Franklin Gothic Book" pitchFamily="34" charset="0"/>
              </a:rPr>
              <a:t>dan</a:t>
            </a:r>
            <a:r>
              <a:rPr lang="en-US" sz="2000" dirty="0" smtClean="0">
                <a:latin typeface="Franklin Gothic Book" pitchFamily="34" charset="0"/>
              </a:rPr>
              <a:t> </a:t>
            </a:r>
            <a:r>
              <a:rPr lang="en-US" sz="2000" dirty="0" err="1" smtClean="0">
                <a:latin typeface="Franklin Gothic Book" pitchFamily="34" charset="0"/>
              </a:rPr>
              <a:t>aplikasi</a:t>
            </a:r>
            <a:r>
              <a:rPr lang="en-US" sz="2000" dirty="0" smtClean="0">
                <a:latin typeface="Franklin Gothic Book" pitchFamily="34" charset="0"/>
              </a:rPr>
              <a:t> </a:t>
            </a:r>
            <a:r>
              <a:rPr lang="en-US" sz="2000" dirty="0" err="1" smtClean="0">
                <a:latin typeface="Franklin Gothic Book" pitchFamily="34" charset="0"/>
              </a:rPr>
              <a:t>inventarisasi</a:t>
            </a:r>
            <a:r>
              <a:rPr lang="en-US" sz="2000" dirty="0" smtClean="0">
                <a:latin typeface="Franklin Gothic Book" pitchFamily="34" charset="0"/>
              </a:rPr>
              <a:t> </a:t>
            </a:r>
            <a:r>
              <a:rPr lang="en-US" sz="2000" dirty="0" err="1" smtClean="0">
                <a:latin typeface="Franklin Gothic Book" pitchFamily="34" charset="0"/>
              </a:rPr>
              <a:t>kekayaan</a:t>
            </a:r>
            <a:r>
              <a:rPr lang="en-US" sz="2000" dirty="0" smtClean="0">
                <a:latin typeface="Franklin Gothic Book" pitchFamily="34" charset="0"/>
              </a:rPr>
              <a:t> </a:t>
            </a:r>
            <a:r>
              <a:rPr lang="en-US" sz="2000" dirty="0" err="1" smtClean="0">
                <a:latin typeface="Franklin Gothic Book" pitchFamily="34" charset="0"/>
              </a:rPr>
              <a:t>milik</a:t>
            </a:r>
            <a:r>
              <a:rPr lang="en-US" sz="2000" dirty="0" smtClean="0">
                <a:latin typeface="Franklin Gothic Book" pitchFamily="34" charset="0"/>
              </a:rPr>
              <a:t> </a:t>
            </a:r>
            <a:r>
              <a:rPr lang="en-US" sz="2000" dirty="0" err="1" smtClean="0">
                <a:latin typeface="Franklin Gothic Book" pitchFamily="34" charset="0"/>
              </a:rPr>
              <a:t>negara</a:t>
            </a:r>
            <a:r>
              <a:rPr lang="en-US" sz="2000" dirty="0" smtClean="0">
                <a:latin typeface="Franklin Gothic Book" pitchFamily="34" charset="0"/>
              </a:rPr>
              <a:t> (IKMN).</a:t>
            </a:r>
          </a:p>
          <a:p>
            <a:pPr>
              <a:lnSpc>
                <a:spcPct val="150000"/>
              </a:lnSpc>
              <a:buFont typeface="Wingdings 2" pitchFamily="18" charset="2"/>
              <a:buNone/>
            </a:pPr>
            <a:endParaRPr lang="en-US" sz="2000" dirty="0" smtClean="0">
              <a:latin typeface="Franklin Gothic Book" pitchFamily="34" charset="0"/>
            </a:endParaRPr>
          </a:p>
          <a:p>
            <a:pPr>
              <a:lnSpc>
                <a:spcPct val="150000"/>
              </a:lnSpc>
              <a:buFont typeface="Wingdings 2" pitchFamily="18" charset="2"/>
              <a:buNone/>
            </a:pPr>
            <a:endParaRPr lang="en-US" sz="2000" dirty="0" smtClean="0">
              <a:latin typeface="Franklin Gothic Book" pitchFamily="34" charset="0"/>
            </a:endParaRPr>
          </a:p>
        </p:txBody>
      </p:sp>
      <p:pic>
        <p:nvPicPr>
          <p:cNvPr id="4098" name="Picture 2"/>
          <p:cNvPicPr>
            <a:picLocks noChangeAspect="1" noChangeArrowheads="1"/>
          </p:cNvPicPr>
          <p:nvPr/>
        </p:nvPicPr>
        <p:blipFill>
          <a:blip r:embed="rId2"/>
          <a:srcRect/>
          <a:stretch>
            <a:fillRect/>
          </a:stretch>
        </p:blipFill>
        <p:spPr bwMode="auto">
          <a:xfrm>
            <a:off x="6500826" y="3086108"/>
            <a:ext cx="2266950" cy="1485900"/>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6024591" y="1185859"/>
            <a:ext cx="2619375" cy="1743075"/>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a:srcRect/>
          <a:stretch>
            <a:fillRect/>
          </a:stretch>
        </p:blipFill>
        <p:spPr bwMode="auto">
          <a:xfrm>
            <a:off x="6215074" y="4714884"/>
            <a:ext cx="2457450" cy="1866900"/>
          </a:xfrm>
          <a:prstGeom prst="rect">
            <a:avLst/>
          </a:prstGeom>
          <a:noFill/>
          <a:ln w="9525">
            <a:noFill/>
            <a:miter lim="800000"/>
            <a:headEnd/>
            <a:tailEnd/>
          </a:ln>
          <a:effectLst/>
        </p:spPr>
      </p:pic>
    </p:spTree>
  </p:cSld>
  <p:clrMapOvr>
    <a:masterClrMapping/>
  </p:clrMapOvr>
  <p:transition spd="slow">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52400"/>
            <a:ext cx="7772400" cy="685800"/>
          </a:xfrm>
        </p:spPr>
        <p:txBody>
          <a:bodyPr/>
          <a:lstStyle/>
          <a:p>
            <a:r>
              <a:rPr lang="en-US" sz="3200"/>
              <a:t>Arsitektur internet</a:t>
            </a:r>
          </a:p>
        </p:txBody>
      </p:sp>
      <p:sp>
        <p:nvSpPr>
          <p:cNvPr id="19459" name="Rectangle 3"/>
          <p:cNvSpPr>
            <a:spLocks noGrp="1" noChangeArrowheads="1"/>
          </p:cNvSpPr>
          <p:nvPr>
            <p:ph type="body" idx="1"/>
          </p:nvPr>
        </p:nvSpPr>
        <p:spPr>
          <a:xfrm>
            <a:off x="685800" y="990600"/>
            <a:ext cx="7772400" cy="5410200"/>
          </a:xfrm>
        </p:spPr>
        <p:txBody>
          <a:bodyPr/>
          <a:lstStyle/>
          <a:p>
            <a:r>
              <a:rPr lang="en-US"/>
              <a:t>Bagaimana jaringan-jaringan saling dihubungkan (interconnected) untuk membentuk suatu </a:t>
            </a:r>
            <a:r>
              <a:rPr lang="en-US" i="1"/>
              <a:t>internetwork</a:t>
            </a:r>
            <a:r>
              <a:rPr lang="en-US"/>
              <a:t>?</a:t>
            </a:r>
          </a:p>
          <a:p>
            <a:pPr lvl="1"/>
            <a:r>
              <a:rPr lang="en-US"/>
              <a:t>Secara fisik, dua jaringan dapat dihubungkan oleh sebuah komputer yang terhubung ke kedua jaringan tersebut</a:t>
            </a:r>
          </a:p>
          <a:p>
            <a:pPr lvl="2"/>
            <a:r>
              <a:rPr lang="en-US"/>
              <a:t>Belum menjamin; komputer penghubung belum tentu mau bekerjasama dengan mesin yang ingin berkomunikasi</a:t>
            </a:r>
          </a:p>
          <a:p>
            <a:pPr lvl="1"/>
            <a:r>
              <a:rPr lang="en-US"/>
              <a:t>Komputer penghubung harus mau mentransfer paket dari satu jaringan ke jaringan yang lain</a:t>
            </a:r>
          </a:p>
          <a:p>
            <a:pPr lvl="2"/>
            <a:r>
              <a:rPr lang="en-US"/>
              <a:t>Komputer ini disebut </a:t>
            </a:r>
            <a:r>
              <a:rPr lang="en-US" i="1"/>
              <a:t>internet gateways </a:t>
            </a:r>
            <a:r>
              <a:rPr lang="en-US"/>
              <a:t>atau </a:t>
            </a:r>
            <a:r>
              <a:rPr lang="en-US" i="1"/>
              <a:t>internet routers</a:t>
            </a:r>
            <a:endParaRPr lang="en-US"/>
          </a:p>
          <a:p>
            <a:pPr lvl="2"/>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p:cNvPicPr>
            <a:picLocks noChangeAspect="1" noChangeArrowheads="1"/>
          </p:cNvPicPr>
          <p:nvPr/>
        </p:nvPicPr>
        <p:blipFill>
          <a:blip r:embed="rId2"/>
          <a:srcRect/>
          <a:stretch>
            <a:fillRect/>
          </a:stretch>
        </p:blipFill>
        <p:spPr bwMode="auto">
          <a:xfrm>
            <a:off x="6429371" y="2214554"/>
            <a:ext cx="2714629" cy="2714629"/>
          </a:xfrm>
          <a:prstGeom prst="rect">
            <a:avLst/>
          </a:prstGeom>
          <a:noFill/>
          <a:ln w="9525">
            <a:solidFill>
              <a:schemeClr val="bg1"/>
            </a:solidFill>
            <a:miter lim="800000"/>
            <a:headEnd/>
            <a:tailEnd/>
          </a:ln>
          <a:effectLst/>
        </p:spPr>
      </p:pic>
      <p:sp>
        <p:nvSpPr>
          <p:cNvPr id="13314" name="Content Placeholder 2"/>
          <p:cNvSpPr>
            <a:spLocks noGrp="1"/>
          </p:cNvSpPr>
          <p:nvPr>
            <p:ph idx="1"/>
          </p:nvPr>
        </p:nvSpPr>
        <p:spPr>
          <a:xfrm>
            <a:off x="214282" y="1285860"/>
            <a:ext cx="6043626" cy="4845065"/>
          </a:xfrm>
        </p:spPr>
        <p:txBody>
          <a:bodyPr>
            <a:normAutofit lnSpcReduction="10000"/>
          </a:bodyPr>
          <a:lstStyle/>
          <a:p>
            <a:pPr marL="457200" indent="-457200" algn="just">
              <a:buFont typeface="+mj-lt"/>
              <a:buAutoNum type="arabicPeriod" startAt="8"/>
            </a:pPr>
            <a:r>
              <a:rPr lang="en-US" sz="2000" b="1" dirty="0" err="1" smtClean="0">
                <a:latin typeface="Franklin Gothic Book" pitchFamily="34" charset="0"/>
              </a:rPr>
              <a:t>Aplikasi</a:t>
            </a:r>
            <a:r>
              <a:rPr lang="en-US" sz="2000" b="1" dirty="0" smtClean="0">
                <a:latin typeface="Franklin Gothic Book" pitchFamily="34" charset="0"/>
              </a:rPr>
              <a:t> </a:t>
            </a:r>
            <a:r>
              <a:rPr lang="en-US" sz="2000" b="1" dirty="0" err="1" smtClean="0">
                <a:latin typeface="Franklin Gothic Book" pitchFamily="34" charset="0"/>
              </a:rPr>
              <a:t>di</a:t>
            </a:r>
            <a:r>
              <a:rPr lang="en-US" sz="2000" b="1" dirty="0" smtClean="0">
                <a:latin typeface="Franklin Gothic Book" pitchFamily="34" charset="0"/>
              </a:rPr>
              <a:t> </a:t>
            </a:r>
            <a:r>
              <a:rPr lang="en-US" sz="2000" b="1" dirty="0" err="1" smtClean="0">
                <a:latin typeface="Franklin Gothic Book" pitchFamily="34" charset="0"/>
              </a:rPr>
              <a:t>bidang</a:t>
            </a:r>
            <a:r>
              <a:rPr lang="en-US" sz="2000" b="1" dirty="0" smtClean="0">
                <a:latin typeface="Franklin Gothic Book" pitchFamily="34" charset="0"/>
              </a:rPr>
              <a:t> </a:t>
            </a:r>
            <a:r>
              <a:rPr lang="en-US" sz="2000" b="1" dirty="0" err="1" smtClean="0">
                <a:latin typeface="Franklin Gothic Book" pitchFamily="34" charset="0"/>
              </a:rPr>
              <a:t>kesehatan</a:t>
            </a:r>
            <a:r>
              <a:rPr lang="en-US" sz="2000" b="1" dirty="0" smtClean="0">
                <a:latin typeface="Franklin Gothic Book" pitchFamily="34" charset="0"/>
              </a:rPr>
              <a:t>/</a:t>
            </a:r>
            <a:r>
              <a:rPr lang="en-US" sz="2000" b="1" dirty="0" err="1" smtClean="0">
                <a:latin typeface="Franklin Gothic Book" pitchFamily="34" charset="0"/>
              </a:rPr>
              <a:t>kedokteran</a:t>
            </a:r>
            <a:endParaRPr lang="en-US" sz="2000" b="1" dirty="0" smtClean="0">
              <a:latin typeface="Franklin Gothic Book" pitchFamily="34" charset="0"/>
            </a:endParaRPr>
          </a:p>
          <a:p>
            <a:pPr marL="457200" indent="-457200" algn="just">
              <a:buNone/>
            </a:pPr>
            <a:r>
              <a:rPr lang="en-US" sz="2000" b="1" dirty="0" smtClean="0">
                <a:latin typeface="Franklin Gothic Book" pitchFamily="34" charset="0"/>
              </a:rPr>
              <a:t>	</a:t>
            </a:r>
            <a:r>
              <a:rPr lang="en-US" sz="2000" dirty="0" err="1" smtClean="0">
                <a:latin typeface="Franklin Gothic Book" pitchFamily="34" charset="0"/>
              </a:rPr>
              <a:t>Contohnya</a:t>
            </a:r>
            <a:r>
              <a:rPr lang="en-US" sz="2000" dirty="0" smtClean="0">
                <a:latin typeface="Franklin Gothic Book" pitchFamily="34" charset="0"/>
              </a:rPr>
              <a:t> </a:t>
            </a:r>
            <a:r>
              <a:rPr lang="en-US" sz="2000" dirty="0" err="1" smtClean="0">
                <a:latin typeface="Franklin Gothic Book" pitchFamily="34" charset="0"/>
              </a:rPr>
              <a:t>adalah</a:t>
            </a:r>
            <a:r>
              <a:rPr lang="en-US" sz="2000" dirty="0" smtClean="0">
                <a:latin typeface="Franklin Gothic Book" pitchFamily="34" charset="0"/>
              </a:rPr>
              <a:t> </a:t>
            </a:r>
            <a:r>
              <a:rPr lang="en-US" sz="2000" dirty="0" err="1" smtClean="0">
                <a:latin typeface="Franklin Gothic Book" pitchFamily="34" charset="0"/>
              </a:rPr>
              <a:t>pemeriksaan</a:t>
            </a:r>
            <a:r>
              <a:rPr lang="en-US" sz="2000" dirty="0" smtClean="0">
                <a:latin typeface="Franklin Gothic Book" pitchFamily="34" charset="0"/>
              </a:rPr>
              <a:t> </a:t>
            </a:r>
            <a:r>
              <a:rPr lang="en-US" sz="2000" b="1" dirty="0" err="1" smtClean="0">
                <a:latin typeface="Franklin Gothic Book" pitchFamily="34" charset="0"/>
              </a:rPr>
              <a:t>ekokardiografi</a:t>
            </a:r>
            <a:r>
              <a:rPr lang="en-US" sz="2000" b="1" dirty="0" smtClean="0">
                <a:latin typeface="Franklin Gothic Book" pitchFamily="34" charset="0"/>
              </a:rPr>
              <a:t> </a:t>
            </a:r>
            <a:r>
              <a:rPr lang="en-US" sz="2000" b="1" dirty="0" err="1" smtClean="0">
                <a:latin typeface="Franklin Gothic Book" pitchFamily="34" charset="0"/>
              </a:rPr>
              <a:t>yaitu</a:t>
            </a:r>
            <a:r>
              <a:rPr lang="en-US" sz="2000" b="1" dirty="0" smtClean="0">
                <a:latin typeface="Franklin Gothic Book" pitchFamily="34" charset="0"/>
              </a:rPr>
              <a:t> </a:t>
            </a:r>
            <a:r>
              <a:rPr lang="en-US" sz="2000" b="1" dirty="0" err="1" smtClean="0">
                <a:latin typeface="Franklin Gothic Book" pitchFamily="34" charset="0"/>
              </a:rPr>
              <a:t>suatu</a:t>
            </a:r>
            <a:r>
              <a:rPr lang="en-US" sz="2000" b="1" dirty="0" smtClean="0">
                <a:latin typeface="Franklin Gothic Book" pitchFamily="34" charset="0"/>
              </a:rPr>
              <a:t> </a:t>
            </a:r>
            <a:r>
              <a:rPr lang="en-US" sz="2000" b="1" dirty="0" err="1" smtClean="0">
                <a:latin typeface="Franklin Gothic Book" pitchFamily="34" charset="0"/>
              </a:rPr>
              <a:t>pemeriksaan</a:t>
            </a:r>
            <a:r>
              <a:rPr lang="en-US" sz="2000" b="1" dirty="0" smtClean="0">
                <a:latin typeface="Franklin Gothic Book" pitchFamily="34" charset="0"/>
              </a:rPr>
              <a:t> </a:t>
            </a:r>
            <a:r>
              <a:rPr lang="sv-SE" sz="2000" dirty="0" smtClean="0">
                <a:latin typeface="Franklin Gothic Book" pitchFamily="34" charset="0"/>
              </a:rPr>
              <a:t>non invasif untuk menegakkan diagnose penyakit jantung. Dengan </a:t>
            </a:r>
            <a:r>
              <a:rPr lang="fi-FI" sz="2000" dirty="0" smtClean="0">
                <a:latin typeface="Franklin Gothic Book" pitchFamily="34" charset="0"/>
              </a:rPr>
              <a:t>menggunakan alat ini aktivitas otot-otot jantung bisa dilihat langsung </a:t>
            </a:r>
            <a:r>
              <a:rPr lang="en-US" sz="2000" dirty="0" err="1" smtClean="0">
                <a:latin typeface="Franklin Gothic Book" pitchFamily="34" charset="0"/>
              </a:rPr>
              <a:t>dilayar</a:t>
            </a:r>
            <a:r>
              <a:rPr lang="en-US" sz="2000" dirty="0" smtClean="0">
                <a:latin typeface="Franklin Gothic Book" pitchFamily="34" charset="0"/>
              </a:rPr>
              <a:t> monitor </a:t>
            </a:r>
            <a:r>
              <a:rPr lang="en-US" sz="2000" dirty="0" err="1" smtClean="0">
                <a:latin typeface="Franklin Gothic Book" pitchFamily="34" charset="0"/>
              </a:rPr>
              <a:t>dan</a:t>
            </a:r>
            <a:r>
              <a:rPr lang="en-US" sz="2000" dirty="0" smtClean="0">
                <a:latin typeface="Franklin Gothic Book" pitchFamily="34" charset="0"/>
              </a:rPr>
              <a:t> </a:t>
            </a:r>
            <a:r>
              <a:rPr lang="en-US" sz="2000" dirty="0" err="1" smtClean="0">
                <a:latin typeface="Franklin Gothic Book" pitchFamily="34" charset="0"/>
              </a:rPr>
              <a:t>lainnya</a:t>
            </a:r>
            <a:r>
              <a:rPr lang="en-US" sz="2000" dirty="0" smtClean="0">
                <a:latin typeface="Franklin Gothic Book" pitchFamily="34" charset="0"/>
              </a:rPr>
              <a:t>.</a:t>
            </a:r>
          </a:p>
          <a:p>
            <a:pPr marL="457200" indent="-457200" algn="just">
              <a:buFont typeface="+mj-lt"/>
              <a:buAutoNum type="arabicPeriod" startAt="9"/>
            </a:pPr>
            <a:r>
              <a:rPr lang="en-US" sz="2000" b="1" dirty="0" smtClean="0">
                <a:latin typeface="Franklin Gothic Book" pitchFamily="34" charset="0"/>
              </a:rPr>
              <a:t>A</a:t>
            </a:r>
            <a:r>
              <a:rPr lang="nn-NO" sz="2000" b="1" dirty="0" smtClean="0">
                <a:latin typeface="Franklin Gothic Book" pitchFamily="34" charset="0"/>
              </a:rPr>
              <a:t>plikasi di bidang industri/manufaktur</a:t>
            </a:r>
          </a:p>
          <a:p>
            <a:pPr marL="457200" indent="-457200" algn="just">
              <a:buNone/>
            </a:pPr>
            <a:r>
              <a:rPr lang="nn-NO" sz="2000" b="1" dirty="0" smtClean="0">
                <a:latin typeface="Franklin Gothic Book" pitchFamily="34" charset="0"/>
              </a:rPr>
              <a:t>	</a:t>
            </a:r>
            <a:r>
              <a:rPr lang="en-US" sz="2000" dirty="0" err="1" smtClean="0">
                <a:latin typeface="Franklin Gothic Book" pitchFamily="34" charset="0"/>
              </a:rPr>
              <a:t>Contohnya</a:t>
            </a:r>
            <a:r>
              <a:rPr lang="en-US" sz="2000" dirty="0" smtClean="0">
                <a:latin typeface="Franklin Gothic Book" pitchFamily="34" charset="0"/>
              </a:rPr>
              <a:t> </a:t>
            </a:r>
            <a:r>
              <a:rPr lang="en-US" sz="2000" dirty="0" err="1" smtClean="0">
                <a:latin typeface="Franklin Gothic Book" pitchFamily="34" charset="0"/>
              </a:rPr>
              <a:t>adalah</a:t>
            </a:r>
            <a:r>
              <a:rPr lang="en-US" sz="2000" dirty="0" smtClean="0">
                <a:latin typeface="Franklin Gothic Book" pitchFamily="34" charset="0"/>
              </a:rPr>
              <a:t> </a:t>
            </a:r>
            <a:r>
              <a:rPr lang="en-US" sz="2000" dirty="0" err="1" smtClean="0">
                <a:latin typeface="Franklin Gothic Book" pitchFamily="34" charset="0"/>
              </a:rPr>
              <a:t>simulasi</a:t>
            </a:r>
            <a:r>
              <a:rPr lang="en-US" sz="2000" dirty="0" smtClean="0">
                <a:latin typeface="Franklin Gothic Book" pitchFamily="34" charset="0"/>
              </a:rPr>
              <a:t> </a:t>
            </a:r>
            <a:r>
              <a:rPr lang="en-US" sz="2000" dirty="0" err="1" smtClean="0">
                <a:latin typeface="Franklin Gothic Book" pitchFamily="34" charset="0"/>
              </a:rPr>
              <a:t>komputer</a:t>
            </a:r>
            <a:r>
              <a:rPr lang="en-US" sz="2000" dirty="0" smtClean="0">
                <a:latin typeface="Franklin Gothic Book" pitchFamily="34" charset="0"/>
              </a:rPr>
              <a:t> </a:t>
            </a:r>
            <a:r>
              <a:rPr lang="en-US" sz="2000" dirty="0" err="1" smtClean="0">
                <a:latin typeface="Franklin Gothic Book" pitchFamily="34" charset="0"/>
              </a:rPr>
              <a:t>untuk</a:t>
            </a:r>
            <a:r>
              <a:rPr lang="en-US" sz="2000" dirty="0" smtClean="0">
                <a:latin typeface="Franklin Gothic Book" pitchFamily="34" charset="0"/>
              </a:rPr>
              <a:t> </a:t>
            </a:r>
            <a:r>
              <a:rPr lang="en-US" sz="2000" dirty="0" err="1" smtClean="0">
                <a:latin typeface="Franklin Gothic Book" pitchFamily="34" charset="0"/>
              </a:rPr>
              <a:t>ujicoba</a:t>
            </a:r>
            <a:r>
              <a:rPr lang="en-US" sz="2000" dirty="0" smtClean="0">
                <a:latin typeface="Franklin Gothic Book" pitchFamily="34" charset="0"/>
              </a:rPr>
              <a:t> </a:t>
            </a:r>
            <a:r>
              <a:rPr lang="en-US" sz="2000" dirty="0" err="1" smtClean="0">
                <a:latin typeface="Franklin Gothic Book" pitchFamily="34" charset="0"/>
              </a:rPr>
              <a:t>atas</a:t>
            </a:r>
            <a:r>
              <a:rPr lang="en-US" sz="2000" dirty="0" smtClean="0">
                <a:latin typeface="Franklin Gothic Book" pitchFamily="34" charset="0"/>
              </a:rPr>
              <a:t> </a:t>
            </a:r>
            <a:r>
              <a:rPr lang="en-US" sz="2000" dirty="0" err="1" smtClean="0">
                <a:latin typeface="Franklin Gothic Book" pitchFamily="34" charset="0"/>
              </a:rPr>
              <a:t>rancangan</a:t>
            </a:r>
            <a:r>
              <a:rPr lang="en-US" sz="2000" dirty="0" smtClean="0">
                <a:latin typeface="Franklin Gothic Book" pitchFamily="34" charset="0"/>
              </a:rPr>
              <a:t> </a:t>
            </a:r>
            <a:r>
              <a:rPr lang="en-US" sz="2000" dirty="0" err="1" smtClean="0">
                <a:latin typeface="Franklin Gothic Book" pitchFamily="34" charset="0"/>
              </a:rPr>
              <a:t>sistem</a:t>
            </a:r>
            <a:r>
              <a:rPr lang="en-US" sz="2000" dirty="0" smtClean="0">
                <a:latin typeface="Franklin Gothic Book" pitchFamily="34" charset="0"/>
              </a:rPr>
              <a:t> </a:t>
            </a:r>
            <a:r>
              <a:rPr lang="en-US" sz="2000" dirty="0" err="1" smtClean="0">
                <a:latin typeface="Franklin Gothic Book" pitchFamily="34" charset="0"/>
              </a:rPr>
              <a:t>baru</a:t>
            </a:r>
            <a:r>
              <a:rPr lang="en-US" sz="2000" dirty="0" smtClean="0">
                <a:latin typeface="Franklin Gothic Book" pitchFamily="34" charset="0"/>
              </a:rPr>
              <a:t>.</a:t>
            </a:r>
          </a:p>
          <a:p>
            <a:pPr marL="457200" indent="-457200" algn="just">
              <a:buFont typeface="+mj-lt"/>
              <a:buAutoNum type="arabicPeriod" startAt="10"/>
            </a:pPr>
            <a:r>
              <a:rPr lang="it-IT" sz="2000" b="1" dirty="0" smtClean="0">
                <a:latin typeface="Franklin Gothic Book" pitchFamily="34" charset="0"/>
              </a:rPr>
              <a:t>Aplikasi di bidang transportasi</a:t>
            </a:r>
          </a:p>
          <a:p>
            <a:pPr marL="457200" indent="-457200" algn="just">
              <a:buNone/>
            </a:pPr>
            <a:r>
              <a:rPr lang="it-IT" sz="2000" b="1" dirty="0" smtClean="0">
                <a:latin typeface="Franklin Gothic Book" pitchFamily="34" charset="0"/>
              </a:rPr>
              <a:t>	</a:t>
            </a:r>
            <a:r>
              <a:rPr lang="en-US" sz="2000" dirty="0" err="1" smtClean="0">
                <a:latin typeface="Franklin Gothic Book" pitchFamily="34" charset="0"/>
              </a:rPr>
              <a:t>Contohnya</a:t>
            </a:r>
            <a:r>
              <a:rPr lang="en-US" sz="2000" dirty="0" smtClean="0">
                <a:latin typeface="Franklin Gothic Book" pitchFamily="34" charset="0"/>
              </a:rPr>
              <a:t> </a:t>
            </a:r>
            <a:r>
              <a:rPr lang="en-US" sz="2000" dirty="0" err="1" smtClean="0">
                <a:latin typeface="Franklin Gothic Book" pitchFamily="34" charset="0"/>
              </a:rPr>
              <a:t>adalah</a:t>
            </a:r>
            <a:r>
              <a:rPr lang="en-US" sz="2000" dirty="0" smtClean="0">
                <a:latin typeface="Franklin Gothic Book" pitchFamily="34" charset="0"/>
              </a:rPr>
              <a:t> </a:t>
            </a:r>
            <a:r>
              <a:rPr lang="en-US" sz="2000" dirty="0" err="1" smtClean="0">
                <a:latin typeface="Franklin Gothic Book" pitchFamily="34" charset="0"/>
              </a:rPr>
              <a:t>aplikasi</a:t>
            </a:r>
            <a:r>
              <a:rPr lang="en-US" sz="2000" dirty="0" smtClean="0">
                <a:latin typeface="Franklin Gothic Book" pitchFamily="34" charset="0"/>
              </a:rPr>
              <a:t> </a:t>
            </a:r>
            <a:r>
              <a:rPr lang="en-US" sz="2000" dirty="0" err="1" smtClean="0">
                <a:latin typeface="Franklin Gothic Book" pitchFamily="34" charset="0"/>
              </a:rPr>
              <a:t>untuk</a:t>
            </a:r>
            <a:r>
              <a:rPr lang="en-US" sz="2000" dirty="0" smtClean="0">
                <a:latin typeface="Franklin Gothic Book" pitchFamily="34" charset="0"/>
              </a:rPr>
              <a:t> </a:t>
            </a:r>
            <a:r>
              <a:rPr lang="en-US" sz="2000" dirty="0" err="1" smtClean="0">
                <a:latin typeface="Franklin Gothic Book" pitchFamily="34" charset="0"/>
              </a:rPr>
              <a:t>mengatur</a:t>
            </a:r>
            <a:r>
              <a:rPr lang="en-US" sz="2000" dirty="0" smtClean="0">
                <a:latin typeface="Franklin Gothic Book" pitchFamily="34" charset="0"/>
              </a:rPr>
              <a:t> </a:t>
            </a:r>
            <a:r>
              <a:rPr lang="en-US" sz="2000" dirty="0" err="1" smtClean="0">
                <a:latin typeface="Franklin Gothic Book" pitchFamily="34" charset="0"/>
              </a:rPr>
              <a:t>jadwal</a:t>
            </a:r>
            <a:r>
              <a:rPr lang="en-US" sz="2000" dirty="0" smtClean="0">
                <a:latin typeface="Franklin Gothic Book" pitchFamily="34" charset="0"/>
              </a:rPr>
              <a:t> </a:t>
            </a:r>
            <a:r>
              <a:rPr lang="en-US" sz="2000" dirty="0" err="1" smtClean="0">
                <a:latin typeface="Franklin Gothic Book" pitchFamily="34" charset="0"/>
              </a:rPr>
              <a:t>penerbangan</a:t>
            </a:r>
            <a:r>
              <a:rPr lang="en-US" sz="2000" dirty="0" smtClean="0">
                <a:latin typeface="Franklin Gothic Book" pitchFamily="34" charset="0"/>
              </a:rPr>
              <a:t> </a:t>
            </a:r>
            <a:r>
              <a:rPr lang="en-US" sz="2000" dirty="0" err="1" smtClean="0">
                <a:latin typeface="Franklin Gothic Book" pitchFamily="34" charset="0"/>
              </a:rPr>
              <a:t>pesawat</a:t>
            </a:r>
            <a:r>
              <a:rPr lang="en-US" sz="2000" dirty="0" smtClean="0">
                <a:latin typeface="Franklin Gothic Book" pitchFamily="34" charset="0"/>
              </a:rPr>
              <a:t> </a:t>
            </a:r>
            <a:r>
              <a:rPr lang="en-US" sz="2000" dirty="0" err="1" smtClean="0">
                <a:latin typeface="Franklin Gothic Book" pitchFamily="34" charset="0"/>
              </a:rPr>
              <a:t>terbang</a:t>
            </a:r>
            <a:r>
              <a:rPr lang="en-US" sz="2000" dirty="0" smtClean="0">
                <a:latin typeface="Franklin Gothic Book" pitchFamily="34" charset="0"/>
              </a:rPr>
              <a:t>.</a:t>
            </a:r>
            <a:r>
              <a:rPr lang="fi-FI" sz="2000" dirty="0" smtClean="0">
                <a:latin typeface="Franklin Gothic Book" pitchFamily="34" charset="0"/>
              </a:rPr>
              <a:t> </a:t>
            </a:r>
          </a:p>
          <a:p>
            <a:pPr marL="457200" indent="-457200" algn="just">
              <a:buFont typeface="+mj-lt"/>
              <a:buAutoNum type="arabicPeriod" startAt="11"/>
            </a:pPr>
            <a:r>
              <a:rPr lang="fi-FI" sz="2000" b="1" dirty="0" smtClean="0">
                <a:latin typeface="Franklin Gothic Book" pitchFamily="34" charset="0"/>
              </a:rPr>
              <a:t>Aplikasi di bidang pertahanan keamanan</a:t>
            </a:r>
          </a:p>
          <a:p>
            <a:pPr marL="457200" indent="-457200" algn="just">
              <a:buNone/>
            </a:pPr>
            <a:r>
              <a:rPr lang="fi-FI" sz="2000" b="1" dirty="0" smtClean="0">
                <a:latin typeface="Franklin Gothic Book" pitchFamily="34" charset="0"/>
              </a:rPr>
              <a:t>	</a:t>
            </a:r>
            <a:r>
              <a:rPr lang="en-US" sz="2000" dirty="0" err="1" smtClean="0">
                <a:latin typeface="Franklin Gothic Book" pitchFamily="34" charset="0"/>
              </a:rPr>
              <a:t>Contohnya</a:t>
            </a:r>
            <a:r>
              <a:rPr lang="en-US" sz="2000" dirty="0" smtClean="0">
                <a:latin typeface="Franklin Gothic Book" pitchFamily="34" charset="0"/>
              </a:rPr>
              <a:t> </a:t>
            </a:r>
            <a:r>
              <a:rPr lang="en-US" sz="2000" dirty="0" err="1" smtClean="0">
                <a:latin typeface="Franklin Gothic Book" pitchFamily="34" charset="0"/>
              </a:rPr>
              <a:t>adalah</a:t>
            </a:r>
            <a:r>
              <a:rPr lang="en-US" sz="2000" dirty="0" smtClean="0">
                <a:latin typeface="Franklin Gothic Book" pitchFamily="34" charset="0"/>
              </a:rPr>
              <a:t> </a:t>
            </a:r>
            <a:r>
              <a:rPr lang="en-US" sz="2000" dirty="0" err="1" smtClean="0">
                <a:latin typeface="Franklin Gothic Book" pitchFamily="34" charset="0"/>
              </a:rPr>
              <a:t>aplikasi</a:t>
            </a:r>
            <a:r>
              <a:rPr lang="en-US" sz="2000" dirty="0" smtClean="0">
                <a:latin typeface="Franklin Gothic Book" pitchFamily="34" charset="0"/>
              </a:rPr>
              <a:t> </a:t>
            </a:r>
            <a:r>
              <a:rPr lang="en-US" sz="2000" dirty="0" err="1" smtClean="0">
                <a:latin typeface="Franklin Gothic Book" pitchFamily="34" charset="0"/>
              </a:rPr>
              <a:t>sistem</a:t>
            </a:r>
            <a:r>
              <a:rPr lang="en-US" sz="2000" dirty="0" smtClean="0">
                <a:latin typeface="Franklin Gothic Book" pitchFamily="34" charset="0"/>
              </a:rPr>
              <a:t> </a:t>
            </a:r>
            <a:r>
              <a:rPr lang="en-US" sz="2000" dirty="0" err="1" smtClean="0">
                <a:latin typeface="Franklin Gothic Book" pitchFamily="34" charset="0"/>
              </a:rPr>
              <a:t>keamanan</a:t>
            </a:r>
            <a:r>
              <a:rPr lang="en-US" sz="2000" dirty="0" smtClean="0">
                <a:latin typeface="Franklin Gothic Book" pitchFamily="34" charset="0"/>
              </a:rPr>
              <a:t> data </a:t>
            </a:r>
            <a:r>
              <a:rPr lang="en-US" sz="2000" dirty="0" err="1" smtClean="0">
                <a:latin typeface="Franklin Gothic Book" pitchFamily="34" charset="0"/>
              </a:rPr>
              <a:t>dengan</a:t>
            </a:r>
            <a:r>
              <a:rPr lang="en-US" sz="2000" dirty="0" smtClean="0">
                <a:latin typeface="Franklin Gothic Book" pitchFamily="34" charset="0"/>
              </a:rPr>
              <a:t> </a:t>
            </a:r>
            <a:r>
              <a:rPr lang="en-US" sz="2000" dirty="0" err="1" smtClean="0">
                <a:latin typeface="Franklin Gothic Book" pitchFamily="34" charset="0"/>
              </a:rPr>
              <a:t>enkripsi</a:t>
            </a:r>
            <a:r>
              <a:rPr lang="en-US" sz="2000" dirty="0" smtClean="0">
                <a:latin typeface="Franklin Gothic Book" pitchFamily="34" charset="0"/>
              </a:rPr>
              <a:t>.</a:t>
            </a:r>
          </a:p>
        </p:txBody>
      </p:sp>
      <p:pic>
        <p:nvPicPr>
          <p:cNvPr id="6146" name="Picture 2"/>
          <p:cNvPicPr>
            <a:picLocks noChangeAspect="1" noChangeArrowheads="1"/>
          </p:cNvPicPr>
          <p:nvPr/>
        </p:nvPicPr>
        <p:blipFill>
          <a:blip r:embed="rId3"/>
          <a:srcRect/>
          <a:stretch>
            <a:fillRect/>
          </a:stretch>
        </p:blipFill>
        <p:spPr bwMode="auto">
          <a:xfrm>
            <a:off x="6500825" y="714356"/>
            <a:ext cx="2422247" cy="1928826"/>
          </a:xfrm>
          <a:prstGeom prst="rect">
            <a:avLst/>
          </a:prstGeom>
          <a:noFill/>
          <a:ln w="9525">
            <a:noFill/>
            <a:miter lim="800000"/>
            <a:headEnd/>
            <a:tailEnd/>
          </a:ln>
          <a:effectLst/>
        </p:spPr>
      </p:pic>
      <p:pic>
        <p:nvPicPr>
          <p:cNvPr id="6150" name="Picture 6"/>
          <p:cNvPicPr>
            <a:picLocks noChangeAspect="1" noChangeArrowheads="1"/>
          </p:cNvPicPr>
          <p:nvPr/>
        </p:nvPicPr>
        <p:blipFill>
          <a:blip r:embed="rId4"/>
          <a:srcRect/>
          <a:stretch>
            <a:fillRect/>
          </a:stretch>
        </p:blipFill>
        <p:spPr bwMode="auto">
          <a:xfrm>
            <a:off x="6477031" y="4857760"/>
            <a:ext cx="2524125" cy="1809750"/>
          </a:xfrm>
          <a:prstGeom prst="rect">
            <a:avLst/>
          </a:prstGeom>
          <a:noFill/>
          <a:ln w="9525">
            <a:noFill/>
            <a:miter lim="800000"/>
            <a:headEnd/>
            <a:tailEnd/>
          </a:ln>
          <a:effectLst/>
        </p:spPr>
      </p:pic>
    </p:spTree>
  </p:cSld>
  <p:clrMapOvr>
    <a:masterClrMapping/>
  </p:clrMapOvr>
  <p:transition spd="slow">
    <p:wheel spokes="2"/>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Franklin Gothic Book" pitchFamily="34" charset="0"/>
              </a:rPr>
              <a:t>Infrastruktur</a:t>
            </a:r>
            <a:r>
              <a:rPr lang="en-US" dirty="0" smtClean="0">
                <a:latin typeface="Franklin Gothic Book" pitchFamily="34" charset="0"/>
              </a:rPr>
              <a:t> </a:t>
            </a:r>
            <a:r>
              <a:rPr lang="en-US" dirty="0" err="1" smtClean="0">
                <a:latin typeface="Franklin Gothic Book" pitchFamily="34" charset="0"/>
              </a:rPr>
              <a:t>Teknologi</a:t>
            </a:r>
            <a:r>
              <a:rPr lang="en-US" dirty="0" smtClean="0">
                <a:latin typeface="Franklin Gothic Book" pitchFamily="34" charset="0"/>
              </a:rPr>
              <a:t> </a:t>
            </a:r>
            <a:r>
              <a:rPr lang="en-US" dirty="0" err="1" smtClean="0">
                <a:latin typeface="Franklin Gothic Book" pitchFamily="34" charset="0"/>
              </a:rPr>
              <a:t>Informasi</a:t>
            </a:r>
            <a:endParaRPr lang="en-SG" dirty="0">
              <a:latin typeface="Franklin Gothic Book" pitchFamily="34" charset="0"/>
            </a:endParaRPr>
          </a:p>
        </p:txBody>
      </p:sp>
      <p:sp>
        <p:nvSpPr>
          <p:cNvPr id="3" name="Content Placeholder 2"/>
          <p:cNvSpPr>
            <a:spLocks noGrp="1"/>
          </p:cNvSpPr>
          <p:nvPr>
            <p:ph idx="1"/>
          </p:nvPr>
        </p:nvSpPr>
        <p:spPr>
          <a:xfrm>
            <a:off x="457200" y="1827233"/>
            <a:ext cx="8229600" cy="4530725"/>
          </a:xfrm>
        </p:spPr>
        <p:txBody>
          <a:bodyPr/>
          <a:lstStyle/>
          <a:p>
            <a:r>
              <a:rPr lang="en-SG" sz="2800" dirty="0" err="1" smtClean="0">
                <a:latin typeface="Franklin Gothic Book" pitchFamily="34" charset="0"/>
              </a:rPr>
              <a:t>Infrastruktur</a:t>
            </a:r>
            <a:r>
              <a:rPr lang="en-SG" sz="2800" dirty="0" smtClean="0">
                <a:latin typeface="Franklin Gothic Book" pitchFamily="34" charset="0"/>
              </a:rPr>
              <a:t> </a:t>
            </a:r>
            <a:r>
              <a:rPr lang="en-SG" sz="2800" dirty="0" err="1" smtClean="0">
                <a:latin typeface="Franklin Gothic Book" pitchFamily="34" charset="0"/>
              </a:rPr>
              <a:t>teknologi</a:t>
            </a:r>
            <a:r>
              <a:rPr lang="en-SG" sz="2800" dirty="0" smtClean="0">
                <a:latin typeface="Franklin Gothic Book" pitchFamily="34" charset="0"/>
              </a:rPr>
              <a:t> </a:t>
            </a:r>
            <a:r>
              <a:rPr lang="en-SG" sz="2800" dirty="0" err="1" smtClean="0">
                <a:latin typeface="Franklin Gothic Book" pitchFamily="34" charset="0"/>
              </a:rPr>
              <a:t>informasi</a:t>
            </a:r>
            <a:r>
              <a:rPr lang="en-SG" sz="2800" dirty="0" smtClean="0">
                <a:latin typeface="Franklin Gothic Book" pitchFamily="34" charset="0"/>
              </a:rPr>
              <a:t> </a:t>
            </a:r>
            <a:r>
              <a:rPr lang="en-SG" sz="2800" dirty="0" err="1" smtClean="0">
                <a:latin typeface="Franklin Gothic Book" pitchFamily="34" charset="0"/>
              </a:rPr>
              <a:t>merupakan</a:t>
            </a:r>
            <a:r>
              <a:rPr lang="en-SG" sz="2800" dirty="0" smtClean="0">
                <a:latin typeface="Franklin Gothic Book" pitchFamily="34" charset="0"/>
              </a:rPr>
              <a:t> </a:t>
            </a:r>
            <a:r>
              <a:rPr lang="en-SG" sz="2800" dirty="0" err="1" smtClean="0">
                <a:latin typeface="Franklin Gothic Book" pitchFamily="34" charset="0"/>
              </a:rPr>
              <a:t>sumber</a:t>
            </a:r>
            <a:r>
              <a:rPr lang="en-SG" sz="2800" dirty="0" smtClean="0">
                <a:latin typeface="Franklin Gothic Book" pitchFamily="34" charset="0"/>
              </a:rPr>
              <a:t> </a:t>
            </a:r>
            <a:r>
              <a:rPr lang="en-SG" sz="2800" dirty="0" err="1" smtClean="0">
                <a:latin typeface="Franklin Gothic Book" pitchFamily="34" charset="0"/>
              </a:rPr>
              <a:t>daya</a:t>
            </a:r>
            <a:r>
              <a:rPr lang="en-SG" sz="2800" dirty="0" smtClean="0">
                <a:latin typeface="Franklin Gothic Book" pitchFamily="34" charset="0"/>
              </a:rPr>
              <a:t> </a:t>
            </a:r>
            <a:r>
              <a:rPr lang="en-SG" sz="2800" dirty="0" err="1" smtClean="0">
                <a:latin typeface="Franklin Gothic Book" pitchFamily="34" charset="0"/>
              </a:rPr>
              <a:t>teknologi</a:t>
            </a:r>
            <a:r>
              <a:rPr lang="en-SG" sz="2800" dirty="0" smtClean="0">
                <a:latin typeface="Franklin Gothic Book" pitchFamily="34" charset="0"/>
              </a:rPr>
              <a:t> yang </a:t>
            </a:r>
            <a:r>
              <a:rPr lang="en-SG" sz="2800" dirty="0" err="1" smtClean="0">
                <a:latin typeface="Franklin Gothic Book" pitchFamily="34" charset="0"/>
              </a:rPr>
              <a:t>menyediakan</a:t>
            </a:r>
            <a:r>
              <a:rPr lang="en-SG" sz="2800" dirty="0" smtClean="0">
                <a:latin typeface="Franklin Gothic Book" pitchFamily="34" charset="0"/>
              </a:rPr>
              <a:t> platform </a:t>
            </a:r>
            <a:r>
              <a:rPr lang="en-SG" sz="2800" dirty="0" err="1" smtClean="0">
                <a:latin typeface="Franklin Gothic Book" pitchFamily="34" charset="0"/>
              </a:rPr>
              <a:t>untuk</a:t>
            </a:r>
            <a:r>
              <a:rPr lang="en-SG" sz="2800" dirty="0" smtClean="0">
                <a:latin typeface="Franklin Gothic Book" pitchFamily="34" charset="0"/>
              </a:rPr>
              <a:t> </a:t>
            </a:r>
            <a:r>
              <a:rPr lang="en-SG" sz="2800" dirty="0" err="1" smtClean="0">
                <a:latin typeface="Franklin Gothic Book" pitchFamily="34" charset="0"/>
              </a:rPr>
              <a:t>aplikasi</a:t>
            </a:r>
            <a:r>
              <a:rPr lang="en-SG" sz="2800" dirty="0" smtClean="0">
                <a:latin typeface="Franklin Gothic Book" pitchFamily="34" charset="0"/>
              </a:rPr>
              <a:t> </a:t>
            </a:r>
            <a:r>
              <a:rPr lang="en-SG" sz="2800" dirty="0" err="1" smtClean="0">
                <a:latin typeface="Franklin Gothic Book" pitchFamily="34" charset="0"/>
              </a:rPr>
              <a:t>sistem</a:t>
            </a:r>
            <a:r>
              <a:rPr lang="en-SG" sz="2800" dirty="0" smtClean="0">
                <a:latin typeface="Franklin Gothic Book" pitchFamily="34" charset="0"/>
              </a:rPr>
              <a:t> </a:t>
            </a:r>
            <a:r>
              <a:rPr lang="en-SG" sz="2800" dirty="0" err="1" smtClean="0">
                <a:latin typeface="Franklin Gothic Book" pitchFamily="34" charset="0"/>
              </a:rPr>
              <a:t>informasi</a:t>
            </a:r>
            <a:r>
              <a:rPr lang="en-SG" sz="2800" dirty="0" smtClean="0">
                <a:latin typeface="Franklin Gothic Book" pitchFamily="34" charset="0"/>
              </a:rPr>
              <a:t> </a:t>
            </a:r>
            <a:r>
              <a:rPr lang="en-SG" sz="2800" dirty="0" err="1" smtClean="0">
                <a:latin typeface="Franklin Gothic Book" pitchFamily="34" charset="0"/>
              </a:rPr>
              <a:t>perusahaan</a:t>
            </a:r>
            <a:r>
              <a:rPr lang="en-SG" sz="2800" dirty="0" smtClean="0">
                <a:latin typeface="Franklin Gothic Book" pitchFamily="34" charset="0"/>
              </a:rPr>
              <a:t> yang </a:t>
            </a:r>
            <a:r>
              <a:rPr lang="en-SG" sz="2800" dirty="0" err="1" smtClean="0">
                <a:latin typeface="Franklin Gothic Book" pitchFamily="34" charset="0"/>
              </a:rPr>
              <a:t>terperinci</a:t>
            </a:r>
            <a:r>
              <a:rPr lang="en-SG" sz="2800" dirty="0" smtClean="0">
                <a:latin typeface="Franklin Gothic Book" pitchFamily="34" charset="0"/>
              </a:rPr>
              <a:t>. </a:t>
            </a:r>
          </a:p>
          <a:p>
            <a:r>
              <a:rPr lang="en-SG" sz="2800" dirty="0" err="1" smtClean="0">
                <a:latin typeface="Franklin Gothic Book" pitchFamily="34" charset="0"/>
              </a:rPr>
              <a:t>Infrastruktur</a:t>
            </a:r>
            <a:r>
              <a:rPr lang="en-SG" sz="2800" dirty="0" smtClean="0">
                <a:latin typeface="Franklin Gothic Book" pitchFamily="34" charset="0"/>
              </a:rPr>
              <a:t> </a:t>
            </a:r>
            <a:r>
              <a:rPr lang="en-SG" sz="2800" dirty="0" err="1" smtClean="0">
                <a:latin typeface="Franklin Gothic Book" pitchFamily="34" charset="0"/>
              </a:rPr>
              <a:t>teknologi</a:t>
            </a:r>
            <a:r>
              <a:rPr lang="en-SG" sz="2800" dirty="0" smtClean="0">
                <a:latin typeface="Franklin Gothic Book" pitchFamily="34" charset="0"/>
              </a:rPr>
              <a:t> </a:t>
            </a:r>
            <a:r>
              <a:rPr lang="en-SG" sz="2800" dirty="0" err="1" smtClean="0">
                <a:latin typeface="Franklin Gothic Book" pitchFamily="34" charset="0"/>
              </a:rPr>
              <a:t>informasi</a:t>
            </a:r>
            <a:r>
              <a:rPr lang="en-SG" sz="2800" dirty="0" smtClean="0">
                <a:latin typeface="Franklin Gothic Book" pitchFamily="34" charset="0"/>
              </a:rPr>
              <a:t> </a:t>
            </a:r>
            <a:r>
              <a:rPr lang="en-SG" sz="2800" dirty="0" err="1" smtClean="0">
                <a:latin typeface="Franklin Gothic Book" pitchFamily="34" charset="0"/>
              </a:rPr>
              <a:t>terdiri</a:t>
            </a:r>
            <a:r>
              <a:rPr lang="en-SG" sz="2800" dirty="0" smtClean="0">
                <a:latin typeface="Franklin Gothic Book" pitchFamily="34" charset="0"/>
              </a:rPr>
              <a:t> </a:t>
            </a:r>
            <a:r>
              <a:rPr lang="en-SG" sz="2800" dirty="0" err="1" smtClean="0">
                <a:latin typeface="Franklin Gothic Book" pitchFamily="34" charset="0"/>
              </a:rPr>
              <a:t>dari</a:t>
            </a:r>
            <a:r>
              <a:rPr lang="en-SG" sz="2800" dirty="0" smtClean="0">
                <a:latin typeface="Franklin Gothic Book" pitchFamily="34" charset="0"/>
              </a:rPr>
              <a:t> </a:t>
            </a:r>
            <a:r>
              <a:rPr lang="en-SG" sz="2800" dirty="0" err="1" smtClean="0">
                <a:latin typeface="Franklin Gothic Book" pitchFamily="34" charset="0"/>
              </a:rPr>
              <a:t>sekumpulan</a:t>
            </a:r>
            <a:r>
              <a:rPr lang="en-SG" sz="2800" dirty="0" smtClean="0">
                <a:latin typeface="Franklin Gothic Book" pitchFamily="34" charset="0"/>
              </a:rPr>
              <a:t> </a:t>
            </a:r>
            <a:r>
              <a:rPr lang="en-SG" sz="2800" dirty="0" err="1" smtClean="0">
                <a:latin typeface="Franklin Gothic Book" pitchFamily="34" charset="0"/>
              </a:rPr>
              <a:t>perangkat</a:t>
            </a:r>
            <a:r>
              <a:rPr lang="en-SG" sz="2800" dirty="0" smtClean="0">
                <a:latin typeface="Franklin Gothic Book" pitchFamily="34" charset="0"/>
              </a:rPr>
              <a:t> </a:t>
            </a:r>
            <a:r>
              <a:rPr lang="en-SG" sz="2800" dirty="0" err="1" smtClean="0">
                <a:latin typeface="Franklin Gothic Book" pitchFamily="34" charset="0"/>
              </a:rPr>
              <a:t>dan</a:t>
            </a:r>
            <a:r>
              <a:rPr lang="en-SG" sz="2800" dirty="0" smtClean="0">
                <a:latin typeface="Franklin Gothic Book" pitchFamily="34" charset="0"/>
              </a:rPr>
              <a:t> </a:t>
            </a:r>
            <a:r>
              <a:rPr lang="en-SG" sz="2800" dirty="0" err="1" smtClean="0">
                <a:latin typeface="Franklin Gothic Book" pitchFamily="34" charset="0"/>
              </a:rPr>
              <a:t>aplikasi</a:t>
            </a:r>
            <a:r>
              <a:rPr lang="en-SG" sz="2800" dirty="0" smtClean="0">
                <a:latin typeface="Franklin Gothic Book" pitchFamily="34" charset="0"/>
              </a:rPr>
              <a:t> </a:t>
            </a:r>
            <a:r>
              <a:rPr lang="en-SG" sz="2800" dirty="0" err="1" smtClean="0">
                <a:latin typeface="Franklin Gothic Book" pitchFamily="34" charset="0"/>
              </a:rPr>
              <a:t>piranti</a:t>
            </a:r>
            <a:r>
              <a:rPr lang="en-SG" sz="2800" dirty="0" smtClean="0">
                <a:latin typeface="Franklin Gothic Book" pitchFamily="34" charset="0"/>
              </a:rPr>
              <a:t> </a:t>
            </a:r>
            <a:r>
              <a:rPr lang="en-SG" sz="2800" dirty="0" err="1" smtClean="0">
                <a:latin typeface="Franklin Gothic Book" pitchFamily="34" charset="0"/>
              </a:rPr>
              <a:t>lunak</a:t>
            </a:r>
            <a:r>
              <a:rPr lang="en-SG" sz="2800" dirty="0" smtClean="0">
                <a:latin typeface="Franklin Gothic Book" pitchFamily="34" charset="0"/>
              </a:rPr>
              <a:t> yang </a:t>
            </a:r>
            <a:r>
              <a:rPr lang="en-SG" sz="2800" dirty="0" err="1" smtClean="0">
                <a:latin typeface="Franklin Gothic Book" pitchFamily="34" charset="0"/>
              </a:rPr>
              <a:t>dibutuhkan</a:t>
            </a:r>
            <a:r>
              <a:rPr lang="en-SG" sz="2800" dirty="0" smtClean="0">
                <a:latin typeface="Franklin Gothic Book" pitchFamily="34" charset="0"/>
              </a:rPr>
              <a:t> </a:t>
            </a:r>
            <a:r>
              <a:rPr lang="en-SG" sz="2800" dirty="0" err="1" smtClean="0">
                <a:latin typeface="Franklin Gothic Book" pitchFamily="34" charset="0"/>
              </a:rPr>
              <a:t>untuk</a:t>
            </a:r>
            <a:r>
              <a:rPr lang="en-SG" sz="2800" dirty="0" smtClean="0">
                <a:latin typeface="Franklin Gothic Book" pitchFamily="34" charset="0"/>
              </a:rPr>
              <a:t> </a:t>
            </a:r>
            <a:r>
              <a:rPr lang="en-SG" sz="2800" dirty="0" err="1" smtClean="0">
                <a:latin typeface="Franklin Gothic Book" pitchFamily="34" charset="0"/>
              </a:rPr>
              <a:t>menjalankan</a:t>
            </a:r>
            <a:r>
              <a:rPr lang="en-SG" sz="2800" dirty="0" smtClean="0">
                <a:latin typeface="Franklin Gothic Book" pitchFamily="34" charset="0"/>
              </a:rPr>
              <a:t> </a:t>
            </a:r>
            <a:r>
              <a:rPr lang="en-SG" sz="2800" dirty="0" err="1" smtClean="0">
                <a:latin typeface="Franklin Gothic Book" pitchFamily="34" charset="0"/>
              </a:rPr>
              <a:t>manajemen</a:t>
            </a:r>
            <a:r>
              <a:rPr lang="en-SG" sz="2800" dirty="0" smtClean="0">
                <a:latin typeface="Franklin Gothic Book" pitchFamily="34" charset="0"/>
              </a:rPr>
              <a:t> </a:t>
            </a:r>
            <a:r>
              <a:rPr lang="en-SG" sz="2800" dirty="0" err="1" smtClean="0">
                <a:latin typeface="Franklin Gothic Book" pitchFamily="34" charset="0"/>
              </a:rPr>
              <a:t>sistem</a:t>
            </a:r>
            <a:r>
              <a:rPr lang="en-SG" sz="2800" dirty="0" smtClean="0">
                <a:latin typeface="Franklin Gothic Book" pitchFamily="34" charset="0"/>
              </a:rPr>
              <a:t> </a:t>
            </a:r>
            <a:r>
              <a:rPr lang="en-SG" sz="2800" dirty="0" err="1" smtClean="0">
                <a:latin typeface="Franklin Gothic Book" pitchFamily="34" charset="0"/>
              </a:rPr>
              <a:t>informasi</a:t>
            </a:r>
            <a:r>
              <a:rPr lang="en-SG" sz="2800" dirty="0" smtClean="0">
                <a:latin typeface="Franklin Gothic Book" pitchFamily="34" charset="0"/>
              </a:rPr>
              <a:t> </a:t>
            </a:r>
            <a:r>
              <a:rPr lang="en-SG" sz="2800" dirty="0" err="1" smtClean="0">
                <a:latin typeface="Franklin Gothic Book" pitchFamily="34" charset="0"/>
              </a:rPr>
              <a:t>suatu</a:t>
            </a:r>
            <a:r>
              <a:rPr lang="en-SG" sz="2800" dirty="0" smtClean="0">
                <a:latin typeface="Franklin Gothic Book" pitchFamily="34" charset="0"/>
              </a:rPr>
              <a:t> </a:t>
            </a:r>
            <a:r>
              <a:rPr lang="en-SG" sz="2800" dirty="0" err="1" smtClean="0">
                <a:latin typeface="Franklin Gothic Book" pitchFamily="34" charset="0"/>
              </a:rPr>
              <a:t>perusahan</a:t>
            </a:r>
            <a:r>
              <a:rPr lang="en-SG" sz="2800" dirty="0" smtClean="0">
                <a:latin typeface="Franklin Gothic Book" pitchFamily="34" charset="0"/>
              </a:rPr>
              <a:t> </a:t>
            </a:r>
            <a:r>
              <a:rPr lang="en-SG" sz="2800" dirty="0" err="1" smtClean="0">
                <a:latin typeface="Franklin Gothic Book" pitchFamily="34" charset="0"/>
              </a:rPr>
              <a:t>secara</a:t>
            </a:r>
            <a:r>
              <a:rPr lang="en-SG" sz="2800" dirty="0" smtClean="0">
                <a:latin typeface="Franklin Gothic Book" pitchFamily="34" charset="0"/>
              </a:rPr>
              <a:t> </a:t>
            </a:r>
            <a:r>
              <a:rPr lang="en-SG" sz="2800" dirty="0" err="1" smtClean="0">
                <a:latin typeface="Franklin Gothic Book" pitchFamily="34" charset="0"/>
              </a:rPr>
              <a:t>keseluruhan</a:t>
            </a:r>
            <a:r>
              <a:rPr lang="en-SG" sz="2800" dirty="0" smtClean="0">
                <a:latin typeface="Franklin Gothic Book" pitchFamily="34" charset="0"/>
              </a:rPr>
              <a:t>.</a:t>
            </a:r>
            <a:endParaRPr lang="en-SG" sz="2800" dirty="0">
              <a:latin typeface="Franklin Gothic Book" pitchFamily="34" charset="0"/>
            </a:endParaRPr>
          </a:p>
        </p:txBody>
      </p:sp>
    </p:spTree>
  </p:cSld>
  <p:clrMapOvr>
    <a:masterClrMapping/>
  </p:clrMapOvr>
  <p:transition>
    <p:split orient="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071538" y="571480"/>
            <a:ext cx="7080029" cy="5012661"/>
          </a:xfrm>
          <a:prstGeom prst="rect">
            <a:avLst/>
          </a:prstGeom>
          <a:noFill/>
          <a:ln w="9525">
            <a:noFill/>
            <a:miter lim="800000"/>
            <a:headEnd/>
            <a:tailEnd/>
          </a:ln>
          <a:effectLst/>
        </p:spPr>
      </p:pic>
      <p:sp>
        <p:nvSpPr>
          <p:cNvPr id="5" name="TextBox 4"/>
          <p:cNvSpPr txBox="1"/>
          <p:nvPr/>
        </p:nvSpPr>
        <p:spPr>
          <a:xfrm>
            <a:off x="500034" y="5791818"/>
            <a:ext cx="8143932" cy="923330"/>
          </a:xfrm>
          <a:prstGeom prst="rect">
            <a:avLst/>
          </a:prstGeom>
          <a:noFill/>
        </p:spPr>
        <p:txBody>
          <a:bodyPr wrap="square" rtlCol="0">
            <a:spAutoFit/>
          </a:bodyPr>
          <a:lstStyle/>
          <a:p>
            <a:r>
              <a:rPr lang="en-SG" dirty="0" err="1" smtClean="0">
                <a:latin typeface="Franklin Gothic Book" pitchFamily="34" charset="0"/>
              </a:rPr>
              <a:t>Jadi</a:t>
            </a:r>
            <a:r>
              <a:rPr lang="en-SG" dirty="0" smtClean="0">
                <a:latin typeface="Franklin Gothic Book" pitchFamily="34" charset="0"/>
              </a:rPr>
              <a:t> </a:t>
            </a:r>
            <a:r>
              <a:rPr lang="en-SG" dirty="0" err="1" smtClean="0">
                <a:latin typeface="Franklin Gothic Book" pitchFamily="34" charset="0"/>
              </a:rPr>
              <a:t>infrastruktur</a:t>
            </a:r>
            <a:r>
              <a:rPr lang="en-SG" dirty="0" smtClean="0">
                <a:latin typeface="Franklin Gothic Book" pitchFamily="34" charset="0"/>
              </a:rPr>
              <a:t> TI </a:t>
            </a:r>
            <a:r>
              <a:rPr lang="en-SG" dirty="0" err="1" smtClean="0">
                <a:latin typeface="Franklin Gothic Book" pitchFamily="34" charset="0"/>
              </a:rPr>
              <a:t>berjalan</a:t>
            </a:r>
            <a:r>
              <a:rPr lang="en-SG" dirty="0" smtClean="0">
                <a:latin typeface="Franklin Gothic Book" pitchFamily="34" charset="0"/>
              </a:rPr>
              <a:t> </a:t>
            </a:r>
            <a:r>
              <a:rPr lang="en-SG" dirty="0" err="1" smtClean="0">
                <a:latin typeface="Franklin Gothic Book" pitchFamily="34" charset="0"/>
              </a:rPr>
              <a:t>diatas</a:t>
            </a:r>
            <a:r>
              <a:rPr lang="en-SG" dirty="0" smtClean="0">
                <a:latin typeface="Franklin Gothic Book" pitchFamily="34" charset="0"/>
              </a:rPr>
              <a:t> </a:t>
            </a:r>
            <a:r>
              <a:rPr lang="en-SG" dirty="0" err="1" smtClean="0">
                <a:latin typeface="Franklin Gothic Book" pitchFamily="34" charset="0"/>
              </a:rPr>
              <a:t>infrastruktur</a:t>
            </a:r>
            <a:r>
              <a:rPr lang="en-SG" dirty="0" smtClean="0">
                <a:latin typeface="Franklin Gothic Book" pitchFamily="34" charset="0"/>
              </a:rPr>
              <a:t> </a:t>
            </a:r>
            <a:r>
              <a:rPr lang="en-SG" dirty="0" err="1" smtClean="0">
                <a:latin typeface="Franklin Gothic Book" pitchFamily="34" charset="0"/>
              </a:rPr>
              <a:t>publik</a:t>
            </a:r>
            <a:r>
              <a:rPr lang="en-SG" dirty="0" smtClean="0">
                <a:latin typeface="Franklin Gothic Book" pitchFamily="34" charset="0"/>
              </a:rPr>
              <a:t> </a:t>
            </a:r>
            <a:r>
              <a:rPr lang="en-SG" dirty="0" err="1" smtClean="0">
                <a:latin typeface="Franklin Gothic Book" pitchFamily="34" charset="0"/>
              </a:rPr>
              <a:t>seperti</a:t>
            </a:r>
            <a:r>
              <a:rPr lang="en-SG" dirty="0" smtClean="0">
                <a:latin typeface="Franklin Gothic Book" pitchFamily="34" charset="0"/>
              </a:rPr>
              <a:t> </a:t>
            </a:r>
            <a:r>
              <a:rPr lang="en-SG" dirty="0" err="1" smtClean="0">
                <a:latin typeface="Franklin Gothic Book" pitchFamily="34" charset="0"/>
              </a:rPr>
              <a:t>listrik</a:t>
            </a:r>
            <a:r>
              <a:rPr lang="en-SG" dirty="0" smtClean="0">
                <a:latin typeface="Franklin Gothic Book" pitchFamily="34" charset="0"/>
              </a:rPr>
              <a:t>, </a:t>
            </a:r>
            <a:r>
              <a:rPr lang="en-SG" dirty="0" err="1" smtClean="0">
                <a:latin typeface="Franklin Gothic Book" pitchFamily="34" charset="0"/>
              </a:rPr>
              <a:t>gedung</a:t>
            </a:r>
            <a:r>
              <a:rPr lang="en-SG" dirty="0" smtClean="0">
                <a:latin typeface="Franklin Gothic Book" pitchFamily="34" charset="0"/>
              </a:rPr>
              <a:t> </a:t>
            </a:r>
            <a:r>
              <a:rPr lang="en-SG" dirty="0" err="1" smtClean="0">
                <a:latin typeface="Franklin Gothic Book" pitchFamily="34" charset="0"/>
              </a:rPr>
              <a:t>dll</a:t>
            </a:r>
            <a:r>
              <a:rPr lang="en-SG" dirty="0" smtClean="0">
                <a:latin typeface="Franklin Gothic Book" pitchFamily="34" charset="0"/>
              </a:rPr>
              <a:t>. </a:t>
            </a:r>
            <a:r>
              <a:rPr lang="en-SG" dirty="0" err="1" smtClean="0">
                <a:latin typeface="Franklin Gothic Book" pitchFamily="34" charset="0"/>
              </a:rPr>
              <a:t>Dalam</a:t>
            </a:r>
            <a:r>
              <a:rPr lang="en-SG" dirty="0" smtClean="0">
                <a:latin typeface="Franklin Gothic Book" pitchFamily="34" charset="0"/>
              </a:rPr>
              <a:t> </a:t>
            </a:r>
            <a:r>
              <a:rPr lang="en-SG" dirty="0" err="1" smtClean="0">
                <a:latin typeface="Franklin Gothic Book" pitchFamily="34" charset="0"/>
              </a:rPr>
              <a:t>infrastruktur</a:t>
            </a:r>
            <a:r>
              <a:rPr lang="en-SG" dirty="0" smtClean="0">
                <a:latin typeface="Franklin Gothic Book" pitchFamily="34" charset="0"/>
              </a:rPr>
              <a:t> TI </a:t>
            </a:r>
            <a:r>
              <a:rPr lang="en-SG" dirty="0" err="1" smtClean="0">
                <a:latin typeface="Franklin Gothic Book" pitchFamily="34" charset="0"/>
              </a:rPr>
              <a:t>dapat</a:t>
            </a:r>
            <a:r>
              <a:rPr lang="en-SG" dirty="0" smtClean="0">
                <a:latin typeface="Franklin Gothic Book" pitchFamily="34" charset="0"/>
              </a:rPr>
              <a:t> </a:t>
            </a:r>
            <a:r>
              <a:rPr lang="en-SG" dirty="0" err="1" smtClean="0">
                <a:latin typeface="Franklin Gothic Book" pitchFamily="34" charset="0"/>
              </a:rPr>
              <a:t>dilihat</a:t>
            </a:r>
            <a:r>
              <a:rPr lang="en-SG" dirty="0" smtClean="0">
                <a:latin typeface="Franklin Gothic Book" pitchFamily="34" charset="0"/>
              </a:rPr>
              <a:t> </a:t>
            </a:r>
            <a:r>
              <a:rPr lang="en-SG" dirty="0" err="1" smtClean="0">
                <a:latin typeface="Franklin Gothic Book" pitchFamily="34" charset="0"/>
              </a:rPr>
              <a:t>tidak</a:t>
            </a:r>
            <a:r>
              <a:rPr lang="en-SG" dirty="0" smtClean="0">
                <a:latin typeface="Franklin Gothic Book" pitchFamily="34" charset="0"/>
              </a:rPr>
              <a:t> </a:t>
            </a:r>
            <a:r>
              <a:rPr lang="en-SG" dirty="0" err="1" smtClean="0">
                <a:latin typeface="Franklin Gothic Book" pitchFamily="34" charset="0"/>
              </a:rPr>
              <a:t>hanya</a:t>
            </a:r>
            <a:r>
              <a:rPr lang="en-SG" dirty="0" smtClean="0">
                <a:latin typeface="Franklin Gothic Book" pitchFamily="34" charset="0"/>
              </a:rPr>
              <a:t> </a:t>
            </a:r>
            <a:r>
              <a:rPr lang="en-SG" dirty="0" err="1" smtClean="0">
                <a:latin typeface="Franklin Gothic Book" pitchFamily="34" charset="0"/>
              </a:rPr>
              <a:t>terdiri</a:t>
            </a:r>
            <a:r>
              <a:rPr lang="en-SG" dirty="0" smtClean="0">
                <a:latin typeface="Franklin Gothic Book" pitchFamily="34" charset="0"/>
              </a:rPr>
              <a:t> </a:t>
            </a:r>
            <a:r>
              <a:rPr lang="en-SG" dirty="0" err="1" smtClean="0">
                <a:latin typeface="Franklin Gothic Book" pitchFamily="34" charset="0"/>
              </a:rPr>
              <a:t>dari</a:t>
            </a:r>
            <a:r>
              <a:rPr lang="en-SG" dirty="0" smtClean="0">
                <a:latin typeface="Franklin Gothic Book" pitchFamily="34" charset="0"/>
              </a:rPr>
              <a:t> </a:t>
            </a:r>
            <a:r>
              <a:rPr lang="en-SG" dirty="0" err="1" smtClean="0">
                <a:latin typeface="Franklin Gothic Book" pitchFamily="34" charset="0"/>
              </a:rPr>
              <a:t>perangkat</a:t>
            </a:r>
            <a:r>
              <a:rPr lang="en-SG" dirty="0" smtClean="0">
                <a:latin typeface="Franklin Gothic Book" pitchFamily="34" charset="0"/>
              </a:rPr>
              <a:t> </a:t>
            </a:r>
            <a:r>
              <a:rPr lang="en-SG" dirty="0" err="1" smtClean="0">
                <a:latin typeface="Franklin Gothic Book" pitchFamily="34" charset="0"/>
              </a:rPr>
              <a:t>keras</a:t>
            </a:r>
            <a:r>
              <a:rPr lang="en-SG" dirty="0" smtClean="0">
                <a:latin typeface="Franklin Gothic Book" pitchFamily="34" charset="0"/>
              </a:rPr>
              <a:t> </a:t>
            </a:r>
            <a:r>
              <a:rPr lang="en-SG" dirty="0" err="1" smtClean="0">
                <a:latin typeface="Franklin Gothic Book" pitchFamily="34" charset="0"/>
              </a:rPr>
              <a:t>tapi</a:t>
            </a:r>
            <a:r>
              <a:rPr lang="en-SG" dirty="0" smtClean="0">
                <a:latin typeface="Franklin Gothic Book" pitchFamily="34" charset="0"/>
              </a:rPr>
              <a:t> </a:t>
            </a:r>
            <a:r>
              <a:rPr lang="en-SG" dirty="0" err="1" smtClean="0">
                <a:latin typeface="Franklin Gothic Book" pitchFamily="34" charset="0"/>
              </a:rPr>
              <a:t>juga</a:t>
            </a:r>
            <a:r>
              <a:rPr lang="en-SG" dirty="0" smtClean="0">
                <a:latin typeface="Franklin Gothic Book" pitchFamily="34" charset="0"/>
              </a:rPr>
              <a:t> </a:t>
            </a:r>
            <a:r>
              <a:rPr lang="en-SG" dirty="0" err="1" smtClean="0">
                <a:latin typeface="Franklin Gothic Book" pitchFamily="34" charset="0"/>
              </a:rPr>
              <a:t>terdiri</a:t>
            </a:r>
            <a:r>
              <a:rPr lang="en-SG" dirty="0" smtClean="0">
                <a:latin typeface="Franklin Gothic Book" pitchFamily="34" charset="0"/>
              </a:rPr>
              <a:t> </a:t>
            </a:r>
            <a:r>
              <a:rPr lang="en-SG" dirty="0" err="1" smtClean="0">
                <a:latin typeface="Franklin Gothic Book" pitchFamily="34" charset="0"/>
              </a:rPr>
              <a:t>dari</a:t>
            </a:r>
            <a:r>
              <a:rPr lang="en-SG" dirty="0" smtClean="0">
                <a:latin typeface="Franklin Gothic Book" pitchFamily="34" charset="0"/>
              </a:rPr>
              <a:t> </a:t>
            </a:r>
            <a:r>
              <a:rPr lang="en-SG" dirty="0" err="1" smtClean="0">
                <a:latin typeface="Franklin Gothic Book" pitchFamily="34" charset="0"/>
              </a:rPr>
              <a:t>perangkat</a:t>
            </a:r>
            <a:r>
              <a:rPr lang="en-SG" dirty="0" smtClean="0">
                <a:latin typeface="Franklin Gothic Book" pitchFamily="34" charset="0"/>
              </a:rPr>
              <a:t> </a:t>
            </a:r>
            <a:r>
              <a:rPr lang="en-SG" dirty="0" err="1" smtClean="0">
                <a:latin typeface="Franklin Gothic Book" pitchFamily="34" charset="0"/>
              </a:rPr>
              <a:t>lunak</a:t>
            </a:r>
            <a:r>
              <a:rPr lang="en-SG" dirty="0" smtClean="0">
                <a:latin typeface="Franklin Gothic Book" pitchFamily="34" charset="0"/>
              </a:rPr>
              <a:t> </a:t>
            </a:r>
            <a:r>
              <a:rPr lang="en-SG" dirty="0" err="1" smtClean="0">
                <a:latin typeface="Franklin Gothic Book" pitchFamily="34" charset="0"/>
              </a:rPr>
              <a:t>seperti</a:t>
            </a:r>
            <a:r>
              <a:rPr lang="en-SG" dirty="0" smtClean="0">
                <a:latin typeface="Franklin Gothic Book" pitchFamily="34" charset="0"/>
              </a:rPr>
              <a:t> OS, </a:t>
            </a:r>
            <a:r>
              <a:rPr lang="en-SG" dirty="0" err="1" smtClean="0">
                <a:latin typeface="Franklin Gothic Book" pitchFamily="34" charset="0"/>
              </a:rPr>
              <a:t>aplikasi</a:t>
            </a:r>
            <a:r>
              <a:rPr lang="en-SG" dirty="0" smtClean="0">
                <a:latin typeface="Franklin Gothic Book" pitchFamily="34" charset="0"/>
              </a:rPr>
              <a:t> middleware </a:t>
            </a:r>
            <a:r>
              <a:rPr lang="en-SG" dirty="0" err="1" smtClean="0">
                <a:latin typeface="Franklin Gothic Book" pitchFamily="34" charset="0"/>
              </a:rPr>
              <a:t>dan</a:t>
            </a:r>
            <a:r>
              <a:rPr lang="en-SG" dirty="0" smtClean="0">
                <a:latin typeface="Franklin Gothic Book" pitchFamily="34" charset="0"/>
              </a:rPr>
              <a:t> database.</a:t>
            </a:r>
            <a:endParaRPr lang="en-SG" dirty="0">
              <a:latin typeface="Franklin Gothic Book" pitchFamily="34" charset="0"/>
            </a:endParaRPr>
          </a:p>
        </p:txBody>
      </p:sp>
    </p:spTree>
  </p:cSld>
  <p:clrMapOvr>
    <a:masterClrMapping/>
  </p:clrMapOvr>
  <p:transition>
    <p:pull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a:xfrm>
            <a:off x="457200" y="1600200"/>
            <a:ext cx="8115328" cy="4530725"/>
          </a:xfrm>
        </p:spPr>
        <p:txBody>
          <a:bodyPr/>
          <a:lstStyle/>
          <a:p>
            <a:pPr algn="just">
              <a:buNone/>
            </a:pPr>
            <a:r>
              <a:rPr lang="en-SG" sz="2800" dirty="0" smtClean="0">
                <a:latin typeface="Franklin Gothic Book" pitchFamily="34" charset="0"/>
              </a:rPr>
              <a:t>	Kita </a:t>
            </a:r>
            <a:r>
              <a:rPr lang="en-SG" sz="2800" dirty="0" err="1" smtClean="0">
                <a:latin typeface="Franklin Gothic Book" pitchFamily="34" charset="0"/>
              </a:rPr>
              <a:t>melihat</a:t>
            </a:r>
            <a:r>
              <a:rPr lang="en-SG" sz="2800" dirty="0" smtClean="0">
                <a:latin typeface="Franklin Gothic Book" pitchFamily="34" charset="0"/>
              </a:rPr>
              <a:t> </a:t>
            </a:r>
            <a:r>
              <a:rPr lang="en-SG" sz="2800" dirty="0" err="1" smtClean="0">
                <a:latin typeface="Franklin Gothic Book" pitchFamily="34" charset="0"/>
              </a:rPr>
              <a:t>perusahaan</a:t>
            </a:r>
            <a:r>
              <a:rPr lang="en-SG" sz="2800" dirty="0" smtClean="0">
                <a:latin typeface="Franklin Gothic Book" pitchFamily="34" charset="0"/>
              </a:rPr>
              <a:t> operator </a:t>
            </a:r>
            <a:r>
              <a:rPr lang="en-SG" sz="2800" dirty="0" err="1" smtClean="0">
                <a:latin typeface="Franklin Gothic Book" pitchFamily="34" charset="0"/>
              </a:rPr>
              <a:t>telpon</a:t>
            </a:r>
            <a:r>
              <a:rPr lang="en-SG" sz="2800" dirty="0" smtClean="0">
                <a:latin typeface="Franklin Gothic Book" pitchFamily="34" charset="0"/>
              </a:rPr>
              <a:t> </a:t>
            </a:r>
            <a:r>
              <a:rPr lang="en-SG" sz="2800" dirty="0" err="1" smtClean="0">
                <a:latin typeface="Franklin Gothic Book" pitchFamily="34" charset="0"/>
              </a:rPr>
              <a:t>selular</a:t>
            </a:r>
            <a:r>
              <a:rPr lang="en-SG" sz="2800" dirty="0" smtClean="0">
                <a:latin typeface="Franklin Gothic Book" pitchFamily="34" charset="0"/>
              </a:rPr>
              <a:t> </a:t>
            </a:r>
            <a:r>
              <a:rPr lang="en-SG" sz="2800" dirty="0" err="1" smtClean="0">
                <a:latin typeface="Franklin Gothic Book" pitchFamily="34" charset="0"/>
              </a:rPr>
              <a:t>berlomba</a:t>
            </a:r>
            <a:r>
              <a:rPr lang="en-SG" sz="2800" dirty="0" smtClean="0">
                <a:latin typeface="Franklin Gothic Book" pitchFamily="34" charset="0"/>
              </a:rPr>
              <a:t> </a:t>
            </a:r>
            <a:r>
              <a:rPr lang="en-SG" sz="2800" dirty="0" err="1" smtClean="0">
                <a:latin typeface="Franklin Gothic Book" pitchFamily="34" charset="0"/>
              </a:rPr>
              <a:t>lomba</a:t>
            </a:r>
            <a:r>
              <a:rPr lang="en-SG" sz="2800" dirty="0" smtClean="0">
                <a:latin typeface="Franklin Gothic Book" pitchFamily="34" charset="0"/>
              </a:rPr>
              <a:t> </a:t>
            </a:r>
            <a:r>
              <a:rPr lang="en-SG" sz="2800" dirty="0" err="1" smtClean="0">
                <a:latin typeface="Franklin Gothic Book" pitchFamily="34" charset="0"/>
              </a:rPr>
              <a:t>mengadopsi</a:t>
            </a:r>
            <a:r>
              <a:rPr lang="en-SG" sz="2800" dirty="0" smtClean="0">
                <a:latin typeface="Franklin Gothic Book" pitchFamily="34" charset="0"/>
              </a:rPr>
              <a:t> </a:t>
            </a:r>
            <a:r>
              <a:rPr lang="en-SG" sz="2800" dirty="0" err="1" smtClean="0">
                <a:latin typeface="Franklin Gothic Book" pitchFamily="34" charset="0"/>
              </a:rPr>
              <a:t>terknologi</a:t>
            </a:r>
            <a:r>
              <a:rPr lang="en-SG" sz="2800" dirty="0" smtClean="0">
                <a:latin typeface="Franklin Gothic Book" pitchFamily="34" charset="0"/>
              </a:rPr>
              <a:t> </a:t>
            </a:r>
            <a:r>
              <a:rPr lang="en-SG" sz="2800" dirty="0" err="1" smtClean="0">
                <a:latin typeface="Franklin Gothic Book" pitchFamily="34" charset="0"/>
              </a:rPr>
              <a:t>terbaru</a:t>
            </a:r>
            <a:r>
              <a:rPr lang="en-SG" sz="2800" dirty="0" smtClean="0">
                <a:latin typeface="Franklin Gothic Book" pitchFamily="34" charset="0"/>
              </a:rPr>
              <a:t> </a:t>
            </a:r>
            <a:r>
              <a:rPr lang="en-SG" sz="2800" dirty="0" err="1" smtClean="0">
                <a:latin typeface="Franklin Gothic Book" pitchFamily="34" charset="0"/>
              </a:rPr>
              <a:t>seperti</a:t>
            </a:r>
            <a:r>
              <a:rPr lang="en-SG" sz="2800" dirty="0" smtClean="0">
                <a:latin typeface="Franklin Gothic Book" pitchFamily="34" charset="0"/>
              </a:rPr>
              <a:t> 3G, 3.5G </a:t>
            </a:r>
            <a:r>
              <a:rPr lang="en-SG" sz="2800" dirty="0" err="1" smtClean="0">
                <a:latin typeface="Franklin Gothic Book" pitchFamily="34" charset="0"/>
              </a:rPr>
              <a:t>dst</a:t>
            </a:r>
            <a:r>
              <a:rPr lang="en-SG" sz="2800" dirty="0" smtClean="0">
                <a:latin typeface="Franklin Gothic Book" pitchFamily="34" charset="0"/>
              </a:rPr>
              <a:t>. </a:t>
            </a:r>
            <a:r>
              <a:rPr lang="en-SG" sz="2800" dirty="0" err="1" smtClean="0">
                <a:latin typeface="Franklin Gothic Book" pitchFamily="34" charset="0"/>
              </a:rPr>
              <a:t>Padahal</a:t>
            </a:r>
            <a:r>
              <a:rPr lang="en-SG" sz="2800" dirty="0" smtClean="0">
                <a:latin typeface="Franklin Gothic Book" pitchFamily="34" charset="0"/>
              </a:rPr>
              <a:t> </a:t>
            </a:r>
            <a:r>
              <a:rPr lang="en-SG" sz="2800" dirty="0" err="1" smtClean="0">
                <a:latin typeface="Franklin Gothic Book" pitchFamily="34" charset="0"/>
              </a:rPr>
              <a:t>pasar</a:t>
            </a:r>
            <a:r>
              <a:rPr lang="en-SG" sz="2800" dirty="0" smtClean="0">
                <a:latin typeface="Franklin Gothic Book" pitchFamily="34" charset="0"/>
              </a:rPr>
              <a:t> </a:t>
            </a:r>
            <a:r>
              <a:rPr lang="en-SG" sz="2800" dirty="0" err="1" smtClean="0">
                <a:latin typeface="Franklin Gothic Book" pitchFamily="34" charset="0"/>
              </a:rPr>
              <a:t>belum</a:t>
            </a:r>
            <a:r>
              <a:rPr lang="en-SG" sz="2800" dirty="0" smtClean="0">
                <a:latin typeface="Franklin Gothic Book" pitchFamily="34" charset="0"/>
              </a:rPr>
              <a:t> </a:t>
            </a:r>
            <a:r>
              <a:rPr lang="en-SG" sz="2800" dirty="0" err="1" smtClean="0">
                <a:latin typeface="Franklin Gothic Book" pitchFamily="34" charset="0"/>
              </a:rPr>
              <a:t>siap</a:t>
            </a:r>
            <a:r>
              <a:rPr lang="en-SG" sz="2800" dirty="0" smtClean="0">
                <a:latin typeface="Franklin Gothic Book" pitchFamily="34" charset="0"/>
              </a:rPr>
              <a:t> </a:t>
            </a:r>
            <a:r>
              <a:rPr lang="en-SG" sz="2800" dirty="0" err="1" smtClean="0">
                <a:latin typeface="Franklin Gothic Book" pitchFamily="34" charset="0"/>
              </a:rPr>
              <a:t>memanfaatkan</a:t>
            </a:r>
            <a:r>
              <a:rPr lang="en-SG" sz="2800" dirty="0" smtClean="0">
                <a:latin typeface="Franklin Gothic Book" pitchFamily="34" charset="0"/>
              </a:rPr>
              <a:t> </a:t>
            </a:r>
            <a:r>
              <a:rPr lang="en-SG" sz="2800" dirty="0" err="1" smtClean="0">
                <a:latin typeface="Franklin Gothic Book" pitchFamily="34" charset="0"/>
              </a:rPr>
              <a:t>teknologi</a:t>
            </a:r>
            <a:r>
              <a:rPr lang="en-SG" sz="2800" dirty="0" smtClean="0">
                <a:latin typeface="Franklin Gothic Book" pitchFamily="34" charset="0"/>
              </a:rPr>
              <a:t> </a:t>
            </a:r>
            <a:r>
              <a:rPr lang="en-SG" sz="2800" dirty="0" err="1" smtClean="0">
                <a:latin typeface="Franklin Gothic Book" pitchFamily="34" charset="0"/>
              </a:rPr>
              <a:t>baru</a:t>
            </a:r>
            <a:r>
              <a:rPr lang="en-SG" sz="2800" dirty="0" smtClean="0">
                <a:latin typeface="Franklin Gothic Book" pitchFamily="34" charset="0"/>
              </a:rPr>
              <a:t> </a:t>
            </a:r>
            <a:r>
              <a:rPr lang="en-SG" sz="2800" dirty="0" err="1" smtClean="0">
                <a:latin typeface="Franklin Gothic Book" pitchFamily="34" charset="0"/>
              </a:rPr>
              <a:t>tersebut</a:t>
            </a:r>
            <a:r>
              <a:rPr lang="en-SG" sz="2800" dirty="0" smtClean="0">
                <a:latin typeface="Franklin Gothic Book" pitchFamily="34" charset="0"/>
              </a:rPr>
              <a:t>, </a:t>
            </a:r>
            <a:r>
              <a:rPr lang="en-SG" sz="2800" dirty="0" err="1" smtClean="0">
                <a:latin typeface="Franklin Gothic Book" pitchFamily="34" charset="0"/>
              </a:rPr>
              <a:t>ini</a:t>
            </a:r>
            <a:r>
              <a:rPr lang="en-SG" sz="2800" dirty="0" smtClean="0">
                <a:latin typeface="Franklin Gothic Book" pitchFamily="34" charset="0"/>
              </a:rPr>
              <a:t> </a:t>
            </a:r>
            <a:r>
              <a:rPr lang="en-SG" sz="2800" dirty="0" err="1" smtClean="0">
                <a:latin typeface="Franklin Gothic Book" pitchFamily="34" charset="0"/>
              </a:rPr>
              <a:t>karena</a:t>
            </a:r>
            <a:r>
              <a:rPr lang="en-SG" sz="2800" dirty="0" smtClean="0">
                <a:latin typeface="Franklin Gothic Book" pitchFamily="34" charset="0"/>
              </a:rPr>
              <a:t> </a:t>
            </a:r>
            <a:r>
              <a:rPr lang="en-SG" sz="2800" dirty="0" err="1" smtClean="0">
                <a:latin typeface="Franklin Gothic Book" pitchFamily="34" charset="0"/>
              </a:rPr>
              <a:t>mereka</a:t>
            </a:r>
            <a:r>
              <a:rPr lang="en-SG" sz="2800" dirty="0" smtClean="0">
                <a:latin typeface="Franklin Gothic Book" pitchFamily="34" charset="0"/>
              </a:rPr>
              <a:t> </a:t>
            </a:r>
            <a:r>
              <a:rPr lang="en-SG" sz="2800" dirty="0" err="1" smtClean="0">
                <a:latin typeface="Franklin Gothic Book" pitchFamily="34" charset="0"/>
              </a:rPr>
              <a:t>ingin</a:t>
            </a:r>
            <a:r>
              <a:rPr lang="en-SG" sz="2800" dirty="0" smtClean="0">
                <a:latin typeface="Franklin Gothic Book" pitchFamily="34" charset="0"/>
              </a:rPr>
              <a:t> </a:t>
            </a:r>
            <a:r>
              <a:rPr lang="en-SG" sz="2800" dirty="0" err="1" smtClean="0">
                <a:latin typeface="Franklin Gothic Book" pitchFamily="34" charset="0"/>
              </a:rPr>
              <a:t>memiliki</a:t>
            </a:r>
            <a:r>
              <a:rPr lang="en-SG" sz="2800" dirty="0" smtClean="0">
                <a:latin typeface="Franklin Gothic Book" pitchFamily="34" charset="0"/>
              </a:rPr>
              <a:t> </a:t>
            </a:r>
            <a:r>
              <a:rPr lang="en-SG" sz="2800" dirty="0" err="1" smtClean="0">
                <a:latin typeface="Franklin Gothic Book" pitchFamily="34" charset="0"/>
              </a:rPr>
              <a:t>infrastruktur</a:t>
            </a:r>
            <a:r>
              <a:rPr lang="en-SG" sz="2800" dirty="0" smtClean="0">
                <a:latin typeface="Franklin Gothic Book" pitchFamily="34" charset="0"/>
              </a:rPr>
              <a:t> TI yang </a:t>
            </a:r>
            <a:r>
              <a:rPr lang="en-SG" sz="2800" dirty="0" err="1" smtClean="0">
                <a:latin typeface="Franklin Gothic Book" pitchFamily="34" charset="0"/>
              </a:rPr>
              <a:t>adaptif</a:t>
            </a:r>
            <a:r>
              <a:rPr lang="en-SG" sz="2800" dirty="0" smtClean="0">
                <a:latin typeface="Franklin Gothic Book" pitchFamily="34" charset="0"/>
              </a:rPr>
              <a:t> </a:t>
            </a:r>
            <a:r>
              <a:rPr lang="en-SG" sz="2800" dirty="0" err="1" smtClean="0">
                <a:latin typeface="Franklin Gothic Book" pitchFamily="34" charset="0"/>
              </a:rPr>
              <a:t>kedepan</a:t>
            </a:r>
            <a:r>
              <a:rPr lang="en-SG" sz="2800" dirty="0" smtClean="0">
                <a:latin typeface="Franklin Gothic Book" pitchFamily="34" charset="0"/>
              </a:rPr>
              <a:t> </a:t>
            </a:r>
            <a:r>
              <a:rPr lang="en-SG" sz="2800" dirty="0" err="1" smtClean="0">
                <a:latin typeface="Franklin Gothic Book" pitchFamily="34" charset="0"/>
              </a:rPr>
              <a:t>guna</a:t>
            </a:r>
            <a:r>
              <a:rPr lang="en-SG" sz="2800" dirty="0" smtClean="0">
                <a:latin typeface="Franklin Gothic Book" pitchFamily="34" charset="0"/>
              </a:rPr>
              <a:t> </a:t>
            </a:r>
            <a:r>
              <a:rPr lang="en-SG" sz="2800" dirty="0" err="1" smtClean="0">
                <a:latin typeface="Franklin Gothic Book" pitchFamily="34" charset="0"/>
              </a:rPr>
              <a:t>meraih</a:t>
            </a:r>
            <a:r>
              <a:rPr lang="en-SG" sz="2800" dirty="0" smtClean="0">
                <a:latin typeface="Franklin Gothic Book" pitchFamily="34" charset="0"/>
              </a:rPr>
              <a:t> </a:t>
            </a:r>
            <a:r>
              <a:rPr lang="en-SG" sz="2800" dirty="0" err="1" smtClean="0">
                <a:latin typeface="Franklin Gothic Book" pitchFamily="34" charset="0"/>
              </a:rPr>
              <a:t>peluang</a:t>
            </a:r>
            <a:r>
              <a:rPr lang="en-SG" sz="2800" dirty="0" smtClean="0">
                <a:latin typeface="Franklin Gothic Book" pitchFamily="34" charset="0"/>
              </a:rPr>
              <a:t> </a:t>
            </a:r>
            <a:r>
              <a:rPr lang="en-SG" sz="2800" dirty="0" err="1" smtClean="0">
                <a:latin typeface="Franklin Gothic Book" pitchFamily="34" charset="0"/>
              </a:rPr>
              <a:t>peluang</a:t>
            </a:r>
            <a:r>
              <a:rPr lang="en-SG" sz="2800" dirty="0" smtClean="0">
                <a:latin typeface="Franklin Gothic Book" pitchFamily="34" charset="0"/>
              </a:rPr>
              <a:t> </a:t>
            </a:r>
            <a:r>
              <a:rPr lang="en-SG" sz="2800" dirty="0" err="1" smtClean="0">
                <a:latin typeface="Franklin Gothic Book" pitchFamily="34" charset="0"/>
              </a:rPr>
              <a:t>bisnis</a:t>
            </a:r>
            <a:r>
              <a:rPr lang="en-SG" sz="2800" dirty="0" smtClean="0">
                <a:latin typeface="Franklin Gothic Book" pitchFamily="34" charset="0"/>
              </a:rPr>
              <a:t> </a:t>
            </a:r>
            <a:r>
              <a:rPr lang="en-SG" sz="2800" dirty="0" err="1" smtClean="0">
                <a:latin typeface="Franklin Gothic Book" pitchFamily="34" charset="0"/>
              </a:rPr>
              <a:t>baru</a:t>
            </a:r>
            <a:r>
              <a:rPr lang="en-SG" sz="2800" dirty="0" smtClean="0">
                <a:latin typeface="Franklin Gothic Book" pitchFamily="34" charset="0"/>
              </a:rPr>
              <a:t>, </a:t>
            </a:r>
            <a:r>
              <a:rPr lang="en-SG" sz="2800" dirty="0" err="1" smtClean="0">
                <a:latin typeface="Franklin Gothic Book" pitchFamily="34" charset="0"/>
              </a:rPr>
              <a:t>bisa</a:t>
            </a:r>
            <a:r>
              <a:rPr lang="en-SG" sz="2800" dirty="0" smtClean="0">
                <a:latin typeface="Franklin Gothic Book" pitchFamily="34" charset="0"/>
              </a:rPr>
              <a:t> </a:t>
            </a:r>
            <a:r>
              <a:rPr lang="en-SG" sz="2800" dirty="0" err="1" smtClean="0">
                <a:latin typeface="Franklin Gothic Book" pitchFamily="34" charset="0"/>
              </a:rPr>
              <a:t>lewat</a:t>
            </a:r>
            <a:r>
              <a:rPr lang="en-SG" sz="2800" dirty="0" smtClean="0">
                <a:latin typeface="Franklin Gothic Book" pitchFamily="34" charset="0"/>
              </a:rPr>
              <a:t> </a:t>
            </a:r>
            <a:r>
              <a:rPr lang="en-SG" sz="2800" dirty="0" err="1" smtClean="0">
                <a:latin typeface="Franklin Gothic Book" pitchFamily="34" charset="0"/>
              </a:rPr>
              <a:t>konten</a:t>
            </a:r>
            <a:r>
              <a:rPr lang="en-SG" sz="2800" dirty="0" smtClean="0">
                <a:latin typeface="Franklin Gothic Book" pitchFamily="34" charset="0"/>
              </a:rPr>
              <a:t> </a:t>
            </a:r>
            <a:r>
              <a:rPr lang="en-SG" sz="2800" dirty="0" err="1" smtClean="0">
                <a:latin typeface="Franklin Gothic Book" pitchFamily="34" charset="0"/>
              </a:rPr>
              <a:t>atau</a:t>
            </a:r>
            <a:r>
              <a:rPr lang="en-SG" sz="2800" dirty="0" smtClean="0">
                <a:latin typeface="Franklin Gothic Book" pitchFamily="34" charset="0"/>
              </a:rPr>
              <a:t> </a:t>
            </a:r>
            <a:r>
              <a:rPr lang="en-SG" sz="2800" dirty="0" err="1" smtClean="0">
                <a:latin typeface="Franklin Gothic Book" pitchFamily="34" charset="0"/>
              </a:rPr>
              <a:t>berbagai</a:t>
            </a:r>
            <a:r>
              <a:rPr lang="en-SG" sz="2800" dirty="0" smtClean="0">
                <a:latin typeface="Franklin Gothic Book" pitchFamily="34" charset="0"/>
              </a:rPr>
              <a:t> </a:t>
            </a:r>
            <a:r>
              <a:rPr lang="en-SG" sz="2800" dirty="0" err="1" smtClean="0">
                <a:latin typeface="Franklin Gothic Book" pitchFamily="34" charset="0"/>
              </a:rPr>
              <a:t>inovasi</a:t>
            </a:r>
            <a:r>
              <a:rPr lang="en-SG" sz="2800" dirty="0" smtClean="0">
                <a:latin typeface="Franklin Gothic Book" pitchFamily="34" charset="0"/>
              </a:rPr>
              <a:t> lain </a:t>
            </a:r>
            <a:r>
              <a:rPr lang="en-SG" sz="2800" dirty="0" err="1" smtClean="0">
                <a:latin typeface="Franklin Gothic Book" pitchFamily="34" charset="0"/>
              </a:rPr>
              <a:t>dikemudian</a:t>
            </a:r>
            <a:r>
              <a:rPr lang="en-SG" sz="2800" dirty="0" smtClean="0">
                <a:latin typeface="Franklin Gothic Book" pitchFamily="34" charset="0"/>
              </a:rPr>
              <a:t> </a:t>
            </a:r>
            <a:r>
              <a:rPr lang="en-SG" sz="2800" dirty="0" err="1" smtClean="0">
                <a:latin typeface="Franklin Gothic Book" pitchFamily="34" charset="0"/>
              </a:rPr>
              <a:t>hari</a:t>
            </a:r>
            <a:r>
              <a:rPr lang="en-SG" sz="2800" dirty="0" smtClean="0">
                <a:latin typeface="Franklin Gothic Book" pitchFamily="34" charset="0"/>
              </a:rPr>
              <a:t>.</a:t>
            </a:r>
          </a:p>
          <a:p>
            <a:pPr algn="just">
              <a:buNone/>
            </a:pPr>
            <a:endParaRPr lang="en-SG" sz="2800" dirty="0">
              <a:latin typeface="Franklin Gothic Book"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ChangeArrowheads="1"/>
          </p:cNvSpPr>
          <p:nvPr/>
        </p:nvSpPr>
        <p:spPr bwMode="auto">
          <a:xfrm>
            <a:off x="990600" y="1752600"/>
            <a:ext cx="2286000" cy="1905000"/>
          </a:xfrm>
          <a:prstGeom prst="cloudCallout">
            <a:avLst>
              <a:gd name="adj1" fmla="val -13056"/>
              <a:gd name="adj2" fmla="val 47750"/>
            </a:avLst>
          </a:prstGeom>
          <a:noFill/>
          <a:ln w="9525">
            <a:solidFill>
              <a:schemeClr val="tx1"/>
            </a:solidFill>
            <a:round/>
            <a:headEnd/>
            <a:tailEnd/>
          </a:ln>
          <a:effectLst/>
        </p:spPr>
        <p:txBody>
          <a:bodyPr/>
          <a:lstStyle/>
          <a:p>
            <a:pPr algn="ctr"/>
            <a:endParaRPr lang="en-US"/>
          </a:p>
        </p:txBody>
      </p:sp>
      <p:sp>
        <p:nvSpPr>
          <p:cNvPr id="20485" name="Text Box 5"/>
          <p:cNvSpPr txBox="1">
            <a:spLocks noChangeArrowheads="1"/>
          </p:cNvSpPr>
          <p:nvPr/>
        </p:nvSpPr>
        <p:spPr bwMode="auto">
          <a:xfrm>
            <a:off x="1752600" y="2395538"/>
            <a:ext cx="911225" cy="457200"/>
          </a:xfrm>
          <a:prstGeom prst="rect">
            <a:avLst/>
          </a:prstGeom>
          <a:noFill/>
          <a:ln w="9525">
            <a:noFill/>
            <a:miter lim="800000"/>
            <a:headEnd/>
            <a:tailEnd/>
          </a:ln>
          <a:effectLst/>
        </p:spPr>
        <p:txBody>
          <a:bodyPr wrap="none">
            <a:spAutoFit/>
          </a:bodyPr>
          <a:lstStyle/>
          <a:p>
            <a:r>
              <a:rPr lang="en-US"/>
              <a:t>Net 1</a:t>
            </a:r>
          </a:p>
        </p:txBody>
      </p:sp>
      <p:sp>
        <p:nvSpPr>
          <p:cNvPr id="20486" name="AutoShape 6"/>
          <p:cNvSpPr>
            <a:spLocks noChangeArrowheads="1"/>
          </p:cNvSpPr>
          <p:nvPr/>
        </p:nvSpPr>
        <p:spPr bwMode="auto">
          <a:xfrm>
            <a:off x="5638800" y="1600200"/>
            <a:ext cx="2286000" cy="1905000"/>
          </a:xfrm>
          <a:prstGeom prst="cloudCallout">
            <a:avLst>
              <a:gd name="adj1" fmla="val -13056"/>
              <a:gd name="adj2" fmla="val 47750"/>
            </a:avLst>
          </a:prstGeom>
          <a:noFill/>
          <a:ln w="9525">
            <a:solidFill>
              <a:schemeClr val="tx1"/>
            </a:solidFill>
            <a:round/>
            <a:headEnd/>
            <a:tailEnd/>
          </a:ln>
          <a:effectLst/>
        </p:spPr>
        <p:txBody>
          <a:bodyPr/>
          <a:lstStyle/>
          <a:p>
            <a:pPr algn="ctr"/>
            <a:endParaRPr lang="en-US"/>
          </a:p>
        </p:txBody>
      </p:sp>
      <p:sp>
        <p:nvSpPr>
          <p:cNvPr id="20487" name="Text Box 7"/>
          <p:cNvSpPr txBox="1">
            <a:spLocks noChangeArrowheads="1"/>
          </p:cNvSpPr>
          <p:nvPr/>
        </p:nvSpPr>
        <p:spPr bwMode="auto">
          <a:xfrm>
            <a:off x="6248400" y="2286000"/>
            <a:ext cx="911225" cy="457200"/>
          </a:xfrm>
          <a:prstGeom prst="rect">
            <a:avLst/>
          </a:prstGeom>
          <a:noFill/>
          <a:ln w="9525">
            <a:noFill/>
            <a:miter lim="800000"/>
            <a:headEnd/>
            <a:tailEnd/>
          </a:ln>
          <a:effectLst/>
        </p:spPr>
        <p:txBody>
          <a:bodyPr wrap="none">
            <a:spAutoFit/>
          </a:bodyPr>
          <a:lstStyle/>
          <a:p>
            <a:r>
              <a:rPr lang="en-US"/>
              <a:t>Net 2</a:t>
            </a:r>
          </a:p>
        </p:txBody>
      </p:sp>
      <p:sp>
        <p:nvSpPr>
          <p:cNvPr id="20488" name="Rectangle 8"/>
          <p:cNvSpPr>
            <a:spLocks noChangeArrowheads="1"/>
          </p:cNvSpPr>
          <p:nvPr/>
        </p:nvSpPr>
        <p:spPr bwMode="auto">
          <a:xfrm>
            <a:off x="4114800" y="2362200"/>
            <a:ext cx="685800" cy="685800"/>
          </a:xfrm>
          <a:prstGeom prst="rect">
            <a:avLst/>
          </a:prstGeom>
          <a:noFill/>
          <a:ln w="9525">
            <a:solidFill>
              <a:schemeClr val="tx1"/>
            </a:solidFill>
            <a:miter lim="800000"/>
            <a:headEnd/>
            <a:tailEnd/>
          </a:ln>
          <a:effectLst/>
        </p:spPr>
        <p:txBody>
          <a:bodyPr wrap="none" anchor="ctr"/>
          <a:lstStyle/>
          <a:p>
            <a:pPr algn="ctr"/>
            <a:r>
              <a:rPr lang="en-US"/>
              <a:t>R</a:t>
            </a:r>
          </a:p>
        </p:txBody>
      </p:sp>
      <p:sp>
        <p:nvSpPr>
          <p:cNvPr id="20490" name="Line 10"/>
          <p:cNvSpPr>
            <a:spLocks noChangeShapeType="1"/>
          </p:cNvSpPr>
          <p:nvPr/>
        </p:nvSpPr>
        <p:spPr bwMode="auto">
          <a:xfrm>
            <a:off x="3276600" y="2743200"/>
            <a:ext cx="838200" cy="0"/>
          </a:xfrm>
          <a:prstGeom prst="line">
            <a:avLst/>
          </a:prstGeom>
          <a:noFill/>
          <a:ln w="38100">
            <a:solidFill>
              <a:schemeClr val="accent2"/>
            </a:solidFill>
            <a:round/>
            <a:headEnd/>
            <a:tailEnd/>
          </a:ln>
          <a:effectLst/>
        </p:spPr>
        <p:txBody>
          <a:bodyPr/>
          <a:lstStyle/>
          <a:p>
            <a:endParaRPr lang="en-SG"/>
          </a:p>
        </p:txBody>
      </p:sp>
      <p:sp>
        <p:nvSpPr>
          <p:cNvPr id="20491" name="Line 11"/>
          <p:cNvSpPr>
            <a:spLocks noChangeShapeType="1"/>
          </p:cNvSpPr>
          <p:nvPr/>
        </p:nvSpPr>
        <p:spPr bwMode="auto">
          <a:xfrm>
            <a:off x="4800600" y="2743200"/>
            <a:ext cx="990600" cy="0"/>
          </a:xfrm>
          <a:prstGeom prst="line">
            <a:avLst/>
          </a:prstGeom>
          <a:noFill/>
          <a:ln w="38100">
            <a:solidFill>
              <a:schemeClr val="accent2"/>
            </a:solidFill>
            <a:round/>
            <a:headEnd/>
            <a:tailEnd/>
          </a:ln>
          <a:effectLst/>
        </p:spPr>
        <p:txBody>
          <a:bodyPr/>
          <a:lstStyle/>
          <a:p>
            <a:endParaRPr lang="en-SG"/>
          </a:p>
        </p:txBody>
      </p:sp>
      <p:sp>
        <p:nvSpPr>
          <p:cNvPr id="20492" name="Text Box 12"/>
          <p:cNvSpPr txBox="1">
            <a:spLocks noChangeArrowheads="1"/>
          </p:cNvSpPr>
          <p:nvPr/>
        </p:nvSpPr>
        <p:spPr bwMode="auto">
          <a:xfrm>
            <a:off x="3962400" y="3081338"/>
            <a:ext cx="1000125" cy="457200"/>
          </a:xfrm>
          <a:prstGeom prst="rect">
            <a:avLst/>
          </a:prstGeom>
          <a:noFill/>
          <a:ln w="9525">
            <a:noFill/>
            <a:miter lim="800000"/>
            <a:headEnd/>
            <a:tailEnd/>
          </a:ln>
          <a:effectLst/>
        </p:spPr>
        <p:txBody>
          <a:bodyPr wrap="none">
            <a:spAutoFit/>
          </a:bodyPr>
          <a:lstStyle/>
          <a:p>
            <a:r>
              <a:rPr lang="en-US"/>
              <a:t>router</a:t>
            </a:r>
          </a:p>
        </p:txBody>
      </p:sp>
      <p:sp>
        <p:nvSpPr>
          <p:cNvPr id="20493" name="Freeform 13"/>
          <p:cNvSpPr>
            <a:spLocks/>
          </p:cNvSpPr>
          <p:nvPr/>
        </p:nvSpPr>
        <p:spPr bwMode="auto">
          <a:xfrm>
            <a:off x="2209800" y="2095500"/>
            <a:ext cx="3962400" cy="444500"/>
          </a:xfrm>
          <a:custGeom>
            <a:avLst/>
            <a:gdLst/>
            <a:ahLst/>
            <a:cxnLst>
              <a:cxn ang="0">
                <a:pos x="0" y="24"/>
              </a:cxn>
              <a:cxn ang="0">
                <a:pos x="384" y="24"/>
              </a:cxn>
              <a:cxn ang="0">
                <a:pos x="576" y="168"/>
              </a:cxn>
              <a:cxn ang="0">
                <a:pos x="960" y="264"/>
              </a:cxn>
              <a:cxn ang="0">
                <a:pos x="2496" y="264"/>
              </a:cxn>
            </a:cxnLst>
            <a:rect l="0" t="0" r="r" b="b"/>
            <a:pathLst>
              <a:path w="2496" h="280">
                <a:moveTo>
                  <a:pt x="0" y="24"/>
                </a:moveTo>
                <a:cubicBezTo>
                  <a:pt x="144" y="12"/>
                  <a:pt x="288" y="0"/>
                  <a:pt x="384" y="24"/>
                </a:cubicBezTo>
                <a:cubicBezTo>
                  <a:pt x="480" y="48"/>
                  <a:pt x="480" y="128"/>
                  <a:pt x="576" y="168"/>
                </a:cubicBezTo>
                <a:cubicBezTo>
                  <a:pt x="672" y="208"/>
                  <a:pt x="640" y="248"/>
                  <a:pt x="960" y="264"/>
                </a:cubicBezTo>
                <a:cubicBezTo>
                  <a:pt x="1280" y="280"/>
                  <a:pt x="1888" y="272"/>
                  <a:pt x="2496" y="264"/>
                </a:cubicBezTo>
              </a:path>
            </a:pathLst>
          </a:custGeom>
          <a:noFill/>
          <a:ln w="38100" cmpd="sng">
            <a:solidFill>
              <a:srgbClr val="FF3300"/>
            </a:solidFill>
            <a:round/>
            <a:headEnd type="none" w="med" len="med"/>
            <a:tailEnd type="triangle" w="med" len="med"/>
          </a:ln>
          <a:effectLst/>
        </p:spPr>
        <p:txBody>
          <a:bodyPr/>
          <a:lstStyle/>
          <a:p>
            <a:endParaRPr lang="en-SG"/>
          </a:p>
        </p:txBody>
      </p:sp>
      <p:sp>
        <p:nvSpPr>
          <p:cNvPr id="20494" name="Freeform 14"/>
          <p:cNvSpPr>
            <a:spLocks/>
          </p:cNvSpPr>
          <p:nvPr/>
        </p:nvSpPr>
        <p:spPr bwMode="auto">
          <a:xfrm>
            <a:off x="2438400" y="2781300"/>
            <a:ext cx="4267200" cy="381000"/>
          </a:xfrm>
          <a:custGeom>
            <a:avLst/>
            <a:gdLst/>
            <a:ahLst/>
            <a:cxnLst>
              <a:cxn ang="0">
                <a:pos x="2688" y="168"/>
              </a:cxn>
              <a:cxn ang="0">
                <a:pos x="2400" y="216"/>
              </a:cxn>
              <a:cxn ang="0">
                <a:pos x="1680" y="24"/>
              </a:cxn>
              <a:cxn ang="0">
                <a:pos x="1296" y="72"/>
              </a:cxn>
              <a:cxn ang="0">
                <a:pos x="0" y="120"/>
              </a:cxn>
            </a:cxnLst>
            <a:rect l="0" t="0" r="r" b="b"/>
            <a:pathLst>
              <a:path w="2688" h="240">
                <a:moveTo>
                  <a:pt x="2688" y="168"/>
                </a:moveTo>
                <a:cubicBezTo>
                  <a:pt x="2628" y="204"/>
                  <a:pt x="2568" y="240"/>
                  <a:pt x="2400" y="216"/>
                </a:cubicBezTo>
                <a:cubicBezTo>
                  <a:pt x="2232" y="192"/>
                  <a:pt x="1864" y="48"/>
                  <a:pt x="1680" y="24"/>
                </a:cubicBezTo>
                <a:cubicBezTo>
                  <a:pt x="1496" y="0"/>
                  <a:pt x="1576" y="56"/>
                  <a:pt x="1296" y="72"/>
                </a:cubicBezTo>
                <a:cubicBezTo>
                  <a:pt x="1016" y="88"/>
                  <a:pt x="508" y="104"/>
                  <a:pt x="0" y="120"/>
                </a:cubicBezTo>
              </a:path>
            </a:pathLst>
          </a:custGeom>
          <a:noFill/>
          <a:ln w="38100" cmpd="sng">
            <a:solidFill>
              <a:srgbClr val="009900"/>
            </a:solidFill>
            <a:round/>
            <a:headEnd type="none" w="med" len="med"/>
            <a:tailEnd type="triangle" w="med" len="med"/>
          </a:ln>
          <a:effectLst/>
        </p:spPr>
        <p:txBody>
          <a:bodyPr/>
          <a:lstStyle/>
          <a:p>
            <a:endParaRPr lang="en-SG"/>
          </a:p>
        </p:txBody>
      </p:sp>
      <p:sp>
        <p:nvSpPr>
          <p:cNvPr id="20495" name="Text Box 15"/>
          <p:cNvSpPr txBox="1">
            <a:spLocks noChangeArrowheads="1"/>
          </p:cNvSpPr>
          <p:nvPr/>
        </p:nvSpPr>
        <p:spPr bwMode="auto">
          <a:xfrm>
            <a:off x="2133600" y="4267200"/>
            <a:ext cx="4679950" cy="1006475"/>
          </a:xfrm>
          <a:prstGeom prst="rect">
            <a:avLst/>
          </a:prstGeom>
          <a:noFill/>
          <a:ln w="9525">
            <a:noFill/>
            <a:miter lim="800000"/>
            <a:headEnd/>
            <a:tailEnd/>
          </a:ln>
          <a:effectLst/>
        </p:spPr>
        <p:txBody>
          <a:bodyPr wrap="none">
            <a:spAutoFit/>
          </a:bodyPr>
          <a:lstStyle/>
          <a:p>
            <a:pPr algn="ctr"/>
            <a:r>
              <a:rPr lang="en-US" sz="2000"/>
              <a:t>Pada jaringan internet berbasis TCP/IP, </a:t>
            </a:r>
          </a:p>
          <a:p>
            <a:pPr algn="ctr"/>
            <a:r>
              <a:rPr lang="en-US" sz="2000"/>
              <a:t>IP gateways/router menyediakan </a:t>
            </a:r>
          </a:p>
          <a:p>
            <a:pPr algn="ctr"/>
            <a:r>
              <a:rPr lang="en-US" sz="2000"/>
              <a:t>interkoneksi antar jaringan fisik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ChangeArrowheads="1"/>
          </p:cNvSpPr>
          <p:nvPr/>
        </p:nvSpPr>
        <p:spPr bwMode="auto">
          <a:xfrm>
            <a:off x="457200" y="838200"/>
            <a:ext cx="1219200" cy="1066800"/>
          </a:xfrm>
          <a:prstGeom prst="cloudCallout">
            <a:avLst>
              <a:gd name="adj1" fmla="val -29167"/>
              <a:gd name="adj2" fmla="val 40181"/>
            </a:avLst>
          </a:prstGeom>
          <a:noFill/>
          <a:ln w="9525">
            <a:solidFill>
              <a:schemeClr val="tx1"/>
            </a:solidFill>
            <a:round/>
            <a:headEnd/>
            <a:tailEnd/>
          </a:ln>
          <a:effectLst/>
        </p:spPr>
        <p:txBody>
          <a:bodyPr/>
          <a:lstStyle/>
          <a:p>
            <a:pPr algn="ctr"/>
            <a:endParaRPr lang="en-US"/>
          </a:p>
        </p:txBody>
      </p:sp>
      <p:sp>
        <p:nvSpPr>
          <p:cNvPr id="21507" name="Text Box 3"/>
          <p:cNvSpPr txBox="1">
            <a:spLocks noChangeArrowheads="1"/>
          </p:cNvSpPr>
          <p:nvPr/>
        </p:nvSpPr>
        <p:spPr bwMode="auto">
          <a:xfrm>
            <a:off x="703263" y="1143000"/>
            <a:ext cx="668337" cy="336550"/>
          </a:xfrm>
          <a:prstGeom prst="rect">
            <a:avLst/>
          </a:prstGeom>
          <a:noFill/>
          <a:ln w="9525">
            <a:noFill/>
            <a:miter lim="800000"/>
            <a:headEnd/>
            <a:tailEnd/>
          </a:ln>
          <a:effectLst/>
        </p:spPr>
        <p:txBody>
          <a:bodyPr wrap="none">
            <a:spAutoFit/>
          </a:bodyPr>
          <a:lstStyle/>
          <a:p>
            <a:r>
              <a:rPr lang="en-US" sz="1600"/>
              <a:t>Net 1</a:t>
            </a:r>
          </a:p>
        </p:txBody>
      </p:sp>
      <p:sp>
        <p:nvSpPr>
          <p:cNvPr id="21508" name="AutoShape 4"/>
          <p:cNvSpPr>
            <a:spLocks noChangeArrowheads="1"/>
          </p:cNvSpPr>
          <p:nvPr/>
        </p:nvSpPr>
        <p:spPr bwMode="auto">
          <a:xfrm>
            <a:off x="3886200" y="838200"/>
            <a:ext cx="1219200" cy="1066800"/>
          </a:xfrm>
          <a:prstGeom prst="cloudCallout">
            <a:avLst>
              <a:gd name="adj1" fmla="val -29167"/>
              <a:gd name="adj2" fmla="val 40181"/>
            </a:avLst>
          </a:prstGeom>
          <a:noFill/>
          <a:ln w="9525">
            <a:solidFill>
              <a:schemeClr val="tx1"/>
            </a:solidFill>
            <a:round/>
            <a:headEnd/>
            <a:tailEnd/>
          </a:ln>
          <a:effectLst/>
        </p:spPr>
        <p:txBody>
          <a:bodyPr/>
          <a:lstStyle/>
          <a:p>
            <a:pPr algn="ctr"/>
            <a:endParaRPr lang="en-US"/>
          </a:p>
        </p:txBody>
      </p:sp>
      <p:sp>
        <p:nvSpPr>
          <p:cNvPr id="21509" name="Text Box 5"/>
          <p:cNvSpPr txBox="1">
            <a:spLocks noChangeArrowheads="1"/>
          </p:cNvSpPr>
          <p:nvPr/>
        </p:nvSpPr>
        <p:spPr bwMode="auto">
          <a:xfrm>
            <a:off x="4132263" y="1143000"/>
            <a:ext cx="668337" cy="336550"/>
          </a:xfrm>
          <a:prstGeom prst="rect">
            <a:avLst/>
          </a:prstGeom>
          <a:noFill/>
          <a:ln w="9525">
            <a:noFill/>
            <a:miter lim="800000"/>
            <a:headEnd/>
            <a:tailEnd/>
          </a:ln>
          <a:effectLst/>
        </p:spPr>
        <p:txBody>
          <a:bodyPr wrap="none">
            <a:spAutoFit/>
          </a:bodyPr>
          <a:lstStyle/>
          <a:p>
            <a:r>
              <a:rPr lang="en-US" sz="1600"/>
              <a:t>Net 2</a:t>
            </a:r>
          </a:p>
        </p:txBody>
      </p:sp>
      <p:sp>
        <p:nvSpPr>
          <p:cNvPr id="21510" name="AutoShape 6"/>
          <p:cNvSpPr>
            <a:spLocks noChangeArrowheads="1"/>
          </p:cNvSpPr>
          <p:nvPr/>
        </p:nvSpPr>
        <p:spPr bwMode="auto">
          <a:xfrm>
            <a:off x="7239000" y="838200"/>
            <a:ext cx="1219200" cy="1066800"/>
          </a:xfrm>
          <a:prstGeom prst="cloudCallout">
            <a:avLst>
              <a:gd name="adj1" fmla="val -29167"/>
              <a:gd name="adj2" fmla="val 40181"/>
            </a:avLst>
          </a:prstGeom>
          <a:noFill/>
          <a:ln w="9525">
            <a:solidFill>
              <a:schemeClr val="tx1"/>
            </a:solidFill>
            <a:round/>
            <a:headEnd/>
            <a:tailEnd/>
          </a:ln>
          <a:effectLst/>
        </p:spPr>
        <p:txBody>
          <a:bodyPr/>
          <a:lstStyle/>
          <a:p>
            <a:pPr algn="ctr"/>
            <a:endParaRPr lang="en-US"/>
          </a:p>
        </p:txBody>
      </p:sp>
      <p:sp>
        <p:nvSpPr>
          <p:cNvPr id="21511" name="Text Box 7"/>
          <p:cNvSpPr txBox="1">
            <a:spLocks noChangeArrowheads="1"/>
          </p:cNvSpPr>
          <p:nvPr/>
        </p:nvSpPr>
        <p:spPr bwMode="auto">
          <a:xfrm>
            <a:off x="7485063" y="1143000"/>
            <a:ext cx="668337" cy="336550"/>
          </a:xfrm>
          <a:prstGeom prst="rect">
            <a:avLst/>
          </a:prstGeom>
          <a:noFill/>
          <a:ln w="9525">
            <a:noFill/>
            <a:miter lim="800000"/>
            <a:headEnd/>
            <a:tailEnd/>
          </a:ln>
          <a:effectLst/>
        </p:spPr>
        <p:txBody>
          <a:bodyPr wrap="none">
            <a:spAutoFit/>
          </a:bodyPr>
          <a:lstStyle/>
          <a:p>
            <a:r>
              <a:rPr lang="en-US" sz="1600"/>
              <a:t>Net 3</a:t>
            </a:r>
          </a:p>
        </p:txBody>
      </p:sp>
      <p:sp>
        <p:nvSpPr>
          <p:cNvPr id="21512" name="Rectangle 8"/>
          <p:cNvSpPr>
            <a:spLocks noChangeArrowheads="1"/>
          </p:cNvSpPr>
          <p:nvPr/>
        </p:nvSpPr>
        <p:spPr bwMode="auto">
          <a:xfrm>
            <a:off x="2514600" y="838200"/>
            <a:ext cx="685800" cy="838200"/>
          </a:xfrm>
          <a:prstGeom prst="rect">
            <a:avLst/>
          </a:prstGeom>
          <a:noFill/>
          <a:ln w="9525">
            <a:solidFill>
              <a:schemeClr val="tx1"/>
            </a:solidFill>
            <a:miter lim="800000"/>
            <a:headEnd/>
            <a:tailEnd/>
          </a:ln>
          <a:effectLst/>
        </p:spPr>
        <p:txBody>
          <a:bodyPr wrap="none" anchor="ctr"/>
          <a:lstStyle/>
          <a:p>
            <a:pPr algn="ctr"/>
            <a:r>
              <a:rPr lang="en-US" sz="1800"/>
              <a:t>R</a:t>
            </a:r>
            <a:r>
              <a:rPr lang="en-US" sz="1800" baseline="-25000"/>
              <a:t>1</a:t>
            </a:r>
          </a:p>
        </p:txBody>
      </p:sp>
      <p:sp>
        <p:nvSpPr>
          <p:cNvPr id="21514" name="Rectangle 10"/>
          <p:cNvSpPr>
            <a:spLocks noChangeArrowheads="1"/>
          </p:cNvSpPr>
          <p:nvPr/>
        </p:nvSpPr>
        <p:spPr bwMode="auto">
          <a:xfrm>
            <a:off x="5791200" y="838200"/>
            <a:ext cx="685800" cy="838200"/>
          </a:xfrm>
          <a:prstGeom prst="rect">
            <a:avLst/>
          </a:prstGeom>
          <a:noFill/>
          <a:ln w="9525">
            <a:solidFill>
              <a:schemeClr val="tx1"/>
            </a:solidFill>
            <a:miter lim="800000"/>
            <a:headEnd/>
            <a:tailEnd/>
          </a:ln>
          <a:effectLst/>
        </p:spPr>
        <p:txBody>
          <a:bodyPr wrap="none" anchor="ctr"/>
          <a:lstStyle/>
          <a:p>
            <a:pPr algn="ctr"/>
            <a:r>
              <a:rPr lang="en-US" sz="1800"/>
              <a:t>R</a:t>
            </a:r>
            <a:r>
              <a:rPr lang="en-US" sz="1800" baseline="-25000"/>
              <a:t>2</a:t>
            </a:r>
          </a:p>
        </p:txBody>
      </p:sp>
      <p:sp>
        <p:nvSpPr>
          <p:cNvPr id="21515" name="Line 11"/>
          <p:cNvSpPr>
            <a:spLocks noChangeShapeType="1"/>
          </p:cNvSpPr>
          <p:nvPr/>
        </p:nvSpPr>
        <p:spPr bwMode="auto">
          <a:xfrm>
            <a:off x="1676400" y="1295400"/>
            <a:ext cx="838200" cy="0"/>
          </a:xfrm>
          <a:prstGeom prst="line">
            <a:avLst/>
          </a:prstGeom>
          <a:noFill/>
          <a:ln w="9525">
            <a:solidFill>
              <a:schemeClr val="tx1"/>
            </a:solidFill>
            <a:round/>
            <a:headEnd/>
            <a:tailEnd/>
          </a:ln>
          <a:effectLst/>
        </p:spPr>
        <p:txBody>
          <a:bodyPr/>
          <a:lstStyle/>
          <a:p>
            <a:endParaRPr lang="en-SG"/>
          </a:p>
        </p:txBody>
      </p:sp>
      <p:sp>
        <p:nvSpPr>
          <p:cNvPr id="21516" name="Line 12"/>
          <p:cNvSpPr>
            <a:spLocks noChangeShapeType="1"/>
          </p:cNvSpPr>
          <p:nvPr/>
        </p:nvSpPr>
        <p:spPr bwMode="auto">
          <a:xfrm>
            <a:off x="3200400" y="1295400"/>
            <a:ext cx="685800" cy="0"/>
          </a:xfrm>
          <a:prstGeom prst="line">
            <a:avLst/>
          </a:prstGeom>
          <a:noFill/>
          <a:ln w="9525">
            <a:solidFill>
              <a:schemeClr val="tx1"/>
            </a:solidFill>
            <a:round/>
            <a:headEnd/>
            <a:tailEnd/>
          </a:ln>
          <a:effectLst/>
        </p:spPr>
        <p:txBody>
          <a:bodyPr/>
          <a:lstStyle/>
          <a:p>
            <a:endParaRPr lang="en-SG"/>
          </a:p>
        </p:txBody>
      </p:sp>
      <p:sp>
        <p:nvSpPr>
          <p:cNvPr id="21517" name="Line 13"/>
          <p:cNvSpPr>
            <a:spLocks noChangeShapeType="1"/>
          </p:cNvSpPr>
          <p:nvPr/>
        </p:nvSpPr>
        <p:spPr bwMode="auto">
          <a:xfrm>
            <a:off x="5105400" y="1295400"/>
            <a:ext cx="685800" cy="0"/>
          </a:xfrm>
          <a:prstGeom prst="line">
            <a:avLst/>
          </a:prstGeom>
          <a:noFill/>
          <a:ln w="9525">
            <a:solidFill>
              <a:schemeClr val="tx1"/>
            </a:solidFill>
            <a:round/>
            <a:headEnd/>
            <a:tailEnd/>
          </a:ln>
          <a:effectLst/>
        </p:spPr>
        <p:txBody>
          <a:bodyPr/>
          <a:lstStyle/>
          <a:p>
            <a:endParaRPr lang="en-SG"/>
          </a:p>
        </p:txBody>
      </p:sp>
      <p:sp>
        <p:nvSpPr>
          <p:cNvPr id="21518" name="Line 14"/>
          <p:cNvSpPr>
            <a:spLocks noChangeShapeType="1"/>
          </p:cNvSpPr>
          <p:nvPr/>
        </p:nvSpPr>
        <p:spPr bwMode="auto">
          <a:xfrm>
            <a:off x="6477000" y="1219200"/>
            <a:ext cx="838200" cy="0"/>
          </a:xfrm>
          <a:prstGeom prst="line">
            <a:avLst/>
          </a:prstGeom>
          <a:noFill/>
          <a:ln w="9525">
            <a:solidFill>
              <a:schemeClr val="tx1"/>
            </a:solidFill>
            <a:round/>
            <a:headEnd/>
            <a:tailEnd/>
          </a:ln>
          <a:effectLst/>
        </p:spPr>
        <p:txBody>
          <a:bodyPr/>
          <a:lstStyle/>
          <a:p>
            <a:endParaRPr lang="en-SG"/>
          </a:p>
        </p:txBody>
      </p:sp>
      <p:sp>
        <p:nvSpPr>
          <p:cNvPr id="21519" name="Freeform 15"/>
          <p:cNvSpPr>
            <a:spLocks/>
          </p:cNvSpPr>
          <p:nvPr/>
        </p:nvSpPr>
        <p:spPr bwMode="auto">
          <a:xfrm>
            <a:off x="1219200" y="977900"/>
            <a:ext cx="3124200" cy="254000"/>
          </a:xfrm>
          <a:custGeom>
            <a:avLst/>
            <a:gdLst/>
            <a:ahLst/>
            <a:cxnLst>
              <a:cxn ang="0">
                <a:pos x="0" y="56"/>
              </a:cxn>
              <a:cxn ang="0">
                <a:pos x="192" y="56"/>
              </a:cxn>
              <a:cxn ang="0">
                <a:pos x="384" y="152"/>
              </a:cxn>
              <a:cxn ang="0">
                <a:pos x="1152" y="8"/>
              </a:cxn>
              <a:cxn ang="0">
                <a:pos x="1968" y="104"/>
              </a:cxn>
            </a:cxnLst>
            <a:rect l="0" t="0" r="r" b="b"/>
            <a:pathLst>
              <a:path w="1968" h="160">
                <a:moveTo>
                  <a:pt x="0" y="56"/>
                </a:moveTo>
                <a:cubicBezTo>
                  <a:pt x="64" y="48"/>
                  <a:pt x="128" y="40"/>
                  <a:pt x="192" y="56"/>
                </a:cubicBezTo>
                <a:cubicBezTo>
                  <a:pt x="256" y="72"/>
                  <a:pt x="224" y="160"/>
                  <a:pt x="384" y="152"/>
                </a:cubicBezTo>
                <a:cubicBezTo>
                  <a:pt x="544" y="144"/>
                  <a:pt x="888" y="16"/>
                  <a:pt x="1152" y="8"/>
                </a:cubicBezTo>
                <a:cubicBezTo>
                  <a:pt x="1416" y="0"/>
                  <a:pt x="1692" y="52"/>
                  <a:pt x="1968" y="104"/>
                </a:cubicBezTo>
              </a:path>
            </a:pathLst>
          </a:custGeom>
          <a:noFill/>
          <a:ln w="9525">
            <a:solidFill>
              <a:srgbClr val="009900"/>
            </a:solidFill>
            <a:round/>
            <a:headEnd type="none" w="med" len="med"/>
            <a:tailEnd type="triangle" w="med" len="med"/>
          </a:ln>
          <a:effectLst/>
        </p:spPr>
        <p:txBody>
          <a:bodyPr/>
          <a:lstStyle/>
          <a:p>
            <a:endParaRPr lang="en-SG"/>
          </a:p>
        </p:txBody>
      </p:sp>
      <p:sp>
        <p:nvSpPr>
          <p:cNvPr id="21520" name="Freeform 16"/>
          <p:cNvSpPr>
            <a:spLocks/>
          </p:cNvSpPr>
          <p:nvPr/>
        </p:nvSpPr>
        <p:spPr bwMode="auto">
          <a:xfrm>
            <a:off x="1219200" y="1346200"/>
            <a:ext cx="6248400" cy="266700"/>
          </a:xfrm>
          <a:custGeom>
            <a:avLst/>
            <a:gdLst/>
            <a:ahLst/>
            <a:cxnLst>
              <a:cxn ang="0">
                <a:pos x="0" y="112"/>
              </a:cxn>
              <a:cxn ang="0">
                <a:pos x="288" y="160"/>
              </a:cxn>
              <a:cxn ang="0">
                <a:pos x="672" y="64"/>
              </a:cxn>
              <a:cxn ang="0">
                <a:pos x="960" y="64"/>
              </a:cxn>
              <a:cxn ang="0">
                <a:pos x="1104" y="112"/>
              </a:cxn>
              <a:cxn ang="0">
                <a:pos x="1920" y="112"/>
              </a:cxn>
              <a:cxn ang="0">
                <a:pos x="2496" y="160"/>
              </a:cxn>
              <a:cxn ang="0">
                <a:pos x="3264" y="112"/>
              </a:cxn>
              <a:cxn ang="0">
                <a:pos x="3744" y="16"/>
              </a:cxn>
              <a:cxn ang="0">
                <a:pos x="3936" y="16"/>
              </a:cxn>
            </a:cxnLst>
            <a:rect l="0" t="0" r="r" b="b"/>
            <a:pathLst>
              <a:path w="3936" h="168">
                <a:moveTo>
                  <a:pt x="0" y="112"/>
                </a:moveTo>
                <a:cubicBezTo>
                  <a:pt x="88" y="140"/>
                  <a:pt x="176" y="168"/>
                  <a:pt x="288" y="160"/>
                </a:cubicBezTo>
                <a:cubicBezTo>
                  <a:pt x="400" y="152"/>
                  <a:pt x="560" y="80"/>
                  <a:pt x="672" y="64"/>
                </a:cubicBezTo>
                <a:cubicBezTo>
                  <a:pt x="784" y="48"/>
                  <a:pt x="888" y="56"/>
                  <a:pt x="960" y="64"/>
                </a:cubicBezTo>
                <a:cubicBezTo>
                  <a:pt x="1032" y="72"/>
                  <a:pt x="944" y="104"/>
                  <a:pt x="1104" y="112"/>
                </a:cubicBezTo>
                <a:cubicBezTo>
                  <a:pt x="1264" y="120"/>
                  <a:pt x="1688" y="104"/>
                  <a:pt x="1920" y="112"/>
                </a:cubicBezTo>
                <a:cubicBezTo>
                  <a:pt x="2152" y="120"/>
                  <a:pt x="2272" y="160"/>
                  <a:pt x="2496" y="160"/>
                </a:cubicBezTo>
                <a:cubicBezTo>
                  <a:pt x="2720" y="160"/>
                  <a:pt x="3056" y="136"/>
                  <a:pt x="3264" y="112"/>
                </a:cubicBezTo>
                <a:cubicBezTo>
                  <a:pt x="3472" y="88"/>
                  <a:pt x="3632" y="32"/>
                  <a:pt x="3744" y="16"/>
                </a:cubicBezTo>
                <a:cubicBezTo>
                  <a:pt x="3856" y="0"/>
                  <a:pt x="3896" y="8"/>
                  <a:pt x="3936" y="16"/>
                </a:cubicBezTo>
              </a:path>
            </a:pathLst>
          </a:custGeom>
          <a:noFill/>
          <a:ln w="9525">
            <a:solidFill>
              <a:srgbClr val="CC6600"/>
            </a:solidFill>
            <a:round/>
            <a:headEnd type="none" w="med" len="med"/>
            <a:tailEnd type="triangle" w="med" len="med"/>
          </a:ln>
          <a:effectLst/>
        </p:spPr>
        <p:txBody>
          <a:bodyPr/>
          <a:lstStyle/>
          <a:p>
            <a:endParaRPr lang="en-SG"/>
          </a:p>
        </p:txBody>
      </p:sp>
      <p:sp>
        <p:nvSpPr>
          <p:cNvPr id="21521" name="Text Box 17"/>
          <p:cNvSpPr txBox="1">
            <a:spLocks noChangeArrowheads="1"/>
          </p:cNvSpPr>
          <p:nvPr/>
        </p:nvSpPr>
        <p:spPr bwMode="auto">
          <a:xfrm>
            <a:off x="2146300" y="2109788"/>
            <a:ext cx="4821238" cy="1190625"/>
          </a:xfrm>
          <a:prstGeom prst="rect">
            <a:avLst/>
          </a:prstGeom>
          <a:noFill/>
          <a:ln w="9525">
            <a:noFill/>
            <a:miter lim="800000"/>
            <a:headEnd/>
            <a:tailEnd/>
          </a:ln>
          <a:effectLst/>
        </p:spPr>
        <p:txBody>
          <a:bodyPr wrap="none">
            <a:spAutoFit/>
          </a:bodyPr>
          <a:lstStyle/>
          <a:p>
            <a:pPr algn="ctr"/>
            <a:r>
              <a:rPr lang="en-US" sz="1800"/>
              <a:t>Pada jaringan internet yang </a:t>
            </a:r>
          </a:p>
          <a:p>
            <a:pPr algn="ctr"/>
            <a:r>
              <a:rPr lang="en-US" sz="1800"/>
              <a:t>terdiri dari jaringan yang jumlahnya banyak, </a:t>
            </a:r>
          </a:p>
          <a:p>
            <a:pPr algn="ctr"/>
            <a:r>
              <a:rPr lang="en-US" sz="1800"/>
              <a:t>tugas router dalam membuat keputusan </a:t>
            </a:r>
          </a:p>
          <a:p>
            <a:pPr algn="ctr"/>
            <a:r>
              <a:rPr lang="en-US" sz="1800"/>
              <a:t>untuk mengirimkan paket akan semakin rumit</a:t>
            </a:r>
          </a:p>
        </p:txBody>
      </p:sp>
      <p:sp>
        <p:nvSpPr>
          <p:cNvPr id="21522" name="Text Box 18"/>
          <p:cNvSpPr txBox="1">
            <a:spLocks noChangeArrowheads="1"/>
          </p:cNvSpPr>
          <p:nvPr/>
        </p:nvSpPr>
        <p:spPr bwMode="auto">
          <a:xfrm>
            <a:off x="1360488" y="3656013"/>
            <a:ext cx="6403975" cy="915987"/>
          </a:xfrm>
          <a:prstGeom prst="rect">
            <a:avLst/>
          </a:prstGeom>
          <a:noFill/>
          <a:ln w="9525">
            <a:noFill/>
            <a:miter lim="800000"/>
            <a:headEnd/>
            <a:tailEnd/>
          </a:ln>
          <a:effectLst/>
        </p:spPr>
        <p:txBody>
          <a:bodyPr wrap="none">
            <a:spAutoFit/>
          </a:bodyPr>
          <a:lstStyle/>
          <a:p>
            <a:pPr algn="ctr"/>
            <a:r>
              <a:rPr lang="en-US" sz="1800"/>
              <a:t>Dalam mem-forward paket, </a:t>
            </a:r>
          </a:p>
          <a:p>
            <a:pPr algn="ctr"/>
            <a:r>
              <a:rPr lang="en-US" sz="1800"/>
              <a:t>router tidak menggunakan komputer tujuan sebagai patokan </a:t>
            </a:r>
          </a:p>
          <a:p>
            <a:pPr algn="ctr"/>
            <a:r>
              <a:rPr lang="en-US" sz="1800"/>
              <a:t>melainkan menggunakan jaringan tujuan sbg patokan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SG"/>
          </a:p>
        </p:txBody>
      </p:sp>
      <p:sp>
        <p:nvSpPr>
          <p:cNvPr id="4" name="Content Placeholder 3"/>
          <p:cNvSpPr>
            <a:spLocks noGrp="1"/>
          </p:cNvSpPr>
          <p:nvPr>
            <p:ph sz="quarter" idx="1"/>
          </p:nvPr>
        </p:nvSpPr>
        <p:spPr>
          <a:xfrm>
            <a:off x="428596" y="1447800"/>
            <a:ext cx="8258204" cy="4572000"/>
          </a:xfrm>
        </p:spPr>
        <p:txBody>
          <a:bodyPr>
            <a:normAutofit/>
          </a:bodyPr>
          <a:lstStyle/>
          <a:p>
            <a:r>
              <a:rPr lang="en-US" i="1" dirty="0" smtClean="0"/>
              <a:t>Local-area networks (LANs)</a:t>
            </a:r>
            <a:r>
              <a:rPr lang="en-US" dirty="0" smtClean="0"/>
              <a:t> evolved around the PC revolution. LANs enabled multiple users in a relatively small geographical area to exchange files and messages, as well as access shared resources such as file servers and printers. </a:t>
            </a:r>
          </a:p>
          <a:p>
            <a:pPr eaLnBrk="0" hangingPunct="0"/>
            <a:r>
              <a:rPr lang="en-US" i="1" dirty="0" smtClean="0"/>
              <a:t>Wide-area networks (WANs) interconnect LANs with geographically dispersed users to create connectivity. Some of the technologies used for connecting LANs include T1, T3, ATM, ISDN, ADSL, Frame Relay, radio links, and others. New methods of connecting dispersed LANs are appearing everyday. </a:t>
            </a:r>
          </a:p>
          <a:p>
            <a:pPr eaLnBrk="0" hangingPunct="0"/>
            <a:endParaRPr lang="en-US" dirty="0" smtClean="0"/>
          </a:p>
          <a:p>
            <a:endParaRPr lang="en-SG"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b="1"/>
              <a:t>Internetworking Challenges</a:t>
            </a:r>
          </a:p>
        </p:txBody>
      </p:sp>
      <p:sp>
        <p:nvSpPr>
          <p:cNvPr id="4099" name="Rectangle 3"/>
          <p:cNvSpPr>
            <a:spLocks noGrp="1" noChangeArrowheads="1"/>
          </p:cNvSpPr>
          <p:nvPr>
            <p:ph type="body" idx="1"/>
          </p:nvPr>
        </p:nvSpPr>
        <p:spPr/>
        <p:txBody>
          <a:bodyPr/>
          <a:lstStyle/>
          <a:p>
            <a:pPr algn="just">
              <a:lnSpc>
                <a:spcPct val="150000"/>
              </a:lnSpc>
            </a:pPr>
            <a:r>
              <a:rPr lang="en-US" dirty="0"/>
              <a:t>Implementing a functional internetwork is no simple task. Many challenges must be faced, especially in the areas of connectivity, reliability, network management, and flexibility. Each area is key in establishing an efficient and effective internetwork.</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187</TotalTime>
  <Words>1691</Words>
  <Application>Microsoft Office PowerPoint</Application>
  <PresentationFormat>On-screen Show (4:3)</PresentationFormat>
  <Paragraphs>220</Paragraphs>
  <Slides>53</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53</vt:i4>
      </vt:variant>
    </vt:vector>
  </HeadingPairs>
  <TitlesOfParts>
    <vt:vector size="56" baseType="lpstr">
      <vt:lpstr>Equity</vt:lpstr>
      <vt:lpstr>Microsoft Word Picture</vt:lpstr>
      <vt:lpstr>Bitmap Image</vt:lpstr>
      <vt:lpstr>InternetWorking  (Internet)</vt:lpstr>
      <vt:lpstr>INTERNET WORKING</vt:lpstr>
      <vt:lpstr>Internetwork</vt:lpstr>
      <vt:lpstr>Slide 4</vt:lpstr>
      <vt:lpstr>Arsitektur internet</vt:lpstr>
      <vt:lpstr>Slide 6</vt:lpstr>
      <vt:lpstr>Slide 7</vt:lpstr>
      <vt:lpstr>Slide 8</vt:lpstr>
      <vt:lpstr>Internetworking Challenges</vt:lpstr>
      <vt:lpstr>Internet</vt:lpstr>
      <vt:lpstr>Model referensi OSI dan Standarisasi</vt:lpstr>
      <vt:lpstr>Open System Interconnection  Reference Model</vt:lpstr>
      <vt:lpstr>OSI Model Physical Layer</vt:lpstr>
      <vt:lpstr>OSI Model Data Link Layer</vt:lpstr>
      <vt:lpstr>Slide 15</vt:lpstr>
      <vt:lpstr>Slide 16</vt:lpstr>
      <vt:lpstr>Sejarah Internet</vt:lpstr>
      <vt:lpstr>Slide 18</vt:lpstr>
      <vt:lpstr>Slide 19</vt:lpstr>
      <vt:lpstr>Cara Pengaksesan Internet</vt:lpstr>
      <vt:lpstr>Slide 21</vt:lpstr>
      <vt:lpstr>Slide 22</vt:lpstr>
      <vt:lpstr>Slide 23</vt:lpstr>
      <vt:lpstr>Slide 24</vt:lpstr>
      <vt:lpstr>Sumber Daya Internet</vt:lpstr>
      <vt:lpstr>Sumber Daya Internet</vt:lpstr>
      <vt:lpstr>World Wide Web</vt:lpstr>
      <vt:lpstr>Slide 28</vt:lpstr>
      <vt:lpstr>Slide 29</vt:lpstr>
      <vt:lpstr>Slide 30</vt:lpstr>
      <vt:lpstr>Intranet</vt:lpstr>
      <vt:lpstr>Intranet (Lanjutan)</vt:lpstr>
      <vt:lpstr>Extranet</vt:lpstr>
      <vt:lpstr>STREAM</vt:lpstr>
      <vt:lpstr>Stream</vt:lpstr>
      <vt:lpstr>Cara Kerja Stream Technology</vt:lpstr>
      <vt:lpstr>Keyword Streaming Technology</vt:lpstr>
      <vt:lpstr>Slide 38</vt:lpstr>
      <vt:lpstr>Protocol for streaming</vt:lpstr>
      <vt:lpstr>SDP ( Session Description Protocol )</vt:lpstr>
      <vt:lpstr>RTP ( Real-time Transport Protocol )</vt:lpstr>
      <vt:lpstr>RCTP (Real Time Control Protocol)</vt:lpstr>
      <vt:lpstr>HTTP (Hypertext Transfer Protocol)</vt:lpstr>
      <vt:lpstr>RTSP (Real Time Streaming Protocol)</vt:lpstr>
      <vt:lpstr>RTSP system</vt:lpstr>
      <vt:lpstr>Jenis Aplikasi Teknologi Informasi dan Komunikasi</vt:lpstr>
      <vt:lpstr>Jenis Aplikasi Teknologi Informasi  dan komunikasi </vt:lpstr>
      <vt:lpstr>Slide 48</vt:lpstr>
      <vt:lpstr>Slide 49</vt:lpstr>
      <vt:lpstr>Slide 50</vt:lpstr>
      <vt:lpstr>Infrastruktur Teknologi Informasi</vt:lpstr>
      <vt:lpstr>Slide 52</vt:lpstr>
      <vt:lpstr>Slide 53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InternetWorking  (Internet)</dc:title>
  <dc:creator>HP Mini</dc:creator>
  <cp:lastModifiedBy>HP Mini</cp:lastModifiedBy>
  <cp:revision>4</cp:revision>
  <dcterms:created xsi:type="dcterms:W3CDTF">2011-06-05T12:16:00Z</dcterms:created>
  <dcterms:modified xsi:type="dcterms:W3CDTF">2011-06-05T15:23:49Z</dcterms:modified>
</cp:coreProperties>
</file>