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handoutMasterIdLst>
    <p:handoutMasterId r:id="rId27"/>
  </p:handoutMasterIdLst>
  <p:sldIdLst>
    <p:sldId id="256" r:id="rId2"/>
    <p:sldId id="282" r:id="rId3"/>
    <p:sldId id="257" r:id="rId4"/>
    <p:sldId id="285" r:id="rId5"/>
    <p:sldId id="290" r:id="rId6"/>
    <p:sldId id="284" r:id="rId7"/>
    <p:sldId id="286" r:id="rId8"/>
    <p:sldId id="287" r:id="rId9"/>
    <p:sldId id="288" r:id="rId10"/>
    <p:sldId id="289" r:id="rId11"/>
    <p:sldId id="258" r:id="rId12"/>
    <p:sldId id="293" r:id="rId13"/>
    <p:sldId id="259" r:id="rId14"/>
    <p:sldId id="261" r:id="rId15"/>
    <p:sldId id="262" r:id="rId16"/>
    <p:sldId id="263" r:id="rId17"/>
    <p:sldId id="294" r:id="rId18"/>
    <p:sldId id="295" r:id="rId19"/>
    <p:sldId id="296" r:id="rId20"/>
    <p:sldId id="297" r:id="rId21"/>
    <p:sldId id="298" r:id="rId22"/>
    <p:sldId id="300" r:id="rId23"/>
    <p:sldId id="264" r:id="rId24"/>
    <p:sldId id="265" r:id="rId25"/>
    <p:sldId id="266"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4660" autoAdjust="0"/>
  </p:normalViewPr>
  <p:slideViewPr>
    <p:cSldViewPr>
      <p:cViewPr varScale="1">
        <p:scale>
          <a:sx n="52" d="100"/>
          <a:sy n="52" d="100"/>
        </p:scale>
        <p:origin x="-1026" y="-96"/>
      </p:cViewPr>
      <p:guideLst>
        <p:guide orient="horz" pos="2160"/>
        <p:guide pos="2880"/>
      </p:guideLst>
    </p:cSldViewPr>
  </p:slideViewPr>
  <p:notesTextViewPr>
    <p:cViewPr>
      <p:scale>
        <a:sx n="100" d="100"/>
        <a:sy n="100" d="100"/>
      </p:scale>
      <p:origin x="0" y="0"/>
    </p:cViewPr>
  </p:notesTextViewPr>
  <p:notesViewPr>
    <p:cSldViewPr>
      <p:cViewPr varScale="1">
        <p:scale>
          <a:sx n="42" d="100"/>
          <a:sy n="42" d="100"/>
        </p:scale>
        <p:origin x="-2172"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5453382-FF2E-484E-ADAC-004B88B45DF8}" type="datetimeFigureOut">
              <a:rPr lang="en-US" smtClean="0"/>
              <a:t>6/5/2011</a:t>
            </a:fld>
            <a:endParaRPr lang="en-SG"/>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4008D3-243D-45BB-89D1-78DF1ADE5702}" type="slidenum">
              <a:rPr lang="en-SG" smtClean="0"/>
              <a:t>‹#›</a:t>
            </a:fld>
            <a:endParaRPr lang="en-SG"/>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3"/>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pPr>
                <a:defRPr/>
              </a:pPr>
              <a:endParaRPr lang="en-US"/>
            </a:p>
          </p:txBody>
        </p:sp>
      </p:grpSp>
      <p:sp>
        <p:nvSpPr>
          <p:cNvPr id="20487" name="Rectangle 7"/>
          <p:cNvSpPr>
            <a:spLocks noGrp="1" noChangeArrowheads="1"/>
          </p:cNvSpPr>
          <p:nvPr>
            <p:ph type="ctrTitle"/>
          </p:nvPr>
        </p:nvSpPr>
        <p:spPr>
          <a:xfrm>
            <a:off x="228600" y="1427163"/>
            <a:ext cx="8077200" cy="1609725"/>
          </a:xfrm>
        </p:spPr>
        <p:txBody>
          <a:bodyPr/>
          <a:lstStyle>
            <a:lvl1pPr>
              <a:defRPr sz="4600"/>
            </a:lvl1pPr>
          </a:lstStyle>
          <a:p>
            <a:r>
              <a:rPr lang="en-US"/>
              <a:t>Click to edit Master title style</a:t>
            </a:r>
          </a:p>
        </p:txBody>
      </p:sp>
      <p:sp>
        <p:nvSpPr>
          <p:cNvPr id="20488"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a:t>Click to edit Master subtitle style</a:t>
            </a:r>
          </a:p>
        </p:txBody>
      </p:sp>
      <p:sp>
        <p:nvSpPr>
          <p:cNvPr id="10" name="Rectangle 9"/>
          <p:cNvSpPr>
            <a:spLocks noGrp="1" noChangeArrowheads="1"/>
          </p:cNvSpPr>
          <p:nvPr>
            <p:ph type="dt" sz="half" idx="10"/>
          </p:nvPr>
        </p:nvSpPr>
        <p:spPr>
          <a:xfrm>
            <a:off x="457200" y="6248400"/>
            <a:ext cx="2133600" cy="471488"/>
          </a:xfrm>
        </p:spPr>
        <p:txBody>
          <a:bodyPr/>
          <a:lstStyle>
            <a:lvl1pPr>
              <a:defRPr smtClean="0"/>
            </a:lvl1pPr>
          </a:lstStyle>
          <a:p>
            <a:pPr>
              <a:defRPr/>
            </a:pPr>
            <a:endParaRPr lang="en-US"/>
          </a:p>
        </p:txBody>
      </p:sp>
      <p:sp>
        <p:nvSpPr>
          <p:cNvPr id="11" name="Rectangle 10"/>
          <p:cNvSpPr>
            <a:spLocks noGrp="1" noChangeArrowheads="1"/>
          </p:cNvSpPr>
          <p:nvPr>
            <p:ph type="ftr" sz="quarter" idx="11"/>
          </p:nvPr>
        </p:nvSpPr>
        <p:spPr>
          <a:xfrm>
            <a:off x="3124200" y="6253163"/>
            <a:ext cx="2895600" cy="457200"/>
          </a:xfrm>
        </p:spPr>
        <p:txBody>
          <a:bodyPr/>
          <a:lstStyle>
            <a:lvl1pPr>
              <a:defRPr smtClean="0"/>
            </a:lvl1pPr>
          </a:lstStyle>
          <a:p>
            <a:pPr>
              <a:defRPr/>
            </a:pPr>
            <a:endParaRPr lang="en-US"/>
          </a:p>
        </p:txBody>
      </p:sp>
      <p:sp>
        <p:nvSpPr>
          <p:cNvPr id="12" name="Rectangle 11"/>
          <p:cNvSpPr>
            <a:spLocks noGrp="1" noChangeArrowheads="1"/>
          </p:cNvSpPr>
          <p:nvPr>
            <p:ph type="sldNum" sz="quarter" idx="12"/>
          </p:nvPr>
        </p:nvSpPr>
        <p:spPr>
          <a:xfrm>
            <a:off x="6553200" y="6248400"/>
            <a:ext cx="2133600" cy="471488"/>
          </a:xfrm>
        </p:spPr>
        <p:txBody>
          <a:bodyPr/>
          <a:lstStyle>
            <a:lvl1pPr>
              <a:defRPr smtClean="0"/>
            </a:lvl1pPr>
          </a:lstStyle>
          <a:p>
            <a:pPr>
              <a:defRPr/>
            </a:pPr>
            <a:fld id="{2E77C5BE-6B2F-4724-974B-CE47CC68014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4C009A89-1B3F-48B9-87B6-4DCE0F9F75B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B3C939A9-29BE-4204-8DE7-F0234AC185E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0"/>
            <a:ext cx="7924800" cy="4419600"/>
          </a:xfrm>
        </p:spPr>
        <p:txBody>
          <a:bodyPr/>
          <a:lstStyle/>
          <a:p>
            <a:pPr lvl="0"/>
            <a:endParaRPr lang="en-US" noProof="0" smtClean="0"/>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E379D666-210F-4D86-BD80-B5F4B12590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47BDE293-D979-4AB9-B3A9-DEBE1133DCC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14026241-58D4-4598-AB4F-6545F6CD4E4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9E8FF4DB-D341-408A-BD52-4324C9FC762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E177CC04-E199-48A2-8CC4-6EFE5294558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BE408A91-F249-492E-9631-8A3849FFA55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7A3F1E54-80C7-4060-8FF8-2E979B02510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3BBB1E8A-18F6-44CD-95AB-8F0B2313708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ECC4FF45-5D09-4AEF-B569-6E151CC7CD9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2"/>
          <p:cNvGrpSpPr>
            <a:grpSpLocks/>
          </p:cNvGrpSpPr>
          <p:nvPr/>
        </p:nvGrpSpPr>
        <p:grpSpPr bwMode="auto">
          <a:xfrm>
            <a:off x="0" y="152400"/>
            <a:ext cx="8686800" cy="6096000"/>
            <a:chOff x="0" y="96"/>
            <a:chExt cx="5472" cy="3840"/>
          </a:xfrm>
        </p:grpSpPr>
        <p:sp>
          <p:nvSpPr>
            <p:cNvPr id="19459"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19460"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9461"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pPr>
                <a:defRPr/>
              </a:pPr>
              <a:endParaRPr lang="en-US"/>
            </a:p>
          </p:txBody>
        </p:sp>
      </p:grpSp>
      <p:sp>
        <p:nvSpPr>
          <p:cNvPr id="2051"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946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vl1pPr>
          </a:lstStyle>
          <a:p>
            <a:pPr>
              <a:defRPr/>
            </a:pPr>
            <a:endParaRPr lang="en-US"/>
          </a:p>
        </p:txBody>
      </p:sp>
      <p:sp>
        <p:nvSpPr>
          <p:cNvPr id="1946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itchFamily="34" charset="0"/>
              </a:defRPr>
            </a:lvl1pPr>
          </a:lstStyle>
          <a:p>
            <a:pPr>
              <a:defRPr/>
            </a:pPr>
            <a:fld id="{FB5348E7-1E36-4EEE-93B9-C40403695B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imaxforum.org/news/events.asp"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smtClean="0"/>
              <a:t>Wireless Network</a:t>
            </a:r>
          </a:p>
        </p:txBody>
      </p:sp>
      <p:sp>
        <p:nvSpPr>
          <p:cNvPr id="4099" name="Rectangle 3"/>
          <p:cNvSpPr>
            <a:spLocks noGrp="1" noChangeArrowheads="1"/>
          </p:cNvSpPr>
          <p:nvPr>
            <p:ph type="subTitle" idx="1"/>
          </p:nvPr>
        </p:nvSpPr>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endParaRPr lang="en-US" smtClean="0"/>
          </a:p>
        </p:txBody>
      </p:sp>
      <p:graphicFrame>
        <p:nvGraphicFramePr>
          <p:cNvPr id="4" name="Table 3"/>
          <p:cNvGraphicFramePr>
            <a:graphicFrameLocks noGrp="1"/>
          </p:cNvGraphicFramePr>
          <p:nvPr/>
        </p:nvGraphicFramePr>
        <p:xfrm>
          <a:off x="685800" y="1371600"/>
          <a:ext cx="7772401" cy="4572000"/>
        </p:xfrm>
        <a:graphic>
          <a:graphicData uri="http://schemas.openxmlformats.org/drawingml/2006/table">
            <a:tbl>
              <a:tblPr/>
              <a:tblGrid>
                <a:gridCol w="1113020"/>
                <a:gridCol w="1789647"/>
                <a:gridCol w="1509739"/>
                <a:gridCol w="1507535"/>
                <a:gridCol w="1852460"/>
              </a:tblGrid>
              <a:tr h="4572000">
                <a:tc>
                  <a:txBody>
                    <a:bodyPr/>
                    <a:lstStyle/>
                    <a:p>
                      <a:pPr algn="just">
                        <a:spcAft>
                          <a:spcPts val="0"/>
                        </a:spcAft>
                      </a:pPr>
                      <a:r>
                        <a:rPr lang="nl-NL" sz="1800" dirty="0">
                          <a:latin typeface="Gill Sans MT"/>
                          <a:ea typeface="Times New Roman"/>
                        </a:rPr>
                        <a:t>W-WAN</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1800">
                          <a:latin typeface="Gill Sans MT"/>
                          <a:ea typeface="Times New Roman"/>
                        </a:rPr>
                        <a:t>Mencakup area yang sangat luas ,seperti koneksi antar negara atau benua</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1800">
                          <a:latin typeface="Gill Sans MT"/>
                          <a:ea typeface="Times New Roman"/>
                        </a:rPr>
                        <a:t>Rendah, kecepatan data hanya mencapai 170 Kbps , dan biasanya hanya 56 kbps, hampir sama seperti koneksi dial up telepon atau  modem. </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1800" dirty="0">
                          <a:latin typeface="Gill Sans MT"/>
                          <a:ea typeface="Times New Roman"/>
                        </a:rPr>
                        <a:t>CDPD, cellular 2G,  3G</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nl-NL" sz="1800" dirty="0">
                        <a:latin typeface="Gill Sans M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1521" name="Picture 1"/>
          <p:cNvPicPr>
            <a:picLocks noChangeAspect="1" noChangeArrowheads="1"/>
          </p:cNvPicPr>
          <p:nvPr/>
        </p:nvPicPr>
        <p:blipFill>
          <a:blip r:embed="rId2"/>
          <a:srcRect/>
          <a:stretch>
            <a:fillRect/>
          </a:stretch>
        </p:blipFill>
        <p:spPr bwMode="auto">
          <a:xfrm>
            <a:off x="5181600" y="2362200"/>
            <a:ext cx="3276600" cy="339883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Keuntungan komunikasi nirkabel</a:t>
            </a:r>
          </a:p>
        </p:txBody>
      </p:sp>
      <p:sp>
        <p:nvSpPr>
          <p:cNvPr id="22531" name="Rectangle 3"/>
          <p:cNvSpPr>
            <a:spLocks noGrp="1" noChangeArrowheads="1"/>
          </p:cNvSpPr>
          <p:nvPr>
            <p:ph type="body" idx="1"/>
          </p:nvPr>
        </p:nvSpPr>
        <p:spPr>
          <a:xfrm>
            <a:off x="609600" y="1447800"/>
            <a:ext cx="7924800" cy="4572000"/>
          </a:xfrm>
        </p:spPr>
        <p:txBody>
          <a:bodyPr/>
          <a:lstStyle/>
          <a:p>
            <a:pPr eaLnBrk="1" hangingPunct="1">
              <a:lnSpc>
                <a:spcPct val="80000"/>
              </a:lnSpc>
            </a:pPr>
            <a:r>
              <a:rPr lang="en-US" sz="2400" smtClean="0"/>
              <a:t>Mobility : bisa menyediakan layanan kepada user dengan dimana saja</a:t>
            </a:r>
          </a:p>
          <a:p>
            <a:pPr eaLnBrk="1" hangingPunct="1">
              <a:lnSpc>
                <a:spcPct val="80000"/>
              </a:lnSpc>
            </a:pPr>
            <a:r>
              <a:rPr lang="en-US" sz="2400" smtClean="0"/>
              <a:t>instalasi cepat dan sangat mudah.</a:t>
            </a:r>
          </a:p>
          <a:p>
            <a:pPr eaLnBrk="1" hangingPunct="1">
              <a:lnSpc>
                <a:spcPct val="80000"/>
              </a:lnSpc>
            </a:pPr>
            <a:r>
              <a:rPr lang="en-US" sz="2400" smtClean="0"/>
              <a:t>memungkinkan suatu jaringan mencapai tempat yang tidak dapat dicapai dengan kabel</a:t>
            </a:r>
          </a:p>
          <a:p>
            <a:pPr eaLnBrk="1" hangingPunct="1">
              <a:lnSpc>
                <a:spcPct val="80000"/>
              </a:lnSpc>
            </a:pPr>
            <a:r>
              <a:rPr lang="en-US" sz="2400" smtClean="0"/>
              <a:t>jika diperhitungkan secara keseluruhan, instalasi dan cost-nya secara signifikan lebih murah.</a:t>
            </a:r>
          </a:p>
          <a:p>
            <a:pPr eaLnBrk="1" hangingPunct="1">
              <a:lnSpc>
                <a:spcPct val="80000"/>
              </a:lnSpc>
            </a:pPr>
            <a:r>
              <a:rPr lang="en-US" sz="2400" smtClean="0"/>
              <a:t>Scalability : bisa dikonfigurasi dalam berbagai macam topologi untuk kebutuhan yang beragam</a:t>
            </a:r>
          </a:p>
          <a:p>
            <a:pPr eaLnBrk="1" hangingPunct="1"/>
            <a:r>
              <a:rPr lang="nl-NL" sz="2400" smtClean="0"/>
              <a:t>memiliki kemampuan untuk berkomunikasi secara efektif dengan lainnya (</a:t>
            </a:r>
            <a:r>
              <a:rPr lang="nl-NL" sz="2400" i="1" smtClean="0"/>
              <a:t>Interoperable</a:t>
            </a:r>
            <a:r>
              <a:rPr lang="nl-NL" sz="2400" smtClean="0"/>
              <a:t> )</a:t>
            </a:r>
            <a:endParaRPr lang="en-US" sz="2400" smtClean="0"/>
          </a:p>
          <a:p>
            <a:pPr eaLnBrk="1" hangingPunct="1">
              <a:buFont typeface="Wingdings" pitchFamily="2" charset="2"/>
              <a:buNone/>
            </a:pPr>
            <a:endParaRPr lang="en-US" sz="2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Kekurangan :</a:t>
            </a:r>
          </a:p>
        </p:txBody>
      </p:sp>
      <p:sp>
        <p:nvSpPr>
          <p:cNvPr id="23555" name="Content Placeholder 2"/>
          <p:cNvSpPr>
            <a:spLocks noGrp="1"/>
          </p:cNvSpPr>
          <p:nvPr>
            <p:ph idx="1"/>
          </p:nvPr>
        </p:nvSpPr>
        <p:spPr/>
        <p:txBody>
          <a:bodyPr/>
          <a:lstStyle/>
          <a:p>
            <a:pPr eaLnBrk="1" hangingPunct="1"/>
            <a:r>
              <a:rPr lang="nl-NL" sz="2400" smtClean="0"/>
              <a:t>Dipengaruhi oleh faktor luar seperti cuaca. Hujan, salju dan kabut bisa mempengaruhi penyebaran sinyal bahkan sampai berkurang 50 % nya </a:t>
            </a:r>
            <a:endParaRPr lang="en-US" sz="2400" smtClean="0"/>
          </a:p>
          <a:p>
            <a:pPr eaLnBrk="1" hangingPunct="1"/>
            <a:r>
              <a:rPr lang="nl-NL" sz="2400" smtClean="0"/>
              <a:t>Halangan seperti pohon, gedung juga bisa mempengaruhi. Sehingga  faktor ini sangat penting diperhitungkan untuk merencanakan instalasi wireless MAN atau WAN. </a:t>
            </a:r>
            <a:endParaRPr lang="en-US" sz="2400" smtClean="0"/>
          </a:p>
          <a:p>
            <a:pPr eaLnBrk="1" hangingPunct="1"/>
            <a:r>
              <a:rPr lang="nl-NL" sz="2400" smtClean="0"/>
              <a:t>Kemungkinan besar interfensi terhadap sesama hubungan wireless pada perangkat lainnya. Interfensi disebabkan penggunaan perangkat lain yang bekerja pada saluran yang sama</a:t>
            </a:r>
            <a:endParaRPr lang="en-US" sz="2400" smtClean="0"/>
          </a:p>
          <a:p>
            <a:pPr eaLnBrk="1" hangingPunct="1"/>
            <a:endParaRPr lang="en-US" sz="24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Pemanfaatan teknologi nirkabel</a:t>
            </a:r>
          </a:p>
        </p:txBody>
      </p:sp>
      <p:sp>
        <p:nvSpPr>
          <p:cNvPr id="24579" name="Rectangle 3"/>
          <p:cNvSpPr>
            <a:spLocks noGrp="1" noChangeArrowheads="1"/>
          </p:cNvSpPr>
          <p:nvPr>
            <p:ph type="body" idx="1"/>
          </p:nvPr>
        </p:nvSpPr>
        <p:spPr/>
        <p:txBody>
          <a:bodyPr/>
          <a:lstStyle/>
          <a:p>
            <a:pPr eaLnBrk="1" hangingPunct="1">
              <a:lnSpc>
                <a:spcPct val="90000"/>
              </a:lnSpc>
            </a:pPr>
            <a:r>
              <a:rPr lang="en-US" smtClean="0"/>
              <a:t>Layanan Bersifat tetap (fixed):</a:t>
            </a:r>
          </a:p>
          <a:p>
            <a:pPr lvl="1" eaLnBrk="1" hangingPunct="1">
              <a:lnSpc>
                <a:spcPct val="90000"/>
              </a:lnSpc>
            </a:pPr>
            <a:r>
              <a:rPr lang="en-US" smtClean="0"/>
              <a:t>Bluetooth: jarak pendek, kecepatan rendah</a:t>
            </a:r>
          </a:p>
          <a:p>
            <a:pPr lvl="1" eaLnBrk="1" hangingPunct="1">
              <a:lnSpc>
                <a:spcPct val="90000"/>
              </a:lnSpc>
            </a:pPr>
            <a:r>
              <a:rPr lang="en-US" smtClean="0"/>
              <a:t>WiFi: jarang menengah, kecepatan cukup tinggi</a:t>
            </a:r>
          </a:p>
          <a:p>
            <a:pPr lvl="1" eaLnBrk="1" hangingPunct="1">
              <a:lnSpc>
                <a:spcPct val="90000"/>
              </a:lnSpc>
            </a:pPr>
            <a:r>
              <a:rPr lang="en-US" smtClean="0"/>
              <a:t>WIMAX: jarak jauh, kecepatan tinggi</a:t>
            </a:r>
          </a:p>
          <a:p>
            <a:pPr lvl="1" eaLnBrk="1" hangingPunct="1">
              <a:lnSpc>
                <a:spcPct val="90000"/>
              </a:lnSpc>
            </a:pPr>
            <a:r>
              <a:rPr lang="en-US" smtClean="0"/>
              <a:t>RFID: jangkauan sangat kecil</a:t>
            </a:r>
          </a:p>
          <a:p>
            <a:pPr eaLnBrk="1" hangingPunct="1">
              <a:lnSpc>
                <a:spcPct val="90000"/>
              </a:lnSpc>
            </a:pPr>
            <a:r>
              <a:rPr lang="en-US" smtClean="0"/>
              <a:t>Layanan Bersifat bergerak (mobile):</a:t>
            </a:r>
          </a:p>
          <a:p>
            <a:pPr lvl="1" eaLnBrk="1" hangingPunct="1">
              <a:lnSpc>
                <a:spcPct val="90000"/>
              </a:lnSpc>
            </a:pPr>
            <a:r>
              <a:rPr lang="en-US" smtClean="0"/>
              <a:t>Limited Mobility (Flexi)</a:t>
            </a:r>
          </a:p>
          <a:p>
            <a:pPr lvl="1" eaLnBrk="1" hangingPunct="1">
              <a:lnSpc>
                <a:spcPct val="90000"/>
              </a:lnSpc>
            </a:pPr>
            <a:r>
              <a:rPr lang="en-US" smtClean="0"/>
              <a:t>Cellular (GSM, CDMA, 3G)</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3800" smtClean="0"/>
              <a:t>Berbagai macam teknologi nirkabel</a:t>
            </a:r>
          </a:p>
        </p:txBody>
      </p:sp>
      <p:sp>
        <p:nvSpPr>
          <p:cNvPr id="25603" name="Rectangle 3"/>
          <p:cNvSpPr>
            <a:spLocks noGrp="1" noChangeArrowheads="1"/>
          </p:cNvSpPr>
          <p:nvPr>
            <p:ph type="body" idx="1"/>
          </p:nvPr>
        </p:nvSpPr>
        <p:spPr/>
        <p:txBody>
          <a:bodyPr/>
          <a:lstStyle/>
          <a:p>
            <a:pPr eaLnBrk="1" hangingPunct="1">
              <a:buFont typeface="Wingdings" pitchFamily="2" charset="2"/>
              <a:buNone/>
            </a:pPr>
            <a:endParaRPr lang="en-US" smtClean="0"/>
          </a:p>
        </p:txBody>
      </p:sp>
      <p:grpSp>
        <p:nvGrpSpPr>
          <p:cNvPr id="25604" name="Group 4"/>
          <p:cNvGrpSpPr>
            <a:grpSpLocks/>
          </p:cNvGrpSpPr>
          <p:nvPr/>
        </p:nvGrpSpPr>
        <p:grpSpPr bwMode="auto">
          <a:xfrm>
            <a:off x="179388" y="1436688"/>
            <a:ext cx="8820150" cy="5040312"/>
            <a:chOff x="102" y="731"/>
            <a:chExt cx="5556" cy="3175"/>
          </a:xfrm>
        </p:grpSpPr>
        <p:pic>
          <p:nvPicPr>
            <p:cNvPr id="25605" name="Picture 5"/>
            <p:cNvPicPr>
              <a:picLocks noChangeAspect="1" noChangeArrowheads="1"/>
            </p:cNvPicPr>
            <p:nvPr/>
          </p:nvPicPr>
          <p:blipFill>
            <a:blip r:embed="rId2"/>
            <a:srcRect t="3876"/>
            <a:stretch>
              <a:fillRect/>
            </a:stretch>
          </p:blipFill>
          <p:spPr bwMode="auto">
            <a:xfrm>
              <a:off x="102" y="731"/>
              <a:ext cx="5556" cy="3175"/>
            </a:xfrm>
            <a:prstGeom prst="rect">
              <a:avLst/>
            </a:prstGeom>
            <a:noFill/>
            <a:ln w="9525">
              <a:noFill/>
              <a:miter lim="800000"/>
              <a:headEnd/>
              <a:tailEnd/>
            </a:ln>
          </p:spPr>
        </p:pic>
        <p:sp>
          <p:nvSpPr>
            <p:cNvPr id="25606" name="Text Box 6"/>
            <p:cNvSpPr txBox="1">
              <a:spLocks noChangeArrowheads="1"/>
            </p:cNvSpPr>
            <p:nvPr/>
          </p:nvSpPr>
          <p:spPr bwMode="auto">
            <a:xfrm>
              <a:off x="251" y="731"/>
              <a:ext cx="1031" cy="192"/>
            </a:xfrm>
            <a:prstGeom prst="rect">
              <a:avLst/>
            </a:prstGeom>
            <a:noFill/>
            <a:ln w="9525">
              <a:noFill/>
              <a:miter lim="800000"/>
              <a:headEnd type="none" w="sm" len="sm"/>
              <a:tailEnd type="none" w="sm" len="sm"/>
            </a:ln>
          </p:spPr>
          <p:txBody>
            <a:bodyPr wrap="none" lIns="0" tIns="0" rIns="0" bIns="0">
              <a:spAutoFit/>
            </a:bodyPr>
            <a:lstStyle/>
            <a:p>
              <a:pPr>
                <a:lnSpc>
                  <a:spcPts val="2400"/>
                </a:lnSpc>
              </a:pPr>
              <a:r>
                <a:rPr lang="en-US" sz="1600">
                  <a:cs typeface="Arial" charset="0"/>
                </a:rPr>
                <a:t>Degree of mobility</a:t>
              </a:r>
            </a:p>
          </p:txBody>
        </p:sp>
        <p:sp>
          <p:nvSpPr>
            <p:cNvPr id="25607" name="Oval 7"/>
            <p:cNvSpPr>
              <a:spLocks noChangeArrowheads="1"/>
            </p:cNvSpPr>
            <p:nvPr/>
          </p:nvSpPr>
          <p:spPr bwMode="auto">
            <a:xfrm rot="2619847">
              <a:off x="1384" y="1560"/>
              <a:ext cx="3747" cy="1434"/>
            </a:xfrm>
            <a:prstGeom prst="ellipse">
              <a:avLst/>
            </a:prstGeom>
            <a:noFill/>
            <a:ln w="9525" algn="ctr">
              <a:noFill/>
              <a:round/>
              <a:headEnd/>
              <a:tailEnd/>
            </a:ln>
          </p:spPr>
          <p:txBody>
            <a:bodyPr wrap="none" lIns="0" tIns="0" anchor="ctr"/>
            <a:lstStyle/>
            <a:p>
              <a:endParaRPr lang="en-US"/>
            </a:p>
          </p:txBody>
        </p:sp>
        <p:sp>
          <p:nvSpPr>
            <p:cNvPr id="25608" name="Freeform 8"/>
            <p:cNvSpPr>
              <a:spLocks/>
            </p:cNvSpPr>
            <p:nvPr/>
          </p:nvSpPr>
          <p:spPr bwMode="auto">
            <a:xfrm>
              <a:off x="686" y="2209"/>
              <a:ext cx="3354" cy="1335"/>
            </a:xfrm>
            <a:custGeom>
              <a:avLst/>
              <a:gdLst>
                <a:gd name="T0" fmla="*/ 0 w 2370"/>
                <a:gd name="T1" fmla="*/ 1650 h 1662"/>
                <a:gd name="T2" fmla="*/ 0 w 2370"/>
                <a:gd name="T3" fmla="*/ 0 h 1662"/>
                <a:gd name="T4" fmla="*/ 1632 w 2370"/>
                <a:gd name="T5" fmla="*/ 0 h 1662"/>
                <a:gd name="T6" fmla="*/ 2370 w 2370"/>
                <a:gd name="T7" fmla="*/ 624 h 1662"/>
                <a:gd name="T8" fmla="*/ 2370 w 2370"/>
                <a:gd name="T9" fmla="*/ 1662 h 1662"/>
                <a:gd name="T10" fmla="*/ 0 w 2370"/>
                <a:gd name="T11" fmla="*/ 1650 h 1662"/>
                <a:gd name="T12" fmla="*/ 0 60000 65536"/>
                <a:gd name="T13" fmla="*/ 0 60000 65536"/>
                <a:gd name="T14" fmla="*/ 0 60000 65536"/>
                <a:gd name="T15" fmla="*/ 0 60000 65536"/>
                <a:gd name="T16" fmla="*/ 0 60000 65536"/>
                <a:gd name="T17" fmla="*/ 0 60000 65536"/>
                <a:gd name="T18" fmla="*/ 0 w 2370"/>
                <a:gd name="T19" fmla="*/ 0 h 1662"/>
                <a:gd name="T20" fmla="*/ 2370 w 2370"/>
                <a:gd name="T21" fmla="*/ 1662 h 1662"/>
              </a:gdLst>
              <a:ahLst/>
              <a:cxnLst>
                <a:cxn ang="T12">
                  <a:pos x="T0" y="T1"/>
                </a:cxn>
                <a:cxn ang="T13">
                  <a:pos x="T2" y="T3"/>
                </a:cxn>
                <a:cxn ang="T14">
                  <a:pos x="T4" y="T5"/>
                </a:cxn>
                <a:cxn ang="T15">
                  <a:pos x="T6" y="T7"/>
                </a:cxn>
                <a:cxn ang="T16">
                  <a:pos x="T8" y="T9"/>
                </a:cxn>
                <a:cxn ang="T17">
                  <a:pos x="T10" y="T11"/>
                </a:cxn>
              </a:cxnLst>
              <a:rect l="T18" t="T19" r="T20" b="T21"/>
              <a:pathLst>
                <a:path w="2370" h="1662">
                  <a:moveTo>
                    <a:pt x="0" y="1650"/>
                  </a:moveTo>
                  <a:lnTo>
                    <a:pt x="0" y="0"/>
                  </a:lnTo>
                  <a:lnTo>
                    <a:pt x="1632" y="0"/>
                  </a:lnTo>
                  <a:lnTo>
                    <a:pt x="2370" y="624"/>
                  </a:lnTo>
                  <a:lnTo>
                    <a:pt x="2370" y="1662"/>
                  </a:lnTo>
                  <a:lnTo>
                    <a:pt x="0" y="1650"/>
                  </a:lnTo>
                  <a:close/>
                </a:path>
              </a:pathLst>
            </a:custGeom>
            <a:noFill/>
            <a:ln w="9525">
              <a:noFill/>
              <a:round/>
              <a:headEnd type="none" w="sm" len="sm"/>
              <a:tailEnd type="none" w="sm" len="sm"/>
            </a:ln>
          </p:spPr>
          <p:txBody>
            <a:bodyPr lIns="0" tIns="0"/>
            <a:lstStyle/>
            <a:p>
              <a:endParaRPr lang="en-US"/>
            </a:p>
          </p:txBody>
        </p:sp>
        <p:sp>
          <p:nvSpPr>
            <p:cNvPr id="25609" name="Freeform 9"/>
            <p:cNvSpPr>
              <a:spLocks/>
            </p:cNvSpPr>
            <p:nvPr/>
          </p:nvSpPr>
          <p:spPr bwMode="auto">
            <a:xfrm>
              <a:off x="731" y="2975"/>
              <a:ext cx="3530" cy="628"/>
            </a:xfrm>
            <a:custGeom>
              <a:avLst/>
              <a:gdLst>
                <a:gd name="T0" fmla="*/ 0 w 3224"/>
                <a:gd name="T1" fmla="*/ 562 h 562"/>
                <a:gd name="T2" fmla="*/ 0 w 3224"/>
                <a:gd name="T3" fmla="*/ 0 h 562"/>
                <a:gd name="T4" fmla="*/ 2447 w 3224"/>
                <a:gd name="T5" fmla="*/ 0 h 562"/>
                <a:gd name="T6" fmla="*/ 3224 w 3224"/>
                <a:gd name="T7" fmla="*/ 302 h 562"/>
                <a:gd name="T8" fmla="*/ 3222 w 3224"/>
                <a:gd name="T9" fmla="*/ 562 h 562"/>
                <a:gd name="T10" fmla="*/ 0 w 3224"/>
                <a:gd name="T11" fmla="*/ 562 h 562"/>
                <a:gd name="T12" fmla="*/ 0 60000 65536"/>
                <a:gd name="T13" fmla="*/ 0 60000 65536"/>
                <a:gd name="T14" fmla="*/ 0 60000 65536"/>
                <a:gd name="T15" fmla="*/ 0 60000 65536"/>
                <a:gd name="T16" fmla="*/ 0 60000 65536"/>
                <a:gd name="T17" fmla="*/ 0 60000 65536"/>
                <a:gd name="T18" fmla="*/ 0 w 3224"/>
                <a:gd name="T19" fmla="*/ 0 h 562"/>
                <a:gd name="T20" fmla="*/ 3224 w 3224"/>
                <a:gd name="T21" fmla="*/ 562 h 562"/>
              </a:gdLst>
              <a:ahLst/>
              <a:cxnLst>
                <a:cxn ang="T12">
                  <a:pos x="T0" y="T1"/>
                </a:cxn>
                <a:cxn ang="T13">
                  <a:pos x="T2" y="T3"/>
                </a:cxn>
                <a:cxn ang="T14">
                  <a:pos x="T4" y="T5"/>
                </a:cxn>
                <a:cxn ang="T15">
                  <a:pos x="T6" y="T7"/>
                </a:cxn>
                <a:cxn ang="T16">
                  <a:pos x="T8" y="T9"/>
                </a:cxn>
                <a:cxn ang="T17">
                  <a:pos x="T10" y="T11"/>
                </a:cxn>
              </a:cxnLst>
              <a:rect l="T18" t="T19" r="T20" b="T21"/>
              <a:pathLst>
                <a:path w="3224" h="562">
                  <a:moveTo>
                    <a:pt x="0" y="562"/>
                  </a:moveTo>
                  <a:lnTo>
                    <a:pt x="0" y="0"/>
                  </a:lnTo>
                  <a:lnTo>
                    <a:pt x="2447" y="0"/>
                  </a:lnTo>
                  <a:lnTo>
                    <a:pt x="3224" y="302"/>
                  </a:lnTo>
                  <a:lnTo>
                    <a:pt x="3222" y="562"/>
                  </a:lnTo>
                  <a:lnTo>
                    <a:pt x="0" y="562"/>
                  </a:lnTo>
                  <a:close/>
                </a:path>
              </a:pathLst>
            </a:custGeom>
            <a:noFill/>
            <a:ln w="7938">
              <a:noFill/>
              <a:round/>
              <a:headEnd/>
              <a:tailEnd/>
            </a:ln>
          </p:spPr>
          <p:txBody>
            <a:bodyPr/>
            <a:lstStyle/>
            <a:p>
              <a:endParaRPr lang="en-US"/>
            </a:p>
          </p:txBody>
        </p:sp>
        <p:sp>
          <p:nvSpPr>
            <p:cNvPr id="25610" name="Freeform 10"/>
            <p:cNvSpPr>
              <a:spLocks/>
            </p:cNvSpPr>
            <p:nvPr/>
          </p:nvSpPr>
          <p:spPr bwMode="auto">
            <a:xfrm>
              <a:off x="836" y="1063"/>
              <a:ext cx="2651" cy="2497"/>
            </a:xfrm>
            <a:custGeom>
              <a:avLst/>
              <a:gdLst>
                <a:gd name="T0" fmla="*/ 0 w 2103"/>
                <a:gd name="T1" fmla="*/ 2310 h 2310"/>
                <a:gd name="T2" fmla="*/ 3 w 2103"/>
                <a:gd name="T3" fmla="*/ 0 h 2310"/>
                <a:gd name="T4" fmla="*/ 885 w 2103"/>
                <a:gd name="T5" fmla="*/ 0 h 2310"/>
                <a:gd name="T6" fmla="*/ 2103 w 2103"/>
                <a:gd name="T7" fmla="*/ 1194 h 2310"/>
                <a:gd name="T8" fmla="*/ 2096 w 2103"/>
                <a:gd name="T9" fmla="*/ 2310 h 2310"/>
                <a:gd name="T10" fmla="*/ 0 w 2103"/>
                <a:gd name="T11" fmla="*/ 2310 h 2310"/>
                <a:gd name="T12" fmla="*/ 0 60000 65536"/>
                <a:gd name="T13" fmla="*/ 0 60000 65536"/>
                <a:gd name="T14" fmla="*/ 0 60000 65536"/>
                <a:gd name="T15" fmla="*/ 0 60000 65536"/>
                <a:gd name="T16" fmla="*/ 0 60000 65536"/>
                <a:gd name="T17" fmla="*/ 0 60000 65536"/>
                <a:gd name="T18" fmla="*/ 0 w 2103"/>
                <a:gd name="T19" fmla="*/ 0 h 2310"/>
                <a:gd name="T20" fmla="*/ 2103 w 2103"/>
                <a:gd name="T21" fmla="*/ 2310 h 2310"/>
              </a:gdLst>
              <a:ahLst/>
              <a:cxnLst>
                <a:cxn ang="T12">
                  <a:pos x="T0" y="T1"/>
                </a:cxn>
                <a:cxn ang="T13">
                  <a:pos x="T2" y="T3"/>
                </a:cxn>
                <a:cxn ang="T14">
                  <a:pos x="T4" y="T5"/>
                </a:cxn>
                <a:cxn ang="T15">
                  <a:pos x="T6" y="T7"/>
                </a:cxn>
                <a:cxn ang="T16">
                  <a:pos x="T8" y="T9"/>
                </a:cxn>
                <a:cxn ang="T17">
                  <a:pos x="T10" y="T11"/>
                </a:cxn>
              </a:cxnLst>
              <a:rect l="T18" t="T19" r="T20" b="T21"/>
              <a:pathLst>
                <a:path w="2103" h="2310">
                  <a:moveTo>
                    <a:pt x="0" y="2310"/>
                  </a:moveTo>
                  <a:lnTo>
                    <a:pt x="3" y="0"/>
                  </a:lnTo>
                  <a:lnTo>
                    <a:pt x="885" y="0"/>
                  </a:lnTo>
                  <a:lnTo>
                    <a:pt x="2103" y="1194"/>
                  </a:lnTo>
                  <a:lnTo>
                    <a:pt x="2096" y="2310"/>
                  </a:lnTo>
                  <a:lnTo>
                    <a:pt x="0" y="2310"/>
                  </a:lnTo>
                  <a:close/>
                </a:path>
              </a:pathLst>
            </a:custGeom>
            <a:noFill/>
            <a:ln w="9525">
              <a:noFill/>
              <a:round/>
              <a:headEnd/>
              <a:tailEnd/>
            </a:ln>
          </p:spPr>
          <p:txBody>
            <a:bodyPr/>
            <a:lstStyle/>
            <a:p>
              <a:endParaRPr lang="en-US"/>
            </a:p>
          </p:txBody>
        </p:sp>
        <p:sp>
          <p:nvSpPr>
            <p:cNvPr id="25611" name="Freeform 11"/>
            <p:cNvSpPr>
              <a:spLocks/>
            </p:cNvSpPr>
            <p:nvPr/>
          </p:nvSpPr>
          <p:spPr bwMode="auto">
            <a:xfrm>
              <a:off x="833" y="1064"/>
              <a:ext cx="2093" cy="2482"/>
            </a:xfrm>
            <a:custGeom>
              <a:avLst/>
              <a:gdLst>
                <a:gd name="T0" fmla="*/ 2 w 1660"/>
                <a:gd name="T1" fmla="*/ 2303 h 2303"/>
                <a:gd name="T2" fmla="*/ 0 w 1660"/>
                <a:gd name="T3" fmla="*/ 0 h 2303"/>
                <a:gd name="T4" fmla="*/ 900 w 1660"/>
                <a:gd name="T5" fmla="*/ 1 h 2303"/>
                <a:gd name="T6" fmla="*/ 1660 w 1660"/>
                <a:gd name="T7" fmla="*/ 1296 h 2303"/>
                <a:gd name="T8" fmla="*/ 1660 w 1660"/>
                <a:gd name="T9" fmla="*/ 2303 h 2303"/>
                <a:gd name="T10" fmla="*/ 2 w 1660"/>
                <a:gd name="T11" fmla="*/ 2303 h 2303"/>
                <a:gd name="T12" fmla="*/ 0 60000 65536"/>
                <a:gd name="T13" fmla="*/ 0 60000 65536"/>
                <a:gd name="T14" fmla="*/ 0 60000 65536"/>
                <a:gd name="T15" fmla="*/ 0 60000 65536"/>
                <a:gd name="T16" fmla="*/ 0 60000 65536"/>
                <a:gd name="T17" fmla="*/ 0 60000 65536"/>
                <a:gd name="T18" fmla="*/ 0 w 1660"/>
                <a:gd name="T19" fmla="*/ 0 h 2303"/>
                <a:gd name="T20" fmla="*/ 1660 w 1660"/>
                <a:gd name="T21" fmla="*/ 2303 h 2303"/>
              </a:gdLst>
              <a:ahLst/>
              <a:cxnLst>
                <a:cxn ang="T12">
                  <a:pos x="T0" y="T1"/>
                </a:cxn>
                <a:cxn ang="T13">
                  <a:pos x="T2" y="T3"/>
                </a:cxn>
                <a:cxn ang="T14">
                  <a:pos x="T4" y="T5"/>
                </a:cxn>
                <a:cxn ang="T15">
                  <a:pos x="T6" y="T7"/>
                </a:cxn>
                <a:cxn ang="T16">
                  <a:pos x="T8" y="T9"/>
                </a:cxn>
                <a:cxn ang="T17">
                  <a:pos x="T10" y="T11"/>
                </a:cxn>
              </a:cxnLst>
              <a:rect l="T18" t="T19" r="T20" b="T21"/>
              <a:pathLst>
                <a:path w="1660" h="2303">
                  <a:moveTo>
                    <a:pt x="2" y="2303"/>
                  </a:moveTo>
                  <a:lnTo>
                    <a:pt x="0" y="0"/>
                  </a:lnTo>
                  <a:lnTo>
                    <a:pt x="900" y="1"/>
                  </a:lnTo>
                  <a:lnTo>
                    <a:pt x="1660" y="1296"/>
                  </a:lnTo>
                  <a:lnTo>
                    <a:pt x="1660" y="2303"/>
                  </a:lnTo>
                  <a:lnTo>
                    <a:pt x="2" y="2303"/>
                  </a:lnTo>
                  <a:close/>
                </a:path>
              </a:pathLst>
            </a:custGeom>
            <a:noFill/>
            <a:ln w="9525">
              <a:noFill/>
              <a:round/>
              <a:headEnd/>
              <a:tailEnd/>
            </a:ln>
          </p:spPr>
          <p:txBody>
            <a:bodyPr/>
            <a:lstStyle/>
            <a:p>
              <a:endParaRPr lang="en-US"/>
            </a:p>
          </p:txBody>
        </p:sp>
        <p:sp>
          <p:nvSpPr>
            <p:cNvPr id="25612" name="Rectangle 12"/>
            <p:cNvSpPr>
              <a:spLocks noChangeArrowheads="1"/>
            </p:cNvSpPr>
            <p:nvPr/>
          </p:nvSpPr>
          <p:spPr bwMode="auto">
            <a:xfrm rot="-5400000">
              <a:off x="123" y="3088"/>
              <a:ext cx="643" cy="357"/>
            </a:xfrm>
            <a:prstGeom prst="rect">
              <a:avLst/>
            </a:prstGeom>
            <a:noFill/>
            <a:ln w="9525">
              <a:noFill/>
              <a:miter lim="800000"/>
              <a:headEnd type="none" w="sm" len="sm"/>
              <a:tailEnd type="none" w="sm" len="sm"/>
            </a:ln>
          </p:spPr>
          <p:txBody>
            <a:bodyPr wrap="none" lIns="0" tIns="0" rIns="0" bIns="0" anchor="ctr"/>
            <a:lstStyle/>
            <a:p>
              <a:pPr algn="ctr"/>
              <a:r>
                <a:rPr lang="en-US" sz="1400">
                  <a:cs typeface="Arial" charset="0"/>
                </a:rPr>
                <a:t>Standing</a:t>
              </a:r>
            </a:p>
          </p:txBody>
        </p:sp>
        <p:sp>
          <p:nvSpPr>
            <p:cNvPr id="25613" name="Rectangle 13"/>
            <p:cNvSpPr>
              <a:spLocks noChangeArrowheads="1"/>
            </p:cNvSpPr>
            <p:nvPr/>
          </p:nvSpPr>
          <p:spPr bwMode="auto">
            <a:xfrm rot="-5400000">
              <a:off x="23" y="2345"/>
              <a:ext cx="843" cy="357"/>
            </a:xfrm>
            <a:prstGeom prst="rect">
              <a:avLst/>
            </a:prstGeom>
            <a:noFill/>
            <a:ln w="9525">
              <a:noFill/>
              <a:miter lim="800000"/>
              <a:headEnd type="none" w="sm" len="sm"/>
              <a:tailEnd type="none" w="sm" len="sm"/>
            </a:ln>
          </p:spPr>
          <p:txBody>
            <a:bodyPr wrap="none" lIns="0" tIns="0" rIns="0" bIns="0" anchor="ctr"/>
            <a:lstStyle/>
            <a:p>
              <a:pPr algn="ctr"/>
              <a:r>
                <a:rPr lang="en-US" sz="1400">
                  <a:cs typeface="Arial" charset="0"/>
                </a:rPr>
                <a:t>Walking</a:t>
              </a:r>
            </a:p>
          </p:txBody>
        </p:sp>
        <p:sp>
          <p:nvSpPr>
            <p:cNvPr id="25614" name="Rectangle 14"/>
            <p:cNvSpPr>
              <a:spLocks noChangeArrowheads="1"/>
            </p:cNvSpPr>
            <p:nvPr/>
          </p:nvSpPr>
          <p:spPr bwMode="auto">
            <a:xfrm rot="-5400000">
              <a:off x="-125" y="1353"/>
              <a:ext cx="1140" cy="357"/>
            </a:xfrm>
            <a:prstGeom prst="rect">
              <a:avLst/>
            </a:prstGeom>
            <a:noFill/>
            <a:ln w="9525">
              <a:noFill/>
              <a:miter lim="800000"/>
              <a:headEnd type="none" w="sm" len="sm"/>
              <a:tailEnd type="none" w="sm" len="sm"/>
            </a:ln>
          </p:spPr>
          <p:txBody>
            <a:bodyPr wrap="none" lIns="0" tIns="0" rIns="0" bIns="0" anchor="ctr"/>
            <a:lstStyle/>
            <a:p>
              <a:pPr algn="ctr"/>
              <a:r>
                <a:rPr lang="en-US" sz="1400">
                  <a:cs typeface="Arial" charset="0"/>
                </a:rPr>
                <a:t>Driving</a:t>
              </a:r>
            </a:p>
          </p:txBody>
        </p:sp>
        <p:sp>
          <p:nvSpPr>
            <p:cNvPr id="25615" name="Rectangle 15"/>
            <p:cNvSpPr>
              <a:spLocks noChangeArrowheads="1"/>
            </p:cNvSpPr>
            <p:nvPr/>
          </p:nvSpPr>
          <p:spPr bwMode="auto">
            <a:xfrm>
              <a:off x="4602" y="3714"/>
              <a:ext cx="812" cy="192"/>
            </a:xfrm>
            <a:prstGeom prst="rect">
              <a:avLst/>
            </a:prstGeom>
            <a:noFill/>
            <a:ln w="9525" algn="ctr">
              <a:noFill/>
              <a:miter lim="800000"/>
              <a:headEnd/>
              <a:tailEnd/>
            </a:ln>
          </p:spPr>
          <p:txBody>
            <a:bodyPr wrap="none" lIns="0" tIns="0" rIns="0" bIns="0">
              <a:spAutoFit/>
            </a:bodyPr>
            <a:lstStyle/>
            <a:p>
              <a:pPr>
                <a:lnSpc>
                  <a:spcPts val="2400"/>
                </a:lnSpc>
              </a:pPr>
              <a:r>
                <a:rPr lang="de-DE" sz="1600">
                  <a:cs typeface="Arial" charset="0"/>
                </a:rPr>
                <a:t>User data rate</a:t>
              </a:r>
            </a:p>
          </p:txBody>
        </p:sp>
        <p:sp>
          <p:nvSpPr>
            <p:cNvPr id="25616" name="Rectangle 16"/>
            <p:cNvSpPr>
              <a:spLocks noChangeArrowheads="1"/>
            </p:cNvSpPr>
            <p:nvPr/>
          </p:nvSpPr>
          <p:spPr bwMode="auto">
            <a:xfrm>
              <a:off x="3431" y="3623"/>
              <a:ext cx="124" cy="134"/>
            </a:xfrm>
            <a:prstGeom prst="rect">
              <a:avLst/>
            </a:prstGeom>
            <a:noFill/>
            <a:ln w="9525">
              <a:noFill/>
              <a:miter lim="800000"/>
              <a:headEnd/>
              <a:tailEnd/>
            </a:ln>
          </p:spPr>
          <p:txBody>
            <a:bodyPr wrap="none" lIns="0" tIns="0" rIns="0" bIns="0">
              <a:spAutoFit/>
            </a:bodyPr>
            <a:lstStyle/>
            <a:p>
              <a:pPr algn="ctr"/>
              <a:r>
                <a:rPr lang="de-DE" sz="1400" b="1">
                  <a:cs typeface="Arial" charset="0"/>
                </a:rPr>
                <a:t>10</a:t>
              </a:r>
            </a:p>
          </p:txBody>
        </p:sp>
        <p:sp>
          <p:nvSpPr>
            <p:cNvPr id="25617" name="Rectangle 17"/>
            <p:cNvSpPr>
              <a:spLocks noChangeArrowheads="1"/>
            </p:cNvSpPr>
            <p:nvPr/>
          </p:nvSpPr>
          <p:spPr bwMode="auto">
            <a:xfrm>
              <a:off x="5074" y="3623"/>
              <a:ext cx="291" cy="134"/>
            </a:xfrm>
            <a:prstGeom prst="rect">
              <a:avLst/>
            </a:prstGeom>
            <a:noFill/>
            <a:ln w="9525">
              <a:noFill/>
              <a:miter lim="800000"/>
              <a:headEnd/>
              <a:tailEnd/>
            </a:ln>
          </p:spPr>
          <p:txBody>
            <a:bodyPr wrap="none" lIns="0" tIns="0" rIns="0" bIns="0">
              <a:spAutoFit/>
            </a:bodyPr>
            <a:lstStyle/>
            <a:p>
              <a:pPr algn="ctr"/>
              <a:r>
                <a:rPr lang="de-DE" sz="1400" b="1">
                  <a:cs typeface="Arial" charset="0"/>
                </a:rPr>
                <a:t>Mbps</a:t>
              </a:r>
            </a:p>
          </p:txBody>
        </p:sp>
        <p:sp>
          <p:nvSpPr>
            <p:cNvPr id="25618" name="Rectangle 18"/>
            <p:cNvSpPr>
              <a:spLocks noChangeArrowheads="1"/>
            </p:cNvSpPr>
            <p:nvPr/>
          </p:nvSpPr>
          <p:spPr bwMode="auto">
            <a:xfrm>
              <a:off x="4019" y="2826"/>
              <a:ext cx="961" cy="735"/>
            </a:xfrm>
            <a:prstGeom prst="rect">
              <a:avLst/>
            </a:prstGeom>
            <a:noFill/>
            <a:ln w="9525">
              <a:noFill/>
              <a:miter lim="800000"/>
              <a:headEnd/>
              <a:tailEnd/>
            </a:ln>
          </p:spPr>
          <p:txBody>
            <a:bodyPr/>
            <a:lstStyle/>
            <a:p>
              <a:endParaRPr lang="en-US"/>
            </a:p>
          </p:txBody>
        </p:sp>
        <p:sp>
          <p:nvSpPr>
            <p:cNvPr id="25619" name="Rectangle 19"/>
            <p:cNvSpPr>
              <a:spLocks noChangeArrowheads="1"/>
            </p:cNvSpPr>
            <p:nvPr/>
          </p:nvSpPr>
          <p:spPr bwMode="auto">
            <a:xfrm>
              <a:off x="4508" y="2882"/>
              <a:ext cx="486" cy="272"/>
            </a:xfrm>
            <a:prstGeom prst="rect">
              <a:avLst/>
            </a:prstGeom>
            <a:noFill/>
            <a:ln w="9525">
              <a:noFill/>
              <a:miter lim="800000"/>
              <a:headEnd/>
              <a:tailEnd/>
            </a:ln>
          </p:spPr>
          <p:txBody>
            <a:bodyPr/>
            <a:lstStyle/>
            <a:p>
              <a:endParaRPr lang="en-US"/>
            </a:p>
          </p:txBody>
        </p:sp>
        <p:sp>
          <p:nvSpPr>
            <p:cNvPr id="25620" name="Rectangle 20"/>
            <p:cNvSpPr>
              <a:spLocks noChangeArrowheads="1"/>
            </p:cNvSpPr>
            <p:nvPr/>
          </p:nvSpPr>
          <p:spPr bwMode="auto">
            <a:xfrm>
              <a:off x="3187" y="3027"/>
              <a:ext cx="486" cy="275"/>
            </a:xfrm>
            <a:prstGeom prst="rect">
              <a:avLst/>
            </a:prstGeom>
            <a:noFill/>
            <a:ln w="9525">
              <a:noFill/>
              <a:miter lim="800000"/>
              <a:headEnd/>
              <a:tailEnd/>
            </a:ln>
          </p:spPr>
          <p:txBody>
            <a:bodyPr/>
            <a:lstStyle/>
            <a:p>
              <a:endParaRPr lang="en-US"/>
            </a:p>
          </p:txBody>
        </p:sp>
        <p:sp>
          <p:nvSpPr>
            <p:cNvPr id="25621" name="Rectangle 21"/>
            <p:cNvSpPr>
              <a:spLocks noChangeArrowheads="1"/>
            </p:cNvSpPr>
            <p:nvPr/>
          </p:nvSpPr>
          <p:spPr bwMode="auto">
            <a:xfrm>
              <a:off x="3079" y="3237"/>
              <a:ext cx="737" cy="278"/>
            </a:xfrm>
            <a:prstGeom prst="rect">
              <a:avLst/>
            </a:prstGeom>
            <a:noFill/>
            <a:ln w="9525">
              <a:noFill/>
              <a:miter lim="800000"/>
              <a:headEnd/>
              <a:tailEnd/>
            </a:ln>
          </p:spPr>
          <p:txBody>
            <a:bodyPr/>
            <a:lstStyle/>
            <a:p>
              <a:endParaRPr lang="en-US"/>
            </a:p>
          </p:txBody>
        </p:sp>
        <p:sp>
          <p:nvSpPr>
            <p:cNvPr id="25622" name="Freeform 22"/>
            <p:cNvSpPr>
              <a:spLocks/>
            </p:cNvSpPr>
            <p:nvPr/>
          </p:nvSpPr>
          <p:spPr bwMode="auto">
            <a:xfrm>
              <a:off x="716" y="997"/>
              <a:ext cx="903" cy="2546"/>
            </a:xfrm>
            <a:custGeom>
              <a:avLst/>
              <a:gdLst>
                <a:gd name="T0" fmla="*/ 0 w 657"/>
                <a:gd name="T1" fmla="*/ 1363 h 1363"/>
                <a:gd name="T2" fmla="*/ 20 w 657"/>
                <a:gd name="T3" fmla="*/ 0 h 1363"/>
                <a:gd name="T4" fmla="*/ 318 w 657"/>
                <a:gd name="T5" fmla="*/ 0 h 1363"/>
                <a:gd name="T6" fmla="*/ 657 w 657"/>
                <a:gd name="T7" fmla="*/ 769 h 1363"/>
                <a:gd name="T8" fmla="*/ 657 w 657"/>
                <a:gd name="T9" fmla="*/ 1363 h 1363"/>
                <a:gd name="T10" fmla="*/ 0 w 657"/>
                <a:gd name="T11" fmla="*/ 1363 h 1363"/>
                <a:gd name="T12" fmla="*/ 0 60000 65536"/>
                <a:gd name="T13" fmla="*/ 0 60000 65536"/>
                <a:gd name="T14" fmla="*/ 0 60000 65536"/>
                <a:gd name="T15" fmla="*/ 0 60000 65536"/>
                <a:gd name="T16" fmla="*/ 0 60000 65536"/>
                <a:gd name="T17" fmla="*/ 0 60000 65536"/>
                <a:gd name="T18" fmla="*/ 0 w 657"/>
                <a:gd name="T19" fmla="*/ 0 h 1363"/>
                <a:gd name="T20" fmla="*/ 657 w 657"/>
                <a:gd name="T21" fmla="*/ 1363 h 1363"/>
              </a:gdLst>
              <a:ahLst/>
              <a:cxnLst>
                <a:cxn ang="T12">
                  <a:pos x="T0" y="T1"/>
                </a:cxn>
                <a:cxn ang="T13">
                  <a:pos x="T2" y="T3"/>
                </a:cxn>
                <a:cxn ang="T14">
                  <a:pos x="T4" y="T5"/>
                </a:cxn>
                <a:cxn ang="T15">
                  <a:pos x="T6" y="T7"/>
                </a:cxn>
                <a:cxn ang="T16">
                  <a:pos x="T8" y="T9"/>
                </a:cxn>
                <a:cxn ang="T17">
                  <a:pos x="T10" y="T11"/>
                </a:cxn>
              </a:cxnLst>
              <a:rect l="T18" t="T19" r="T20" b="T21"/>
              <a:pathLst>
                <a:path w="657" h="1363">
                  <a:moveTo>
                    <a:pt x="0" y="1363"/>
                  </a:moveTo>
                  <a:lnTo>
                    <a:pt x="20" y="0"/>
                  </a:lnTo>
                  <a:lnTo>
                    <a:pt x="318" y="0"/>
                  </a:lnTo>
                  <a:lnTo>
                    <a:pt x="657" y="769"/>
                  </a:lnTo>
                  <a:lnTo>
                    <a:pt x="657" y="1363"/>
                  </a:lnTo>
                  <a:lnTo>
                    <a:pt x="0" y="1363"/>
                  </a:lnTo>
                </a:path>
              </a:pathLst>
            </a:custGeom>
            <a:noFill/>
            <a:ln w="7938">
              <a:noFill/>
              <a:round/>
              <a:headEnd/>
              <a:tailEnd/>
            </a:ln>
          </p:spPr>
          <p:txBody>
            <a:bodyPr/>
            <a:lstStyle/>
            <a:p>
              <a:endParaRPr lang="en-US"/>
            </a:p>
          </p:txBody>
        </p:sp>
        <p:sp>
          <p:nvSpPr>
            <p:cNvPr id="25623" name="Rectangle 23"/>
            <p:cNvSpPr>
              <a:spLocks noChangeArrowheads="1"/>
            </p:cNvSpPr>
            <p:nvPr/>
          </p:nvSpPr>
          <p:spPr bwMode="auto">
            <a:xfrm>
              <a:off x="1056" y="3373"/>
              <a:ext cx="956" cy="331"/>
            </a:xfrm>
            <a:prstGeom prst="rect">
              <a:avLst/>
            </a:prstGeom>
            <a:noFill/>
            <a:ln w="9525">
              <a:noFill/>
              <a:miter lim="800000"/>
              <a:headEnd/>
              <a:tailEnd/>
            </a:ln>
          </p:spPr>
          <p:txBody>
            <a:bodyPr/>
            <a:lstStyle/>
            <a:p>
              <a:endParaRPr lang="en-US"/>
            </a:p>
          </p:txBody>
        </p:sp>
        <p:sp>
          <p:nvSpPr>
            <p:cNvPr id="25624" name="Rectangle 24"/>
            <p:cNvSpPr>
              <a:spLocks noChangeArrowheads="1"/>
            </p:cNvSpPr>
            <p:nvPr/>
          </p:nvSpPr>
          <p:spPr bwMode="auto">
            <a:xfrm>
              <a:off x="3806" y="3310"/>
              <a:ext cx="496" cy="228"/>
            </a:xfrm>
            <a:prstGeom prst="rect">
              <a:avLst/>
            </a:prstGeom>
            <a:noFill/>
            <a:ln w="9525">
              <a:noFill/>
              <a:miter lim="800000"/>
              <a:headEnd/>
              <a:tailEnd/>
            </a:ln>
          </p:spPr>
          <p:txBody>
            <a:bodyPr wrap="none" lIns="0" tIns="0" rIns="0" bIns="0">
              <a:spAutoFit/>
            </a:bodyPr>
            <a:lstStyle/>
            <a:p>
              <a:pPr>
                <a:lnSpc>
                  <a:spcPct val="85000"/>
                </a:lnSpc>
              </a:pPr>
              <a:r>
                <a:rPr lang="de-DE" sz="1400" b="1">
                  <a:solidFill>
                    <a:schemeClr val="bg1"/>
                  </a:solidFill>
                  <a:cs typeface="Arial" charset="0"/>
                </a:rPr>
                <a:t>IEEE</a:t>
              </a:r>
              <a:br>
                <a:rPr lang="de-DE" sz="1400" b="1">
                  <a:solidFill>
                    <a:schemeClr val="bg1"/>
                  </a:solidFill>
                  <a:cs typeface="Arial" charset="0"/>
                </a:rPr>
              </a:br>
              <a:r>
                <a:rPr lang="de-DE" sz="1400">
                  <a:solidFill>
                    <a:schemeClr val="bg1"/>
                  </a:solidFill>
                  <a:cs typeface="Arial" charset="0"/>
                </a:rPr>
                <a:t>802.16a,d</a:t>
              </a:r>
            </a:p>
          </p:txBody>
        </p:sp>
        <p:sp>
          <p:nvSpPr>
            <p:cNvPr id="25625" name="Rectangle 25"/>
            <p:cNvSpPr>
              <a:spLocks noChangeArrowheads="1"/>
            </p:cNvSpPr>
            <p:nvPr/>
          </p:nvSpPr>
          <p:spPr bwMode="auto">
            <a:xfrm>
              <a:off x="2454" y="3623"/>
              <a:ext cx="62" cy="134"/>
            </a:xfrm>
            <a:prstGeom prst="rect">
              <a:avLst/>
            </a:prstGeom>
            <a:noFill/>
            <a:ln w="9525">
              <a:noFill/>
              <a:miter lim="800000"/>
              <a:headEnd/>
              <a:tailEnd/>
            </a:ln>
          </p:spPr>
          <p:txBody>
            <a:bodyPr wrap="none" lIns="0" tIns="0" rIns="0" bIns="0">
              <a:spAutoFit/>
            </a:bodyPr>
            <a:lstStyle/>
            <a:p>
              <a:pPr algn="ctr"/>
              <a:r>
                <a:rPr lang="de-DE" sz="1400" b="1">
                  <a:cs typeface="Arial" charset="0"/>
                </a:rPr>
                <a:t>1</a:t>
              </a:r>
            </a:p>
          </p:txBody>
        </p:sp>
        <p:sp>
          <p:nvSpPr>
            <p:cNvPr id="25626" name="Rectangle 26"/>
            <p:cNvSpPr>
              <a:spLocks noChangeArrowheads="1"/>
            </p:cNvSpPr>
            <p:nvPr/>
          </p:nvSpPr>
          <p:spPr bwMode="auto">
            <a:xfrm>
              <a:off x="4459" y="3623"/>
              <a:ext cx="186" cy="134"/>
            </a:xfrm>
            <a:prstGeom prst="rect">
              <a:avLst/>
            </a:prstGeom>
            <a:noFill/>
            <a:ln w="9525">
              <a:noFill/>
              <a:miter lim="800000"/>
              <a:headEnd/>
              <a:tailEnd/>
            </a:ln>
          </p:spPr>
          <p:txBody>
            <a:bodyPr wrap="none" lIns="0" tIns="0" rIns="0" bIns="0">
              <a:spAutoFit/>
            </a:bodyPr>
            <a:lstStyle/>
            <a:p>
              <a:pPr algn="ctr"/>
              <a:r>
                <a:rPr lang="de-DE" sz="1400" b="1">
                  <a:cs typeface="Arial" charset="0"/>
                </a:rPr>
                <a:t>100</a:t>
              </a:r>
            </a:p>
          </p:txBody>
        </p:sp>
        <p:sp>
          <p:nvSpPr>
            <p:cNvPr id="25627" name="Rectangle 27"/>
            <p:cNvSpPr>
              <a:spLocks noChangeArrowheads="1"/>
            </p:cNvSpPr>
            <p:nvPr/>
          </p:nvSpPr>
          <p:spPr bwMode="auto">
            <a:xfrm>
              <a:off x="2943" y="2420"/>
              <a:ext cx="393" cy="134"/>
            </a:xfrm>
            <a:prstGeom prst="rect">
              <a:avLst/>
            </a:prstGeom>
            <a:noFill/>
            <a:ln w="9525">
              <a:noFill/>
              <a:miter lim="800000"/>
              <a:headEnd/>
              <a:tailEnd/>
            </a:ln>
          </p:spPr>
          <p:txBody>
            <a:bodyPr wrap="none" lIns="0" tIns="0" rIns="0" bIns="0">
              <a:spAutoFit/>
            </a:bodyPr>
            <a:lstStyle/>
            <a:p>
              <a:r>
                <a:rPr lang="de-DE" sz="1400" b="1">
                  <a:solidFill>
                    <a:schemeClr val="bg1"/>
                  </a:solidFill>
                  <a:cs typeface="Arial" charset="0"/>
                </a:rPr>
                <a:t>HSDPA</a:t>
              </a:r>
              <a:endParaRPr lang="de-DE" sz="1400">
                <a:solidFill>
                  <a:schemeClr val="bg1"/>
                </a:solidFill>
                <a:cs typeface="Arial" charset="0"/>
              </a:endParaRPr>
            </a:p>
          </p:txBody>
        </p:sp>
        <p:sp>
          <p:nvSpPr>
            <p:cNvPr id="25628" name="Line 28"/>
            <p:cNvSpPr>
              <a:spLocks noChangeShapeType="1"/>
            </p:cNvSpPr>
            <p:nvPr/>
          </p:nvSpPr>
          <p:spPr bwMode="auto">
            <a:xfrm flipH="1">
              <a:off x="2727" y="2774"/>
              <a:ext cx="108" cy="109"/>
            </a:xfrm>
            <a:prstGeom prst="line">
              <a:avLst/>
            </a:prstGeom>
            <a:noFill/>
            <a:ln w="12700">
              <a:solidFill>
                <a:schemeClr val="bg1"/>
              </a:solidFill>
              <a:round/>
              <a:headEnd type="oval" w="med" len="med"/>
              <a:tailEnd/>
            </a:ln>
          </p:spPr>
          <p:txBody>
            <a:bodyPr lIns="0" tIns="0"/>
            <a:lstStyle/>
            <a:p>
              <a:endParaRPr lang="en-SG"/>
            </a:p>
          </p:txBody>
        </p:sp>
        <p:sp>
          <p:nvSpPr>
            <p:cNvPr id="25629" name="Rectangle 29"/>
            <p:cNvSpPr>
              <a:spLocks noChangeArrowheads="1"/>
            </p:cNvSpPr>
            <p:nvPr/>
          </p:nvSpPr>
          <p:spPr bwMode="auto">
            <a:xfrm>
              <a:off x="3528" y="2672"/>
              <a:ext cx="403" cy="228"/>
            </a:xfrm>
            <a:prstGeom prst="rect">
              <a:avLst/>
            </a:prstGeom>
            <a:noFill/>
            <a:ln w="9525">
              <a:noFill/>
              <a:miter lim="800000"/>
              <a:headEnd/>
              <a:tailEnd/>
            </a:ln>
          </p:spPr>
          <p:txBody>
            <a:bodyPr wrap="none" lIns="0" tIns="0" rIns="0" bIns="0">
              <a:spAutoFit/>
            </a:bodyPr>
            <a:lstStyle/>
            <a:p>
              <a:pPr>
                <a:lnSpc>
                  <a:spcPct val="85000"/>
                </a:lnSpc>
              </a:pPr>
              <a:r>
                <a:rPr lang="de-DE" sz="1400" b="1">
                  <a:solidFill>
                    <a:schemeClr val="bg1"/>
                  </a:solidFill>
                  <a:cs typeface="Arial" charset="0"/>
                </a:rPr>
                <a:t>IEEE</a:t>
              </a:r>
              <a:br>
                <a:rPr lang="de-DE" sz="1400" b="1">
                  <a:solidFill>
                    <a:schemeClr val="bg1"/>
                  </a:solidFill>
                  <a:cs typeface="Arial" charset="0"/>
                </a:rPr>
              </a:br>
              <a:r>
                <a:rPr lang="de-DE" sz="1400">
                  <a:solidFill>
                    <a:schemeClr val="bg1"/>
                  </a:solidFill>
                  <a:cs typeface="Arial" charset="0"/>
                </a:rPr>
                <a:t>802.16e</a:t>
              </a:r>
            </a:p>
          </p:txBody>
        </p:sp>
        <p:sp>
          <p:nvSpPr>
            <p:cNvPr id="25630" name="Freeform 30"/>
            <p:cNvSpPr>
              <a:spLocks/>
            </p:cNvSpPr>
            <p:nvPr/>
          </p:nvSpPr>
          <p:spPr bwMode="auto">
            <a:xfrm>
              <a:off x="704" y="3014"/>
              <a:ext cx="3024" cy="588"/>
            </a:xfrm>
            <a:custGeom>
              <a:avLst/>
              <a:gdLst>
                <a:gd name="T0" fmla="*/ 0 w 2480"/>
                <a:gd name="T1" fmla="*/ 568 h 568"/>
                <a:gd name="T2" fmla="*/ 2480 w 2480"/>
                <a:gd name="T3" fmla="*/ 560 h 568"/>
                <a:gd name="T4" fmla="*/ 2480 w 2480"/>
                <a:gd name="T5" fmla="*/ 280 h 568"/>
                <a:gd name="T6" fmla="*/ 1872 w 2480"/>
                <a:gd name="T7" fmla="*/ 0 h 568"/>
                <a:gd name="T8" fmla="*/ 0 w 2480"/>
                <a:gd name="T9" fmla="*/ 0 h 568"/>
                <a:gd name="T10" fmla="*/ 0 w 2480"/>
                <a:gd name="T11" fmla="*/ 568 h 568"/>
                <a:gd name="T12" fmla="*/ 0 60000 65536"/>
                <a:gd name="T13" fmla="*/ 0 60000 65536"/>
                <a:gd name="T14" fmla="*/ 0 60000 65536"/>
                <a:gd name="T15" fmla="*/ 0 60000 65536"/>
                <a:gd name="T16" fmla="*/ 0 60000 65536"/>
                <a:gd name="T17" fmla="*/ 0 60000 65536"/>
                <a:gd name="T18" fmla="*/ 0 w 2480"/>
                <a:gd name="T19" fmla="*/ 0 h 568"/>
                <a:gd name="T20" fmla="*/ 2480 w 2480"/>
                <a:gd name="T21" fmla="*/ 568 h 568"/>
              </a:gdLst>
              <a:ahLst/>
              <a:cxnLst>
                <a:cxn ang="T12">
                  <a:pos x="T0" y="T1"/>
                </a:cxn>
                <a:cxn ang="T13">
                  <a:pos x="T2" y="T3"/>
                </a:cxn>
                <a:cxn ang="T14">
                  <a:pos x="T4" y="T5"/>
                </a:cxn>
                <a:cxn ang="T15">
                  <a:pos x="T6" y="T7"/>
                </a:cxn>
                <a:cxn ang="T16">
                  <a:pos x="T8" y="T9"/>
                </a:cxn>
                <a:cxn ang="T17">
                  <a:pos x="T10" y="T11"/>
                </a:cxn>
              </a:cxnLst>
              <a:rect l="T18" t="T19" r="T20" b="T21"/>
              <a:pathLst>
                <a:path w="2480" h="568">
                  <a:moveTo>
                    <a:pt x="0" y="568"/>
                  </a:moveTo>
                  <a:lnTo>
                    <a:pt x="2480" y="560"/>
                  </a:lnTo>
                  <a:lnTo>
                    <a:pt x="2480" y="280"/>
                  </a:lnTo>
                  <a:lnTo>
                    <a:pt x="1872" y="0"/>
                  </a:lnTo>
                  <a:lnTo>
                    <a:pt x="0" y="0"/>
                  </a:lnTo>
                  <a:lnTo>
                    <a:pt x="0" y="568"/>
                  </a:lnTo>
                  <a:close/>
                </a:path>
              </a:pathLst>
            </a:custGeom>
            <a:noFill/>
            <a:ln w="9525">
              <a:noFill/>
              <a:round/>
              <a:headEnd/>
              <a:tailEnd/>
            </a:ln>
            <a:effectLst>
              <a:prstShdw prst="shdw17" dist="17961" dir="2700000">
                <a:srgbClr val="7F7F7F"/>
              </a:prstShdw>
            </a:effectLst>
          </p:spPr>
          <p:txBody>
            <a:bodyPr wrap="none" lIns="0" tIns="0" rIns="90000" bIns="46800" anchor="ctr"/>
            <a:lstStyle/>
            <a:p>
              <a:endParaRPr lang="en-US"/>
            </a:p>
          </p:txBody>
        </p:sp>
        <p:sp>
          <p:nvSpPr>
            <p:cNvPr id="25631" name="Rectangle 31"/>
            <p:cNvSpPr>
              <a:spLocks noChangeArrowheads="1"/>
            </p:cNvSpPr>
            <p:nvPr/>
          </p:nvSpPr>
          <p:spPr bwMode="auto">
            <a:xfrm>
              <a:off x="2754" y="3239"/>
              <a:ext cx="758" cy="228"/>
            </a:xfrm>
            <a:prstGeom prst="rect">
              <a:avLst/>
            </a:prstGeom>
            <a:noFill/>
            <a:ln w="9525">
              <a:noFill/>
              <a:miter lim="800000"/>
              <a:headEnd/>
              <a:tailEnd/>
            </a:ln>
          </p:spPr>
          <p:txBody>
            <a:bodyPr wrap="none" lIns="0" tIns="0" rIns="0" bIns="0">
              <a:spAutoFit/>
            </a:bodyPr>
            <a:lstStyle/>
            <a:p>
              <a:pPr>
                <a:lnSpc>
                  <a:spcPct val="85000"/>
                </a:lnSpc>
              </a:pPr>
              <a:r>
                <a:rPr lang="de-DE" sz="1400" b="1">
                  <a:cs typeface="Arial" charset="0"/>
                </a:rPr>
                <a:t>WLAN</a:t>
              </a:r>
              <a:r>
                <a:rPr lang="de-DE" sz="1400">
                  <a:cs typeface="Arial" charset="0"/>
                </a:rPr>
                <a:t/>
              </a:r>
              <a:br>
                <a:rPr lang="de-DE" sz="1400">
                  <a:cs typeface="Arial" charset="0"/>
                </a:rPr>
              </a:br>
              <a:r>
                <a:rPr lang="de-DE" sz="1400">
                  <a:cs typeface="Arial" charset="0"/>
                </a:rPr>
                <a:t>(IEEE 802.11x)</a:t>
              </a:r>
            </a:p>
          </p:txBody>
        </p:sp>
        <p:sp>
          <p:nvSpPr>
            <p:cNvPr id="25632" name="Freeform 32"/>
            <p:cNvSpPr>
              <a:spLocks/>
            </p:cNvSpPr>
            <p:nvPr/>
          </p:nvSpPr>
          <p:spPr bwMode="auto">
            <a:xfrm>
              <a:off x="676" y="1016"/>
              <a:ext cx="2025" cy="2574"/>
            </a:xfrm>
            <a:custGeom>
              <a:avLst/>
              <a:gdLst>
                <a:gd name="T0" fmla="*/ 2 w 1793"/>
                <a:gd name="T1" fmla="*/ 2349 h 2349"/>
                <a:gd name="T2" fmla="*/ 0 w 1793"/>
                <a:gd name="T3" fmla="*/ 5 h 2349"/>
                <a:gd name="T4" fmla="*/ 1108 w 1793"/>
                <a:gd name="T5" fmla="*/ 0 h 2349"/>
                <a:gd name="T6" fmla="*/ 1793 w 1793"/>
                <a:gd name="T7" fmla="*/ 1324 h 2349"/>
                <a:gd name="T8" fmla="*/ 1793 w 1793"/>
                <a:gd name="T9" fmla="*/ 2349 h 2349"/>
                <a:gd name="T10" fmla="*/ 2 w 1793"/>
                <a:gd name="T11" fmla="*/ 2349 h 2349"/>
                <a:gd name="T12" fmla="*/ 0 60000 65536"/>
                <a:gd name="T13" fmla="*/ 0 60000 65536"/>
                <a:gd name="T14" fmla="*/ 0 60000 65536"/>
                <a:gd name="T15" fmla="*/ 0 60000 65536"/>
                <a:gd name="T16" fmla="*/ 0 60000 65536"/>
                <a:gd name="T17" fmla="*/ 0 60000 65536"/>
                <a:gd name="T18" fmla="*/ 0 w 1793"/>
                <a:gd name="T19" fmla="*/ 0 h 2349"/>
                <a:gd name="T20" fmla="*/ 1793 w 1793"/>
                <a:gd name="T21" fmla="*/ 2349 h 2349"/>
              </a:gdLst>
              <a:ahLst/>
              <a:cxnLst>
                <a:cxn ang="T12">
                  <a:pos x="T0" y="T1"/>
                </a:cxn>
                <a:cxn ang="T13">
                  <a:pos x="T2" y="T3"/>
                </a:cxn>
                <a:cxn ang="T14">
                  <a:pos x="T4" y="T5"/>
                </a:cxn>
                <a:cxn ang="T15">
                  <a:pos x="T6" y="T7"/>
                </a:cxn>
                <a:cxn ang="T16">
                  <a:pos x="T8" y="T9"/>
                </a:cxn>
                <a:cxn ang="T17">
                  <a:pos x="T10" y="T11"/>
                </a:cxn>
              </a:cxnLst>
              <a:rect l="T18" t="T19" r="T20" b="T21"/>
              <a:pathLst>
                <a:path w="1793" h="2349">
                  <a:moveTo>
                    <a:pt x="2" y="2349"/>
                  </a:moveTo>
                  <a:lnTo>
                    <a:pt x="0" y="5"/>
                  </a:lnTo>
                  <a:lnTo>
                    <a:pt x="1108" y="0"/>
                  </a:lnTo>
                  <a:lnTo>
                    <a:pt x="1793" y="1324"/>
                  </a:lnTo>
                  <a:lnTo>
                    <a:pt x="1793" y="2349"/>
                  </a:lnTo>
                  <a:lnTo>
                    <a:pt x="2" y="2349"/>
                  </a:lnTo>
                  <a:close/>
                </a:path>
              </a:pathLst>
            </a:custGeom>
            <a:noFill/>
            <a:ln w="9525">
              <a:noFill/>
              <a:round/>
              <a:headEnd/>
              <a:tailEnd/>
            </a:ln>
          </p:spPr>
          <p:txBody>
            <a:bodyPr/>
            <a:lstStyle/>
            <a:p>
              <a:endParaRPr lang="en-US"/>
            </a:p>
          </p:txBody>
        </p:sp>
        <p:sp>
          <p:nvSpPr>
            <p:cNvPr id="25633" name="Freeform 33"/>
            <p:cNvSpPr>
              <a:spLocks/>
            </p:cNvSpPr>
            <p:nvPr/>
          </p:nvSpPr>
          <p:spPr bwMode="auto">
            <a:xfrm>
              <a:off x="701" y="1447"/>
              <a:ext cx="1296" cy="2096"/>
            </a:xfrm>
            <a:custGeom>
              <a:avLst/>
              <a:gdLst>
                <a:gd name="T0" fmla="*/ 0 w 1063"/>
                <a:gd name="T1" fmla="*/ 1910 h 1910"/>
                <a:gd name="T2" fmla="*/ 0 w 1063"/>
                <a:gd name="T3" fmla="*/ 0 h 1910"/>
                <a:gd name="T4" fmla="*/ 402 w 1063"/>
                <a:gd name="T5" fmla="*/ 0 h 1910"/>
                <a:gd name="T6" fmla="*/ 1056 w 1063"/>
                <a:gd name="T7" fmla="*/ 984 h 1910"/>
                <a:gd name="T8" fmla="*/ 1063 w 1063"/>
                <a:gd name="T9" fmla="*/ 1910 h 1910"/>
                <a:gd name="T10" fmla="*/ 0 w 1063"/>
                <a:gd name="T11" fmla="*/ 1910 h 1910"/>
                <a:gd name="T12" fmla="*/ 0 60000 65536"/>
                <a:gd name="T13" fmla="*/ 0 60000 65536"/>
                <a:gd name="T14" fmla="*/ 0 60000 65536"/>
                <a:gd name="T15" fmla="*/ 0 60000 65536"/>
                <a:gd name="T16" fmla="*/ 0 60000 65536"/>
                <a:gd name="T17" fmla="*/ 0 60000 65536"/>
                <a:gd name="T18" fmla="*/ 0 w 1063"/>
                <a:gd name="T19" fmla="*/ 0 h 1910"/>
                <a:gd name="T20" fmla="*/ 1063 w 1063"/>
                <a:gd name="T21" fmla="*/ 1910 h 1910"/>
              </a:gdLst>
              <a:ahLst/>
              <a:cxnLst>
                <a:cxn ang="T12">
                  <a:pos x="T0" y="T1"/>
                </a:cxn>
                <a:cxn ang="T13">
                  <a:pos x="T2" y="T3"/>
                </a:cxn>
                <a:cxn ang="T14">
                  <a:pos x="T4" y="T5"/>
                </a:cxn>
                <a:cxn ang="T15">
                  <a:pos x="T6" y="T7"/>
                </a:cxn>
                <a:cxn ang="T16">
                  <a:pos x="T8" y="T9"/>
                </a:cxn>
                <a:cxn ang="T17">
                  <a:pos x="T10" y="T11"/>
                </a:cxn>
              </a:cxnLst>
              <a:rect l="T18" t="T19" r="T20" b="T21"/>
              <a:pathLst>
                <a:path w="1063" h="1910">
                  <a:moveTo>
                    <a:pt x="0" y="1910"/>
                  </a:moveTo>
                  <a:lnTo>
                    <a:pt x="0" y="0"/>
                  </a:lnTo>
                  <a:lnTo>
                    <a:pt x="402" y="0"/>
                  </a:lnTo>
                  <a:lnTo>
                    <a:pt x="1056" y="984"/>
                  </a:lnTo>
                  <a:lnTo>
                    <a:pt x="1063" y="1910"/>
                  </a:lnTo>
                  <a:lnTo>
                    <a:pt x="0" y="1910"/>
                  </a:lnTo>
                  <a:close/>
                </a:path>
              </a:pathLst>
            </a:custGeom>
            <a:noFill/>
            <a:ln w="9525">
              <a:noFill/>
              <a:round/>
              <a:headEnd/>
              <a:tailEnd/>
            </a:ln>
          </p:spPr>
          <p:txBody>
            <a:bodyPr lIns="0" tIns="0" rIns="0" bIns="0" anchor="ctr">
              <a:spAutoFit/>
            </a:bodyPr>
            <a:lstStyle/>
            <a:p>
              <a:endParaRPr lang="en-US"/>
            </a:p>
          </p:txBody>
        </p:sp>
        <p:sp>
          <p:nvSpPr>
            <p:cNvPr id="25634" name="Freeform 34"/>
            <p:cNvSpPr>
              <a:spLocks/>
            </p:cNvSpPr>
            <p:nvPr/>
          </p:nvSpPr>
          <p:spPr bwMode="auto">
            <a:xfrm>
              <a:off x="681" y="994"/>
              <a:ext cx="758" cy="2549"/>
            </a:xfrm>
            <a:custGeom>
              <a:avLst/>
              <a:gdLst>
                <a:gd name="T0" fmla="*/ 0 w 657"/>
                <a:gd name="T1" fmla="*/ 1365 h 1365"/>
                <a:gd name="T2" fmla="*/ 7 w 657"/>
                <a:gd name="T3" fmla="*/ 0 h 1365"/>
                <a:gd name="T4" fmla="*/ 318 w 657"/>
                <a:gd name="T5" fmla="*/ 2 h 1365"/>
                <a:gd name="T6" fmla="*/ 657 w 657"/>
                <a:gd name="T7" fmla="*/ 771 h 1365"/>
                <a:gd name="T8" fmla="*/ 657 w 657"/>
                <a:gd name="T9" fmla="*/ 1365 h 1365"/>
                <a:gd name="T10" fmla="*/ 0 w 657"/>
                <a:gd name="T11" fmla="*/ 1365 h 1365"/>
                <a:gd name="T12" fmla="*/ 0 60000 65536"/>
                <a:gd name="T13" fmla="*/ 0 60000 65536"/>
                <a:gd name="T14" fmla="*/ 0 60000 65536"/>
                <a:gd name="T15" fmla="*/ 0 60000 65536"/>
                <a:gd name="T16" fmla="*/ 0 60000 65536"/>
                <a:gd name="T17" fmla="*/ 0 60000 65536"/>
                <a:gd name="T18" fmla="*/ 0 w 657"/>
                <a:gd name="T19" fmla="*/ 0 h 1365"/>
                <a:gd name="T20" fmla="*/ 657 w 657"/>
                <a:gd name="T21" fmla="*/ 1365 h 1365"/>
              </a:gdLst>
              <a:ahLst/>
              <a:cxnLst>
                <a:cxn ang="T12">
                  <a:pos x="T0" y="T1"/>
                </a:cxn>
                <a:cxn ang="T13">
                  <a:pos x="T2" y="T3"/>
                </a:cxn>
                <a:cxn ang="T14">
                  <a:pos x="T4" y="T5"/>
                </a:cxn>
                <a:cxn ang="T15">
                  <a:pos x="T6" y="T7"/>
                </a:cxn>
                <a:cxn ang="T16">
                  <a:pos x="T8" y="T9"/>
                </a:cxn>
                <a:cxn ang="T17">
                  <a:pos x="T10" y="T11"/>
                </a:cxn>
              </a:cxnLst>
              <a:rect l="T18" t="T19" r="T20" b="T21"/>
              <a:pathLst>
                <a:path w="657" h="1365">
                  <a:moveTo>
                    <a:pt x="0" y="1365"/>
                  </a:moveTo>
                  <a:lnTo>
                    <a:pt x="7" y="0"/>
                  </a:lnTo>
                  <a:cubicBezTo>
                    <a:pt x="7" y="0"/>
                    <a:pt x="162" y="1"/>
                    <a:pt x="318" y="2"/>
                  </a:cubicBezTo>
                  <a:cubicBezTo>
                    <a:pt x="487" y="386"/>
                    <a:pt x="657" y="771"/>
                    <a:pt x="657" y="771"/>
                  </a:cubicBezTo>
                  <a:lnTo>
                    <a:pt x="657" y="1365"/>
                  </a:lnTo>
                  <a:lnTo>
                    <a:pt x="0" y="1365"/>
                  </a:lnTo>
                  <a:close/>
                </a:path>
              </a:pathLst>
            </a:custGeom>
            <a:noFill/>
            <a:ln w="9525">
              <a:noFill/>
              <a:round/>
              <a:headEnd/>
              <a:tailEnd/>
            </a:ln>
          </p:spPr>
          <p:txBody>
            <a:bodyPr lIns="0" tIns="0" rIns="0" bIns="0" anchor="ctr">
              <a:spAutoFit/>
            </a:bodyPr>
            <a:lstStyle/>
            <a:p>
              <a:endParaRPr lang="en-US"/>
            </a:p>
          </p:txBody>
        </p:sp>
        <p:sp>
          <p:nvSpPr>
            <p:cNvPr id="25635" name="Rectangle 35"/>
            <p:cNvSpPr>
              <a:spLocks noChangeArrowheads="1"/>
            </p:cNvSpPr>
            <p:nvPr/>
          </p:nvSpPr>
          <p:spPr bwMode="auto">
            <a:xfrm>
              <a:off x="776" y="1882"/>
              <a:ext cx="318" cy="268"/>
            </a:xfrm>
            <a:prstGeom prst="rect">
              <a:avLst/>
            </a:prstGeom>
            <a:noFill/>
            <a:ln w="9525">
              <a:noFill/>
              <a:miter lim="800000"/>
              <a:headEnd/>
              <a:tailEnd/>
            </a:ln>
          </p:spPr>
          <p:txBody>
            <a:bodyPr wrap="none" lIns="0" tIns="0" rIns="0" bIns="0">
              <a:spAutoFit/>
            </a:bodyPr>
            <a:lstStyle/>
            <a:p>
              <a:r>
                <a:rPr lang="de-DE" sz="1400" b="1">
                  <a:cs typeface="Arial" charset="0"/>
                </a:rPr>
                <a:t>GSM</a:t>
              </a:r>
              <a:br>
                <a:rPr lang="de-DE" sz="1400" b="1">
                  <a:cs typeface="Arial" charset="0"/>
                </a:rPr>
              </a:br>
              <a:r>
                <a:rPr lang="de-DE" sz="1400" b="1">
                  <a:cs typeface="Arial" charset="0"/>
                </a:rPr>
                <a:t>GPRS</a:t>
              </a:r>
            </a:p>
          </p:txBody>
        </p:sp>
        <p:sp>
          <p:nvSpPr>
            <p:cNvPr id="25636" name="Freeform 36"/>
            <p:cNvSpPr>
              <a:spLocks/>
            </p:cNvSpPr>
            <p:nvPr/>
          </p:nvSpPr>
          <p:spPr bwMode="auto">
            <a:xfrm>
              <a:off x="676" y="2952"/>
              <a:ext cx="1151" cy="646"/>
            </a:xfrm>
            <a:custGeom>
              <a:avLst/>
              <a:gdLst>
                <a:gd name="T0" fmla="*/ 0 w 1081"/>
                <a:gd name="T1" fmla="*/ 457 h 457"/>
                <a:gd name="T2" fmla="*/ 0 w 1081"/>
                <a:gd name="T3" fmla="*/ 0 h 457"/>
                <a:gd name="T4" fmla="*/ 821 w 1081"/>
                <a:gd name="T5" fmla="*/ 0 h 457"/>
                <a:gd name="T6" fmla="*/ 1081 w 1081"/>
                <a:gd name="T7" fmla="*/ 151 h 457"/>
                <a:gd name="T8" fmla="*/ 1081 w 1081"/>
                <a:gd name="T9" fmla="*/ 457 h 457"/>
                <a:gd name="T10" fmla="*/ 0 w 1081"/>
                <a:gd name="T11" fmla="*/ 457 h 457"/>
                <a:gd name="T12" fmla="*/ 0 60000 65536"/>
                <a:gd name="T13" fmla="*/ 0 60000 65536"/>
                <a:gd name="T14" fmla="*/ 0 60000 65536"/>
                <a:gd name="T15" fmla="*/ 0 60000 65536"/>
                <a:gd name="T16" fmla="*/ 0 60000 65536"/>
                <a:gd name="T17" fmla="*/ 0 60000 65536"/>
                <a:gd name="T18" fmla="*/ 0 w 1081"/>
                <a:gd name="T19" fmla="*/ 0 h 457"/>
                <a:gd name="T20" fmla="*/ 1081 w 1081"/>
                <a:gd name="T21" fmla="*/ 457 h 457"/>
              </a:gdLst>
              <a:ahLst/>
              <a:cxnLst>
                <a:cxn ang="T12">
                  <a:pos x="T0" y="T1"/>
                </a:cxn>
                <a:cxn ang="T13">
                  <a:pos x="T2" y="T3"/>
                </a:cxn>
                <a:cxn ang="T14">
                  <a:pos x="T4" y="T5"/>
                </a:cxn>
                <a:cxn ang="T15">
                  <a:pos x="T6" y="T7"/>
                </a:cxn>
                <a:cxn ang="T16">
                  <a:pos x="T8" y="T9"/>
                </a:cxn>
                <a:cxn ang="T17">
                  <a:pos x="T10" y="T11"/>
                </a:cxn>
              </a:cxnLst>
              <a:rect l="T18" t="T19" r="T20" b="T21"/>
              <a:pathLst>
                <a:path w="1081" h="457">
                  <a:moveTo>
                    <a:pt x="0" y="457"/>
                  </a:moveTo>
                  <a:lnTo>
                    <a:pt x="0" y="0"/>
                  </a:lnTo>
                  <a:lnTo>
                    <a:pt x="821" y="0"/>
                  </a:lnTo>
                  <a:lnTo>
                    <a:pt x="1081" y="151"/>
                  </a:lnTo>
                  <a:lnTo>
                    <a:pt x="1081" y="457"/>
                  </a:lnTo>
                  <a:lnTo>
                    <a:pt x="0" y="457"/>
                  </a:lnTo>
                  <a:close/>
                </a:path>
              </a:pathLst>
            </a:custGeom>
            <a:noFill/>
            <a:ln w="9525">
              <a:noFill/>
              <a:round/>
              <a:headEnd/>
              <a:tailEnd/>
            </a:ln>
          </p:spPr>
          <p:txBody>
            <a:bodyPr lIns="0" tIns="0" rIns="0" bIns="0" anchor="ctr">
              <a:spAutoFit/>
            </a:bodyPr>
            <a:lstStyle/>
            <a:p>
              <a:endParaRPr lang="en-US"/>
            </a:p>
          </p:txBody>
        </p:sp>
        <p:sp>
          <p:nvSpPr>
            <p:cNvPr id="25637" name="Rectangle 37"/>
            <p:cNvSpPr>
              <a:spLocks noChangeArrowheads="1"/>
            </p:cNvSpPr>
            <p:nvPr/>
          </p:nvSpPr>
          <p:spPr bwMode="auto">
            <a:xfrm>
              <a:off x="1032" y="3037"/>
              <a:ext cx="563" cy="329"/>
            </a:xfrm>
            <a:prstGeom prst="rect">
              <a:avLst/>
            </a:prstGeom>
            <a:noFill/>
            <a:ln w="9525">
              <a:noFill/>
              <a:miter lim="800000"/>
              <a:headEnd/>
              <a:tailEnd/>
            </a:ln>
          </p:spPr>
          <p:txBody>
            <a:bodyPr/>
            <a:lstStyle/>
            <a:p>
              <a:endParaRPr lang="en-US"/>
            </a:p>
          </p:txBody>
        </p:sp>
        <p:sp>
          <p:nvSpPr>
            <p:cNvPr id="25638" name="Rectangle 38"/>
            <p:cNvSpPr>
              <a:spLocks noChangeArrowheads="1"/>
            </p:cNvSpPr>
            <p:nvPr/>
          </p:nvSpPr>
          <p:spPr bwMode="auto">
            <a:xfrm>
              <a:off x="932" y="3108"/>
              <a:ext cx="305" cy="134"/>
            </a:xfrm>
            <a:prstGeom prst="rect">
              <a:avLst/>
            </a:prstGeom>
            <a:noFill/>
            <a:ln w="9525">
              <a:noFill/>
              <a:miter lim="800000"/>
              <a:headEnd/>
              <a:tailEnd/>
            </a:ln>
          </p:spPr>
          <p:txBody>
            <a:bodyPr wrap="none" lIns="0" tIns="0" rIns="0" bIns="0">
              <a:spAutoFit/>
            </a:bodyPr>
            <a:lstStyle/>
            <a:p>
              <a:r>
                <a:rPr lang="de-DE" sz="1400" b="1">
                  <a:cs typeface="Arial" charset="0"/>
                </a:rPr>
                <a:t>DECT</a:t>
              </a:r>
            </a:p>
          </p:txBody>
        </p:sp>
        <p:sp>
          <p:nvSpPr>
            <p:cNvPr id="25639" name="Rectangle 39"/>
            <p:cNvSpPr>
              <a:spLocks noChangeArrowheads="1"/>
            </p:cNvSpPr>
            <p:nvPr/>
          </p:nvSpPr>
          <p:spPr bwMode="auto">
            <a:xfrm>
              <a:off x="990" y="3339"/>
              <a:ext cx="875" cy="312"/>
            </a:xfrm>
            <a:prstGeom prst="rect">
              <a:avLst/>
            </a:prstGeom>
            <a:noFill/>
            <a:ln w="9525">
              <a:noFill/>
              <a:miter lim="800000"/>
              <a:headEnd/>
              <a:tailEnd/>
            </a:ln>
          </p:spPr>
          <p:txBody>
            <a:bodyPr/>
            <a:lstStyle/>
            <a:p>
              <a:endParaRPr lang="en-US"/>
            </a:p>
          </p:txBody>
        </p:sp>
        <p:sp>
          <p:nvSpPr>
            <p:cNvPr id="25640" name="Rectangle 40"/>
            <p:cNvSpPr>
              <a:spLocks noChangeArrowheads="1"/>
            </p:cNvSpPr>
            <p:nvPr/>
          </p:nvSpPr>
          <p:spPr bwMode="auto">
            <a:xfrm>
              <a:off x="1501" y="2569"/>
              <a:ext cx="318" cy="134"/>
            </a:xfrm>
            <a:prstGeom prst="rect">
              <a:avLst/>
            </a:prstGeom>
            <a:noFill/>
            <a:ln w="9525">
              <a:noFill/>
              <a:miter lim="800000"/>
              <a:headEnd/>
              <a:tailEnd/>
            </a:ln>
          </p:spPr>
          <p:txBody>
            <a:bodyPr wrap="none" lIns="0" tIns="0" rIns="0" bIns="0">
              <a:spAutoFit/>
            </a:bodyPr>
            <a:lstStyle/>
            <a:p>
              <a:r>
                <a:rPr lang="de-DE" sz="1400" b="1">
                  <a:cs typeface="Arial" charset="0"/>
                </a:rPr>
                <a:t>EDGE</a:t>
              </a:r>
            </a:p>
          </p:txBody>
        </p:sp>
        <p:pic>
          <p:nvPicPr>
            <p:cNvPr id="25641" name="Picture 41" descr="eventLogo6">
              <a:hlinkClick r:id="rId3"/>
            </p:cNvPr>
            <p:cNvPicPr>
              <a:picLocks noChangeAspect="1" noChangeArrowheads="1"/>
            </p:cNvPicPr>
            <p:nvPr/>
          </p:nvPicPr>
          <p:blipFill>
            <a:blip r:embed="rId4"/>
            <a:srcRect/>
            <a:stretch>
              <a:fillRect/>
            </a:stretch>
          </p:blipFill>
          <p:spPr bwMode="auto">
            <a:xfrm>
              <a:off x="3722" y="3075"/>
              <a:ext cx="374" cy="169"/>
            </a:xfrm>
            <a:prstGeom prst="rect">
              <a:avLst/>
            </a:prstGeom>
            <a:noFill/>
            <a:ln w="9525">
              <a:solidFill>
                <a:schemeClr val="tx1"/>
              </a:solidFill>
              <a:miter lim="800000"/>
              <a:headEnd/>
              <a:tailEnd/>
            </a:ln>
          </p:spPr>
        </p:pic>
        <p:sp>
          <p:nvSpPr>
            <p:cNvPr id="25642" name="Text Box 42"/>
            <p:cNvSpPr txBox="1">
              <a:spLocks noChangeArrowheads="1"/>
            </p:cNvSpPr>
            <p:nvPr/>
          </p:nvSpPr>
          <p:spPr bwMode="auto">
            <a:xfrm>
              <a:off x="2530" y="2883"/>
              <a:ext cx="709" cy="285"/>
            </a:xfrm>
            <a:prstGeom prst="rect">
              <a:avLst/>
            </a:prstGeom>
            <a:noFill/>
            <a:ln w="9525">
              <a:noFill/>
              <a:miter lim="800000"/>
              <a:headEnd type="none" w="sm" len="sm"/>
              <a:tailEnd type="none" w="sm" len="sm"/>
            </a:ln>
          </p:spPr>
          <p:txBody>
            <a:bodyPr wrap="none" lIns="0" tIns="0">
              <a:spAutoFit/>
            </a:bodyPr>
            <a:lstStyle/>
            <a:p>
              <a:pPr>
                <a:lnSpc>
                  <a:spcPts val="1600"/>
                </a:lnSpc>
              </a:pPr>
              <a:r>
                <a:rPr lang="de-DE" sz="1400" b="1">
                  <a:solidFill>
                    <a:schemeClr val="bg1"/>
                  </a:solidFill>
                  <a:cs typeface="Arial" charset="0"/>
                </a:rPr>
                <a:t>FlashOFDM </a:t>
              </a:r>
              <a:br>
                <a:rPr lang="de-DE" sz="1400" b="1">
                  <a:solidFill>
                    <a:schemeClr val="bg1"/>
                  </a:solidFill>
                  <a:cs typeface="Arial" charset="0"/>
                </a:rPr>
              </a:br>
              <a:r>
                <a:rPr lang="de-DE" sz="1400">
                  <a:solidFill>
                    <a:schemeClr val="bg1"/>
                  </a:solidFill>
                  <a:cs typeface="Arial" charset="0"/>
                </a:rPr>
                <a:t>(802.20)</a:t>
              </a:r>
              <a:endParaRPr lang="en-US" sz="1400">
                <a:solidFill>
                  <a:schemeClr val="bg1"/>
                </a:solidFill>
                <a:cs typeface="Arial" charset="0"/>
              </a:endParaRPr>
            </a:p>
          </p:txBody>
        </p:sp>
        <p:sp>
          <p:nvSpPr>
            <p:cNvPr id="25643" name="Rectangle 43"/>
            <p:cNvSpPr>
              <a:spLocks noChangeArrowheads="1"/>
            </p:cNvSpPr>
            <p:nvPr/>
          </p:nvSpPr>
          <p:spPr bwMode="auto">
            <a:xfrm>
              <a:off x="3004" y="1734"/>
              <a:ext cx="669" cy="402"/>
            </a:xfrm>
            <a:prstGeom prst="rect">
              <a:avLst/>
            </a:prstGeom>
            <a:noFill/>
            <a:ln w="9525">
              <a:noFill/>
              <a:miter lim="800000"/>
              <a:headEnd/>
              <a:tailEnd/>
            </a:ln>
          </p:spPr>
          <p:txBody>
            <a:bodyPr wrap="none" lIns="0" tIns="0" rIns="0" bIns="0">
              <a:spAutoFit/>
            </a:bodyPr>
            <a:lstStyle/>
            <a:p>
              <a:r>
                <a:rPr lang="de-DE" sz="1400" b="1">
                  <a:cs typeface="Arial" charset="0"/>
                </a:rPr>
                <a:t>Systems</a:t>
              </a:r>
            </a:p>
            <a:p>
              <a:r>
                <a:rPr lang="de-DE" sz="1400" b="1">
                  <a:cs typeface="Arial" charset="0"/>
                </a:rPr>
                <a:t>   beyond 3G</a:t>
              </a:r>
            </a:p>
            <a:p>
              <a:r>
                <a:rPr lang="de-DE" sz="1400" b="1">
                  <a:cs typeface="Arial" charset="0"/>
                </a:rPr>
                <a:t>        &gt;2010</a:t>
              </a:r>
            </a:p>
          </p:txBody>
        </p:sp>
        <p:sp>
          <p:nvSpPr>
            <p:cNvPr id="25644" name="Freeform 44"/>
            <p:cNvSpPr>
              <a:spLocks/>
            </p:cNvSpPr>
            <p:nvPr/>
          </p:nvSpPr>
          <p:spPr bwMode="auto">
            <a:xfrm>
              <a:off x="1056" y="1016"/>
              <a:ext cx="1327" cy="2575"/>
            </a:xfrm>
            <a:custGeom>
              <a:avLst/>
              <a:gdLst>
                <a:gd name="T0" fmla="*/ 1070 w 1070"/>
                <a:gd name="T1" fmla="*/ 2487 h 2487"/>
                <a:gd name="T2" fmla="*/ 1070 w 1070"/>
                <a:gd name="T3" fmla="*/ 1455 h 2487"/>
                <a:gd name="T4" fmla="*/ 255 w 1070"/>
                <a:gd name="T5" fmla="*/ 0 h 2487"/>
                <a:gd name="T6" fmla="*/ 260 w 1070"/>
                <a:gd name="T7" fmla="*/ 0 h 2487"/>
                <a:gd name="T8" fmla="*/ 0 w 1070"/>
                <a:gd name="T9" fmla="*/ 5 h 2487"/>
                <a:gd name="T10" fmla="*/ 78 w 1070"/>
                <a:gd name="T11" fmla="*/ 383 h 2487"/>
                <a:gd name="T12" fmla="*/ 766 w 1070"/>
                <a:gd name="T13" fmla="*/ 1462 h 2487"/>
                <a:gd name="T14" fmla="*/ 753 w 1070"/>
                <a:gd name="T15" fmla="*/ 2487 h 2487"/>
                <a:gd name="T16" fmla="*/ 1070 w 1070"/>
                <a:gd name="T17" fmla="*/ 2487 h 24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70"/>
                <a:gd name="T28" fmla="*/ 0 h 2487"/>
                <a:gd name="T29" fmla="*/ 1070 w 1070"/>
                <a:gd name="T30" fmla="*/ 2487 h 248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70" h="2487">
                  <a:moveTo>
                    <a:pt x="1070" y="2487"/>
                  </a:moveTo>
                  <a:lnTo>
                    <a:pt x="1070" y="1455"/>
                  </a:lnTo>
                  <a:lnTo>
                    <a:pt x="255" y="0"/>
                  </a:lnTo>
                  <a:lnTo>
                    <a:pt x="260" y="0"/>
                  </a:lnTo>
                  <a:lnTo>
                    <a:pt x="0" y="5"/>
                  </a:lnTo>
                  <a:lnTo>
                    <a:pt x="78" y="383"/>
                  </a:lnTo>
                  <a:lnTo>
                    <a:pt x="766" y="1462"/>
                  </a:lnTo>
                  <a:lnTo>
                    <a:pt x="753" y="2487"/>
                  </a:lnTo>
                  <a:lnTo>
                    <a:pt x="1070" y="2487"/>
                  </a:lnTo>
                  <a:close/>
                </a:path>
              </a:pathLst>
            </a:custGeom>
            <a:noFill/>
            <a:ln w="9525">
              <a:noFill/>
              <a:round/>
              <a:headEnd/>
              <a:tailEnd/>
            </a:ln>
          </p:spPr>
          <p:txBody>
            <a:bodyPr lIns="0" tIns="0" rIns="0" bIns="0"/>
            <a:lstStyle/>
            <a:p>
              <a:endParaRPr lang="en-US"/>
            </a:p>
          </p:txBody>
        </p:sp>
        <p:sp>
          <p:nvSpPr>
            <p:cNvPr id="25645" name="Rectangle 45"/>
            <p:cNvSpPr>
              <a:spLocks noChangeArrowheads="1"/>
            </p:cNvSpPr>
            <p:nvPr/>
          </p:nvSpPr>
          <p:spPr bwMode="auto">
            <a:xfrm>
              <a:off x="1489" y="3623"/>
              <a:ext cx="155" cy="134"/>
            </a:xfrm>
            <a:prstGeom prst="rect">
              <a:avLst/>
            </a:prstGeom>
            <a:noFill/>
            <a:ln w="9525">
              <a:noFill/>
              <a:miter lim="800000"/>
              <a:headEnd/>
              <a:tailEnd/>
            </a:ln>
          </p:spPr>
          <p:txBody>
            <a:bodyPr wrap="none" lIns="0" tIns="0" rIns="0" bIns="0">
              <a:spAutoFit/>
            </a:bodyPr>
            <a:lstStyle/>
            <a:p>
              <a:pPr algn="ctr"/>
              <a:r>
                <a:rPr lang="de-DE" sz="1400" b="1">
                  <a:cs typeface="Arial" charset="0"/>
                </a:rPr>
                <a:t>0.1</a:t>
              </a:r>
            </a:p>
          </p:txBody>
        </p:sp>
        <p:sp>
          <p:nvSpPr>
            <p:cNvPr id="25646" name="Freeform 46"/>
            <p:cNvSpPr>
              <a:spLocks/>
            </p:cNvSpPr>
            <p:nvPr/>
          </p:nvSpPr>
          <p:spPr bwMode="auto">
            <a:xfrm>
              <a:off x="1056" y="1016"/>
              <a:ext cx="1179" cy="2573"/>
            </a:xfrm>
            <a:custGeom>
              <a:avLst/>
              <a:gdLst>
                <a:gd name="T0" fmla="*/ 250 w 951"/>
                <a:gd name="T1" fmla="*/ 0 h 2487"/>
                <a:gd name="T2" fmla="*/ 951 w 951"/>
                <a:gd name="T3" fmla="*/ 1495 h 2487"/>
                <a:gd name="T4" fmla="*/ 951 w 951"/>
                <a:gd name="T5" fmla="*/ 2487 h 2487"/>
                <a:gd name="T6" fmla="*/ 753 w 951"/>
                <a:gd name="T7" fmla="*/ 2487 h 2487"/>
                <a:gd name="T8" fmla="*/ 746 w 951"/>
                <a:gd name="T9" fmla="*/ 1472 h 2487"/>
                <a:gd name="T10" fmla="*/ 78 w 951"/>
                <a:gd name="T11" fmla="*/ 383 h 2487"/>
                <a:gd name="T12" fmla="*/ 0 w 951"/>
                <a:gd name="T13" fmla="*/ 0 h 2487"/>
                <a:gd name="T14" fmla="*/ 250 w 951"/>
                <a:gd name="T15" fmla="*/ 0 h 2487"/>
                <a:gd name="T16" fmla="*/ 0 60000 65536"/>
                <a:gd name="T17" fmla="*/ 0 60000 65536"/>
                <a:gd name="T18" fmla="*/ 0 60000 65536"/>
                <a:gd name="T19" fmla="*/ 0 60000 65536"/>
                <a:gd name="T20" fmla="*/ 0 60000 65536"/>
                <a:gd name="T21" fmla="*/ 0 60000 65536"/>
                <a:gd name="T22" fmla="*/ 0 60000 65536"/>
                <a:gd name="T23" fmla="*/ 0 60000 65536"/>
                <a:gd name="T24" fmla="*/ 0 w 951"/>
                <a:gd name="T25" fmla="*/ 0 h 2487"/>
                <a:gd name="T26" fmla="*/ 951 w 951"/>
                <a:gd name="T27" fmla="*/ 2487 h 248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51" h="2487">
                  <a:moveTo>
                    <a:pt x="250" y="0"/>
                  </a:moveTo>
                  <a:lnTo>
                    <a:pt x="951" y="1495"/>
                  </a:lnTo>
                  <a:lnTo>
                    <a:pt x="951" y="2487"/>
                  </a:lnTo>
                  <a:lnTo>
                    <a:pt x="753" y="2487"/>
                  </a:lnTo>
                  <a:lnTo>
                    <a:pt x="746" y="1472"/>
                  </a:lnTo>
                  <a:lnTo>
                    <a:pt x="78" y="383"/>
                  </a:lnTo>
                  <a:lnTo>
                    <a:pt x="0" y="0"/>
                  </a:lnTo>
                  <a:lnTo>
                    <a:pt x="250" y="0"/>
                  </a:lnTo>
                  <a:close/>
                </a:path>
              </a:pathLst>
            </a:custGeom>
            <a:noFill/>
            <a:ln w="9525">
              <a:noFill/>
              <a:round/>
              <a:headEnd/>
              <a:tailEnd/>
            </a:ln>
          </p:spPr>
          <p:txBody>
            <a:bodyPr lIns="0" tIns="0" rIns="0" bIns="0"/>
            <a:lstStyle/>
            <a:p>
              <a:endParaRPr lang="en-US"/>
            </a:p>
          </p:txBody>
        </p:sp>
        <p:sp>
          <p:nvSpPr>
            <p:cNvPr id="25647" name="Freeform 47"/>
            <p:cNvSpPr>
              <a:spLocks/>
            </p:cNvSpPr>
            <p:nvPr/>
          </p:nvSpPr>
          <p:spPr bwMode="auto">
            <a:xfrm>
              <a:off x="668" y="3402"/>
              <a:ext cx="1595" cy="192"/>
            </a:xfrm>
            <a:custGeom>
              <a:avLst/>
              <a:gdLst>
                <a:gd name="T0" fmla="*/ 18 w 996"/>
                <a:gd name="T1" fmla="*/ 0 h 106"/>
                <a:gd name="T2" fmla="*/ 13 w 996"/>
                <a:gd name="T3" fmla="*/ 2 h 106"/>
                <a:gd name="T4" fmla="*/ 5 w 996"/>
                <a:gd name="T5" fmla="*/ 5 h 106"/>
                <a:gd name="T6" fmla="*/ 3 w 996"/>
                <a:gd name="T7" fmla="*/ 12 h 106"/>
                <a:gd name="T8" fmla="*/ 0 w 996"/>
                <a:gd name="T9" fmla="*/ 17 h 106"/>
                <a:gd name="T10" fmla="*/ 0 w 996"/>
                <a:gd name="T11" fmla="*/ 88 h 106"/>
                <a:gd name="T12" fmla="*/ 3 w 996"/>
                <a:gd name="T13" fmla="*/ 96 h 106"/>
                <a:gd name="T14" fmla="*/ 5 w 996"/>
                <a:gd name="T15" fmla="*/ 101 h 106"/>
                <a:gd name="T16" fmla="*/ 13 w 996"/>
                <a:gd name="T17" fmla="*/ 103 h 106"/>
                <a:gd name="T18" fmla="*/ 18 w 996"/>
                <a:gd name="T19" fmla="*/ 106 h 106"/>
                <a:gd name="T20" fmla="*/ 978 w 996"/>
                <a:gd name="T21" fmla="*/ 106 h 106"/>
                <a:gd name="T22" fmla="*/ 984 w 996"/>
                <a:gd name="T23" fmla="*/ 103 h 106"/>
                <a:gd name="T24" fmla="*/ 991 w 996"/>
                <a:gd name="T25" fmla="*/ 101 h 106"/>
                <a:gd name="T26" fmla="*/ 994 w 996"/>
                <a:gd name="T27" fmla="*/ 96 h 106"/>
                <a:gd name="T28" fmla="*/ 996 w 996"/>
                <a:gd name="T29" fmla="*/ 88 h 106"/>
                <a:gd name="T30" fmla="*/ 996 w 996"/>
                <a:gd name="T31" fmla="*/ 17 h 106"/>
                <a:gd name="T32" fmla="*/ 994 w 996"/>
                <a:gd name="T33" fmla="*/ 12 h 106"/>
                <a:gd name="T34" fmla="*/ 991 w 996"/>
                <a:gd name="T35" fmla="*/ 5 h 106"/>
                <a:gd name="T36" fmla="*/ 984 w 996"/>
                <a:gd name="T37" fmla="*/ 2 h 106"/>
                <a:gd name="T38" fmla="*/ 978 w 996"/>
                <a:gd name="T39" fmla="*/ 0 h 106"/>
                <a:gd name="T40" fmla="*/ 18 w 996"/>
                <a:gd name="T41" fmla="*/ 0 h 10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96"/>
                <a:gd name="T64" fmla="*/ 0 h 106"/>
                <a:gd name="T65" fmla="*/ 996 w 996"/>
                <a:gd name="T66" fmla="*/ 106 h 10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96" h="106">
                  <a:moveTo>
                    <a:pt x="18" y="0"/>
                  </a:moveTo>
                  <a:lnTo>
                    <a:pt x="13" y="2"/>
                  </a:lnTo>
                  <a:lnTo>
                    <a:pt x="5" y="5"/>
                  </a:lnTo>
                  <a:lnTo>
                    <a:pt x="3" y="12"/>
                  </a:lnTo>
                  <a:lnTo>
                    <a:pt x="0" y="17"/>
                  </a:lnTo>
                  <a:lnTo>
                    <a:pt x="0" y="88"/>
                  </a:lnTo>
                  <a:lnTo>
                    <a:pt x="3" y="96"/>
                  </a:lnTo>
                  <a:lnTo>
                    <a:pt x="5" y="101"/>
                  </a:lnTo>
                  <a:lnTo>
                    <a:pt x="13" y="103"/>
                  </a:lnTo>
                  <a:lnTo>
                    <a:pt x="18" y="106"/>
                  </a:lnTo>
                  <a:lnTo>
                    <a:pt x="978" y="106"/>
                  </a:lnTo>
                  <a:lnTo>
                    <a:pt x="984" y="103"/>
                  </a:lnTo>
                  <a:lnTo>
                    <a:pt x="991" y="101"/>
                  </a:lnTo>
                  <a:lnTo>
                    <a:pt x="994" y="96"/>
                  </a:lnTo>
                  <a:lnTo>
                    <a:pt x="996" y="88"/>
                  </a:lnTo>
                  <a:lnTo>
                    <a:pt x="996" y="17"/>
                  </a:lnTo>
                  <a:lnTo>
                    <a:pt x="994" y="12"/>
                  </a:lnTo>
                  <a:lnTo>
                    <a:pt x="991" y="5"/>
                  </a:lnTo>
                  <a:lnTo>
                    <a:pt x="984" y="2"/>
                  </a:lnTo>
                  <a:lnTo>
                    <a:pt x="978" y="0"/>
                  </a:lnTo>
                  <a:lnTo>
                    <a:pt x="18" y="0"/>
                  </a:lnTo>
                  <a:close/>
                </a:path>
              </a:pathLst>
            </a:custGeom>
            <a:noFill/>
            <a:ln w="9525">
              <a:noFill/>
              <a:round/>
              <a:headEnd/>
              <a:tailEnd/>
            </a:ln>
          </p:spPr>
          <p:txBody>
            <a:bodyPr lIns="0" tIns="0" rIns="0" bIns="0" anchor="ctr">
              <a:spAutoFit/>
            </a:bodyPr>
            <a:lstStyle/>
            <a:p>
              <a:endParaRPr lang="en-US"/>
            </a:p>
          </p:txBody>
        </p:sp>
        <p:sp>
          <p:nvSpPr>
            <p:cNvPr id="25648" name="Rectangle 48"/>
            <p:cNvSpPr>
              <a:spLocks noChangeArrowheads="1"/>
            </p:cNvSpPr>
            <p:nvPr/>
          </p:nvSpPr>
          <p:spPr bwMode="auto">
            <a:xfrm>
              <a:off x="1151" y="3390"/>
              <a:ext cx="551" cy="134"/>
            </a:xfrm>
            <a:prstGeom prst="rect">
              <a:avLst/>
            </a:prstGeom>
            <a:noFill/>
            <a:ln w="9525">
              <a:noFill/>
              <a:miter lim="800000"/>
              <a:headEnd/>
              <a:tailEnd/>
            </a:ln>
          </p:spPr>
          <p:txBody>
            <a:bodyPr wrap="none" lIns="0" tIns="0" rIns="0" bIns="0">
              <a:spAutoFit/>
            </a:bodyPr>
            <a:lstStyle/>
            <a:p>
              <a:r>
                <a:rPr lang="de-DE" sz="1400" b="1">
                  <a:cs typeface="Arial" charset="0"/>
                </a:rPr>
                <a:t>BlueTooth</a:t>
              </a:r>
            </a:p>
          </p:txBody>
        </p:sp>
        <p:sp>
          <p:nvSpPr>
            <p:cNvPr id="25649" name="Freeform 49"/>
            <p:cNvSpPr>
              <a:spLocks/>
            </p:cNvSpPr>
            <p:nvPr/>
          </p:nvSpPr>
          <p:spPr bwMode="auto">
            <a:xfrm>
              <a:off x="678" y="925"/>
              <a:ext cx="4901" cy="2671"/>
            </a:xfrm>
            <a:custGeom>
              <a:avLst/>
              <a:gdLst>
                <a:gd name="T0" fmla="*/ 3623 w 3623"/>
                <a:gd name="T1" fmla="*/ 1403 h 1403"/>
                <a:gd name="T2" fmla="*/ 0 w 3623"/>
                <a:gd name="T3" fmla="*/ 1403 h 1403"/>
                <a:gd name="T4" fmla="*/ 0 w 3623"/>
                <a:gd name="T5" fmla="*/ 0 h 1403"/>
                <a:gd name="T6" fmla="*/ 0 60000 65536"/>
                <a:gd name="T7" fmla="*/ 0 60000 65536"/>
                <a:gd name="T8" fmla="*/ 0 60000 65536"/>
                <a:gd name="T9" fmla="*/ 0 w 3623"/>
                <a:gd name="T10" fmla="*/ 0 h 1403"/>
                <a:gd name="T11" fmla="*/ 3623 w 3623"/>
                <a:gd name="T12" fmla="*/ 1403 h 1403"/>
              </a:gdLst>
              <a:ahLst/>
              <a:cxnLst>
                <a:cxn ang="T6">
                  <a:pos x="T0" y="T1"/>
                </a:cxn>
                <a:cxn ang="T7">
                  <a:pos x="T2" y="T3"/>
                </a:cxn>
                <a:cxn ang="T8">
                  <a:pos x="T4" y="T5"/>
                </a:cxn>
              </a:cxnLst>
              <a:rect l="T9" t="T10" r="T11" b="T12"/>
              <a:pathLst>
                <a:path w="3623" h="1403">
                  <a:moveTo>
                    <a:pt x="3623" y="1403"/>
                  </a:moveTo>
                  <a:lnTo>
                    <a:pt x="0" y="1403"/>
                  </a:lnTo>
                  <a:lnTo>
                    <a:pt x="0" y="0"/>
                  </a:lnTo>
                </a:path>
              </a:pathLst>
            </a:custGeom>
            <a:noFill/>
            <a:ln w="28575">
              <a:noFill/>
              <a:round/>
              <a:headEnd type="triangle" w="med" len="med"/>
              <a:tailEnd type="triangle" w="med" len="med"/>
            </a:ln>
          </p:spPr>
          <p:txBody>
            <a:bodyPr/>
            <a:lstStyle/>
            <a:p>
              <a:endParaRPr lang="en-US"/>
            </a:p>
          </p:txBody>
        </p:sp>
        <p:sp>
          <p:nvSpPr>
            <p:cNvPr id="25650" name="Rectangle 50"/>
            <p:cNvSpPr>
              <a:spLocks noChangeArrowheads="1"/>
            </p:cNvSpPr>
            <p:nvPr/>
          </p:nvSpPr>
          <p:spPr bwMode="auto">
            <a:xfrm>
              <a:off x="1645" y="1248"/>
              <a:ext cx="317" cy="134"/>
            </a:xfrm>
            <a:prstGeom prst="rect">
              <a:avLst/>
            </a:prstGeom>
            <a:noFill/>
            <a:ln w="9525">
              <a:noFill/>
              <a:miter lim="800000"/>
              <a:headEnd/>
              <a:tailEnd/>
            </a:ln>
          </p:spPr>
          <p:txBody>
            <a:bodyPr wrap="none" lIns="0" tIns="0" rIns="0" bIns="0">
              <a:spAutoFit/>
            </a:bodyPr>
            <a:lstStyle/>
            <a:p>
              <a:r>
                <a:rPr lang="de-DE" sz="1400" b="1">
                  <a:solidFill>
                    <a:schemeClr val="bg1"/>
                  </a:solidFill>
                  <a:cs typeface="Arial" charset="0"/>
                </a:rPr>
                <a:t>UMTS</a:t>
              </a:r>
              <a:endParaRPr lang="de-DE" sz="1400">
                <a:solidFill>
                  <a:schemeClr val="bg1"/>
                </a:solidFill>
                <a:cs typeface="Arial" charset="0"/>
              </a:endParaRPr>
            </a:p>
          </p:txBody>
        </p:sp>
        <p:sp>
          <p:nvSpPr>
            <p:cNvPr id="25651" name="Rectangle 51"/>
            <p:cNvSpPr>
              <a:spLocks noChangeArrowheads="1"/>
            </p:cNvSpPr>
            <p:nvPr/>
          </p:nvSpPr>
          <p:spPr bwMode="auto">
            <a:xfrm>
              <a:off x="1350" y="1697"/>
              <a:ext cx="336" cy="114"/>
            </a:xfrm>
            <a:prstGeom prst="rect">
              <a:avLst/>
            </a:prstGeom>
            <a:noFill/>
            <a:ln w="9525">
              <a:noFill/>
              <a:miter lim="800000"/>
              <a:headEnd/>
              <a:tailEnd/>
            </a:ln>
          </p:spPr>
          <p:txBody>
            <a:bodyPr wrap="none" lIns="0" tIns="0" rIns="0" bIns="0">
              <a:spAutoFit/>
            </a:bodyPr>
            <a:lstStyle/>
            <a:p>
              <a:pPr>
                <a:lnSpc>
                  <a:spcPct val="85000"/>
                </a:lnSpc>
              </a:pPr>
              <a:r>
                <a:rPr lang="de-DE" sz="1400" b="1">
                  <a:solidFill>
                    <a:schemeClr val="bg1"/>
                  </a:solidFill>
                  <a:cs typeface="Arial" charset="0"/>
                </a:rPr>
                <a:t>CDMA</a:t>
              </a:r>
              <a:endParaRPr lang="de-DE" sz="1400">
                <a:solidFill>
                  <a:schemeClr val="bg1"/>
                </a:solidFill>
                <a:cs typeface="Arial" charset="0"/>
              </a:endParaRPr>
            </a:p>
          </p:txBody>
        </p:sp>
        <p:sp>
          <p:nvSpPr>
            <p:cNvPr id="25652" name="Rectangle 52"/>
            <p:cNvSpPr>
              <a:spLocks noChangeArrowheads="1"/>
            </p:cNvSpPr>
            <p:nvPr/>
          </p:nvSpPr>
          <p:spPr bwMode="auto">
            <a:xfrm>
              <a:off x="2087" y="2557"/>
              <a:ext cx="355" cy="228"/>
            </a:xfrm>
            <a:prstGeom prst="rect">
              <a:avLst/>
            </a:prstGeom>
            <a:noFill/>
            <a:ln w="9525">
              <a:noFill/>
              <a:miter lim="800000"/>
              <a:headEnd/>
              <a:tailEnd/>
            </a:ln>
          </p:spPr>
          <p:txBody>
            <a:bodyPr wrap="none" lIns="0" tIns="0" rIns="0" bIns="0">
              <a:spAutoFit/>
            </a:bodyPr>
            <a:lstStyle/>
            <a:p>
              <a:pPr>
                <a:lnSpc>
                  <a:spcPct val="85000"/>
                </a:lnSpc>
              </a:pPr>
              <a:r>
                <a:rPr lang="de-DE" sz="1400" b="1">
                  <a:solidFill>
                    <a:schemeClr val="bg1"/>
                  </a:solidFill>
                  <a:cs typeface="Arial" charset="0"/>
                </a:rPr>
                <a:t>EV-DO</a:t>
              </a:r>
            </a:p>
            <a:p>
              <a:pPr>
                <a:lnSpc>
                  <a:spcPct val="85000"/>
                </a:lnSpc>
              </a:pPr>
              <a:r>
                <a:rPr lang="de-DE" sz="1400" b="1">
                  <a:solidFill>
                    <a:schemeClr val="bg1"/>
                  </a:solidFill>
                  <a:cs typeface="Arial" charset="0"/>
                </a:rPr>
                <a:t>EV-DV</a:t>
              </a:r>
              <a:endParaRPr lang="de-DE" sz="1400">
                <a:solidFill>
                  <a:schemeClr val="bg1"/>
                </a:solidFill>
                <a:cs typeface="Arial" charset="0"/>
              </a:endParaRPr>
            </a:p>
          </p:txBody>
        </p:sp>
        <p:sp>
          <p:nvSpPr>
            <p:cNvPr id="25653" name="Line 53"/>
            <p:cNvSpPr>
              <a:spLocks noChangeShapeType="1"/>
            </p:cNvSpPr>
            <p:nvPr/>
          </p:nvSpPr>
          <p:spPr bwMode="auto">
            <a:xfrm>
              <a:off x="2302" y="2791"/>
              <a:ext cx="0" cy="164"/>
            </a:xfrm>
            <a:prstGeom prst="line">
              <a:avLst/>
            </a:prstGeom>
            <a:noFill/>
            <a:ln w="12700">
              <a:solidFill>
                <a:schemeClr val="bg1"/>
              </a:solidFill>
              <a:round/>
              <a:headEnd/>
              <a:tailEnd type="oval" w="med" len="med"/>
            </a:ln>
          </p:spPr>
          <p:txBody>
            <a:bodyPr lIns="0" tIns="0" rIns="0" bIns="0"/>
            <a:lstStyle/>
            <a:p>
              <a:endParaRPr lang="en-SG"/>
            </a:p>
          </p:txBody>
        </p:sp>
        <p:sp>
          <p:nvSpPr>
            <p:cNvPr id="25654" name="Line 54"/>
            <p:cNvSpPr>
              <a:spLocks noChangeShapeType="1"/>
            </p:cNvSpPr>
            <p:nvPr/>
          </p:nvSpPr>
          <p:spPr bwMode="auto">
            <a:xfrm flipH="1" flipV="1">
              <a:off x="1448" y="1534"/>
              <a:ext cx="98" cy="163"/>
            </a:xfrm>
            <a:prstGeom prst="line">
              <a:avLst/>
            </a:prstGeom>
            <a:noFill/>
            <a:ln w="12700">
              <a:solidFill>
                <a:schemeClr val="bg1"/>
              </a:solidFill>
              <a:round/>
              <a:headEnd/>
              <a:tailEnd type="oval" w="med" len="med"/>
            </a:ln>
          </p:spPr>
          <p:txBody>
            <a:bodyPr lIns="0" tIns="0" rIns="0" bIns="0"/>
            <a:lstStyle/>
            <a:p>
              <a:endParaRPr lang="en-SG"/>
            </a:p>
          </p:txBody>
        </p:sp>
        <p:sp>
          <p:nvSpPr>
            <p:cNvPr id="25655" name="Rectangle 55"/>
            <p:cNvSpPr>
              <a:spLocks noChangeArrowheads="1"/>
            </p:cNvSpPr>
            <p:nvPr/>
          </p:nvSpPr>
          <p:spPr bwMode="auto">
            <a:xfrm>
              <a:off x="3005" y="2283"/>
              <a:ext cx="272" cy="115"/>
            </a:xfrm>
            <a:prstGeom prst="rect">
              <a:avLst/>
            </a:prstGeom>
            <a:noFill/>
            <a:ln w="9525">
              <a:noFill/>
              <a:miter lim="800000"/>
              <a:headEnd/>
              <a:tailEnd/>
            </a:ln>
          </p:spPr>
          <p:txBody>
            <a:bodyPr wrap="none" lIns="0" tIns="0" rIns="0" bIns="0">
              <a:spAutoFit/>
            </a:bodyPr>
            <a:lstStyle/>
            <a:p>
              <a:r>
                <a:rPr lang="de-DE" sz="1200" b="1">
                  <a:solidFill>
                    <a:schemeClr val="bg1"/>
                  </a:solidFill>
                  <a:cs typeface="Arial" charset="0"/>
                </a:rPr>
                <a:t>UMTS</a:t>
              </a:r>
              <a:endParaRPr lang="de-DE" sz="1200">
                <a:solidFill>
                  <a:schemeClr val="bg1"/>
                </a:solidFill>
                <a:cs typeface="Arial" charset="0"/>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Standarisasi, ex. IEEE</a:t>
            </a:r>
          </a:p>
        </p:txBody>
      </p:sp>
      <p:sp>
        <p:nvSpPr>
          <p:cNvPr id="26627" name="Rectangle 3"/>
          <p:cNvSpPr>
            <a:spLocks noGrp="1" noChangeArrowheads="1"/>
          </p:cNvSpPr>
          <p:nvPr>
            <p:ph type="body" idx="1"/>
          </p:nvPr>
        </p:nvSpPr>
        <p:spPr/>
        <p:txBody>
          <a:bodyPr/>
          <a:lstStyle/>
          <a:p>
            <a:pPr eaLnBrk="1" hangingPunct="1"/>
            <a:r>
              <a:rPr lang="en-US" smtClean="0"/>
              <a:t>IEEE (Institute of Electrical and Electronic Engineers) melakukan diskusi, riset dan pengembangan terhadap perangkat jaringan yang kemudian menjadi standarisasi untuk digunakan sebagai perangkat jaringan.</a:t>
            </a:r>
          </a:p>
          <a:p>
            <a:pPr eaLnBrk="1" hangingPunct="1">
              <a:buFont typeface="Wingdings" pitchFamily="2" charset="2"/>
              <a:buNone/>
            </a:pPr>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Contoh standart IEEE</a:t>
            </a:r>
          </a:p>
        </p:txBody>
      </p:sp>
      <p:sp>
        <p:nvSpPr>
          <p:cNvPr id="27651" name="Rectangle 3"/>
          <p:cNvSpPr>
            <a:spLocks noGrp="1" noChangeArrowheads="1"/>
          </p:cNvSpPr>
          <p:nvPr>
            <p:ph type="body" idx="1"/>
          </p:nvPr>
        </p:nvSpPr>
        <p:spPr/>
        <p:txBody>
          <a:bodyPr/>
          <a:lstStyle/>
          <a:p>
            <a:pPr eaLnBrk="1" hangingPunct="1"/>
            <a:r>
              <a:rPr lang="it-IT" smtClean="0"/>
              <a:t>IEEE 802.8 Fiber Optic LAN &amp; MAN (standart FDDI)</a:t>
            </a:r>
          </a:p>
          <a:p>
            <a:pPr eaLnBrk="1" hangingPunct="1"/>
            <a:r>
              <a:rPr lang="it-IT" smtClean="0"/>
              <a:t>IEEE 802.10 LAN/MAN security (VPN)</a:t>
            </a:r>
          </a:p>
          <a:p>
            <a:pPr eaLnBrk="1" hangingPunct="1"/>
            <a:r>
              <a:rPr lang="it-IT" smtClean="0"/>
              <a:t>IEEE 802.11Wireless LAN (WiFi)</a:t>
            </a:r>
          </a:p>
          <a:p>
            <a:pPr eaLnBrk="1" hangingPunct="1"/>
            <a:r>
              <a:rPr lang="it-IT" smtClean="0"/>
              <a:t>IEEE 802.15</a:t>
            </a:r>
            <a:r>
              <a:rPr lang="en-US" smtClean="0"/>
              <a:t>Wireless PAN (Personal Area Network) </a:t>
            </a:r>
            <a:r>
              <a:rPr lang="en-US" smtClean="0">
                <a:sym typeface="Wingdings" pitchFamily="2" charset="2"/>
              </a:rPr>
              <a:t> bluetooth</a:t>
            </a:r>
            <a:endParaRPr lang="en-US" smtClean="0"/>
          </a:p>
          <a:p>
            <a:pPr eaLnBrk="1" hangingPunct="1"/>
            <a:r>
              <a:rPr lang="it-IT" smtClean="0"/>
              <a:t>IEEE 802.16Broadband Wireless Access (WiMax) </a:t>
            </a:r>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nl-NL" sz="4400" smtClean="0">
                <a:solidFill>
                  <a:schemeClr val="tx1"/>
                </a:solidFill>
              </a:rPr>
              <a:t>Bluetooth</a:t>
            </a:r>
            <a:endParaRPr lang="en-US" smtClean="0"/>
          </a:p>
        </p:txBody>
      </p:sp>
      <p:sp>
        <p:nvSpPr>
          <p:cNvPr id="28675" name="Content Placeholder 2"/>
          <p:cNvSpPr>
            <a:spLocks noGrp="1"/>
          </p:cNvSpPr>
          <p:nvPr>
            <p:ph idx="1"/>
          </p:nvPr>
        </p:nvSpPr>
        <p:spPr/>
        <p:txBody>
          <a:bodyPr/>
          <a:lstStyle/>
          <a:p>
            <a:pPr eaLnBrk="1" hangingPunct="1"/>
            <a:r>
              <a:rPr lang="nl-NL" sz="2400" smtClean="0"/>
              <a:t>Bluetooth bekerja berdasarkan spesifikasi IEEE 802.15. </a:t>
            </a:r>
          </a:p>
          <a:p>
            <a:pPr eaLnBrk="1" hangingPunct="1"/>
            <a:r>
              <a:rPr lang="nl-NL" sz="2400" smtClean="0"/>
              <a:t>Beroperasi pada frekuensi 2.4 Ghz</a:t>
            </a:r>
          </a:p>
          <a:p>
            <a:pPr eaLnBrk="1" hangingPunct="1"/>
            <a:r>
              <a:rPr lang="nl-NL" sz="2400" smtClean="0"/>
              <a:t>Jangkauan 30 - 50 feet ( 10 – 16m )</a:t>
            </a:r>
          </a:p>
          <a:p>
            <a:pPr eaLnBrk="1" hangingPunct="1"/>
            <a:r>
              <a:rPr lang="nl-NL" sz="2400" smtClean="0"/>
              <a:t>Kecepatan data mencapai 2 MBps</a:t>
            </a:r>
          </a:p>
          <a:p>
            <a:pPr eaLnBrk="1" hangingPunct="1"/>
            <a:r>
              <a:rPr lang="nl-NL" sz="2400" smtClean="0"/>
              <a:t>Teknologi bluetooth digunakan pada wireless – PAN, dan memungkinkan komunikasi bersifat point to point atau komunikasi point to multipoint. </a:t>
            </a:r>
            <a:endParaRPr lang="en-US" sz="2400" smtClean="0"/>
          </a:p>
          <a:p>
            <a:pPr eaLnBrk="1" hangingPunct="1"/>
            <a:endParaRPr lang="en-US" sz="24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fi-FI" sz="2400" b="1" smtClean="0"/>
              <a:t>Komponen-komponen  dalam Jaringan Wireless </a:t>
            </a:r>
            <a:endParaRPr lang="en-US" sz="2400" smtClean="0"/>
          </a:p>
        </p:txBody>
      </p:sp>
      <p:sp>
        <p:nvSpPr>
          <p:cNvPr id="3" name="Content Placeholder 2"/>
          <p:cNvSpPr>
            <a:spLocks noGrp="1"/>
          </p:cNvSpPr>
          <p:nvPr>
            <p:ph idx="1"/>
          </p:nvPr>
        </p:nvSpPr>
        <p:spPr/>
        <p:txBody>
          <a:bodyPr/>
          <a:lstStyle/>
          <a:p>
            <a:pPr eaLnBrk="1" hangingPunct="1">
              <a:defRPr/>
            </a:pPr>
            <a:r>
              <a:rPr lang="nl-NL" sz="2400" dirty="0" smtClean="0"/>
              <a:t>Komponen pada jaringan wireless secara umum mencakup : </a:t>
            </a:r>
          </a:p>
          <a:p>
            <a:pPr lvl="1" eaLnBrk="1" hangingPunct="1">
              <a:defRPr/>
            </a:pPr>
            <a:r>
              <a:rPr lang="nl-NL" sz="2400" i="1" dirty="0" smtClean="0"/>
              <a:t>C</a:t>
            </a:r>
            <a:r>
              <a:rPr lang="nl-NL" sz="2400" i="1" dirty="0" smtClean="0">
                <a:ea typeface="+mn-ea"/>
                <a:cs typeface="+mn-cs"/>
              </a:rPr>
              <a:t>omputer device, </a:t>
            </a:r>
          </a:p>
          <a:p>
            <a:pPr lvl="1" eaLnBrk="1" hangingPunct="1">
              <a:defRPr/>
            </a:pPr>
            <a:r>
              <a:rPr lang="nl-NL" sz="2400" i="1" dirty="0" smtClean="0">
                <a:ea typeface="+mn-ea"/>
                <a:cs typeface="+mn-cs"/>
              </a:rPr>
              <a:t>Base Station dan </a:t>
            </a:r>
          </a:p>
          <a:p>
            <a:pPr lvl="1" eaLnBrk="1" hangingPunct="1">
              <a:defRPr/>
            </a:pPr>
            <a:r>
              <a:rPr lang="nl-NL" sz="2400" i="1" dirty="0" smtClean="0">
                <a:ea typeface="+mn-ea"/>
                <a:cs typeface="+mn-cs"/>
              </a:rPr>
              <a:t>Wireless Infrastruktur</a:t>
            </a:r>
            <a:endParaRPr lang="en-US" sz="2400" dirty="0" smtClean="0"/>
          </a:p>
        </p:txBody>
      </p:sp>
      <p:pic>
        <p:nvPicPr>
          <p:cNvPr id="29700" name="Picture 2"/>
          <p:cNvPicPr>
            <a:picLocks noChangeAspect="1" noChangeArrowheads="1"/>
          </p:cNvPicPr>
          <p:nvPr/>
        </p:nvPicPr>
        <p:blipFill>
          <a:blip r:embed="rId2"/>
          <a:srcRect/>
          <a:stretch>
            <a:fillRect/>
          </a:stretch>
        </p:blipFill>
        <p:spPr bwMode="auto">
          <a:xfrm>
            <a:off x="1524000" y="3733800"/>
            <a:ext cx="5973763" cy="27432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fi-FI" sz="3200" smtClean="0"/>
              <a:t>Komponen utama pada wireless LAN</a:t>
            </a:r>
            <a:endParaRPr lang="en-US" sz="3200" smtClean="0"/>
          </a:p>
        </p:txBody>
      </p:sp>
      <p:sp>
        <p:nvSpPr>
          <p:cNvPr id="30723" name="Content Placeholder 2"/>
          <p:cNvSpPr>
            <a:spLocks noGrp="1"/>
          </p:cNvSpPr>
          <p:nvPr>
            <p:ph idx="1"/>
          </p:nvPr>
        </p:nvSpPr>
        <p:spPr>
          <a:xfrm>
            <a:off x="609600" y="1447800"/>
            <a:ext cx="7924800" cy="2362200"/>
          </a:xfrm>
        </p:spPr>
        <p:txBody>
          <a:bodyPr/>
          <a:lstStyle/>
          <a:p>
            <a:pPr eaLnBrk="1" hangingPunct="1"/>
            <a:r>
              <a:rPr lang="nl-NL" sz="2400" b="1" smtClean="0"/>
              <a:t>Network Adapter</a:t>
            </a:r>
            <a:r>
              <a:rPr lang="nl-NL" sz="2400" smtClean="0"/>
              <a:t>, dapat berupa NIC, external USB atau external PC Card ( NIC) internal integrated  merupakan komponen yang paling umum yang harus diinstall agar bisa berkomunikasi pada jaringan wireless. Wireless Network adapter bisa built in pada komputer atau merupakan peripheral tambahan.  </a:t>
            </a:r>
            <a:endParaRPr lang="en-US" sz="2400" smtClean="0"/>
          </a:p>
          <a:p>
            <a:pPr eaLnBrk="1" hangingPunct="1"/>
            <a:endParaRPr lang="en-US" sz="2400" smtClean="0"/>
          </a:p>
        </p:txBody>
      </p:sp>
      <p:pic>
        <p:nvPicPr>
          <p:cNvPr id="30724" name="Picture 2" descr="smaller"/>
          <p:cNvPicPr>
            <a:picLocks noChangeAspect="1" noChangeArrowheads="1"/>
          </p:cNvPicPr>
          <p:nvPr/>
        </p:nvPicPr>
        <p:blipFill>
          <a:blip r:embed="rId2"/>
          <a:srcRect/>
          <a:stretch>
            <a:fillRect/>
          </a:stretch>
        </p:blipFill>
        <p:spPr bwMode="auto">
          <a:xfrm>
            <a:off x="2895600" y="3962400"/>
            <a:ext cx="2825750" cy="2133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Tujuan</a:t>
            </a:r>
          </a:p>
        </p:txBody>
      </p:sp>
      <p:sp>
        <p:nvSpPr>
          <p:cNvPr id="3" name="Content Placeholder 2"/>
          <p:cNvSpPr>
            <a:spLocks noGrp="1"/>
          </p:cNvSpPr>
          <p:nvPr>
            <p:ph idx="1"/>
          </p:nvPr>
        </p:nvSpPr>
        <p:spPr/>
        <p:txBody>
          <a:bodyPr/>
          <a:lstStyle/>
          <a:p>
            <a:pPr eaLnBrk="1" hangingPunct="1"/>
            <a:r>
              <a:rPr lang="en-US" sz="2800" smtClean="0"/>
              <a:t>Mahasiswa memahami tentang  teknologi </a:t>
            </a:r>
            <a:r>
              <a:rPr lang="en-US" sz="2800" i="1" smtClean="0"/>
              <a:t>wireless</a:t>
            </a:r>
            <a:r>
              <a:rPr lang="en-US" sz="2800" smtClean="0"/>
              <a:t>.</a:t>
            </a:r>
          </a:p>
          <a:p>
            <a:pPr eaLnBrk="1" hangingPunct="1"/>
            <a:r>
              <a:rPr lang="en-US" sz="2800" smtClean="0"/>
              <a:t>Mahasiswa memahami perkembangan teknologi jaringan </a:t>
            </a:r>
            <a:r>
              <a:rPr lang="en-US" sz="2800" i="1" smtClean="0"/>
              <a:t>wireless</a:t>
            </a:r>
            <a:r>
              <a:rPr lang="en-US" sz="2800" smtClean="0"/>
              <a:t>.</a:t>
            </a:r>
          </a:p>
          <a:p>
            <a:pPr eaLnBrk="1" hangingPunct="1"/>
            <a:r>
              <a:rPr lang="de-DE" sz="2800" smtClean="0"/>
              <a:t>Mahasiswa mengetahui standarisasi yang digunakan pada teknologi </a:t>
            </a:r>
            <a:r>
              <a:rPr lang="de-DE" sz="2800" i="1" smtClean="0"/>
              <a:t>wireless</a:t>
            </a:r>
            <a:r>
              <a:rPr lang="de-DE" sz="2800" smtClean="0"/>
              <a:t>. </a:t>
            </a:r>
            <a:endParaRPr lang="en-US" sz="2800" smtClean="0"/>
          </a:p>
          <a:p>
            <a:pPr eaLnBrk="1" hangingPunct="1"/>
            <a:r>
              <a:rPr lang="de-DE" sz="2800" smtClean="0"/>
              <a:t>Mahasiswa memahami tentang </a:t>
            </a:r>
            <a:r>
              <a:rPr lang="de-DE" sz="2800" i="1" smtClean="0"/>
              <a:t>hardware - hardware</a:t>
            </a:r>
            <a:r>
              <a:rPr lang="de-DE" sz="2800" smtClean="0"/>
              <a:t> yang tedapat  pada jaringan </a:t>
            </a:r>
            <a:r>
              <a:rPr lang="de-DE" sz="2800" i="1" smtClean="0"/>
              <a:t>wireless</a:t>
            </a:r>
            <a:r>
              <a:rPr lang="de-DE" sz="2800" smtClean="0"/>
              <a:t>.</a:t>
            </a: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endParaRPr lang="en-US" smtClean="0"/>
          </a:p>
        </p:txBody>
      </p:sp>
      <p:sp>
        <p:nvSpPr>
          <p:cNvPr id="31747" name="Content Placeholder 2"/>
          <p:cNvSpPr>
            <a:spLocks noGrp="1"/>
          </p:cNvSpPr>
          <p:nvPr>
            <p:ph idx="1"/>
          </p:nvPr>
        </p:nvSpPr>
        <p:spPr>
          <a:xfrm>
            <a:off x="609600" y="1447800"/>
            <a:ext cx="7924800" cy="2743200"/>
          </a:xfrm>
        </p:spPr>
        <p:txBody>
          <a:bodyPr/>
          <a:lstStyle/>
          <a:p>
            <a:pPr eaLnBrk="1" hangingPunct="1"/>
            <a:r>
              <a:rPr lang="nl-NL" sz="2400" b="1" smtClean="0"/>
              <a:t>Wireless Router</a:t>
            </a:r>
            <a:r>
              <a:rPr lang="nl-NL" sz="2400" smtClean="0"/>
              <a:t>, mengirimkan paket antara jaringan. Dalam wireless router telah ditambahkan fungsi akses point pada sebuah multiport ethernet router. Terdapat 4 ethernet port , 802.11 access point , dan kadang terdapat port yang bergungsi untuk server print, sehingga memungkinkan pengguna wireless mengirim dan menerima paket data melalui multiple networks.  </a:t>
            </a:r>
            <a:endParaRPr lang="en-US" sz="2400" smtClean="0"/>
          </a:p>
          <a:p>
            <a:pPr eaLnBrk="1" hangingPunct="1">
              <a:buFont typeface="Wingdings" pitchFamily="2" charset="2"/>
              <a:buNone/>
            </a:pPr>
            <a:endParaRPr lang="en-US" sz="2400" smtClean="0"/>
          </a:p>
        </p:txBody>
      </p:sp>
      <p:pic>
        <p:nvPicPr>
          <p:cNvPr id="31748" name="Picture 2" descr="wifi wireless router"/>
          <p:cNvPicPr>
            <a:picLocks noChangeAspect="1" noChangeArrowheads="1"/>
          </p:cNvPicPr>
          <p:nvPr/>
        </p:nvPicPr>
        <p:blipFill>
          <a:blip r:embed="rId2"/>
          <a:srcRect/>
          <a:stretch>
            <a:fillRect/>
          </a:stretch>
        </p:blipFill>
        <p:spPr bwMode="auto">
          <a:xfrm>
            <a:off x="2590800" y="4114800"/>
            <a:ext cx="2963863" cy="20574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endParaRPr lang="en-US" smtClean="0"/>
          </a:p>
        </p:txBody>
      </p:sp>
      <p:sp>
        <p:nvSpPr>
          <p:cNvPr id="32771" name="Content Placeholder 2"/>
          <p:cNvSpPr>
            <a:spLocks noGrp="1"/>
          </p:cNvSpPr>
          <p:nvPr>
            <p:ph idx="1"/>
          </p:nvPr>
        </p:nvSpPr>
        <p:spPr/>
        <p:txBody>
          <a:bodyPr/>
          <a:lstStyle/>
          <a:p>
            <a:pPr eaLnBrk="1" hangingPunct="1"/>
            <a:r>
              <a:rPr lang="nl-NL" sz="2400" b="1" smtClean="0"/>
              <a:t>Wireless Repeater</a:t>
            </a:r>
            <a:r>
              <a:rPr lang="en-US" sz="2400" smtClean="0"/>
              <a:t>, s</a:t>
            </a:r>
            <a:r>
              <a:rPr lang="nl-NL" sz="2400" smtClean="0"/>
              <a:t>ebuah device yang mengirim dan menerima sinyal untuk memperluas area jangkauan. Kekurangan repeater adalah bisa mengurangi performansi wireless LAN	. </a:t>
            </a:r>
          </a:p>
          <a:p>
            <a:pPr eaLnBrk="1" hangingPunct="1"/>
            <a:r>
              <a:rPr lang="nl-NL" sz="2400" smtClean="0"/>
              <a:t>Repeater harus menerima dan mengirim setiap frame pada kanal radio yang sama , mengakibatkan terjadinya peggandaan jumlah trafic pada jaringan. Hal ini terjadi jika digunakan banyak repeater. </a:t>
            </a:r>
            <a:endParaRPr lang="en-US" sz="2400" smtClean="0"/>
          </a:p>
          <a:p>
            <a:pPr eaLnBrk="1" hangingPunct="1"/>
            <a:endParaRPr lang="en-US" sz="24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endParaRPr lang="en-US" smtClean="0"/>
          </a:p>
        </p:txBody>
      </p:sp>
      <p:sp>
        <p:nvSpPr>
          <p:cNvPr id="34819" name="Content Placeholder 2"/>
          <p:cNvSpPr>
            <a:spLocks noGrp="1"/>
          </p:cNvSpPr>
          <p:nvPr>
            <p:ph idx="1"/>
          </p:nvPr>
        </p:nvSpPr>
        <p:spPr/>
        <p:txBody>
          <a:bodyPr/>
          <a:lstStyle/>
          <a:p>
            <a:pPr eaLnBrk="1" hangingPunct="1"/>
            <a:r>
              <a:rPr lang="nl-NL" smtClean="0"/>
              <a:t>Antenna</a:t>
            </a:r>
            <a:r>
              <a:rPr lang="en-US" smtClean="0"/>
              <a:t>, </a:t>
            </a:r>
            <a:r>
              <a:rPr lang="nl-NL" smtClean="0"/>
              <a:t>yang biasa digunakan pada teknologi wireless (W-LAN) merupakan antena omnidirectional, karena antena omnidirectional lebih baik dalam area jangkauan. Antena umumnya sudah langsung terintegrasi  (</a:t>
            </a:r>
            <a:r>
              <a:rPr lang="nl-NL" i="1" smtClean="0"/>
              <a:t>built in</a:t>
            </a:r>
            <a:r>
              <a:rPr lang="nl-NL" smtClean="0"/>
              <a:t>)  pada perangkat access point, atau router. </a:t>
            </a:r>
            <a:endParaRPr lang="en-US" smtClean="0"/>
          </a:p>
          <a:p>
            <a:pPr eaLnBrk="1" hangingPunct="1"/>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Content vs Bandwidth</a:t>
            </a:r>
          </a:p>
        </p:txBody>
      </p:sp>
      <p:pic>
        <p:nvPicPr>
          <p:cNvPr id="35843" name="Picture 3"/>
          <p:cNvPicPr>
            <a:picLocks noChangeAspect="1" noChangeArrowheads="1"/>
          </p:cNvPicPr>
          <p:nvPr>
            <p:ph type="body" idx="1"/>
          </p:nvPr>
        </p:nvPicPr>
        <p:blipFill>
          <a:blip r:embed="rId2"/>
          <a:srcRect/>
          <a:stretch>
            <a:fillRect/>
          </a:stretch>
        </p:blipFill>
        <p:spPr>
          <a:xfrm>
            <a:off x="381000" y="1652588"/>
            <a:ext cx="8229600" cy="4313237"/>
          </a:xfr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3800" smtClean="0"/>
              <a:t>Trade off sistem komunikasi nirkabel</a:t>
            </a:r>
          </a:p>
        </p:txBody>
      </p:sp>
      <p:sp>
        <p:nvSpPr>
          <p:cNvPr id="36867" name="Rectangle 3"/>
          <p:cNvSpPr>
            <a:spLocks noGrp="1" noChangeArrowheads="1"/>
          </p:cNvSpPr>
          <p:nvPr>
            <p:ph type="body" idx="1"/>
          </p:nvPr>
        </p:nvSpPr>
        <p:spPr/>
        <p:txBody>
          <a:bodyPr/>
          <a:lstStyle/>
          <a:p>
            <a:pPr eaLnBrk="1" hangingPunct="1">
              <a:lnSpc>
                <a:spcPct val="90000"/>
              </a:lnSpc>
            </a:pPr>
            <a:r>
              <a:rPr lang="en-US" sz="2800" smtClean="0"/>
              <a:t>Memaksimalkan bitrate</a:t>
            </a:r>
          </a:p>
          <a:p>
            <a:pPr eaLnBrk="1" hangingPunct="1">
              <a:lnSpc>
                <a:spcPct val="90000"/>
              </a:lnSpc>
            </a:pPr>
            <a:r>
              <a:rPr lang="en-US" sz="2800" smtClean="0"/>
              <a:t>Meminimumkan probabilitas error</a:t>
            </a:r>
          </a:p>
          <a:p>
            <a:pPr eaLnBrk="1" hangingPunct="1">
              <a:lnSpc>
                <a:spcPct val="90000"/>
              </a:lnSpc>
            </a:pPr>
            <a:r>
              <a:rPr lang="en-US" sz="2800" smtClean="0"/>
              <a:t>Meminimumkan daya yang digunakan</a:t>
            </a:r>
          </a:p>
          <a:p>
            <a:pPr eaLnBrk="1" hangingPunct="1">
              <a:lnSpc>
                <a:spcPct val="90000"/>
              </a:lnSpc>
            </a:pPr>
            <a:r>
              <a:rPr lang="en-US" sz="2800" smtClean="0"/>
              <a:t>Meminimumkan bandwidth yang digunakan</a:t>
            </a:r>
          </a:p>
          <a:p>
            <a:pPr eaLnBrk="1" hangingPunct="1">
              <a:lnSpc>
                <a:spcPct val="90000"/>
              </a:lnSpc>
            </a:pPr>
            <a:r>
              <a:rPr lang="en-US" sz="2800" smtClean="0"/>
              <a:t>Memaksimalkan utilitas sistem (minimum delay, maksimum kehandalan terhadap interferensi, maksimum jml user)</a:t>
            </a:r>
          </a:p>
          <a:p>
            <a:pPr eaLnBrk="1" hangingPunct="1">
              <a:lnSpc>
                <a:spcPct val="90000"/>
              </a:lnSpc>
            </a:pPr>
            <a:r>
              <a:rPr lang="en-US" sz="2800" smtClean="0"/>
              <a:t>Minimum kompleksitas sistem</a:t>
            </a:r>
          </a:p>
          <a:p>
            <a:pPr eaLnBrk="1" hangingPunct="1">
              <a:lnSpc>
                <a:spcPct val="90000"/>
              </a:lnSpc>
            </a:pPr>
            <a:r>
              <a:rPr lang="en-US" sz="2800" smtClean="0"/>
              <a:t>Minimum cost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Parameter kinerja wireless</a:t>
            </a:r>
          </a:p>
        </p:txBody>
      </p:sp>
      <p:sp>
        <p:nvSpPr>
          <p:cNvPr id="37891" name="Rectangle 3"/>
          <p:cNvSpPr>
            <a:spLocks noGrp="1" noChangeArrowheads="1"/>
          </p:cNvSpPr>
          <p:nvPr>
            <p:ph type="body" idx="1"/>
          </p:nvPr>
        </p:nvSpPr>
        <p:spPr/>
        <p:txBody>
          <a:bodyPr/>
          <a:lstStyle/>
          <a:p>
            <a:pPr eaLnBrk="1" hangingPunct="1">
              <a:buFont typeface="Wingdings" pitchFamily="2" charset="2"/>
              <a:buNone/>
            </a:pPr>
            <a:r>
              <a:rPr lang="en-US" smtClean="0"/>
              <a:t>Karakterisitik yang mempengaruhi kinerja wireless :</a:t>
            </a:r>
          </a:p>
          <a:p>
            <a:pPr eaLnBrk="1" hangingPunct="1"/>
            <a:r>
              <a:rPr lang="en-US" smtClean="0"/>
              <a:t>Range (coverage)</a:t>
            </a:r>
          </a:p>
          <a:p>
            <a:pPr eaLnBrk="1" hangingPunct="1"/>
            <a:r>
              <a:rPr lang="en-US" smtClean="0"/>
              <a:t>Power (daya yang digunakan)</a:t>
            </a:r>
          </a:p>
          <a:p>
            <a:pPr eaLnBrk="1" hangingPunct="1"/>
            <a:r>
              <a:rPr lang="en-US" smtClean="0"/>
              <a:t>Mobility</a:t>
            </a:r>
          </a:p>
          <a:p>
            <a:pPr eaLnBrk="1" hangingPunct="1"/>
            <a:r>
              <a:rPr lang="en-US" smtClean="0"/>
              <a:t>Bandwidth</a:t>
            </a:r>
          </a:p>
          <a:p>
            <a:pPr eaLnBrk="1" hangingPunct="1"/>
            <a:r>
              <a:rPr lang="en-US" smtClean="0"/>
              <a:t>Data rate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Pengertian Nirkabel</a:t>
            </a:r>
          </a:p>
        </p:txBody>
      </p:sp>
      <p:sp>
        <p:nvSpPr>
          <p:cNvPr id="59395" name="Rectangle 3"/>
          <p:cNvSpPr>
            <a:spLocks noGrp="1" noChangeArrowheads="1"/>
          </p:cNvSpPr>
          <p:nvPr>
            <p:ph type="body" idx="1"/>
          </p:nvPr>
        </p:nvSpPr>
        <p:spPr/>
        <p:txBody>
          <a:bodyPr/>
          <a:lstStyle/>
          <a:p>
            <a:pPr eaLnBrk="1" hangingPunct="1">
              <a:lnSpc>
                <a:spcPct val="90000"/>
              </a:lnSpc>
            </a:pPr>
            <a:r>
              <a:rPr lang="en-US" sz="2400" smtClean="0"/>
              <a:t>Sistem Komunikasi menggunakan frekuensi/spektrum radio, yang memungkinkan transmisi (pengiriman/penerimaan) </a:t>
            </a:r>
            <a:r>
              <a:rPr lang="en-US" sz="2400" b="1" u="sng" smtClean="0">
                <a:solidFill>
                  <a:srgbClr val="FF3300"/>
                </a:solidFill>
              </a:rPr>
              <a:t>informasi</a:t>
            </a:r>
            <a:r>
              <a:rPr lang="en-US" sz="2400" smtClean="0"/>
              <a:t> (suara, data, gambar, video) tanpa koneksi fisik</a:t>
            </a:r>
          </a:p>
          <a:p>
            <a:pPr eaLnBrk="1" hangingPunct="1">
              <a:lnSpc>
                <a:spcPct val="90000"/>
              </a:lnSpc>
            </a:pPr>
            <a:r>
              <a:rPr lang="en-US" sz="2400" smtClean="0"/>
              <a:t>Dibedakan dari sistem transmisi yang memerlukan koneksi fisik, seperti kabel/kawat tembaga atau fiber optik</a:t>
            </a:r>
          </a:p>
          <a:p>
            <a:pPr eaLnBrk="1" hangingPunct="1">
              <a:lnSpc>
                <a:spcPct val="90000"/>
              </a:lnSpc>
            </a:pPr>
            <a:r>
              <a:rPr lang="en-US" sz="2400" smtClean="0"/>
              <a:t>Bersifat tetap (fixed) atau bergerak (mobile)</a:t>
            </a:r>
          </a:p>
          <a:p>
            <a:pPr eaLnBrk="1" hangingPunct="1">
              <a:lnSpc>
                <a:spcPct val="90000"/>
              </a:lnSpc>
            </a:pPr>
            <a:r>
              <a:rPr lang="en-US" sz="2400" smtClean="0"/>
              <a:t>Dibatasi oleh ketersediaan spektrum (pita frekuensi), karena adanya interferensi (saling mengganggu) jika digunakan bersama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diamond(in)">
                                      <p:cBhvr>
                                        <p:cTn id="7" dur="2000"/>
                                        <p:tgtEl>
                                          <p:spTgt spid="59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diamond(in)">
                                      <p:cBhvr>
                                        <p:cTn id="12" dur="2000"/>
                                        <p:tgtEl>
                                          <p:spTgt spid="593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diamond(in)">
                                      <p:cBhvr>
                                        <p:cTn id="17" dur="2000"/>
                                        <p:tgtEl>
                                          <p:spTgt spid="593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diamond(in)">
                                      <p:cBhvr>
                                        <p:cTn id="22" dur="2000"/>
                                        <p:tgtEl>
                                          <p:spTgt spid="59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z="2400" smtClean="0"/>
              <a:t>Model Sistem Komunikasi</a:t>
            </a:r>
            <a:br>
              <a:rPr lang="en-US" sz="2400" smtClean="0"/>
            </a:br>
            <a:r>
              <a:rPr lang="en-US" sz="2400" smtClean="0"/>
              <a:t>(bagaimana suatu informasi dapat disalurkan)</a:t>
            </a:r>
          </a:p>
        </p:txBody>
      </p:sp>
      <p:grpSp>
        <p:nvGrpSpPr>
          <p:cNvPr id="14339" name="Group 41"/>
          <p:cNvGrpSpPr>
            <a:grpSpLocks/>
          </p:cNvGrpSpPr>
          <p:nvPr/>
        </p:nvGrpSpPr>
        <p:grpSpPr bwMode="auto">
          <a:xfrm>
            <a:off x="381000" y="1828800"/>
            <a:ext cx="8229600" cy="3962400"/>
            <a:chOff x="393" y="1292"/>
            <a:chExt cx="4987" cy="2068"/>
          </a:xfrm>
        </p:grpSpPr>
        <p:sp>
          <p:nvSpPr>
            <p:cNvPr id="14340" name="Rectangle 5"/>
            <p:cNvSpPr>
              <a:spLocks noChangeArrowheads="1"/>
            </p:cNvSpPr>
            <p:nvPr/>
          </p:nvSpPr>
          <p:spPr bwMode="auto">
            <a:xfrm>
              <a:off x="1440" y="1632"/>
              <a:ext cx="2928" cy="860"/>
            </a:xfrm>
            <a:prstGeom prst="rect">
              <a:avLst/>
            </a:prstGeom>
            <a:solidFill>
              <a:srgbClr val="00FF99">
                <a:alpha val="45097"/>
              </a:srgbClr>
            </a:solidFill>
            <a:ln w="9525">
              <a:solidFill>
                <a:schemeClr val="tx1"/>
              </a:solidFill>
              <a:miter lim="800000"/>
              <a:headEnd/>
              <a:tailEnd/>
            </a:ln>
          </p:spPr>
          <p:txBody>
            <a:bodyPr wrap="none" anchor="ctr"/>
            <a:lstStyle/>
            <a:p>
              <a:endParaRPr lang="en-US"/>
            </a:p>
          </p:txBody>
        </p:sp>
        <p:sp>
          <p:nvSpPr>
            <p:cNvPr id="14341" name="Rectangle 6"/>
            <p:cNvSpPr>
              <a:spLocks noChangeArrowheads="1"/>
            </p:cNvSpPr>
            <p:nvPr/>
          </p:nvSpPr>
          <p:spPr bwMode="auto">
            <a:xfrm>
              <a:off x="563" y="1937"/>
              <a:ext cx="682" cy="419"/>
            </a:xfrm>
            <a:prstGeom prst="rect">
              <a:avLst/>
            </a:prstGeom>
            <a:solidFill>
              <a:schemeClr val="bg1"/>
            </a:solidFill>
            <a:ln w="9525">
              <a:solidFill>
                <a:schemeClr val="tx1"/>
              </a:solidFill>
              <a:miter lim="800000"/>
              <a:headEnd/>
              <a:tailEnd/>
            </a:ln>
          </p:spPr>
          <p:txBody>
            <a:bodyPr wrap="none" anchor="ctr"/>
            <a:lstStyle/>
            <a:p>
              <a:pPr algn="ctr"/>
              <a:r>
                <a:rPr lang="en-US" sz="1400">
                  <a:latin typeface="Trebuchet MS" pitchFamily="34" charset="0"/>
                </a:rPr>
                <a:t>Input </a:t>
              </a:r>
            </a:p>
            <a:p>
              <a:pPr algn="ctr"/>
              <a:r>
                <a:rPr lang="en-US" sz="1400">
                  <a:latin typeface="Trebuchet MS" pitchFamily="34" charset="0"/>
                </a:rPr>
                <a:t>Tranducer</a:t>
              </a:r>
            </a:p>
          </p:txBody>
        </p:sp>
        <p:sp>
          <p:nvSpPr>
            <p:cNvPr id="14342" name="Rectangle 7"/>
            <p:cNvSpPr>
              <a:spLocks noChangeArrowheads="1"/>
            </p:cNvSpPr>
            <p:nvPr/>
          </p:nvSpPr>
          <p:spPr bwMode="auto">
            <a:xfrm>
              <a:off x="1544" y="1937"/>
              <a:ext cx="682" cy="419"/>
            </a:xfrm>
            <a:prstGeom prst="rect">
              <a:avLst/>
            </a:prstGeom>
            <a:solidFill>
              <a:srgbClr val="CCFF33"/>
            </a:solidFill>
            <a:ln w="9525">
              <a:solidFill>
                <a:schemeClr val="tx1"/>
              </a:solidFill>
              <a:miter lim="800000"/>
              <a:headEnd/>
              <a:tailEnd/>
            </a:ln>
          </p:spPr>
          <p:txBody>
            <a:bodyPr wrap="none" anchor="ctr"/>
            <a:lstStyle/>
            <a:p>
              <a:pPr algn="ctr"/>
              <a:r>
                <a:rPr lang="en-US" sz="1400">
                  <a:latin typeface="Trebuchet MS" pitchFamily="34" charset="0"/>
                </a:rPr>
                <a:t>Transmitter</a:t>
              </a:r>
            </a:p>
          </p:txBody>
        </p:sp>
        <p:sp>
          <p:nvSpPr>
            <p:cNvPr id="14343" name="Rectangle 8"/>
            <p:cNvSpPr>
              <a:spLocks noChangeArrowheads="1"/>
            </p:cNvSpPr>
            <p:nvPr/>
          </p:nvSpPr>
          <p:spPr bwMode="auto">
            <a:xfrm>
              <a:off x="2448" y="1939"/>
              <a:ext cx="816" cy="419"/>
            </a:xfrm>
            <a:prstGeom prst="rect">
              <a:avLst/>
            </a:prstGeom>
            <a:solidFill>
              <a:srgbClr val="CCFF33"/>
            </a:solidFill>
            <a:ln w="9525">
              <a:solidFill>
                <a:schemeClr val="tx1"/>
              </a:solidFill>
              <a:miter lim="800000"/>
              <a:headEnd/>
              <a:tailEnd/>
            </a:ln>
          </p:spPr>
          <p:txBody>
            <a:bodyPr wrap="none" anchor="ctr"/>
            <a:lstStyle/>
            <a:p>
              <a:pPr algn="ctr"/>
              <a:r>
                <a:rPr lang="en-US" sz="1400">
                  <a:latin typeface="Trebuchet MS" pitchFamily="34" charset="0"/>
                </a:rPr>
                <a:t>Communication</a:t>
              </a:r>
            </a:p>
            <a:p>
              <a:pPr algn="ctr"/>
              <a:r>
                <a:rPr lang="en-US" sz="1400">
                  <a:latin typeface="Trebuchet MS" pitchFamily="34" charset="0"/>
                </a:rPr>
                <a:t>Channel</a:t>
              </a:r>
            </a:p>
          </p:txBody>
        </p:sp>
        <p:sp>
          <p:nvSpPr>
            <p:cNvPr id="14344" name="Rectangle 9"/>
            <p:cNvSpPr>
              <a:spLocks noChangeArrowheads="1"/>
            </p:cNvSpPr>
            <p:nvPr/>
          </p:nvSpPr>
          <p:spPr bwMode="auto">
            <a:xfrm>
              <a:off x="3506" y="1937"/>
              <a:ext cx="681" cy="419"/>
            </a:xfrm>
            <a:prstGeom prst="rect">
              <a:avLst/>
            </a:prstGeom>
            <a:solidFill>
              <a:srgbClr val="CCFF33"/>
            </a:solidFill>
            <a:ln w="9525">
              <a:solidFill>
                <a:schemeClr val="tx1"/>
              </a:solidFill>
              <a:miter lim="800000"/>
              <a:headEnd/>
              <a:tailEnd/>
            </a:ln>
          </p:spPr>
          <p:txBody>
            <a:bodyPr wrap="none" anchor="ctr"/>
            <a:lstStyle/>
            <a:p>
              <a:pPr algn="ctr"/>
              <a:r>
                <a:rPr lang="en-US" sz="1400">
                  <a:latin typeface="Trebuchet MS" pitchFamily="34" charset="0"/>
                </a:rPr>
                <a:t>Receiver</a:t>
              </a:r>
            </a:p>
          </p:txBody>
        </p:sp>
        <p:sp>
          <p:nvSpPr>
            <p:cNvPr id="14345" name="Rectangle 10"/>
            <p:cNvSpPr>
              <a:spLocks noChangeArrowheads="1"/>
            </p:cNvSpPr>
            <p:nvPr/>
          </p:nvSpPr>
          <p:spPr bwMode="auto">
            <a:xfrm>
              <a:off x="4485" y="1937"/>
              <a:ext cx="682" cy="419"/>
            </a:xfrm>
            <a:prstGeom prst="rect">
              <a:avLst/>
            </a:prstGeom>
            <a:noFill/>
            <a:ln w="9525">
              <a:solidFill>
                <a:schemeClr val="tx1"/>
              </a:solidFill>
              <a:miter lim="800000"/>
              <a:headEnd/>
              <a:tailEnd/>
            </a:ln>
          </p:spPr>
          <p:txBody>
            <a:bodyPr wrap="none" anchor="ctr"/>
            <a:lstStyle/>
            <a:p>
              <a:pPr algn="ctr"/>
              <a:r>
                <a:rPr lang="en-US" sz="1400">
                  <a:latin typeface="Trebuchet MS" pitchFamily="34" charset="0"/>
                </a:rPr>
                <a:t>Output</a:t>
              </a:r>
            </a:p>
            <a:p>
              <a:pPr algn="ctr"/>
              <a:r>
                <a:rPr lang="en-US" sz="1400">
                  <a:latin typeface="Trebuchet MS" pitchFamily="34" charset="0"/>
                </a:rPr>
                <a:t>Tranducer</a:t>
              </a:r>
            </a:p>
          </p:txBody>
        </p:sp>
        <p:sp>
          <p:nvSpPr>
            <p:cNvPr id="14346" name="Line 11"/>
            <p:cNvSpPr>
              <a:spLocks noChangeShapeType="1"/>
            </p:cNvSpPr>
            <p:nvPr/>
          </p:nvSpPr>
          <p:spPr bwMode="auto">
            <a:xfrm>
              <a:off x="1245" y="2146"/>
              <a:ext cx="299" cy="0"/>
            </a:xfrm>
            <a:prstGeom prst="line">
              <a:avLst/>
            </a:prstGeom>
            <a:noFill/>
            <a:ln w="9525">
              <a:solidFill>
                <a:schemeClr val="tx1"/>
              </a:solidFill>
              <a:miter lim="800000"/>
              <a:headEnd/>
              <a:tailEnd type="triangle" w="med" len="med"/>
            </a:ln>
          </p:spPr>
          <p:txBody>
            <a:bodyPr wrap="none"/>
            <a:lstStyle/>
            <a:p>
              <a:endParaRPr lang="en-SG"/>
            </a:p>
          </p:txBody>
        </p:sp>
        <p:sp>
          <p:nvSpPr>
            <p:cNvPr id="14347" name="Line 12"/>
            <p:cNvSpPr>
              <a:spLocks noChangeShapeType="1"/>
            </p:cNvSpPr>
            <p:nvPr/>
          </p:nvSpPr>
          <p:spPr bwMode="auto">
            <a:xfrm>
              <a:off x="4187" y="2146"/>
              <a:ext cx="298" cy="0"/>
            </a:xfrm>
            <a:prstGeom prst="line">
              <a:avLst/>
            </a:prstGeom>
            <a:noFill/>
            <a:ln w="9525">
              <a:solidFill>
                <a:schemeClr val="tx1"/>
              </a:solidFill>
              <a:miter lim="800000"/>
              <a:headEnd/>
              <a:tailEnd type="triangle" w="med" len="med"/>
            </a:ln>
          </p:spPr>
          <p:txBody>
            <a:bodyPr wrap="none"/>
            <a:lstStyle/>
            <a:p>
              <a:endParaRPr lang="en-SG"/>
            </a:p>
          </p:txBody>
        </p:sp>
        <p:sp>
          <p:nvSpPr>
            <p:cNvPr id="14348" name="Line 13"/>
            <p:cNvSpPr>
              <a:spLocks noChangeShapeType="1"/>
            </p:cNvSpPr>
            <p:nvPr/>
          </p:nvSpPr>
          <p:spPr bwMode="auto">
            <a:xfrm>
              <a:off x="393" y="2146"/>
              <a:ext cx="170" cy="0"/>
            </a:xfrm>
            <a:prstGeom prst="line">
              <a:avLst/>
            </a:prstGeom>
            <a:noFill/>
            <a:ln w="9525">
              <a:solidFill>
                <a:schemeClr val="tx1"/>
              </a:solidFill>
              <a:miter lim="800000"/>
              <a:headEnd/>
              <a:tailEnd type="triangle" w="med" len="med"/>
            </a:ln>
          </p:spPr>
          <p:txBody>
            <a:bodyPr wrap="none"/>
            <a:lstStyle/>
            <a:p>
              <a:endParaRPr lang="en-SG"/>
            </a:p>
          </p:txBody>
        </p:sp>
        <p:sp>
          <p:nvSpPr>
            <p:cNvPr id="14349" name="Line 14"/>
            <p:cNvSpPr>
              <a:spLocks noChangeShapeType="1"/>
            </p:cNvSpPr>
            <p:nvPr/>
          </p:nvSpPr>
          <p:spPr bwMode="auto">
            <a:xfrm>
              <a:off x="5167" y="2105"/>
              <a:ext cx="213" cy="0"/>
            </a:xfrm>
            <a:prstGeom prst="line">
              <a:avLst/>
            </a:prstGeom>
            <a:noFill/>
            <a:ln w="9525">
              <a:solidFill>
                <a:schemeClr val="tx1"/>
              </a:solidFill>
              <a:miter lim="800000"/>
              <a:headEnd/>
              <a:tailEnd type="triangle" w="med" len="med"/>
            </a:ln>
          </p:spPr>
          <p:txBody>
            <a:bodyPr wrap="none"/>
            <a:lstStyle/>
            <a:p>
              <a:endParaRPr lang="en-SG"/>
            </a:p>
          </p:txBody>
        </p:sp>
        <p:sp>
          <p:nvSpPr>
            <p:cNvPr id="14350" name="Text Box 16"/>
            <p:cNvSpPr txBox="1">
              <a:spLocks noChangeArrowheads="1"/>
            </p:cNvSpPr>
            <p:nvPr/>
          </p:nvSpPr>
          <p:spPr bwMode="auto">
            <a:xfrm>
              <a:off x="1179" y="1308"/>
              <a:ext cx="464" cy="288"/>
            </a:xfrm>
            <a:prstGeom prst="rect">
              <a:avLst/>
            </a:prstGeom>
            <a:noFill/>
            <a:ln w="9525">
              <a:noFill/>
              <a:miter lim="800000"/>
              <a:headEnd/>
              <a:tailEnd/>
            </a:ln>
          </p:spPr>
          <p:txBody>
            <a:bodyPr wrap="none">
              <a:spAutoFit/>
            </a:bodyPr>
            <a:lstStyle/>
            <a:p>
              <a:pPr algn="ctr"/>
              <a:r>
                <a:rPr lang="en-US" sz="1200">
                  <a:latin typeface="Trebuchet MS" pitchFamily="34" charset="0"/>
                </a:rPr>
                <a:t>Message</a:t>
              </a:r>
            </a:p>
            <a:p>
              <a:pPr algn="ctr"/>
              <a:r>
                <a:rPr lang="en-US" sz="1200">
                  <a:latin typeface="Trebuchet MS" pitchFamily="34" charset="0"/>
                </a:rPr>
                <a:t>signal</a:t>
              </a:r>
            </a:p>
          </p:txBody>
        </p:sp>
        <p:sp>
          <p:nvSpPr>
            <p:cNvPr id="14351" name="Text Box 17"/>
            <p:cNvSpPr txBox="1">
              <a:spLocks noChangeArrowheads="1"/>
            </p:cNvSpPr>
            <p:nvPr/>
          </p:nvSpPr>
          <p:spPr bwMode="auto">
            <a:xfrm>
              <a:off x="2017" y="1308"/>
              <a:ext cx="667" cy="288"/>
            </a:xfrm>
            <a:prstGeom prst="rect">
              <a:avLst/>
            </a:prstGeom>
            <a:noFill/>
            <a:ln w="9525">
              <a:noFill/>
              <a:miter lim="800000"/>
              <a:headEnd/>
              <a:tailEnd/>
            </a:ln>
          </p:spPr>
          <p:txBody>
            <a:bodyPr wrap="none">
              <a:spAutoFit/>
            </a:bodyPr>
            <a:lstStyle/>
            <a:p>
              <a:pPr algn="ctr"/>
              <a:r>
                <a:rPr lang="en-US" sz="1200">
                  <a:latin typeface="Trebuchet MS" pitchFamily="34" charset="0"/>
                </a:rPr>
                <a:t>Transmitted </a:t>
              </a:r>
            </a:p>
            <a:p>
              <a:pPr algn="ctr"/>
              <a:r>
                <a:rPr lang="en-US" sz="1200">
                  <a:latin typeface="Trebuchet MS" pitchFamily="34" charset="0"/>
                </a:rPr>
                <a:t>Signal</a:t>
              </a:r>
            </a:p>
          </p:txBody>
        </p:sp>
        <p:sp>
          <p:nvSpPr>
            <p:cNvPr id="14352" name="Text Box 18"/>
            <p:cNvSpPr txBox="1">
              <a:spLocks noChangeArrowheads="1"/>
            </p:cNvSpPr>
            <p:nvPr/>
          </p:nvSpPr>
          <p:spPr bwMode="auto">
            <a:xfrm>
              <a:off x="3097" y="1292"/>
              <a:ext cx="503" cy="288"/>
            </a:xfrm>
            <a:prstGeom prst="rect">
              <a:avLst/>
            </a:prstGeom>
            <a:noFill/>
            <a:ln w="9525">
              <a:noFill/>
              <a:miter lim="800000"/>
              <a:headEnd/>
              <a:tailEnd/>
            </a:ln>
          </p:spPr>
          <p:txBody>
            <a:bodyPr wrap="none">
              <a:spAutoFit/>
            </a:bodyPr>
            <a:lstStyle/>
            <a:p>
              <a:pPr algn="ctr"/>
              <a:r>
                <a:rPr lang="en-US" sz="1200">
                  <a:latin typeface="Trebuchet MS" pitchFamily="34" charset="0"/>
                </a:rPr>
                <a:t>Received</a:t>
              </a:r>
            </a:p>
            <a:p>
              <a:pPr algn="ctr"/>
              <a:r>
                <a:rPr lang="en-US" sz="1200">
                  <a:latin typeface="Trebuchet MS" pitchFamily="34" charset="0"/>
                </a:rPr>
                <a:t>Signal</a:t>
              </a:r>
            </a:p>
          </p:txBody>
        </p:sp>
        <p:sp>
          <p:nvSpPr>
            <p:cNvPr id="14353" name="Text Box 19"/>
            <p:cNvSpPr txBox="1">
              <a:spLocks noChangeArrowheads="1"/>
            </p:cNvSpPr>
            <p:nvPr/>
          </p:nvSpPr>
          <p:spPr bwMode="auto">
            <a:xfrm>
              <a:off x="4163" y="1292"/>
              <a:ext cx="493" cy="288"/>
            </a:xfrm>
            <a:prstGeom prst="rect">
              <a:avLst/>
            </a:prstGeom>
            <a:noFill/>
            <a:ln w="9525">
              <a:noFill/>
              <a:miter lim="800000"/>
              <a:headEnd/>
              <a:tailEnd/>
            </a:ln>
          </p:spPr>
          <p:txBody>
            <a:bodyPr wrap="none">
              <a:spAutoFit/>
            </a:bodyPr>
            <a:lstStyle/>
            <a:p>
              <a:pPr algn="ctr"/>
              <a:r>
                <a:rPr lang="en-US" sz="1200">
                  <a:latin typeface="Trebuchet MS" pitchFamily="34" charset="0"/>
                </a:rPr>
                <a:t>Message </a:t>
              </a:r>
            </a:p>
            <a:p>
              <a:pPr algn="ctr"/>
              <a:r>
                <a:rPr lang="en-US" sz="1200">
                  <a:latin typeface="Trebuchet MS" pitchFamily="34" charset="0"/>
                </a:rPr>
                <a:t>Signal </a:t>
              </a:r>
            </a:p>
          </p:txBody>
        </p:sp>
        <p:sp>
          <p:nvSpPr>
            <p:cNvPr id="14354" name="Line 21"/>
            <p:cNvSpPr>
              <a:spLocks noChangeShapeType="1"/>
            </p:cNvSpPr>
            <p:nvPr/>
          </p:nvSpPr>
          <p:spPr bwMode="auto">
            <a:xfrm flipH="1">
              <a:off x="478" y="1628"/>
              <a:ext cx="2" cy="435"/>
            </a:xfrm>
            <a:prstGeom prst="line">
              <a:avLst/>
            </a:prstGeom>
            <a:noFill/>
            <a:ln w="9525">
              <a:solidFill>
                <a:srgbClr val="FF0000"/>
              </a:solidFill>
              <a:prstDash val="dash"/>
              <a:miter lim="800000"/>
              <a:headEnd/>
              <a:tailEnd type="triangle" w="med" len="med"/>
            </a:ln>
          </p:spPr>
          <p:txBody>
            <a:bodyPr wrap="none"/>
            <a:lstStyle/>
            <a:p>
              <a:endParaRPr lang="en-SG"/>
            </a:p>
          </p:txBody>
        </p:sp>
        <p:sp>
          <p:nvSpPr>
            <p:cNvPr id="14355" name="Text Box 22"/>
            <p:cNvSpPr txBox="1">
              <a:spLocks noChangeArrowheads="1"/>
            </p:cNvSpPr>
            <p:nvPr/>
          </p:nvSpPr>
          <p:spPr bwMode="auto">
            <a:xfrm>
              <a:off x="1505" y="2681"/>
              <a:ext cx="759" cy="192"/>
            </a:xfrm>
            <a:prstGeom prst="rect">
              <a:avLst/>
            </a:prstGeom>
            <a:noFill/>
            <a:ln w="9525">
              <a:noFill/>
              <a:miter lim="800000"/>
              <a:headEnd/>
              <a:tailEnd/>
            </a:ln>
          </p:spPr>
          <p:txBody>
            <a:bodyPr wrap="none">
              <a:spAutoFit/>
            </a:bodyPr>
            <a:lstStyle/>
            <a:p>
              <a:r>
                <a:rPr lang="en-US" sz="1400">
                  <a:latin typeface="Trebuchet MS" pitchFamily="34" charset="0"/>
                </a:rPr>
                <a:t>Carrier wave</a:t>
              </a:r>
            </a:p>
          </p:txBody>
        </p:sp>
        <p:sp>
          <p:nvSpPr>
            <p:cNvPr id="14356" name="Text Box 23"/>
            <p:cNvSpPr txBox="1">
              <a:spLocks noChangeArrowheads="1"/>
            </p:cNvSpPr>
            <p:nvPr/>
          </p:nvSpPr>
          <p:spPr bwMode="auto">
            <a:xfrm>
              <a:off x="2482" y="2636"/>
              <a:ext cx="1236" cy="403"/>
            </a:xfrm>
            <a:prstGeom prst="rect">
              <a:avLst/>
            </a:prstGeom>
            <a:noFill/>
            <a:ln w="9525">
              <a:noFill/>
              <a:miter lim="800000"/>
              <a:headEnd/>
              <a:tailEnd/>
            </a:ln>
          </p:spPr>
          <p:txBody>
            <a:bodyPr>
              <a:spAutoFit/>
            </a:bodyPr>
            <a:lstStyle/>
            <a:p>
              <a:pPr>
                <a:spcBef>
                  <a:spcPct val="50000"/>
                </a:spcBef>
              </a:pPr>
              <a:r>
                <a:rPr lang="en-US" sz="1200">
                  <a:latin typeface="Trebuchet MS" pitchFamily="34" charset="0"/>
                </a:rPr>
                <a:t>Tambahan Noise, Interferensi dan gangguan lainnya</a:t>
              </a:r>
            </a:p>
          </p:txBody>
        </p:sp>
        <p:sp>
          <p:nvSpPr>
            <p:cNvPr id="14357" name="Line 24"/>
            <p:cNvSpPr>
              <a:spLocks noChangeShapeType="1"/>
            </p:cNvSpPr>
            <p:nvPr/>
          </p:nvSpPr>
          <p:spPr bwMode="auto">
            <a:xfrm flipV="1">
              <a:off x="2823" y="2397"/>
              <a:ext cx="0" cy="251"/>
            </a:xfrm>
            <a:prstGeom prst="line">
              <a:avLst/>
            </a:prstGeom>
            <a:noFill/>
            <a:ln w="9525">
              <a:solidFill>
                <a:srgbClr val="FF0000"/>
              </a:solidFill>
              <a:miter lim="800000"/>
              <a:headEnd/>
              <a:tailEnd type="triangle" w="med" len="med"/>
            </a:ln>
          </p:spPr>
          <p:txBody>
            <a:bodyPr wrap="none"/>
            <a:lstStyle/>
            <a:p>
              <a:endParaRPr lang="en-SG"/>
            </a:p>
          </p:txBody>
        </p:sp>
        <p:sp>
          <p:nvSpPr>
            <p:cNvPr id="14358" name="Text Box 25"/>
            <p:cNvSpPr txBox="1">
              <a:spLocks noChangeArrowheads="1"/>
            </p:cNvSpPr>
            <p:nvPr/>
          </p:nvSpPr>
          <p:spPr bwMode="auto">
            <a:xfrm>
              <a:off x="1331" y="2873"/>
              <a:ext cx="637" cy="403"/>
            </a:xfrm>
            <a:prstGeom prst="rect">
              <a:avLst/>
            </a:prstGeom>
            <a:noFill/>
            <a:ln w="9525">
              <a:noFill/>
              <a:miter lim="800000"/>
              <a:headEnd/>
              <a:tailEnd/>
            </a:ln>
          </p:spPr>
          <p:txBody>
            <a:bodyPr wrap="none">
              <a:spAutoFit/>
            </a:bodyPr>
            <a:lstStyle/>
            <a:p>
              <a:r>
                <a:rPr lang="en-US" sz="1200">
                  <a:latin typeface="Trebuchet MS" pitchFamily="34" charset="0"/>
                </a:rPr>
                <a:t>Proses : </a:t>
              </a:r>
            </a:p>
            <a:p>
              <a:r>
                <a:rPr lang="en-US" sz="1200">
                  <a:latin typeface="Trebuchet MS" pitchFamily="34" charset="0"/>
                </a:rPr>
                <a:t>Multiplexing</a:t>
              </a:r>
            </a:p>
            <a:p>
              <a:r>
                <a:rPr lang="en-US" sz="1200">
                  <a:latin typeface="Trebuchet MS" pitchFamily="34" charset="0"/>
                </a:rPr>
                <a:t>Modulation</a:t>
              </a:r>
            </a:p>
          </p:txBody>
        </p:sp>
        <p:sp>
          <p:nvSpPr>
            <p:cNvPr id="14359" name="Text Box 26"/>
            <p:cNvSpPr txBox="1">
              <a:spLocks noChangeArrowheads="1"/>
            </p:cNvSpPr>
            <p:nvPr/>
          </p:nvSpPr>
          <p:spPr bwMode="auto">
            <a:xfrm>
              <a:off x="429" y="2552"/>
              <a:ext cx="116" cy="212"/>
            </a:xfrm>
            <a:prstGeom prst="rect">
              <a:avLst/>
            </a:prstGeom>
            <a:noFill/>
            <a:ln w="9525">
              <a:noFill/>
              <a:miter lim="800000"/>
              <a:headEnd/>
              <a:tailEnd/>
            </a:ln>
          </p:spPr>
          <p:txBody>
            <a:bodyPr wrap="none">
              <a:spAutoFit/>
            </a:bodyPr>
            <a:lstStyle/>
            <a:p>
              <a:endParaRPr lang="en-US" sz="1600">
                <a:latin typeface="Trebuchet MS" pitchFamily="34" charset="0"/>
              </a:endParaRPr>
            </a:p>
          </p:txBody>
        </p:sp>
        <p:sp>
          <p:nvSpPr>
            <p:cNvPr id="14360" name="Line 27"/>
            <p:cNvSpPr>
              <a:spLocks noChangeShapeType="1"/>
            </p:cNvSpPr>
            <p:nvPr/>
          </p:nvSpPr>
          <p:spPr bwMode="auto">
            <a:xfrm flipV="1">
              <a:off x="1458" y="2272"/>
              <a:ext cx="215" cy="334"/>
            </a:xfrm>
            <a:prstGeom prst="line">
              <a:avLst/>
            </a:prstGeom>
            <a:noFill/>
            <a:ln w="9525">
              <a:solidFill>
                <a:srgbClr val="FF0000"/>
              </a:solidFill>
              <a:prstDash val="dash"/>
              <a:miter lim="800000"/>
              <a:headEnd/>
              <a:tailEnd type="triangle" w="med" len="med"/>
            </a:ln>
          </p:spPr>
          <p:txBody>
            <a:bodyPr wrap="none"/>
            <a:lstStyle/>
            <a:p>
              <a:endParaRPr lang="en-SG"/>
            </a:p>
          </p:txBody>
        </p:sp>
        <p:sp>
          <p:nvSpPr>
            <p:cNvPr id="14361" name="Line 28"/>
            <p:cNvSpPr>
              <a:spLocks noChangeShapeType="1"/>
            </p:cNvSpPr>
            <p:nvPr/>
          </p:nvSpPr>
          <p:spPr bwMode="auto">
            <a:xfrm>
              <a:off x="1458" y="2606"/>
              <a:ext cx="0" cy="251"/>
            </a:xfrm>
            <a:prstGeom prst="line">
              <a:avLst/>
            </a:prstGeom>
            <a:noFill/>
            <a:ln w="9525">
              <a:solidFill>
                <a:srgbClr val="FF0000"/>
              </a:solidFill>
              <a:prstDash val="dash"/>
              <a:miter lim="800000"/>
              <a:headEnd/>
              <a:tailEnd/>
            </a:ln>
          </p:spPr>
          <p:txBody>
            <a:bodyPr wrap="none"/>
            <a:lstStyle/>
            <a:p>
              <a:endParaRPr lang="en-SG"/>
            </a:p>
          </p:txBody>
        </p:sp>
        <p:sp>
          <p:nvSpPr>
            <p:cNvPr id="14362" name="Text Box 29"/>
            <p:cNvSpPr txBox="1">
              <a:spLocks noChangeArrowheads="1"/>
            </p:cNvSpPr>
            <p:nvPr/>
          </p:nvSpPr>
          <p:spPr bwMode="auto">
            <a:xfrm>
              <a:off x="4170" y="2957"/>
              <a:ext cx="760" cy="403"/>
            </a:xfrm>
            <a:prstGeom prst="rect">
              <a:avLst/>
            </a:prstGeom>
            <a:noFill/>
            <a:ln w="9525">
              <a:noFill/>
              <a:miter lim="800000"/>
              <a:headEnd/>
              <a:tailEnd/>
            </a:ln>
          </p:spPr>
          <p:txBody>
            <a:bodyPr wrap="none">
              <a:spAutoFit/>
            </a:bodyPr>
            <a:lstStyle/>
            <a:p>
              <a:r>
                <a:rPr lang="en-US" sz="1200">
                  <a:latin typeface="Trebuchet MS" pitchFamily="34" charset="0"/>
                </a:rPr>
                <a:t>Proses : </a:t>
              </a:r>
            </a:p>
            <a:p>
              <a:r>
                <a:rPr lang="en-US" sz="1200">
                  <a:latin typeface="Trebuchet MS" pitchFamily="34" charset="0"/>
                </a:rPr>
                <a:t>Demultiplexing</a:t>
              </a:r>
            </a:p>
            <a:p>
              <a:r>
                <a:rPr lang="en-US" sz="1200">
                  <a:latin typeface="Trebuchet MS" pitchFamily="34" charset="0"/>
                </a:rPr>
                <a:t>Demodulation</a:t>
              </a:r>
            </a:p>
          </p:txBody>
        </p:sp>
        <p:sp>
          <p:nvSpPr>
            <p:cNvPr id="14363" name="Line 30"/>
            <p:cNvSpPr>
              <a:spLocks noChangeShapeType="1"/>
            </p:cNvSpPr>
            <p:nvPr/>
          </p:nvSpPr>
          <p:spPr bwMode="auto">
            <a:xfrm flipV="1">
              <a:off x="4400" y="2523"/>
              <a:ext cx="0" cy="376"/>
            </a:xfrm>
            <a:prstGeom prst="line">
              <a:avLst/>
            </a:prstGeom>
            <a:noFill/>
            <a:ln w="9525">
              <a:solidFill>
                <a:srgbClr val="FF0000"/>
              </a:solidFill>
              <a:prstDash val="dash"/>
              <a:miter lim="800000"/>
              <a:headEnd/>
              <a:tailEnd/>
            </a:ln>
          </p:spPr>
          <p:txBody>
            <a:bodyPr wrap="none"/>
            <a:lstStyle/>
            <a:p>
              <a:endParaRPr lang="en-SG"/>
            </a:p>
          </p:txBody>
        </p:sp>
        <p:sp>
          <p:nvSpPr>
            <p:cNvPr id="14364" name="Line 31"/>
            <p:cNvSpPr>
              <a:spLocks noChangeShapeType="1"/>
            </p:cNvSpPr>
            <p:nvPr/>
          </p:nvSpPr>
          <p:spPr bwMode="auto">
            <a:xfrm flipH="1" flipV="1">
              <a:off x="4059" y="2272"/>
              <a:ext cx="341" cy="251"/>
            </a:xfrm>
            <a:prstGeom prst="line">
              <a:avLst/>
            </a:prstGeom>
            <a:noFill/>
            <a:ln w="9525">
              <a:solidFill>
                <a:srgbClr val="FF0000"/>
              </a:solidFill>
              <a:prstDash val="dash"/>
              <a:miter lim="800000"/>
              <a:headEnd/>
              <a:tailEnd type="triangle" w="med" len="med"/>
            </a:ln>
          </p:spPr>
          <p:txBody>
            <a:bodyPr wrap="none"/>
            <a:lstStyle/>
            <a:p>
              <a:endParaRPr lang="en-SG"/>
            </a:p>
          </p:txBody>
        </p:sp>
        <p:cxnSp>
          <p:nvCxnSpPr>
            <p:cNvPr id="14365" name="AutoShape 32"/>
            <p:cNvCxnSpPr>
              <a:cxnSpLocks noChangeShapeType="1"/>
              <a:stCxn id="14342" idx="3"/>
              <a:endCxn id="14343" idx="1"/>
            </p:cNvCxnSpPr>
            <p:nvPr/>
          </p:nvCxnSpPr>
          <p:spPr bwMode="auto">
            <a:xfrm>
              <a:off x="2226" y="2147"/>
              <a:ext cx="222" cy="2"/>
            </a:xfrm>
            <a:prstGeom prst="bentConnector3">
              <a:avLst>
                <a:gd name="adj1" fmla="val 50000"/>
              </a:avLst>
            </a:prstGeom>
            <a:noFill/>
            <a:ln w="9525">
              <a:solidFill>
                <a:schemeClr val="tx1"/>
              </a:solidFill>
              <a:miter lim="800000"/>
              <a:headEnd/>
              <a:tailEnd type="triangle" w="med" len="med"/>
            </a:ln>
          </p:spPr>
        </p:cxnSp>
        <p:cxnSp>
          <p:nvCxnSpPr>
            <p:cNvPr id="14366" name="AutoShape 33"/>
            <p:cNvCxnSpPr>
              <a:cxnSpLocks noChangeShapeType="1"/>
              <a:stCxn id="14343" idx="3"/>
              <a:endCxn id="14344" idx="1"/>
            </p:cNvCxnSpPr>
            <p:nvPr/>
          </p:nvCxnSpPr>
          <p:spPr bwMode="auto">
            <a:xfrm flipV="1">
              <a:off x="3264" y="2147"/>
              <a:ext cx="242" cy="2"/>
            </a:xfrm>
            <a:prstGeom prst="bentConnector3">
              <a:avLst>
                <a:gd name="adj1" fmla="val 50000"/>
              </a:avLst>
            </a:prstGeom>
            <a:noFill/>
            <a:ln w="9525">
              <a:solidFill>
                <a:schemeClr val="tx1"/>
              </a:solidFill>
              <a:miter lim="800000"/>
              <a:headEnd/>
              <a:tailEnd type="triangle" w="med" len="med"/>
            </a:ln>
          </p:spPr>
        </p:cxnSp>
        <p:sp>
          <p:nvSpPr>
            <p:cNvPr id="14367" name="Line 34"/>
            <p:cNvSpPr>
              <a:spLocks noChangeShapeType="1"/>
            </p:cNvSpPr>
            <p:nvPr/>
          </p:nvSpPr>
          <p:spPr bwMode="auto">
            <a:xfrm flipH="1">
              <a:off x="1342" y="1628"/>
              <a:ext cx="2" cy="435"/>
            </a:xfrm>
            <a:prstGeom prst="line">
              <a:avLst/>
            </a:prstGeom>
            <a:noFill/>
            <a:ln w="9525">
              <a:solidFill>
                <a:srgbClr val="FF0000"/>
              </a:solidFill>
              <a:prstDash val="dash"/>
              <a:miter lim="800000"/>
              <a:headEnd/>
              <a:tailEnd type="triangle" w="med" len="med"/>
            </a:ln>
          </p:spPr>
          <p:txBody>
            <a:bodyPr wrap="none"/>
            <a:lstStyle/>
            <a:p>
              <a:endParaRPr lang="en-SG"/>
            </a:p>
          </p:txBody>
        </p:sp>
        <p:sp>
          <p:nvSpPr>
            <p:cNvPr id="14368" name="Line 35"/>
            <p:cNvSpPr>
              <a:spLocks noChangeShapeType="1"/>
            </p:cNvSpPr>
            <p:nvPr/>
          </p:nvSpPr>
          <p:spPr bwMode="auto">
            <a:xfrm flipH="1">
              <a:off x="2350" y="1628"/>
              <a:ext cx="2" cy="435"/>
            </a:xfrm>
            <a:prstGeom prst="line">
              <a:avLst/>
            </a:prstGeom>
            <a:noFill/>
            <a:ln w="9525">
              <a:solidFill>
                <a:srgbClr val="FF0000"/>
              </a:solidFill>
              <a:prstDash val="dash"/>
              <a:miter lim="800000"/>
              <a:headEnd/>
              <a:tailEnd type="triangle" w="med" len="med"/>
            </a:ln>
          </p:spPr>
          <p:txBody>
            <a:bodyPr wrap="none"/>
            <a:lstStyle/>
            <a:p>
              <a:endParaRPr lang="en-SG"/>
            </a:p>
          </p:txBody>
        </p:sp>
        <p:sp>
          <p:nvSpPr>
            <p:cNvPr id="14369" name="Line 36"/>
            <p:cNvSpPr>
              <a:spLocks noChangeShapeType="1"/>
            </p:cNvSpPr>
            <p:nvPr/>
          </p:nvSpPr>
          <p:spPr bwMode="auto">
            <a:xfrm flipH="1">
              <a:off x="3358" y="1628"/>
              <a:ext cx="2" cy="435"/>
            </a:xfrm>
            <a:prstGeom prst="line">
              <a:avLst/>
            </a:prstGeom>
            <a:noFill/>
            <a:ln w="9525">
              <a:solidFill>
                <a:srgbClr val="FF0000"/>
              </a:solidFill>
              <a:prstDash val="dash"/>
              <a:miter lim="800000"/>
              <a:headEnd/>
              <a:tailEnd type="triangle" w="med" len="med"/>
            </a:ln>
          </p:spPr>
          <p:txBody>
            <a:bodyPr wrap="none"/>
            <a:lstStyle/>
            <a:p>
              <a:endParaRPr lang="en-SG"/>
            </a:p>
          </p:txBody>
        </p:sp>
        <p:sp>
          <p:nvSpPr>
            <p:cNvPr id="14370" name="Line 37"/>
            <p:cNvSpPr>
              <a:spLocks noChangeShapeType="1"/>
            </p:cNvSpPr>
            <p:nvPr/>
          </p:nvSpPr>
          <p:spPr bwMode="auto">
            <a:xfrm flipH="1">
              <a:off x="4414" y="1628"/>
              <a:ext cx="2" cy="435"/>
            </a:xfrm>
            <a:prstGeom prst="line">
              <a:avLst/>
            </a:prstGeom>
            <a:noFill/>
            <a:ln w="9525">
              <a:solidFill>
                <a:srgbClr val="FF0000"/>
              </a:solidFill>
              <a:prstDash val="dash"/>
              <a:miter lim="800000"/>
              <a:headEnd/>
              <a:tailEnd type="triangle" w="med" len="med"/>
            </a:ln>
          </p:spPr>
          <p:txBody>
            <a:bodyPr wrap="none"/>
            <a:lstStyle/>
            <a:p>
              <a:endParaRPr lang="en-SG"/>
            </a:p>
          </p:txBody>
        </p:sp>
        <p:cxnSp>
          <p:nvCxnSpPr>
            <p:cNvPr id="14371" name="AutoShape 38"/>
            <p:cNvCxnSpPr>
              <a:cxnSpLocks noChangeShapeType="1"/>
              <a:stCxn id="14355" idx="0"/>
              <a:endCxn id="14342" idx="2"/>
            </p:cNvCxnSpPr>
            <p:nvPr/>
          </p:nvCxnSpPr>
          <p:spPr bwMode="auto">
            <a:xfrm rot="-5400000">
              <a:off x="1722" y="2519"/>
              <a:ext cx="325" cy="0"/>
            </a:xfrm>
            <a:prstGeom prst="straightConnector1">
              <a:avLst/>
            </a:prstGeom>
            <a:noFill/>
            <a:ln w="9525">
              <a:solidFill>
                <a:schemeClr val="tx1"/>
              </a:solidFill>
              <a:round/>
              <a:headEnd/>
              <a:tailEnd type="triangle" w="med" len="med"/>
            </a:ln>
          </p:spPr>
        </p:cxnSp>
        <p:sp>
          <p:nvSpPr>
            <p:cNvPr id="14372" name="Line 39"/>
            <p:cNvSpPr>
              <a:spLocks noChangeShapeType="1"/>
            </p:cNvSpPr>
            <p:nvPr/>
          </p:nvSpPr>
          <p:spPr bwMode="auto">
            <a:xfrm flipH="1">
              <a:off x="5232" y="1632"/>
              <a:ext cx="2" cy="435"/>
            </a:xfrm>
            <a:prstGeom prst="line">
              <a:avLst/>
            </a:prstGeom>
            <a:noFill/>
            <a:ln w="9525">
              <a:solidFill>
                <a:srgbClr val="FF0000"/>
              </a:solidFill>
              <a:prstDash val="dash"/>
              <a:miter lim="800000"/>
              <a:headEnd/>
              <a:tailEnd type="triangle" w="med" len="med"/>
            </a:ln>
          </p:spPr>
          <p:txBody>
            <a:bodyPr wrap="none"/>
            <a:lstStyle/>
            <a:p>
              <a:endParaRPr lang="en-SG"/>
            </a:p>
          </p:txBody>
        </p:sp>
        <p:sp>
          <p:nvSpPr>
            <p:cNvPr id="14373" name="Rectangle 40"/>
            <p:cNvSpPr>
              <a:spLocks noChangeArrowheads="1"/>
            </p:cNvSpPr>
            <p:nvPr/>
          </p:nvSpPr>
          <p:spPr bwMode="auto">
            <a:xfrm>
              <a:off x="3360" y="1632"/>
              <a:ext cx="1008" cy="288"/>
            </a:xfrm>
            <a:prstGeom prst="rect">
              <a:avLst/>
            </a:prstGeom>
            <a:noFill/>
            <a:ln w="9525">
              <a:noFill/>
              <a:miter lim="800000"/>
              <a:headEnd/>
              <a:tailEnd/>
            </a:ln>
          </p:spPr>
          <p:txBody>
            <a:bodyPr wrap="none" anchor="ctr"/>
            <a:lstStyle/>
            <a:p>
              <a:r>
                <a:rPr lang="en-US" sz="1600">
                  <a:latin typeface="Trebuchet MS" pitchFamily="34" charset="0"/>
                </a:rPr>
                <a:t>Communication</a:t>
              </a:r>
            </a:p>
            <a:p>
              <a:r>
                <a:rPr lang="en-US" sz="1600">
                  <a:latin typeface="Trebuchet MS" pitchFamily="34" charset="0"/>
                </a:rPr>
                <a:t>System</a:t>
              </a:r>
              <a:r>
                <a:rPr lang="en-US" sz="1400">
                  <a:latin typeface="Trebuchet MS" pitchFamily="34" charset="0"/>
                </a:rPr>
                <a:t> </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endParaRPr lang="en-US" smtClean="0"/>
          </a:p>
        </p:txBody>
      </p:sp>
      <p:sp>
        <p:nvSpPr>
          <p:cNvPr id="15363" name="Content Placeholder 2"/>
          <p:cNvSpPr>
            <a:spLocks noGrp="1"/>
          </p:cNvSpPr>
          <p:nvPr>
            <p:ph idx="1"/>
          </p:nvPr>
        </p:nvSpPr>
        <p:spPr>
          <a:xfrm>
            <a:off x="609600" y="1600200"/>
            <a:ext cx="7924800" cy="3886200"/>
          </a:xfrm>
        </p:spPr>
        <p:txBody>
          <a:bodyPr/>
          <a:lstStyle/>
          <a:p>
            <a:pPr algn="just" eaLnBrk="1" hangingPunct="1"/>
            <a:r>
              <a:rPr lang="nl-NL" sz="2800" smtClean="0"/>
              <a:t>Prinsip jaringan wireless, sinyal diubah saat ditransmisikan. Karena menggunakan media udara, pada saat proses transmisi, terjadi perubahan sinyal dari digital ke analog, dan disisi penerima, sinyal akan diubah lagi ke sinyal digital untuk diproses lebih lanjut. </a:t>
            </a:r>
            <a:endParaRPr lang="en-US" sz="2800" smtClean="0"/>
          </a:p>
          <a:p>
            <a:pPr algn="just" eaLnBrk="1" hangingPunct="1">
              <a:buFont typeface="Wingdings" pitchFamily="2" charset="2"/>
              <a:buNone/>
            </a:pPr>
            <a:endParaRPr lang="en-US"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nl-NL" sz="2800" smtClean="0">
                <a:solidFill>
                  <a:schemeClr val="tx1"/>
                </a:solidFill>
              </a:rPr>
              <a:t>Jaringan wireless (berdasarkan jangkauan area) : </a:t>
            </a:r>
            <a:endParaRPr lang="en-US" sz="2800" smtClean="0"/>
          </a:p>
        </p:txBody>
      </p:sp>
      <p:sp>
        <p:nvSpPr>
          <p:cNvPr id="3" name="Content Placeholder 2"/>
          <p:cNvSpPr>
            <a:spLocks noGrp="1"/>
          </p:cNvSpPr>
          <p:nvPr>
            <p:ph idx="1"/>
          </p:nvPr>
        </p:nvSpPr>
        <p:spPr>
          <a:xfrm>
            <a:off x="609600" y="1752600"/>
            <a:ext cx="7924800" cy="4267200"/>
          </a:xfrm>
        </p:spPr>
        <p:txBody>
          <a:bodyPr/>
          <a:lstStyle/>
          <a:p>
            <a:pPr eaLnBrk="1" hangingPunct="1"/>
            <a:r>
              <a:rPr lang="nl-NL" sz="2800" smtClean="0"/>
              <a:t>Wireless Personal Area Network (W-PAN)</a:t>
            </a:r>
            <a:endParaRPr lang="en-US" sz="2800" smtClean="0"/>
          </a:p>
          <a:p>
            <a:pPr eaLnBrk="1" hangingPunct="1"/>
            <a:r>
              <a:rPr lang="nl-NL" sz="2800" smtClean="0"/>
              <a:t>Wireless Local Area Network (W-LAN)</a:t>
            </a:r>
            <a:endParaRPr lang="en-US" sz="2800" smtClean="0"/>
          </a:p>
          <a:p>
            <a:pPr eaLnBrk="1" hangingPunct="1"/>
            <a:r>
              <a:rPr lang="nl-NL" sz="2800" smtClean="0"/>
              <a:t>Wireless Metropolitan Area Network (W-MAN)</a:t>
            </a:r>
            <a:endParaRPr lang="en-US" sz="2800" smtClean="0"/>
          </a:p>
          <a:p>
            <a:pPr eaLnBrk="1" hangingPunct="1"/>
            <a:r>
              <a:rPr lang="nl-NL" sz="2800" smtClean="0"/>
              <a:t>Wireless Wide Area Network (W-WAN)</a:t>
            </a:r>
            <a:endParaRPr lang="en-US" sz="2800" smtClean="0"/>
          </a:p>
          <a:p>
            <a:pPr eaLnBrk="1" hangingPunct="1">
              <a:buFont typeface="Wingdings" pitchFamily="2" charset="2"/>
              <a:buNone/>
            </a:pP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endParaRPr lang="en-US" smtClean="0"/>
          </a:p>
        </p:txBody>
      </p:sp>
      <p:graphicFrame>
        <p:nvGraphicFramePr>
          <p:cNvPr id="4" name="Table 3"/>
          <p:cNvGraphicFramePr>
            <a:graphicFrameLocks noGrp="1"/>
          </p:cNvGraphicFramePr>
          <p:nvPr/>
        </p:nvGraphicFramePr>
        <p:xfrm>
          <a:off x="457200" y="1752600"/>
          <a:ext cx="8077199" cy="4191000"/>
        </p:xfrm>
        <a:graphic>
          <a:graphicData uri="http://schemas.openxmlformats.org/drawingml/2006/table">
            <a:tbl>
              <a:tblPr/>
              <a:tblGrid>
                <a:gridCol w="1156667"/>
                <a:gridCol w="1859829"/>
                <a:gridCol w="1568944"/>
                <a:gridCol w="1566654"/>
                <a:gridCol w="1925105"/>
              </a:tblGrid>
              <a:tr h="762000">
                <a:tc>
                  <a:txBody>
                    <a:bodyPr/>
                    <a:lstStyle/>
                    <a:p>
                      <a:pPr algn="ctr">
                        <a:spcAft>
                          <a:spcPts val="0"/>
                        </a:spcAft>
                      </a:pPr>
                      <a:r>
                        <a:rPr lang="nl-NL" sz="1800" b="1">
                          <a:latin typeface="Gill Sans MT"/>
                          <a:ea typeface="Times New Roman"/>
                        </a:rPr>
                        <a:t>Jenis</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nl-NL" sz="1800" b="1">
                          <a:latin typeface="Gill Sans MT"/>
                          <a:ea typeface="Times New Roman"/>
                        </a:rPr>
                        <a:t>Cakupan Area</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nl-NL" sz="1800" b="1">
                          <a:latin typeface="Gill Sans MT"/>
                          <a:ea typeface="Times New Roman"/>
                        </a:rPr>
                        <a:t>Performansi</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nl-NL" sz="1800" b="1">
                          <a:latin typeface="Gill Sans MT"/>
                          <a:ea typeface="Times New Roman"/>
                        </a:rPr>
                        <a:t>Standarisasi</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nl-NL" sz="1800" b="1">
                          <a:latin typeface="Gill Sans MT"/>
                          <a:ea typeface="Times New Roman"/>
                        </a:rPr>
                        <a:t>Penggunaan</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0">
                <a:tc>
                  <a:txBody>
                    <a:bodyPr/>
                    <a:lstStyle/>
                    <a:p>
                      <a:pPr algn="just">
                        <a:spcAft>
                          <a:spcPts val="0"/>
                        </a:spcAft>
                      </a:pPr>
                      <a:r>
                        <a:rPr lang="nl-NL" sz="1800">
                          <a:latin typeface="Gill Sans MT"/>
                          <a:ea typeface="Times New Roman"/>
                        </a:rPr>
                        <a:t>W-PAN</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800" dirty="0">
                          <a:latin typeface="Gill Sans MT"/>
                          <a:ea typeface="Times New Roman"/>
                        </a:rPr>
                        <a:t>Hanya menjangkau area yang sangat dekat seperti didalam sebuah ruangan , umumnya jangkauan sekitar 10 – 16 m. </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1800">
                          <a:latin typeface="Gill Sans MT"/>
                          <a:ea typeface="Times New Roman"/>
                        </a:rPr>
                        <a:t>Cukup.</a:t>
                      </a:r>
                      <a:endParaRPr lang="en-US" sz="1800">
                        <a:latin typeface="Times New Roman"/>
                        <a:ea typeface="Times New Roman"/>
                      </a:endParaRPr>
                    </a:p>
                    <a:p>
                      <a:pPr algn="just">
                        <a:spcAft>
                          <a:spcPts val="0"/>
                        </a:spcAft>
                      </a:pPr>
                      <a:r>
                        <a:rPr lang="nl-NL" sz="1800">
                          <a:latin typeface="Gill Sans MT"/>
                          <a:ea typeface="Times New Roman"/>
                        </a:rPr>
                        <a:t>Kecepatan data mencapai 2MBps</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1800">
                          <a:latin typeface="Gill Sans MT"/>
                          <a:ea typeface="Times New Roman"/>
                        </a:rPr>
                        <a:t>Bluetooth, IEEE 802.15, IrDa</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1800" dirty="0">
                          <a:latin typeface="Gill Sans MT"/>
                          <a:ea typeface="Times New Roman"/>
                        </a:rPr>
                        <a:t>Bertukar data antara PDA – laptop , koneksi ke printer , wireless headset, dll</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9479" name="Picture 1"/>
          <p:cNvPicPr>
            <a:picLocks noChangeAspect="1" noChangeArrowheads="1"/>
          </p:cNvPicPr>
          <p:nvPr/>
        </p:nvPicPr>
        <p:blipFill>
          <a:blip r:embed="rId2"/>
          <a:srcRect/>
          <a:stretch>
            <a:fillRect/>
          </a:stretch>
        </p:blipFill>
        <p:spPr bwMode="auto">
          <a:xfrm>
            <a:off x="4038600" y="3733800"/>
            <a:ext cx="2133600" cy="170656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pPr eaLnBrk="1" hangingPunct="1"/>
            <a:endParaRPr lang="en-US" smtClean="0"/>
          </a:p>
        </p:txBody>
      </p:sp>
      <p:graphicFrame>
        <p:nvGraphicFramePr>
          <p:cNvPr id="4" name="Table 3"/>
          <p:cNvGraphicFramePr>
            <a:graphicFrameLocks noGrp="1"/>
          </p:cNvGraphicFramePr>
          <p:nvPr/>
        </p:nvGraphicFramePr>
        <p:xfrm>
          <a:off x="533400" y="1752600"/>
          <a:ext cx="8001001" cy="4038600"/>
        </p:xfrm>
        <a:graphic>
          <a:graphicData uri="http://schemas.openxmlformats.org/drawingml/2006/table">
            <a:tbl>
              <a:tblPr/>
              <a:tblGrid>
                <a:gridCol w="1145756"/>
                <a:gridCol w="1842283"/>
                <a:gridCol w="1554143"/>
                <a:gridCol w="1551875"/>
                <a:gridCol w="1906944"/>
              </a:tblGrid>
              <a:tr h="4038600">
                <a:tc>
                  <a:txBody>
                    <a:bodyPr/>
                    <a:lstStyle/>
                    <a:p>
                      <a:pPr algn="just">
                        <a:spcAft>
                          <a:spcPts val="0"/>
                        </a:spcAft>
                      </a:pPr>
                      <a:r>
                        <a:rPr lang="nl-NL" sz="2000" dirty="0">
                          <a:latin typeface="Gill Sans MT"/>
                          <a:ea typeface="Times New Roman"/>
                        </a:rPr>
                        <a:t>W-LAN</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2000" dirty="0">
                          <a:latin typeface="Gill Sans MT"/>
                          <a:ea typeface="Times New Roman"/>
                        </a:rPr>
                        <a:t>Dalam satu gedung perkantoran , kampus</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2000" dirty="0">
                          <a:latin typeface="Gill Sans MT"/>
                          <a:ea typeface="Times New Roman"/>
                        </a:rPr>
                        <a:t>Kuat. Kecepatan transfer data bisa mencapai 54 MBps</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2000">
                          <a:latin typeface="Gill Sans MT"/>
                          <a:ea typeface="Times New Roman"/>
                        </a:rPr>
                        <a:t>Wi-fi IEEE 802.11, HiperLAN</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2000" dirty="0">
                          <a:latin typeface="Gill Sans MT"/>
                          <a:ea typeface="Times New Roman"/>
                        </a:rPr>
                        <a:t>Sama seperti pada jaringan kabel LAN, W-LAN bisa digunakan untuk bertukar data, akses suatu aplikasi di komputer lain dalam suatu kantor, atau </a:t>
                      </a:r>
                      <a:r>
                        <a:rPr lang="nl-NL" sz="2000" i="1" dirty="0">
                          <a:latin typeface="Gill Sans MT"/>
                          <a:ea typeface="Times New Roman"/>
                        </a:rPr>
                        <a:t>public hotspot </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26" name="Object 1"/>
          <p:cNvGraphicFramePr>
            <a:graphicFrameLocks noChangeAspect="1"/>
          </p:cNvGraphicFramePr>
          <p:nvPr/>
        </p:nvGraphicFramePr>
        <p:xfrm>
          <a:off x="685800" y="3429000"/>
          <a:ext cx="3048000" cy="2239963"/>
        </p:xfrm>
        <a:graphic>
          <a:graphicData uri="http://schemas.openxmlformats.org/presentationml/2006/ole">
            <p:oleObj spid="_x0000_s1026" name="Bitmap Image" r:id="rId3" imgW="3572374" imgH="2647619" progId="Paint.Picture">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endParaRPr lang="en-US" smtClean="0"/>
          </a:p>
        </p:txBody>
      </p:sp>
      <p:graphicFrame>
        <p:nvGraphicFramePr>
          <p:cNvPr id="4" name="Table 3"/>
          <p:cNvGraphicFramePr>
            <a:graphicFrameLocks noGrp="1"/>
          </p:cNvGraphicFramePr>
          <p:nvPr/>
        </p:nvGraphicFramePr>
        <p:xfrm>
          <a:off x="609600" y="1676400"/>
          <a:ext cx="7848600" cy="3581400"/>
        </p:xfrm>
        <a:graphic>
          <a:graphicData uri="http://schemas.openxmlformats.org/drawingml/2006/table">
            <a:tbl>
              <a:tblPr/>
              <a:tblGrid>
                <a:gridCol w="1123931"/>
                <a:gridCol w="1807192"/>
                <a:gridCol w="1524540"/>
                <a:gridCol w="1522315"/>
                <a:gridCol w="1870622"/>
              </a:tblGrid>
              <a:tr h="3581400">
                <a:tc>
                  <a:txBody>
                    <a:bodyPr/>
                    <a:lstStyle/>
                    <a:p>
                      <a:pPr algn="just">
                        <a:spcAft>
                          <a:spcPts val="0"/>
                        </a:spcAft>
                      </a:pPr>
                      <a:r>
                        <a:rPr lang="nl-NL" sz="2000">
                          <a:latin typeface="Gill Sans MT"/>
                          <a:ea typeface="Times New Roman"/>
                        </a:rPr>
                        <a:t>W-MAN</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2000" dirty="0">
                          <a:latin typeface="Gill Sans MT"/>
                          <a:ea typeface="Times New Roman"/>
                        </a:rPr>
                        <a:t>Mencakup area dalam satu kota</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2000">
                          <a:latin typeface="Gill Sans MT"/>
                          <a:ea typeface="Times New Roman"/>
                        </a:rPr>
                        <a:t>Kuat</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2000">
                          <a:latin typeface="Gill Sans MT"/>
                          <a:ea typeface="Times New Roman"/>
                        </a:rPr>
                        <a:t>Wimax  - 802.16</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2000" dirty="0">
                          <a:latin typeface="Gill Sans MT"/>
                          <a:ea typeface="Times New Roman"/>
                        </a:rPr>
                        <a:t>Koneksi antara gedung dalam sebuh kota </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0497" name="Picture 1"/>
          <p:cNvPicPr>
            <a:picLocks noChangeAspect="1" noChangeArrowheads="1"/>
          </p:cNvPicPr>
          <p:nvPr/>
        </p:nvPicPr>
        <p:blipFill>
          <a:blip r:embed="rId2"/>
          <a:srcRect/>
          <a:stretch>
            <a:fillRect/>
          </a:stretch>
        </p:blipFill>
        <p:spPr bwMode="auto">
          <a:xfrm>
            <a:off x="914400" y="2514600"/>
            <a:ext cx="3505200" cy="27209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a:themeElements>
    <a:clrScheme name="default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default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default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default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default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default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default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default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default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901</TotalTime>
  <Words>996</Words>
  <Application>Microsoft PowerPoint</Application>
  <PresentationFormat>On-screen Show (4:3)</PresentationFormat>
  <Paragraphs>158</Paragraphs>
  <Slides>25</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Arial</vt:lpstr>
      <vt:lpstr>Wingdings</vt:lpstr>
      <vt:lpstr>Calibri</vt:lpstr>
      <vt:lpstr>Times New Roman</vt:lpstr>
      <vt:lpstr>Arial Black</vt:lpstr>
      <vt:lpstr>Trebuchet MS</vt:lpstr>
      <vt:lpstr>Gill Sans MT</vt:lpstr>
      <vt:lpstr>default</vt:lpstr>
      <vt:lpstr>Bitmap Image</vt:lpstr>
      <vt:lpstr>Wireless Network</vt:lpstr>
      <vt:lpstr>Tujuan</vt:lpstr>
      <vt:lpstr>Pengertian Nirkabel</vt:lpstr>
      <vt:lpstr>Model Sistem Komunikasi (bagaimana suatu informasi dapat disalurkan)</vt:lpstr>
      <vt:lpstr>Slide 5</vt:lpstr>
      <vt:lpstr>Jaringan wireless (berdasarkan jangkauan area) : </vt:lpstr>
      <vt:lpstr>Slide 7</vt:lpstr>
      <vt:lpstr>Slide 8</vt:lpstr>
      <vt:lpstr>Slide 9</vt:lpstr>
      <vt:lpstr>Slide 10</vt:lpstr>
      <vt:lpstr>Keuntungan komunikasi nirkabel</vt:lpstr>
      <vt:lpstr>Kekurangan :</vt:lpstr>
      <vt:lpstr>Pemanfaatan teknologi nirkabel</vt:lpstr>
      <vt:lpstr>Berbagai macam teknologi nirkabel</vt:lpstr>
      <vt:lpstr>Standarisasi, ex. IEEE</vt:lpstr>
      <vt:lpstr>Contoh standart IEEE</vt:lpstr>
      <vt:lpstr>Bluetooth</vt:lpstr>
      <vt:lpstr>Komponen-komponen  dalam Jaringan Wireless </vt:lpstr>
      <vt:lpstr>Komponen utama pada wireless LAN</vt:lpstr>
      <vt:lpstr>Slide 20</vt:lpstr>
      <vt:lpstr>Slide 21</vt:lpstr>
      <vt:lpstr>Slide 22</vt:lpstr>
      <vt:lpstr>Content vs Bandwidth</vt:lpstr>
      <vt:lpstr>Trade off sistem komunikasi nirkabel</vt:lpstr>
      <vt:lpstr>Parameter kinerja wireless</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Wireless Network</dc:title>
  <dc:creator>User</dc:creator>
  <cp:lastModifiedBy>HP Mini</cp:lastModifiedBy>
  <cp:revision>16</cp:revision>
  <cp:lastPrinted>1601-01-01T00:00:00Z</cp:lastPrinted>
  <dcterms:created xsi:type="dcterms:W3CDTF">2008-08-28T16:58:48Z</dcterms:created>
  <dcterms:modified xsi:type="dcterms:W3CDTF">2011-06-05T16:32:41Z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