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6" r:id="rId7"/>
    <p:sldId id="267" r:id="rId8"/>
    <p:sldId id="260" r:id="rId9"/>
    <p:sldId id="265" r:id="rId10"/>
    <p:sldId id="262" r:id="rId11"/>
    <p:sldId id="263" r:id="rId12"/>
    <p:sldId id="264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10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07/06/2011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42841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07/06/2011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96212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07/06/2011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72649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07/06/2011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64676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07/06/2011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49599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07/06/2011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98667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07/06/2011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3746072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07/06/2011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913026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07/06/2011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427120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07/06/2011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759249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A418C-8709-42F5-89E5-D9B28A0C3EE6}" type="datetimeFigureOut">
              <a:rPr lang="id-ID" smtClean="0"/>
              <a:pPr/>
              <a:t>07/06/2011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208913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A418C-8709-42F5-89E5-D9B28A0C3EE6}" type="datetimeFigureOut">
              <a:rPr lang="id-ID" smtClean="0"/>
              <a:pPr/>
              <a:t>07/06/2011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9AA8A-A9E7-4FE3-B143-F459ED5D7912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="" xmlns:p14="http://schemas.microsoft.com/office/powerpoint/2010/main" val="13164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BAB X</a:t>
            </a:r>
            <a:br>
              <a:rPr lang="id-ID" dirty="0" smtClean="0"/>
            </a:br>
            <a:r>
              <a:rPr lang="id-ID" dirty="0" smtClean="0"/>
              <a:t>TEKNIK  SAMPLING </a:t>
            </a:r>
            <a:br>
              <a:rPr lang="id-ID" dirty="0" smtClean="0"/>
            </a:br>
            <a:r>
              <a:rPr lang="id-ID" dirty="0" smtClean="0"/>
              <a:t>(PROBABILITY)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2000" dirty="0" smtClean="0"/>
              <a:t>Sangra Juliano Prakasa, S.I.Kom</a:t>
            </a:r>
          </a:p>
          <a:p>
            <a:r>
              <a:rPr lang="id-ID" sz="2000" dirty="0" smtClean="0"/>
              <a:t>Ilmu Komunikasi &amp; Public Relations</a:t>
            </a:r>
          </a:p>
          <a:p>
            <a:r>
              <a:rPr lang="id-ID" sz="2000" dirty="0" smtClean="0"/>
              <a:t>FISIP Unikom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CARA PENGAMBILAN SAMPEL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Ada 2 cara pengambilan </a:t>
            </a:r>
            <a:r>
              <a:rPr lang="id-ID" b="1" i="1" dirty="0" smtClean="0">
                <a:solidFill>
                  <a:schemeClr val="tx1"/>
                </a:solidFill>
              </a:rPr>
              <a:t>Simple Random Sampling,  </a:t>
            </a:r>
            <a:r>
              <a:rPr lang="id-ID" dirty="0" smtClean="0">
                <a:solidFill>
                  <a:schemeClr val="tx1"/>
                </a:solidFill>
              </a:rPr>
              <a:t>yakni :</a:t>
            </a:r>
          </a:p>
          <a:p>
            <a:pPr algn="just"/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Bila jumlah populasi sedikit, bisa dilakukan dengan cara mengundi </a:t>
            </a:r>
            <a:r>
              <a:rPr lang="id-ID" b="1" dirty="0" smtClean="0">
                <a:solidFill>
                  <a:schemeClr val="tx1"/>
                </a:solidFill>
              </a:rPr>
              <a:t>"Cointoss".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Bila populasinya besar, perlu digunakan tabel </a:t>
            </a:r>
            <a:r>
              <a:rPr lang="id-ID" b="1" dirty="0" smtClean="0">
                <a:solidFill>
                  <a:schemeClr val="tx1"/>
                </a:solidFill>
              </a:rPr>
              <a:t>"Random Numbers</a:t>
            </a:r>
            <a:r>
              <a:rPr lang="id-ID" dirty="0" smtClean="0">
                <a:solidFill>
                  <a:schemeClr val="tx1"/>
                </a:solidFill>
              </a:rPr>
              <a:t>"</a:t>
            </a:r>
            <a:endParaRPr lang="id-ID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pPr marL="514350" indent="-514350"/>
            <a:r>
              <a:rPr lang="id-ID" b="1" dirty="0" smtClean="0"/>
              <a:t>“TABEL RANDOM NUMBERS</a:t>
            </a:r>
            <a:r>
              <a:rPr lang="id-ID" dirty="0" smtClean="0"/>
              <a:t>"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608512"/>
          </a:xfrm>
        </p:spPr>
        <p:txBody>
          <a:bodyPr>
            <a:noAutofit/>
          </a:bodyPr>
          <a:lstStyle/>
          <a:p>
            <a:pPr algn="just"/>
            <a:r>
              <a:rPr lang="id-ID" sz="2400" dirty="0" smtClean="0">
                <a:solidFill>
                  <a:schemeClr val="tx1"/>
                </a:solidFill>
              </a:rPr>
              <a:t>Misalnya populasi berjumlah 300 (N=300).</a:t>
            </a:r>
          </a:p>
          <a:p>
            <a:pPr marL="742950" indent="-742950" algn="just"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</a:rPr>
              <a:t>Tentukan nomor setiap unit populasi (dari 1 s/d 300 = 3 digit/kolom).</a:t>
            </a:r>
          </a:p>
          <a:p>
            <a:pPr marL="742950" indent="-742950" algn="just"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</a:rPr>
              <a:t>Tentukan besar sampel yang akan diambil. (Misalnya dengan menggunakan Rumus Yamane  dan Presisi)</a:t>
            </a:r>
          </a:p>
          <a:p>
            <a:pPr marL="742950" indent="-742950" algn="just">
              <a:buFont typeface="Arial" pitchFamily="34" charset="0"/>
              <a:buChar char="•"/>
            </a:pPr>
            <a:r>
              <a:rPr lang="id-ID" sz="2400" dirty="0" smtClean="0">
                <a:solidFill>
                  <a:schemeClr val="tx1"/>
                </a:solidFill>
              </a:rPr>
              <a:t>T</a:t>
            </a:r>
            <a:r>
              <a:rPr lang="sv-SE" sz="2400" dirty="0" smtClean="0">
                <a:solidFill>
                  <a:schemeClr val="tx1"/>
                </a:solidFill>
              </a:rPr>
              <a:t>entukan skema penggunaan </a:t>
            </a:r>
            <a:r>
              <a:rPr lang="id-ID" sz="2400" dirty="0" smtClean="0">
                <a:solidFill>
                  <a:schemeClr val="tx1"/>
                </a:solidFill>
              </a:rPr>
              <a:t>t</a:t>
            </a:r>
            <a:r>
              <a:rPr lang="sv-SE" sz="2400" dirty="0" smtClean="0">
                <a:solidFill>
                  <a:schemeClr val="tx1"/>
                </a:solidFill>
              </a:rPr>
              <a:t>abel random numbers. (misalnya dimulai dari</a:t>
            </a:r>
            <a:r>
              <a:rPr lang="id-ID" sz="2400" dirty="0" smtClean="0">
                <a:solidFill>
                  <a:schemeClr val="tx1"/>
                </a:solidFill>
              </a:rPr>
              <a:t> 3 kolom pertama dan baris pertama) dengan menggunakan tabel random numbers, tentukan unit mana yang terpilih, sebesar sampel yang dibutuhkan, yaitu dengan mengurutkan angka-angka dalam 3 kolom pertama.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pPr marL="514350" indent="-514350"/>
            <a:r>
              <a:rPr lang="id-ID" b="1" dirty="0" smtClean="0"/>
              <a:t>SIMPLE RANDOM SAMPLING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608512"/>
          </a:xfrm>
        </p:spPr>
        <p:txBody>
          <a:bodyPr>
            <a:noAutofit/>
          </a:bodyPr>
          <a:lstStyle/>
          <a:p>
            <a:pPr algn="just"/>
            <a:r>
              <a:rPr lang="id-ID" b="1" dirty="0" smtClean="0">
                <a:solidFill>
                  <a:schemeClr val="tx1"/>
                </a:solidFill>
              </a:rPr>
              <a:t>Keuntungan : 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Prosedur estimasi mudah dan sederhana</a:t>
            </a:r>
          </a:p>
          <a:p>
            <a:pPr algn="just"/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Kerugian : </a:t>
            </a:r>
            <a:endParaRPr lang="id-ID" b="1" dirty="0" smtClean="0">
              <a:solidFill>
                <a:schemeClr val="tx1"/>
              </a:solidFill>
            </a:endParaRPr>
          </a:p>
          <a:p>
            <a:pPr algn="just"/>
            <a:r>
              <a:rPr lang="de-DE" dirty="0" smtClean="0">
                <a:solidFill>
                  <a:schemeClr val="tx1"/>
                </a:solidFill>
              </a:rPr>
              <a:t>Membutuhkan daftar seluruh anggota populasi.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Sampel mungkin tersebar pada daerah yang luas, sehingga biaya transportasi besar.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i="1" dirty="0" smtClean="0"/>
              <a:t>2. </a:t>
            </a:r>
            <a:r>
              <a:rPr lang="sv-SE" b="1" i="1" dirty="0" smtClean="0"/>
              <a:t>S</a:t>
            </a:r>
            <a:r>
              <a:rPr lang="id-ID" b="1" i="1" dirty="0" smtClean="0"/>
              <a:t>ystematic</a:t>
            </a:r>
            <a:r>
              <a:rPr lang="sv-SE" b="1" i="1" dirty="0" smtClean="0"/>
              <a:t> Random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960440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Proses pengambilan sampel dilakukan dengan memberi kesempatan yang sama pada setiap anggota populasi secara sistematis.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Proses pengambilan sampel, setiap urutan ke “K" dari titik awal yang dipilih secara random.</a:t>
            </a: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ALASAN PEMILIHAN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208912" cy="388843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</a:rPr>
              <a:t>Jika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peneliti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dihadapkan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ukuran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populasi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banyak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tidak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memiliki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alat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pengambil</a:t>
            </a:r>
            <a:r>
              <a:rPr lang="en-US" sz="3600" dirty="0" smtClean="0">
                <a:solidFill>
                  <a:schemeClr val="tx1"/>
                </a:solidFill>
              </a:rPr>
              <a:t> data </a:t>
            </a:r>
            <a:r>
              <a:rPr lang="en-US" sz="3600" dirty="0" err="1" smtClean="0">
                <a:solidFill>
                  <a:schemeClr val="tx1"/>
                </a:solidFill>
              </a:rPr>
              <a:t>secara</a:t>
            </a:r>
            <a:r>
              <a:rPr lang="en-US" sz="3600" dirty="0" smtClean="0">
                <a:solidFill>
                  <a:schemeClr val="tx1"/>
                </a:solidFill>
              </a:rPr>
              <a:t> random, </a:t>
            </a:r>
            <a:r>
              <a:rPr lang="en-US" sz="3600" dirty="0" err="1" smtClean="0">
                <a:solidFill>
                  <a:schemeClr val="tx1"/>
                </a:solidFill>
              </a:rPr>
              <a:t>cara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pengambilan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sampel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sistematis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dapat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digunakan</a:t>
            </a:r>
            <a:r>
              <a:rPr lang="en-US" sz="3600" dirty="0" smtClean="0">
                <a:solidFill>
                  <a:schemeClr val="tx1"/>
                </a:solidFill>
              </a:rPr>
              <a:t>. Cara </a:t>
            </a:r>
            <a:r>
              <a:rPr lang="en-US" sz="3600" dirty="0" err="1" smtClean="0">
                <a:solidFill>
                  <a:schemeClr val="tx1"/>
                </a:solidFill>
              </a:rPr>
              <a:t>ini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menuntut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peneliti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untuk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memilih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unsur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populasi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secara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sistematis</a:t>
            </a:r>
            <a:endParaRPr lang="id-ID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896544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Soal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keberapa</a:t>
            </a:r>
            <a:r>
              <a:rPr lang="en-US" dirty="0" smtClean="0">
                <a:solidFill>
                  <a:schemeClr val="tx1"/>
                </a:solidFill>
              </a:rPr>
              <a:t>”-</a:t>
            </a:r>
            <a:r>
              <a:rPr lang="en-US" dirty="0" err="1" smtClean="0">
                <a:solidFill>
                  <a:schemeClr val="tx1"/>
                </a:solidFill>
              </a:rPr>
              <a:t>nya</a:t>
            </a:r>
            <a:r>
              <a:rPr lang="id-ID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dijadikan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tergantung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ukuran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M</a:t>
            </a:r>
            <a:r>
              <a:rPr lang="en-US" dirty="0" err="1" smtClean="0">
                <a:solidFill>
                  <a:schemeClr val="tx1"/>
                </a:solidFill>
              </a:rPr>
              <a:t>isalnya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terdapat</a:t>
            </a:r>
            <a:r>
              <a:rPr lang="en-US" dirty="0" smtClean="0">
                <a:solidFill>
                  <a:schemeClr val="tx1"/>
                </a:solidFill>
              </a:rPr>
              <a:t> 5000 </a:t>
            </a: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diambil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250 </a:t>
            </a:r>
            <a:r>
              <a:rPr lang="en-US" dirty="0" err="1" smtClean="0">
                <a:solidFill>
                  <a:schemeClr val="tx1"/>
                </a:solidFill>
              </a:rPr>
              <a:t>rumah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demikian</a:t>
            </a:r>
            <a:r>
              <a:rPr lang="en-US" dirty="0" smtClean="0">
                <a:solidFill>
                  <a:schemeClr val="tx1"/>
                </a:solidFill>
              </a:rPr>
              <a:t> interval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kesatu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kedua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seterusnya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25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1079500"/>
          </a:xfrm>
        </p:spPr>
        <p:txBody>
          <a:bodyPr>
            <a:normAutofit/>
          </a:bodyPr>
          <a:lstStyle/>
          <a:p>
            <a:r>
              <a:rPr lang="id-ID" b="1" dirty="0" smtClean="0"/>
              <a:t>CARA PENGAMBILAN SAMPEL</a:t>
            </a:r>
            <a:endParaRPr lang="id-ID" b="1" dirty="0"/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CARA PENGAMBILAN SAMPEL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 lnSpcReduction="10000"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Rumus :</a:t>
            </a:r>
          </a:p>
          <a:p>
            <a:pPr algn="l"/>
            <a:r>
              <a:rPr lang="id-ID" sz="3600" b="1" dirty="0" smtClean="0">
                <a:solidFill>
                  <a:schemeClr val="tx1"/>
                </a:solidFill>
                <a:latin typeface="Bradley Hand ITC" pitchFamily="66" charset="0"/>
              </a:rPr>
              <a:t>K</a:t>
            </a:r>
            <a:r>
              <a:rPr lang="id-ID" b="1" dirty="0" smtClean="0">
                <a:solidFill>
                  <a:schemeClr val="tx1"/>
                </a:solidFill>
              </a:rPr>
              <a:t> = N / n</a:t>
            </a:r>
          </a:p>
          <a:p>
            <a:pPr algn="just"/>
            <a:r>
              <a:rPr lang="id-ID" sz="2800" dirty="0" smtClean="0">
                <a:solidFill>
                  <a:schemeClr val="tx1"/>
                </a:solidFill>
              </a:rPr>
              <a:t>Misalnya, setiap pasien yang ke tiga yang berobat ke suatu Rumah Sakit, diambil sebagai sampel </a:t>
            </a:r>
          </a:p>
          <a:p>
            <a:pPr algn="l"/>
            <a:r>
              <a:rPr lang="id-ID" sz="2800" b="1" dirty="0" smtClean="0">
                <a:solidFill>
                  <a:schemeClr val="tx1"/>
                </a:solidFill>
              </a:rPr>
              <a:t>Diketahui : 	N</a:t>
            </a:r>
            <a:r>
              <a:rPr lang="id-ID" sz="2800" dirty="0" smtClean="0">
                <a:solidFill>
                  <a:schemeClr val="tx1"/>
                </a:solidFill>
              </a:rPr>
              <a:t>= 300 </a:t>
            </a:r>
          </a:p>
          <a:p>
            <a:pPr algn="l"/>
            <a:r>
              <a:rPr lang="id-ID" sz="2800" b="1" dirty="0" smtClean="0">
                <a:solidFill>
                  <a:schemeClr val="tx1"/>
                </a:solidFill>
              </a:rPr>
              <a:t>		n</a:t>
            </a:r>
            <a:r>
              <a:rPr lang="id-ID" sz="2800" dirty="0" smtClean="0">
                <a:solidFill>
                  <a:schemeClr val="tx1"/>
                </a:solidFill>
              </a:rPr>
              <a:t>=100 </a:t>
            </a:r>
          </a:p>
          <a:p>
            <a:pPr algn="l"/>
            <a:r>
              <a:rPr lang="id-ID" sz="2800" dirty="0" smtClean="0">
                <a:solidFill>
                  <a:schemeClr val="tx1"/>
                </a:solidFill>
              </a:rPr>
              <a:t>		K= 300/100 =3</a:t>
            </a:r>
          </a:p>
          <a:p>
            <a:pPr algn="just"/>
            <a:r>
              <a:rPr lang="id-ID" sz="2800" i="1" dirty="0" smtClean="0">
                <a:solidFill>
                  <a:schemeClr val="tx1"/>
                </a:solidFill>
              </a:rPr>
              <a:t>Systematic Sample </a:t>
            </a:r>
            <a:r>
              <a:rPr lang="id-ID" sz="2800" dirty="0" smtClean="0">
                <a:solidFill>
                  <a:schemeClr val="tx1"/>
                </a:solidFill>
              </a:rPr>
              <a:t>= pasien No. 3,6,9,15 dan seterusnya</a:t>
            </a: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id-ID" b="1" dirty="0" smtClean="0"/>
              <a:t>SYSTEMATIC RANDOM SAMPLING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608512"/>
          </a:xfrm>
        </p:spPr>
        <p:txBody>
          <a:bodyPr>
            <a:noAutofit/>
          </a:bodyPr>
          <a:lstStyle/>
          <a:p>
            <a:pPr algn="just"/>
            <a:r>
              <a:rPr lang="id-ID" b="1" dirty="0" smtClean="0">
                <a:solidFill>
                  <a:schemeClr val="tx1"/>
                </a:solidFill>
              </a:rPr>
              <a:t>Keuntungan : 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Perencanan dan penggunaanya mudah.</a:t>
            </a:r>
          </a:p>
          <a:p>
            <a:pPr algn="just"/>
            <a:r>
              <a:rPr lang="sv-SE" dirty="0" smtClean="0">
                <a:solidFill>
                  <a:schemeClr val="tx1"/>
                </a:solidFill>
              </a:rPr>
              <a:t>Sampel tersebar di daerah populasi.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endParaRPr lang="sv-SE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Kerugian : </a:t>
            </a:r>
            <a:endParaRPr lang="id-ID" b="1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Membutuhkan daftar populasi.</a:t>
            </a: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i="1" dirty="0" smtClean="0"/>
              <a:t>3. </a:t>
            </a:r>
            <a:r>
              <a:rPr lang="sv-SE" b="1" i="1" dirty="0" smtClean="0"/>
              <a:t>S</a:t>
            </a:r>
            <a:r>
              <a:rPr lang="id-ID" b="1" i="1" dirty="0" smtClean="0"/>
              <a:t>tratified</a:t>
            </a:r>
            <a:r>
              <a:rPr lang="sv-SE" b="1" i="1" dirty="0" smtClean="0"/>
              <a:t> Random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960440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Proses pengambilan sampel dilakukan dengan memberi kesempatan yang sama pada setiap anggota populasi yang terbagi dari strata-strata atau sub-populasi. </a:t>
            </a:r>
            <a:r>
              <a:rPr lang="it-IT" dirty="0" smtClean="0">
                <a:solidFill>
                  <a:schemeClr val="tx1"/>
                </a:solidFill>
              </a:rPr>
              <a:t>kemudian pengambilan</a:t>
            </a:r>
            <a:r>
              <a:rPr lang="id-ID" dirty="0" smtClean="0">
                <a:solidFill>
                  <a:schemeClr val="tx1"/>
                </a:solidFill>
              </a:rPr>
              <a:t> sampel dilakukan dalam setiap strata baik secara simple random sampling, </a:t>
            </a:r>
            <a:r>
              <a:rPr lang="sv-SE" dirty="0" smtClean="0">
                <a:solidFill>
                  <a:schemeClr val="tx1"/>
                </a:solidFill>
              </a:rPr>
              <a:t>maupun secara systematic random sampling</a:t>
            </a:r>
            <a:r>
              <a:rPr lang="sv-SE" dirty="0" smtClean="0"/>
              <a:t>.</a:t>
            </a:r>
            <a:endParaRPr lang="id-ID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ALASAN PEMILIHAN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208912" cy="3888432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>
                <a:solidFill>
                  <a:schemeClr val="tx1"/>
                </a:solidFill>
              </a:rPr>
              <a:t>Karena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unsur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populasi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berkarakteristik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heterogen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heterogenitas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tersebut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mempunyai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arti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signifikan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pencapaian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tujuan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penelitian</a:t>
            </a:r>
            <a:endParaRPr lang="id-ID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dirty="0" smtClean="0"/>
              <a:t>POPULASI &amp; SAMPEL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528392"/>
          </a:xfrm>
        </p:spPr>
        <p:txBody>
          <a:bodyPr>
            <a:normAutofit/>
          </a:bodyPr>
          <a:lstStyle/>
          <a:p>
            <a:r>
              <a:rPr lang="id-ID" sz="5400" b="1" u="sng" dirty="0" smtClean="0">
                <a:solidFill>
                  <a:schemeClr val="tx1"/>
                </a:solidFill>
              </a:rPr>
              <a:t>POPULASI = (N) ??</a:t>
            </a:r>
          </a:p>
          <a:p>
            <a:endParaRPr lang="id-ID" sz="5400" b="1" u="sng" dirty="0" smtClean="0">
              <a:solidFill>
                <a:schemeClr val="tx1"/>
              </a:solidFill>
            </a:endParaRPr>
          </a:p>
          <a:p>
            <a:r>
              <a:rPr lang="id-ID" sz="5400" b="1" u="sng" dirty="0" smtClean="0">
                <a:solidFill>
                  <a:schemeClr val="tx1"/>
                </a:solidFill>
              </a:rPr>
              <a:t>SAMPEL = (n) ??</a:t>
            </a:r>
          </a:p>
          <a:p>
            <a:pPr algn="just"/>
            <a:endParaRPr lang="id-ID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896544"/>
          </a:xfrm>
        </p:spPr>
        <p:txBody>
          <a:bodyPr>
            <a:noAutofit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stratum, </a:t>
            </a:r>
            <a:r>
              <a:rPr lang="en-US" dirty="0" err="1" smtClean="0">
                <a:solidFill>
                  <a:schemeClr val="tx1"/>
                </a:solidFill>
              </a:rPr>
              <a:t>peneliti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just">
              <a:buAutoNum type="alphaLcParenBoth"/>
            </a:pPr>
            <a:r>
              <a:rPr lang="en-US" b="1" dirty="0" smtClean="0">
                <a:solidFill>
                  <a:schemeClr val="tx1"/>
                </a:solidFill>
              </a:rPr>
              <a:t>PROPOSIONAL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en-US" b="1" dirty="0" smtClean="0">
                <a:solidFill>
                  <a:schemeClr val="tx1"/>
                </a:solidFill>
              </a:rPr>
              <a:t>(b)TIDAK PROPOSIONAL</a:t>
            </a:r>
            <a:endParaRPr lang="id-ID" dirty="0" smtClean="0">
              <a:solidFill>
                <a:schemeClr val="tx1"/>
              </a:solidFill>
            </a:endParaRPr>
          </a:p>
          <a:p>
            <a:pPr marL="514350" indent="-514350" algn="just"/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dimaksud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proposional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sampel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</a:t>
            </a:r>
            <a:r>
              <a:rPr lang="id-ID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sebanding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jumlah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unsur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populasi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strat</a:t>
            </a:r>
            <a:r>
              <a:rPr lang="id-ID" dirty="0" smtClean="0">
                <a:solidFill>
                  <a:schemeClr val="tx1"/>
                </a:solidFill>
              </a:rPr>
              <a:t>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1079500"/>
          </a:xfrm>
        </p:spPr>
        <p:txBody>
          <a:bodyPr>
            <a:normAutofit/>
          </a:bodyPr>
          <a:lstStyle/>
          <a:p>
            <a:r>
              <a:rPr lang="id-ID" b="1" dirty="0" smtClean="0"/>
              <a:t>CARA PENGAMBILAN SAMPEL</a:t>
            </a:r>
            <a:endParaRPr lang="id-ID" b="1" dirty="0"/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CARA PENGAMBILAN SAMPEL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Rumus Proporsional:</a:t>
            </a:r>
          </a:p>
          <a:p>
            <a:pPr algn="l"/>
            <a:r>
              <a:rPr lang="id-ID" sz="3600" dirty="0" smtClean="0">
                <a:solidFill>
                  <a:schemeClr val="tx1"/>
                </a:solidFill>
                <a:latin typeface="Bradley Hand ITC" pitchFamily="66" charset="0"/>
              </a:rPr>
              <a:t>i</a:t>
            </a:r>
            <a:r>
              <a:rPr lang="id-ID" dirty="0" smtClean="0">
                <a:solidFill>
                  <a:schemeClr val="tx1"/>
                </a:solidFill>
              </a:rPr>
              <a:t> = (s / N) x n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800" dirty="0" err="1" smtClean="0">
                <a:solidFill>
                  <a:schemeClr val="tx1"/>
                </a:solidFill>
              </a:rPr>
              <a:t>Misalnya</a:t>
            </a:r>
            <a:r>
              <a:rPr lang="en-US" sz="2800" dirty="0" smtClean="0">
                <a:solidFill>
                  <a:schemeClr val="tx1"/>
                </a:solidFill>
              </a:rPr>
              <a:t>, S</a:t>
            </a:r>
            <a:r>
              <a:rPr lang="id-ID" sz="2800" dirty="0" smtClean="0">
                <a:solidFill>
                  <a:schemeClr val="tx1"/>
                </a:solidFill>
              </a:rPr>
              <a:t>uatu perusahaan memiliki 3 bagian dengan jumlah karyawan yang berbeda-beda.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tx1"/>
                </a:solidFill>
              </a:rPr>
              <a:t>Bagian Keuangan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terdapat</a:t>
            </a:r>
            <a:r>
              <a:rPr lang="en-US" sz="2800" dirty="0" smtClean="0">
                <a:solidFill>
                  <a:schemeClr val="tx1"/>
                </a:solidFill>
              </a:rPr>
              <a:t> 15 </a:t>
            </a:r>
            <a:r>
              <a:rPr lang="id-ID" sz="2800" dirty="0" smtClean="0">
                <a:solidFill>
                  <a:schemeClr val="tx1"/>
                </a:solidFill>
              </a:rPr>
              <a:t>karyawan (i),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tx1"/>
                </a:solidFill>
              </a:rPr>
              <a:t>Bagian Pemasaran terdapat</a:t>
            </a:r>
            <a:r>
              <a:rPr lang="en-US" sz="2800" dirty="0" smtClean="0">
                <a:solidFill>
                  <a:schemeClr val="tx1"/>
                </a:solidFill>
              </a:rPr>
              <a:t> 45 </a:t>
            </a:r>
            <a:r>
              <a:rPr lang="id-ID" sz="2800" dirty="0" smtClean="0">
                <a:solidFill>
                  <a:schemeClr val="tx1"/>
                </a:solidFill>
              </a:rPr>
              <a:t>karyawan (ii)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endParaRPr lang="id-ID" sz="2800" dirty="0" smtClean="0">
              <a:solidFill>
                <a:schemeClr val="tx1"/>
              </a:solidFill>
            </a:endParaRP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id-ID" sz="2800" dirty="0" smtClean="0">
                <a:solidFill>
                  <a:schemeClr val="tx1"/>
                </a:solidFill>
              </a:rPr>
              <a:t>Bagian Perlengkapan terdapat </a:t>
            </a:r>
            <a:r>
              <a:rPr lang="en-US" sz="2800" dirty="0" smtClean="0">
                <a:solidFill>
                  <a:schemeClr val="tx1"/>
                </a:solidFill>
              </a:rPr>
              <a:t>100 </a:t>
            </a:r>
            <a:r>
              <a:rPr lang="id-ID" sz="2800" dirty="0" smtClean="0">
                <a:solidFill>
                  <a:schemeClr val="tx1"/>
                </a:solidFill>
              </a:rPr>
              <a:t>karyawan (iii)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endParaRPr lang="id-ID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800" dirty="0" err="1" smtClean="0">
                <a:solidFill>
                  <a:schemeClr val="tx1"/>
                </a:solidFill>
              </a:rPr>
              <a:t>Artinya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seluruh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Karyawan </a:t>
            </a:r>
            <a:r>
              <a:rPr lang="en-US" sz="2800" dirty="0" err="1" smtClean="0">
                <a:solidFill>
                  <a:schemeClr val="tx1"/>
                </a:solidFill>
              </a:rPr>
              <a:t>adalah</a:t>
            </a:r>
            <a:r>
              <a:rPr lang="en-US" sz="2800" dirty="0" smtClean="0">
                <a:solidFill>
                  <a:schemeClr val="tx1"/>
                </a:solidFill>
              </a:rPr>
              <a:t> 160</a:t>
            </a:r>
            <a:r>
              <a:rPr lang="id-ID" sz="2800" dirty="0" smtClean="0">
                <a:solidFill>
                  <a:schemeClr val="tx1"/>
                </a:solidFill>
              </a:rPr>
              <a:t> orang (N)</a:t>
            </a:r>
            <a:r>
              <a:rPr lang="en-US" sz="2800" dirty="0" smtClean="0">
                <a:solidFill>
                  <a:schemeClr val="tx1"/>
                </a:solidFill>
              </a:rPr>
              <a:t>. </a:t>
            </a:r>
            <a:endParaRPr lang="id-ID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sz="2800" dirty="0" err="1" smtClean="0">
                <a:solidFill>
                  <a:schemeClr val="tx1"/>
                </a:solidFill>
              </a:rPr>
              <a:t>Kalau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jumlah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sampel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(n) </a:t>
            </a:r>
            <a:r>
              <a:rPr lang="en-US" sz="2800" dirty="0" smtClean="0">
                <a:solidFill>
                  <a:schemeClr val="tx1"/>
                </a:solidFill>
              </a:rPr>
              <a:t>yang </a:t>
            </a:r>
            <a:r>
              <a:rPr lang="en-US" sz="2800" dirty="0" err="1" smtClean="0">
                <a:solidFill>
                  <a:schemeClr val="tx1"/>
                </a:solidFill>
              </a:rPr>
              <a:t>akan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diambil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seluruhnya</a:t>
            </a:r>
            <a:r>
              <a:rPr lang="en-US" sz="2800" dirty="0" smtClean="0">
                <a:solidFill>
                  <a:schemeClr val="tx1"/>
                </a:solidFill>
              </a:rPr>
              <a:t> 100 </a:t>
            </a:r>
            <a:r>
              <a:rPr lang="id-ID" sz="2800" dirty="0" smtClean="0">
                <a:solidFill>
                  <a:schemeClr val="tx1"/>
                </a:solidFill>
              </a:rPr>
              <a:t>Karyawan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maka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</a:t>
            </a:r>
            <a:r>
              <a:rPr lang="id-ID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(i)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diambil</a:t>
            </a:r>
            <a:r>
              <a:rPr lang="en-US" sz="2800" dirty="0" smtClean="0">
                <a:solidFill>
                  <a:schemeClr val="tx1"/>
                </a:solidFill>
              </a:rPr>
              <a:t> (15:160)x100 = 9 stratum </a:t>
            </a:r>
            <a:r>
              <a:rPr lang="id-ID" sz="2800" dirty="0" smtClean="0">
                <a:solidFill>
                  <a:schemeClr val="tx1"/>
                </a:solidFill>
              </a:rPr>
              <a:t>(ii)</a:t>
            </a:r>
            <a:r>
              <a:rPr lang="en-US" sz="2800" dirty="0" smtClean="0">
                <a:solidFill>
                  <a:schemeClr val="tx1"/>
                </a:solidFill>
              </a:rPr>
              <a:t> = 28 </a:t>
            </a:r>
            <a:r>
              <a:rPr lang="en-US" sz="2800" dirty="0" err="1" smtClean="0">
                <a:solidFill>
                  <a:schemeClr val="tx1"/>
                </a:solidFill>
              </a:rPr>
              <a:t>manajer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dan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strat</a:t>
            </a:r>
            <a:r>
              <a:rPr lang="id-ID" sz="2800" dirty="0" smtClean="0">
                <a:solidFill>
                  <a:schemeClr val="tx1"/>
                </a:solidFill>
              </a:rPr>
              <a:t>a (iii)</a:t>
            </a:r>
            <a:r>
              <a:rPr lang="en-US" sz="2800" dirty="0" smtClean="0">
                <a:solidFill>
                  <a:schemeClr val="tx1"/>
                </a:solidFill>
              </a:rPr>
              <a:t> = 63 </a:t>
            </a:r>
            <a:r>
              <a:rPr lang="en-US" sz="2800" dirty="0" err="1" smtClean="0">
                <a:solidFill>
                  <a:schemeClr val="tx1"/>
                </a:solidFill>
              </a:rPr>
              <a:t>manajer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id-ID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CARA PENGAMBILAN SAMPEL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d-ID" sz="3500" dirty="0" smtClean="0">
                <a:solidFill>
                  <a:schemeClr val="tx1"/>
                </a:solidFill>
              </a:rPr>
              <a:t>Tidak Proporsional:</a:t>
            </a:r>
          </a:p>
          <a:p>
            <a:pPr algn="just"/>
            <a:r>
              <a:rPr lang="en-US" sz="3600" dirty="0" err="1" smtClean="0">
                <a:solidFill>
                  <a:schemeClr val="tx1"/>
                </a:solidFill>
              </a:rPr>
              <a:t>Jumlah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dalam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setiap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strat</a:t>
            </a:r>
            <a:r>
              <a:rPr lang="id-ID" sz="3600" dirty="0" smtClean="0">
                <a:solidFill>
                  <a:schemeClr val="tx1"/>
                </a:solidFill>
              </a:rPr>
              <a:t>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tidak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proposional</a:t>
            </a:r>
            <a:r>
              <a:rPr lang="en-US" sz="3600" dirty="0" smtClean="0">
                <a:solidFill>
                  <a:schemeClr val="tx1"/>
                </a:solidFill>
              </a:rPr>
              <a:t>. Hal </a:t>
            </a:r>
            <a:r>
              <a:rPr lang="en-US" sz="3600" dirty="0" err="1" smtClean="0">
                <a:solidFill>
                  <a:schemeClr val="tx1"/>
                </a:solidFill>
              </a:rPr>
              <a:t>ini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terjadi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jika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jumlah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unsur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atau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elemen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salah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satu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atau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beberapa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strat</a:t>
            </a:r>
            <a:r>
              <a:rPr lang="id-ID" sz="3600" dirty="0" smtClean="0">
                <a:solidFill>
                  <a:schemeClr val="tx1"/>
                </a:solidFill>
              </a:rPr>
              <a:t>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sangat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sedikit</a:t>
            </a:r>
            <a:r>
              <a:rPr lang="en-US" sz="3600" dirty="0" smtClean="0">
                <a:solidFill>
                  <a:schemeClr val="tx1"/>
                </a:solidFill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</a:rPr>
              <a:t>Misalnya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saja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kalau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dalam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strat</a:t>
            </a:r>
            <a:r>
              <a:rPr lang="id-ID" sz="3600" dirty="0" smtClean="0">
                <a:solidFill>
                  <a:schemeClr val="tx1"/>
                </a:solidFill>
              </a:rPr>
              <a:t>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id-ID" sz="3600" dirty="0" smtClean="0">
                <a:solidFill>
                  <a:schemeClr val="tx1"/>
                </a:solidFill>
              </a:rPr>
              <a:t>Bagian</a:t>
            </a:r>
            <a:r>
              <a:rPr lang="en-US" sz="3600" dirty="0" smtClean="0">
                <a:solidFill>
                  <a:schemeClr val="tx1"/>
                </a:solidFill>
              </a:rPr>
              <a:t> (I) </a:t>
            </a:r>
            <a:r>
              <a:rPr lang="en-US" sz="3600" dirty="0" err="1" smtClean="0">
                <a:solidFill>
                  <a:schemeClr val="tx1"/>
                </a:solidFill>
              </a:rPr>
              <a:t>hanya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ada</a:t>
            </a:r>
            <a:r>
              <a:rPr lang="en-US" sz="3600" dirty="0" smtClean="0">
                <a:solidFill>
                  <a:schemeClr val="tx1"/>
                </a:solidFill>
              </a:rPr>
              <a:t> 4 </a:t>
            </a:r>
            <a:r>
              <a:rPr lang="id-ID" sz="3600" dirty="0" smtClean="0">
                <a:solidFill>
                  <a:schemeClr val="tx1"/>
                </a:solidFill>
              </a:rPr>
              <a:t>karyawan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maka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peneliti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bisa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mengambil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semua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id-ID" sz="3600" dirty="0" smtClean="0">
                <a:solidFill>
                  <a:schemeClr val="tx1"/>
                </a:solidFill>
              </a:rPr>
              <a:t>karyawan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dalam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strat</a:t>
            </a:r>
            <a:r>
              <a:rPr lang="id-ID" sz="3600" dirty="0" smtClean="0">
                <a:solidFill>
                  <a:schemeClr val="tx1"/>
                </a:solidFill>
              </a:rPr>
              <a:t>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tersebut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untuk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id-ID" sz="3600" dirty="0" smtClean="0">
                <a:solidFill>
                  <a:schemeClr val="tx1"/>
                </a:solidFill>
              </a:rPr>
              <a:t>karyawan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id-ID" sz="3600" dirty="0" smtClean="0">
                <a:solidFill>
                  <a:schemeClr val="tx1"/>
                </a:solidFill>
              </a:rPr>
              <a:t>bagian</a:t>
            </a:r>
            <a:r>
              <a:rPr lang="en-US" sz="3600" dirty="0" smtClean="0">
                <a:solidFill>
                  <a:schemeClr val="tx1"/>
                </a:solidFill>
              </a:rPr>
              <a:t> (II) </a:t>
            </a:r>
            <a:r>
              <a:rPr lang="id-ID" sz="3600" dirty="0" smtClean="0">
                <a:solidFill>
                  <a:schemeClr val="tx1"/>
                </a:solidFill>
              </a:rPr>
              <a:t>ditambah </a:t>
            </a:r>
            <a:r>
              <a:rPr lang="en-US" sz="3600" dirty="0" smtClean="0">
                <a:solidFill>
                  <a:schemeClr val="tx1"/>
                </a:solidFill>
              </a:rPr>
              <a:t>5, </a:t>
            </a:r>
            <a:r>
              <a:rPr lang="en-US" sz="3600" dirty="0" err="1" smtClean="0">
                <a:solidFill>
                  <a:schemeClr val="tx1"/>
                </a:solidFill>
              </a:rPr>
              <a:t>sedangkan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id-ID" sz="3600" dirty="0" smtClean="0">
                <a:solidFill>
                  <a:schemeClr val="tx1"/>
                </a:solidFill>
              </a:rPr>
              <a:t>bagian </a:t>
            </a:r>
            <a:r>
              <a:rPr lang="en-US" sz="3600" dirty="0" smtClean="0">
                <a:solidFill>
                  <a:schemeClr val="tx1"/>
                </a:solidFill>
              </a:rPr>
              <a:t>(III), </a:t>
            </a:r>
            <a:r>
              <a:rPr lang="en-US" sz="3600" dirty="0" err="1" smtClean="0">
                <a:solidFill>
                  <a:schemeClr val="tx1"/>
                </a:solidFill>
              </a:rPr>
              <a:t>tetap</a:t>
            </a:r>
            <a:r>
              <a:rPr lang="en-US" sz="3600" dirty="0" smtClean="0">
                <a:solidFill>
                  <a:schemeClr val="tx1"/>
                </a:solidFill>
              </a:rPr>
              <a:t> 63 </a:t>
            </a:r>
            <a:r>
              <a:rPr lang="en-US" sz="3600" dirty="0" err="1" smtClean="0">
                <a:solidFill>
                  <a:schemeClr val="tx1"/>
                </a:solidFill>
              </a:rPr>
              <a:t>orang</a:t>
            </a:r>
            <a:r>
              <a:rPr lang="en-US" sz="3600" dirty="0" smtClean="0">
                <a:solidFill>
                  <a:schemeClr val="tx1"/>
                </a:solidFill>
              </a:rPr>
              <a:t>.</a:t>
            </a:r>
            <a:endParaRPr lang="id-ID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pPr marL="514350" indent="-514350"/>
            <a:r>
              <a:rPr lang="id-ID" b="1" dirty="0" smtClean="0"/>
              <a:t>STRATIFIED RANDOM SAMPLING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608512"/>
          </a:xfrm>
        </p:spPr>
        <p:txBody>
          <a:bodyPr>
            <a:noAutofit/>
          </a:bodyPr>
          <a:lstStyle/>
          <a:p>
            <a:pPr algn="just"/>
            <a:r>
              <a:rPr lang="id-ID" b="1" dirty="0" smtClean="0">
                <a:solidFill>
                  <a:schemeClr val="tx1"/>
                </a:solidFill>
              </a:rPr>
              <a:t>Keuntungan : 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Taksiran mengenai karakteristik populasi lebih tepat.</a:t>
            </a:r>
          </a:p>
          <a:p>
            <a:pPr algn="just"/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Kerugian : </a:t>
            </a:r>
            <a:endParaRPr lang="id-ID" b="1" dirty="0" smtClean="0">
              <a:solidFill>
                <a:schemeClr val="tx1"/>
              </a:solidFill>
            </a:endParaRP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Daftar populasi setiap strata diperlukan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Jika daerah geografisnya luas, biaya transportasi tinggi.</a:t>
            </a:r>
            <a:endParaRPr lang="sv-S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i="1" dirty="0" smtClean="0"/>
              <a:t>4. </a:t>
            </a:r>
            <a:r>
              <a:rPr lang="sv-SE" b="1" i="1" dirty="0" smtClean="0"/>
              <a:t>C</a:t>
            </a:r>
            <a:r>
              <a:rPr lang="id-ID" b="1" i="1" dirty="0" smtClean="0"/>
              <a:t>luster</a:t>
            </a:r>
            <a:r>
              <a:rPr lang="sv-SE" b="1" i="1" dirty="0" smtClean="0"/>
              <a:t> Sampling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Pengambilan sampel dilakukan terhadap sampling unit, dimana sampling unitnya terdiri dari satu kelompok (cluster). 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Tiap item (individu) di dalam kelompok yang terpilih akan diambil sebagai sampel. Cara ini dipakai : bila populasi dapat dibagi dalam kelompok-kelompok dan setiap karakteristik yang dipelajari ada dalam setiap kelompok.</a:t>
            </a: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ALASAN PEMILIHAN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08912" cy="4248472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>
                <a:solidFill>
                  <a:schemeClr val="tx1"/>
                </a:solidFill>
              </a:rPr>
              <a:t>Simple random sampling </a:t>
            </a:r>
            <a:r>
              <a:rPr lang="en-GB" dirty="0" err="1" smtClean="0">
                <a:solidFill>
                  <a:schemeClr val="tx1"/>
                </a:solidFill>
              </a:rPr>
              <a:t>dan</a:t>
            </a:r>
            <a:r>
              <a:rPr lang="en-GB" dirty="0" smtClean="0">
                <a:solidFill>
                  <a:schemeClr val="tx1"/>
                </a:solidFill>
              </a:rPr>
              <a:t> stratified random sampling </a:t>
            </a:r>
            <a:r>
              <a:rPr lang="en-GB" dirty="0" err="1" smtClean="0">
                <a:solidFill>
                  <a:schemeClr val="tx1"/>
                </a:solidFill>
              </a:rPr>
              <a:t>berasumsi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ada</a:t>
            </a:r>
            <a:r>
              <a:rPr lang="en-GB" dirty="0" smtClean="0">
                <a:solidFill>
                  <a:schemeClr val="tx1"/>
                </a:solidFill>
              </a:rPr>
              <a:t> list </a:t>
            </a:r>
            <a:r>
              <a:rPr lang="en-GB" dirty="0" err="1" smtClean="0">
                <a:solidFill>
                  <a:schemeClr val="tx1"/>
                </a:solidFill>
              </a:rPr>
              <a:t>lengkap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dari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anggota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populasi</a:t>
            </a:r>
            <a:r>
              <a:rPr lang="en-GB" dirty="0" smtClean="0">
                <a:solidFill>
                  <a:schemeClr val="tx1"/>
                </a:solidFill>
              </a:rPr>
              <a:t>. </a:t>
            </a:r>
            <a:r>
              <a:rPr lang="en-GB" dirty="0" err="1" smtClean="0">
                <a:solidFill>
                  <a:schemeClr val="tx1"/>
                </a:solidFill>
              </a:rPr>
              <a:t>Kalau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tidak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ada</a:t>
            </a:r>
            <a:r>
              <a:rPr lang="en-GB" dirty="0" smtClean="0">
                <a:solidFill>
                  <a:schemeClr val="tx1"/>
                </a:solidFill>
              </a:rPr>
              <a:t>? </a:t>
            </a:r>
            <a:r>
              <a:rPr lang="en-GB" b="1" dirty="0" smtClean="0">
                <a:solidFill>
                  <a:schemeClr val="tx1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 </a:t>
            </a:r>
            <a:r>
              <a:rPr lang="en-GB" dirty="0" smtClean="0">
                <a:solidFill>
                  <a:schemeClr val="tx1"/>
                </a:solidFill>
              </a:rPr>
              <a:t>Cluster sampling </a:t>
            </a:r>
            <a:r>
              <a:rPr lang="en-GB" dirty="0" err="1" smtClean="0">
                <a:solidFill>
                  <a:schemeClr val="tx1"/>
                </a:solidFill>
              </a:rPr>
              <a:t>bisa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digunakan</a:t>
            </a:r>
            <a:r>
              <a:rPr lang="en-GB" dirty="0" smtClean="0">
                <a:solidFill>
                  <a:schemeClr val="tx1"/>
                </a:solidFill>
              </a:rPr>
              <a:t>. </a:t>
            </a:r>
            <a:r>
              <a:rPr lang="en-GB" dirty="0" err="1" smtClean="0">
                <a:solidFill>
                  <a:schemeClr val="tx1"/>
                </a:solidFill>
              </a:rPr>
              <a:t>Pertimbangan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biaya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juga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merupakan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alasan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lainnya</a:t>
            </a:r>
            <a:endParaRPr lang="id-ID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208912" cy="3672408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Beda </a:t>
            </a:r>
            <a:r>
              <a:rPr lang="en-GB" dirty="0" err="1" smtClean="0">
                <a:solidFill>
                  <a:schemeClr val="tx1"/>
                </a:solidFill>
              </a:rPr>
              <a:t>dengan</a:t>
            </a:r>
            <a:r>
              <a:rPr lang="en-GB" dirty="0" smtClean="0">
                <a:solidFill>
                  <a:schemeClr val="tx1"/>
                </a:solidFill>
              </a:rPr>
              <a:t> stratified: stratified </a:t>
            </a:r>
            <a:r>
              <a:rPr lang="en-GB" dirty="0" err="1" smtClean="0">
                <a:solidFill>
                  <a:schemeClr val="tx1"/>
                </a:solidFill>
              </a:rPr>
              <a:t>mengambil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sampel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dari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tiap</a:t>
            </a:r>
            <a:r>
              <a:rPr lang="en-GB" dirty="0" smtClean="0">
                <a:solidFill>
                  <a:schemeClr val="tx1"/>
                </a:solidFill>
              </a:rPr>
              <a:t> strata, cluster sampling </a:t>
            </a:r>
            <a:r>
              <a:rPr lang="en-GB" dirty="0" err="1" smtClean="0">
                <a:solidFill>
                  <a:schemeClr val="tx1"/>
                </a:solidFill>
              </a:rPr>
              <a:t>tidak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mengambil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sampel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dari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tiap</a:t>
            </a:r>
            <a:r>
              <a:rPr lang="en-GB" dirty="0" smtClean="0">
                <a:solidFill>
                  <a:schemeClr val="tx1"/>
                </a:solidFill>
              </a:rPr>
              <a:t> cluster, </a:t>
            </a:r>
            <a:r>
              <a:rPr lang="en-GB" dirty="0" err="1" smtClean="0">
                <a:solidFill>
                  <a:schemeClr val="tx1"/>
                </a:solidFill>
              </a:rPr>
              <a:t>hanya</a:t>
            </a:r>
            <a:r>
              <a:rPr lang="en-GB" dirty="0" smtClean="0">
                <a:solidFill>
                  <a:schemeClr val="tx1"/>
                </a:solidFill>
              </a:rPr>
              <a:t> cluster yang </a:t>
            </a:r>
            <a:r>
              <a:rPr lang="en-GB" dirty="0" err="1" smtClean="0">
                <a:solidFill>
                  <a:schemeClr val="tx1"/>
                </a:solidFill>
              </a:rPr>
              <a:t>dipilih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saja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1079500"/>
          </a:xfrm>
        </p:spPr>
        <p:txBody>
          <a:bodyPr>
            <a:normAutofit/>
          </a:bodyPr>
          <a:lstStyle/>
          <a:p>
            <a:r>
              <a:rPr lang="id-ID" b="1" dirty="0" smtClean="0"/>
              <a:t>CARA PENGAMBILAN SAMPEL</a:t>
            </a:r>
            <a:endParaRPr lang="id-ID" b="1" dirty="0"/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CARA PENGAMBILAN SAMPEL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208912" cy="4248472"/>
          </a:xfrm>
        </p:spPr>
        <p:txBody>
          <a:bodyPr>
            <a:normAutofit/>
          </a:bodyPr>
          <a:lstStyle/>
          <a:p>
            <a:pPr algn="just"/>
            <a:r>
              <a:rPr lang="en-GB" dirty="0" err="1" smtClean="0">
                <a:solidFill>
                  <a:schemeClr val="tx1"/>
                </a:solidFill>
              </a:rPr>
              <a:t>Jika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semua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anggota</a:t>
            </a:r>
            <a:r>
              <a:rPr lang="en-GB" dirty="0" smtClean="0">
                <a:solidFill>
                  <a:schemeClr val="tx1"/>
                </a:solidFill>
              </a:rPr>
              <a:t> cluster </a:t>
            </a:r>
            <a:r>
              <a:rPr lang="en-GB" dirty="0" err="1" smtClean="0">
                <a:solidFill>
                  <a:schemeClr val="tx1"/>
                </a:solidFill>
              </a:rPr>
              <a:t>menjadi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sampel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 </a:t>
            </a:r>
            <a:r>
              <a:rPr lang="en-GB" dirty="0" smtClean="0">
                <a:solidFill>
                  <a:schemeClr val="tx1"/>
                </a:solidFill>
              </a:rPr>
              <a:t>single-stage cluster sample. 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en-GB" dirty="0" err="1" smtClean="0">
                <a:solidFill>
                  <a:schemeClr val="tx1"/>
                </a:solidFill>
              </a:rPr>
              <a:t>Jika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suatu</a:t>
            </a:r>
            <a:r>
              <a:rPr lang="en-GB" dirty="0" smtClean="0">
                <a:solidFill>
                  <a:schemeClr val="tx1"/>
                </a:solidFill>
              </a:rPr>
              <a:t> cluster </a:t>
            </a:r>
            <a:r>
              <a:rPr lang="en-GB" dirty="0" err="1" smtClean="0">
                <a:solidFill>
                  <a:schemeClr val="tx1"/>
                </a:solidFill>
              </a:rPr>
              <a:t>terdiri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dari</a:t>
            </a:r>
            <a:r>
              <a:rPr lang="en-GB" dirty="0" smtClean="0">
                <a:solidFill>
                  <a:schemeClr val="tx1"/>
                </a:solidFill>
              </a:rPr>
              <a:t> clusters </a:t>
            </a:r>
            <a:r>
              <a:rPr lang="en-GB" dirty="0" err="1" smtClean="0">
                <a:solidFill>
                  <a:schemeClr val="tx1"/>
                </a:solidFill>
              </a:rPr>
              <a:t>lagi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dan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sampel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diambil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dari</a:t>
            </a:r>
            <a:r>
              <a:rPr lang="en-GB" dirty="0" smtClean="0">
                <a:solidFill>
                  <a:schemeClr val="tx1"/>
                </a:solidFill>
              </a:rPr>
              <a:t> clusters </a:t>
            </a:r>
            <a:r>
              <a:rPr lang="en-GB" dirty="0" err="1" smtClean="0">
                <a:solidFill>
                  <a:schemeClr val="tx1"/>
                </a:solidFill>
              </a:rPr>
              <a:t>di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bawahnya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b="1" dirty="0" smtClean="0">
                <a:solidFill>
                  <a:schemeClr val="tx1"/>
                </a:solidFill>
                <a:latin typeface="Symbol" pitchFamily="18" charset="2"/>
                <a:ea typeface="Symbol" pitchFamily="18" charset="2"/>
                <a:cs typeface="Symbol" pitchFamily="18" charset="2"/>
              </a:rPr>
              <a:t> </a:t>
            </a:r>
            <a:r>
              <a:rPr lang="en-GB" dirty="0" smtClean="0">
                <a:solidFill>
                  <a:schemeClr val="tx1"/>
                </a:solidFill>
              </a:rPr>
              <a:t>multistage cluster sampling.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pPr marL="514350" indent="-514350"/>
            <a:r>
              <a:rPr lang="id-ID" b="1" dirty="0" smtClean="0"/>
              <a:t>CLUSTER SAMPLING</a:t>
            </a: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208912" cy="4608512"/>
          </a:xfrm>
        </p:spPr>
        <p:txBody>
          <a:bodyPr>
            <a:noAutofit/>
          </a:bodyPr>
          <a:lstStyle/>
          <a:p>
            <a:pPr algn="just"/>
            <a:r>
              <a:rPr lang="id-ID" b="1" dirty="0" smtClean="0">
                <a:solidFill>
                  <a:schemeClr val="tx1"/>
                </a:solidFill>
              </a:rPr>
              <a:t>Keuntungan : 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Perencanan dan penggunaanya mudah.</a:t>
            </a:r>
          </a:p>
          <a:p>
            <a:pPr algn="just"/>
            <a:r>
              <a:rPr lang="id-ID" dirty="0" smtClean="0">
                <a:solidFill>
                  <a:schemeClr val="tx1"/>
                </a:solidFill>
              </a:rPr>
              <a:t>Hemat Biaya</a:t>
            </a:r>
          </a:p>
          <a:p>
            <a:pPr algn="just"/>
            <a:endParaRPr lang="sv-SE" dirty="0" smtClean="0">
              <a:solidFill>
                <a:schemeClr val="tx1"/>
              </a:solidFill>
            </a:endParaRPr>
          </a:p>
          <a:p>
            <a:pPr algn="just"/>
            <a:r>
              <a:rPr lang="de-DE" b="1" dirty="0" smtClean="0">
                <a:solidFill>
                  <a:schemeClr val="tx1"/>
                </a:solidFill>
              </a:rPr>
              <a:t>Kerugian : </a:t>
            </a:r>
            <a:endParaRPr lang="id-ID" b="1" dirty="0" smtClean="0">
              <a:solidFill>
                <a:schemeClr val="tx1"/>
              </a:solidFill>
            </a:endParaRPr>
          </a:p>
          <a:p>
            <a:pPr algn="just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dirty="0" err="1" smtClean="0">
                <a:solidFill>
                  <a:schemeClr val="tx1"/>
                </a:solidFill>
              </a:rPr>
              <a:t>Kurang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akurat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dibandingkan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dengan</a:t>
            </a:r>
            <a:r>
              <a:rPr lang="en-GB" dirty="0" smtClean="0">
                <a:solidFill>
                  <a:schemeClr val="tx1"/>
                </a:solidFill>
              </a:rPr>
              <a:t> simple random sampling </a:t>
            </a:r>
            <a:r>
              <a:rPr lang="en-GB" dirty="0" err="1" smtClean="0">
                <a:solidFill>
                  <a:schemeClr val="tx1"/>
                </a:solidFill>
              </a:rPr>
              <a:t>atau</a:t>
            </a:r>
            <a:r>
              <a:rPr lang="en-GB" dirty="0" smtClean="0">
                <a:solidFill>
                  <a:schemeClr val="tx1"/>
                </a:solidFill>
              </a:rPr>
              <a:t> stratified random sampling </a:t>
            </a:r>
            <a:r>
              <a:rPr lang="en-GB" dirty="0" err="1" smtClean="0">
                <a:solidFill>
                  <a:schemeClr val="tx1"/>
                </a:solidFill>
              </a:rPr>
              <a:t>untuk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jumlah</a:t>
            </a:r>
            <a:r>
              <a:rPr lang="en-GB" dirty="0" smtClean="0">
                <a:solidFill>
                  <a:schemeClr val="tx1"/>
                </a:solidFill>
              </a:rPr>
              <a:t> n yang </a:t>
            </a:r>
            <a:r>
              <a:rPr lang="en-GB" dirty="0" err="1" smtClean="0">
                <a:solidFill>
                  <a:schemeClr val="tx1"/>
                </a:solidFill>
              </a:rPr>
              <a:t>sama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  <a:endParaRPr lang="id-ID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TEKNIK  PENARIKAN SAMPLING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id-ID" sz="2800" dirty="0" smtClean="0">
                <a:solidFill>
                  <a:schemeClr val="tx1"/>
                </a:solidFill>
              </a:rPr>
              <a:t>Pemilihan </a:t>
            </a:r>
            <a:r>
              <a:rPr lang="id-ID" sz="2800" smtClean="0">
                <a:solidFill>
                  <a:schemeClr val="tx1"/>
                </a:solidFill>
              </a:rPr>
              <a:t>teknik </a:t>
            </a:r>
            <a:r>
              <a:rPr lang="id-ID" sz="2800" smtClean="0">
                <a:solidFill>
                  <a:schemeClr val="tx1"/>
                </a:solidFill>
              </a:rPr>
              <a:t>pengambilan </a:t>
            </a:r>
            <a:r>
              <a:rPr lang="id-ID" sz="2800" dirty="0" smtClean="0">
                <a:solidFill>
                  <a:schemeClr val="tx1"/>
                </a:solidFill>
              </a:rPr>
              <a:t>sampel merupakan upaya penelitian untuk mendapat sampel yang representatif (mewakili), yang dapat menggambarkan populasinya. Teknik pengambilan sampel tersebut dibagi atas 2 kelompok besar,</a:t>
            </a:r>
          </a:p>
          <a:p>
            <a:pPr algn="just"/>
            <a:r>
              <a:rPr lang="id-ID" sz="2800" dirty="0" smtClean="0">
                <a:solidFill>
                  <a:schemeClr val="tx1"/>
                </a:solidFill>
              </a:rPr>
              <a:t>yaitu :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1. Probability Sampling (Random Sample)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</a:rPr>
              <a:t>2. Non Probability Sampling (Non Random Sample)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PROBABILITY SAMPLING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sv-SE" sz="2800" dirty="0" smtClean="0">
                <a:solidFill>
                  <a:schemeClr val="tx1"/>
                </a:solidFill>
              </a:rPr>
              <a:t>Pada pengambilan sampel secara random, setiap unit populasi,</a:t>
            </a:r>
            <a:r>
              <a:rPr lang="id-ID" sz="2800" dirty="0" smtClean="0">
                <a:solidFill>
                  <a:schemeClr val="tx1"/>
                </a:solidFill>
              </a:rPr>
              <a:t> </a:t>
            </a:r>
            <a:r>
              <a:rPr lang="sv-SE" sz="2800" dirty="0" smtClean="0">
                <a:solidFill>
                  <a:schemeClr val="tx1"/>
                </a:solidFill>
              </a:rPr>
              <a:t>mempunyai kesempatan yang sama untuk diambil sebagai sampel. </a:t>
            </a:r>
            <a:endParaRPr lang="id-ID" sz="2800" dirty="0" smtClean="0">
              <a:solidFill>
                <a:schemeClr val="tx1"/>
              </a:solidFill>
            </a:endParaRPr>
          </a:p>
          <a:p>
            <a:pPr algn="just"/>
            <a:r>
              <a:rPr lang="sv-SE" sz="2800" dirty="0" smtClean="0">
                <a:solidFill>
                  <a:schemeClr val="tx1"/>
                </a:solidFill>
              </a:rPr>
              <a:t>Faktor</a:t>
            </a:r>
            <a:r>
              <a:rPr lang="id-ID" sz="2800" dirty="0" smtClean="0">
                <a:solidFill>
                  <a:schemeClr val="tx1"/>
                </a:solidFill>
              </a:rPr>
              <a:t> pemilihan atau penunjukan sampel yang mana akan diambil, yang semata-mata </a:t>
            </a:r>
            <a:r>
              <a:rPr lang="sv-SE" sz="2800" dirty="0" smtClean="0">
                <a:solidFill>
                  <a:schemeClr val="tx1"/>
                </a:solidFill>
              </a:rPr>
              <a:t>atas pertimbangan peneliti, </a:t>
            </a:r>
            <a:r>
              <a:rPr lang="id-ID" sz="2800" dirty="0" smtClean="0">
                <a:solidFill>
                  <a:schemeClr val="tx1"/>
                </a:solidFill>
              </a:rPr>
              <a:t>D</a:t>
            </a:r>
            <a:r>
              <a:rPr lang="sv-SE" sz="2800" dirty="0" smtClean="0">
                <a:solidFill>
                  <a:schemeClr val="tx1"/>
                </a:solidFill>
              </a:rPr>
              <a:t>ihindarkan</a:t>
            </a:r>
            <a:r>
              <a:rPr lang="id-ID" sz="2800" dirty="0" smtClean="0">
                <a:solidFill>
                  <a:schemeClr val="tx1"/>
                </a:solidFill>
              </a:rPr>
              <a:t>,</a:t>
            </a:r>
            <a:r>
              <a:rPr lang="sv-SE" sz="2800" dirty="0" smtClean="0">
                <a:solidFill>
                  <a:schemeClr val="tx1"/>
                </a:solidFill>
              </a:rPr>
              <a:t> </a:t>
            </a:r>
            <a:r>
              <a:rPr lang="id-ID" sz="2800" dirty="0" smtClean="0">
                <a:solidFill>
                  <a:schemeClr val="tx1"/>
                </a:solidFill>
              </a:rPr>
              <a:t>b</a:t>
            </a:r>
            <a:r>
              <a:rPr lang="sv-SE" sz="2800" dirty="0" smtClean="0">
                <a:solidFill>
                  <a:schemeClr val="tx1"/>
                </a:solidFill>
              </a:rPr>
              <a:t>ila tidak, akan terjadi bias.</a:t>
            </a:r>
          </a:p>
          <a:p>
            <a:pPr algn="just"/>
            <a:r>
              <a:rPr lang="id-ID" sz="2800" dirty="0" smtClean="0">
                <a:solidFill>
                  <a:schemeClr val="tx1"/>
                </a:solidFill>
              </a:rPr>
              <a:t>Dengan cara random, bias pemilihan dapat diperkecil, sekecil mungkin. Ini </a:t>
            </a:r>
            <a:r>
              <a:rPr lang="sv-SE" sz="2800" dirty="0" smtClean="0">
                <a:solidFill>
                  <a:schemeClr val="tx1"/>
                </a:solidFill>
              </a:rPr>
              <a:t>merupakan salah satu usaha untuk mendapatkan sampel yang representatif.</a:t>
            </a:r>
            <a:endParaRPr lang="id-ID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PROBABILITY SAMPLING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Keuntungan pengambilan sampel dengan probability sampling adalah sebagai berikut: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v-SE" dirty="0" smtClean="0">
                <a:solidFill>
                  <a:schemeClr val="tx1"/>
                </a:solidFill>
              </a:rPr>
              <a:t>Derajat kepercayaan terhadap sampel dapat ditentukan.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Beda penaksiran parameter populasi dengan statistik sampel, dapat diperkirakan.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Besar sampel yang akan diambil dapat dihitung secara statistik.</a:t>
            </a:r>
            <a:endParaRPr lang="id-ID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TEKNIK PENARIKAN SAMPEL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id-ID" b="1" u="sng" dirty="0" smtClean="0">
                <a:solidFill>
                  <a:schemeClr val="tx1"/>
                </a:solidFill>
              </a:rPr>
              <a:t>PROBABILITY SAMPLING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Simple Random Sampling</a:t>
            </a:r>
            <a:endParaRPr lang="sv-SE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Systematic Random Sampling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Stratified Random Sampling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Cluster </a:t>
            </a:r>
            <a:r>
              <a:rPr lang="id-ID" dirty="0" smtClean="0">
                <a:solidFill>
                  <a:schemeClr val="tx1"/>
                </a:solidFill>
              </a:rPr>
              <a:t>Sampling</a:t>
            </a:r>
            <a:endParaRPr lang="id-ID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TEKNIK PENARIKAN SAMPEL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08912" cy="4608512"/>
          </a:xfrm>
        </p:spPr>
        <p:txBody>
          <a:bodyPr>
            <a:normAutofit/>
          </a:bodyPr>
          <a:lstStyle/>
          <a:p>
            <a:pPr algn="just"/>
            <a:r>
              <a:rPr lang="id-ID" b="1" u="sng" dirty="0" smtClean="0">
                <a:solidFill>
                  <a:schemeClr val="tx1"/>
                </a:solidFill>
              </a:rPr>
              <a:t>NON PROBABILITY SAMPLING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Purposive Sampling</a:t>
            </a:r>
            <a:endParaRPr lang="sv-SE" dirty="0" smtClean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Accidental Sampling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Quota Sampling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Snowbal Sampling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id-ID" b="1" i="1" dirty="0" smtClean="0"/>
              <a:t>1. </a:t>
            </a:r>
            <a:r>
              <a:rPr lang="sv-SE" b="1" i="1" dirty="0" smtClean="0"/>
              <a:t>Sampel </a:t>
            </a:r>
            <a:r>
              <a:rPr lang="id-ID" b="1" i="1" dirty="0" smtClean="0"/>
              <a:t>Acak</a:t>
            </a:r>
            <a:r>
              <a:rPr lang="sv-SE" b="1" i="1" dirty="0" smtClean="0"/>
              <a:t> Sederhana </a:t>
            </a:r>
            <a:r>
              <a:rPr lang="id-ID" b="1" i="1" dirty="0" smtClean="0"/>
              <a:t/>
            </a:r>
            <a:br>
              <a:rPr lang="id-ID" b="1" i="1" dirty="0" smtClean="0"/>
            </a:br>
            <a:r>
              <a:rPr lang="sv-SE" b="1" i="1" dirty="0" smtClean="0"/>
              <a:t>(Simple Random Sampling).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208912" cy="3960440"/>
          </a:xfrm>
        </p:spPr>
        <p:txBody>
          <a:bodyPr>
            <a:normAutofit/>
          </a:bodyPr>
          <a:lstStyle/>
          <a:p>
            <a:pPr algn="just"/>
            <a:r>
              <a:rPr lang="id-ID" dirty="0" smtClean="0">
                <a:solidFill>
                  <a:schemeClr val="tx1"/>
                </a:solidFill>
              </a:rPr>
              <a:t>Proses pengambilan sampel dilakukan dengan memberi kesempatan yang sama pada setiap anggota populasi untuk menjadi anggota sampel. Jadi disini proses memilih sejumlah sampel (n) dari populasi (N) yang dilakukan secara </a:t>
            </a:r>
            <a:r>
              <a:rPr lang="es-ES" dirty="0" err="1" smtClean="0">
                <a:solidFill>
                  <a:schemeClr val="tx1"/>
                </a:solidFill>
              </a:rPr>
              <a:t>random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endParaRPr lang="id-ID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080120"/>
          </a:xfrm>
        </p:spPr>
        <p:txBody>
          <a:bodyPr>
            <a:normAutofit/>
          </a:bodyPr>
          <a:lstStyle/>
          <a:p>
            <a:r>
              <a:rPr lang="id-ID" b="1" dirty="0" smtClean="0"/>
              <a:t>ALASAN PEMILIHAN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208912" cy="3888432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>
                <a:solidFill>
                  <a:schemeClr val="tx1"/>
                </a:solidFill>
              </a:rPr>
              <a:t>Cara </a:t>
            </a:r>
            <a:r>
              <a:rPr lang="en-US" sz="3600" dirty="0" err="1" smtClean="0">
                <a:solidFill>
                  <a:schemeClr val="tx1"/>
                </a:solidFill>
              </a:rPr>
              <a:t>atau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teknik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ini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dapat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dilakukan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jika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analisis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penelitiannya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cenderung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deskriptif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bersifat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umum</a:t>
            </a:r>
            <a:r>
              <a:rPr lang="en-US" sz="3600" dirty="0" smtClean="0">
                <a:solidFill>
                  <a:schemeClr val="tx1"/>
                </a:solidFill>
              </a:rPr>
              <a:t>. </a:t>
            </a:r>
            <a:r>
              <a:rPr lang="en-US" sz="3600" dirty="0" err="1" smtClean="0">
                <a:solidFill>
                  <a:schemeClr val="tx1"/>
                </a:solidFill>
              </a:rPr>
              <a:t>Perbedaan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karakter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mungkin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setiap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unsur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atau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elemen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id-ID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populasi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tidak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merupakan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hal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penting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bagi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rencana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analisisnya</a:t>
            </a:r>
            <a:r>
              <a:rPr lang="en-US" sz="3600" dirty="0" smtClean="0">
                <a:solidFill>
                  <a:schemeClr val="tx1"/>
                </a:solidFill>
              </a:rPr>
              <a:t>. </a:t>
            </a:r>
            <a:endParaRPr lang="id-ID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288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1140</Words>
  <Application>Microsoft Office PowerPoint</Application>
  <PresentationFormat>On-screen Show (4:3)</PresentationFormat>
  <Paragraphs>123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BAB X TEKNIK  SAMPLING  (PROBABILITY)</vt:lpstr>
      <vt:lpstr>POPULASI &amp; SAMPEL</vt:lpstr>
      <vt:lpstr>TEKNIK  PENARIKAN SAMPLING</vt:lpstr>
      <vt:lpstr>PROBABILITY SAMPLING</vt:lpstr>
      <vt:lpstr>PROBABILITY SAMPLING</vt:lpstr>
      <vt:lpstr>TEKNIK PENARIKAN SAMPEL</vt:lpstr>
      <vt:lpstr>TEKNIK PENARIKAN SAMPEL</vt:lpstr>
      <vt:lpstr>1. Sampel Acak Sederhana  (Simple Random Sampling).</vt:lpstr>
      <vt:lpstr>ALASAN PEMILIHAN</vt:lpstr>
      <vt:lpstr>CARA PENGAMBILAN SAMPEL</vt:lpstr>
      <vt:lpstr>“TABEL RANDOM NUMBERS"</vt:lpstr>
      <vt:lpstr>SIMPLE RANDOM SAMPLING</vt:lpstr>
      <vt:lpstr>2. Systematic Random Sampling</vt:lpstr>
      <vt:lpstr>ALASAN PEMILIHAN</vt:lpstr>
      <vt:lpstr>CARA PENGAMBILAN SAMPEL</vt:lpstr>
      <vt:lpstr>CARA PENGAMBILAN SAMPEL</vt:lpstr>
      <vt:lpstr>SYSTEMATIC RANDOM SAMPLING</vt:lpstr>
      <vt:lpstr>3. Stratified Random Sampling</vt:lpstr>
      <vt:lpstr>ALASAN PEMILIHAN</vt:lpstr>
      <vt:lpstr>CARA PENGAMBILAN SAMPEL</vt:lpstr>
      <vt:lpstr>CARA PENGAMBILAN SAMPEL</vt:lpstr>
      <vt:lpstr>CARA PENGAMBILAN SAMPEL</vt:lpstr>
      <vt:lpstr>STRATIFIED RANDOM SAMPLING</vt:lpstr>
      <vt:lpstr>4. Cluster Sampling</vt:lpstr>
      <vt:lpstr>ALASAN PEMILIHAN</vt:lpstr>
      <vt:lpstr>CARA PENGAMBILAN SAMPEL</vt:lpstr>
      <vt:lpstr>CARA PENGAMBILAN SAMPEL</vt:lpstr>
      <vt:lpstr>CLUSTER SAMPLING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II POPULASI, SAMPEL &amp; SKALA PENGUKURAN</dc:title>
  <dc:creator>Nyez</dc:creator>
  <cp:lastModifiedBy>sangra</cp:lastModifiedBy>
  <cp:revision>78</cp:revision>
  <dcterms:created xsi:type="dcterms:W3CDTF">2011-02-26T18:26:47Z</dcterms:created>
  <dcterms:modified xsi:type="dcterms:W3CDTF">2011-06-07T06:43:46Z</dcterms:modified>
</cp:coreProperties>
</file>