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60" r:id="rId6"/>
    <p:sldId id="259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0284-424A-4F9B-A50C-58FD62B6507B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81E809-7011-4BEB-B81E-393F97B52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0284-424A-4F9B-A50C-58FD62B6507B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E809-7011-4BEB-B81E-393F97B52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0284-424A-4F9B-A50C-58FD62B6507B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E809-7011-4BEB-B81E-393F97B52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0284-424A-4F9B-A50C-58FD62B6507B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81E809-7011-4BEB-B81E-393F97B52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0284-424A-4F9B-A50C-58FD62B6507B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E809-7011-4BEB-B81E-393F97B521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0284-424A-4F9B-A50C-58FD62B6507B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E809-7011-4BEB-B81E-393F97B52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0284-424A-4F9B-A50C-58FD62B6507B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81E809-7011-4BEB-B81E-393F97B521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0284-424A-4F9B-A50C-58FD62B6507B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E809-7011-4BEB-B81E-393F97B52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0284-424A-4F9B-A50C-58FD62B6507B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E809-7011-4BEB-B81E-393F97B52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0284-424A-4F9B-A50C-58FD62B6507B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E809-7011-4BEB-B81E-393F97B52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0284-424A-4F9B-A50C-58FD62B6507B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E809-7011-4BEB-B81E-393F97B521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5C0284-424A-4F9B-A50C-58FD62B6507B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81E809-7011-4BEB-B81E-393F97B521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71600" y="6429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/>
              <a:t>Lingkungan</a:t>
            </a:r>
            <a:r>
              <a:rPr lang="en-US" sz="4800" dirty="0" smtClean="0"/>
              <a:t> </a:t>
            </a:r>
            <a:r>
              <a:rPr lang="en-US" sz="4800" dirty="0" err="1" smtClean="0"/>
              <a:t>dan</a:t>
            </a:r>
            <a:r>
              <a:rPr lang="en-US" sz="4800" dirty="0" smtClean="0"/>
              <a:t> Pembangunan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500306"/>
            <a:ext cx="7572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 smtClean="0"/>
              <a:t>Pendapat</a:t>
            </a:r>
            <a:r>
              <a:rPr lang="en-US" i="1" dirty="0" smtClean="0"/>
              <a:t> lama “ </a:t>
            </a:r>
            <a:r>
              <a:rPr lang="en-US" i="1" dirty="0" err="1" smtClean="0"/>
              <a:t>pembangunan</a:t>
            </a:r>
            <a:r>
              <a:rPr lang="en-US" i="1" dirty="0" smtClean="0"/>
              <a:t> versus </a:t>
            </a:r>
            <a:r>
              <a:rPr lang="en-US" i="1" dirty="0" err="1" smtClean="0"/>
              <a:t>lingkungan</a:t>
            </a:r>
            <a:r>
              <a:rPr lang="en-US" i="1" dirty="0" smtClean="0"/>
              <a:t> </a:t>
            </a:r>
            <a:r>
              <a:rPr lang="en-US" i="1" dirty="0" err="1" smtClean="0"/>
              <a:t>hidup</a:t>
            </a:r>
            <a:r>
              <a:rPr lang="en-US" i="1" dirty="0" smtClean="0"/>
              <a:t>” </a:t>
            </a:r>
            <a:r>
              <a:rPr lang="en-US" i="1" dirty="0" err="1" smtClean="0"/>
              <a:t>memberi</a:t>
            </a:r>
            <a:r>
              <a:rPr lang="en-US" i="1" dirty="0" smtClean="0"/>
              <a:t> </a:t>
            </a:r>
            <a:r>
              <a:rPr lang="en-US" i="1" dirty="0" err="1" smtClean="0"/>
              <a:t>arah</a:t>
            </a:r>
            <a:r>
              <a:rPr lang="en-US" i="1" dirty="0" smtClean="0"/>
              <a:t> </a:t>
            </a:r>
            <a:r>
              <a:rPr lang="en-US" i="1" dirty="0" err="1" smtClean="0"/>
              <a:t>menuju</a:t>
            </a:r>
            <a:r>
              <a:rPr lang="en-US" i="1" dirty="0" smtClean="0"/>
              <a:t> </a:t>
            </a:r>
            <a:r>
              <a:rPr lang="en-US" i="1" dirty="0" err="1" smtClean="0"/>
              <a:t>pandangan</a:t>
            </a:r>
            <a:r>
              <a:rPr lang="en-US" i="1" dirty="0" smtClean="0"/>
              <a:t> yang </a:t>
            </a:r>
            <a:r>
              <a:rPr lang="en-US" i="1" dirty="0" err="1" smtClean="0"/>
              <a:t>baru</a:t>
            </a:r>
            <a:r>
              <a:rPr lang="en-US" i="1" dirty="0" smtClean="0"/>
              <a:t> </a:t>
            </a:r>
            <a:r>
              <a:rPr lang="en-US" i="1" dirty="0" err="1" smtClean="0"/>
              <a:t>dimana</a:t>
            </a:r>
            <a:r>
              <a:rPr lang="en-US" i="1" dirty="0" smtClean="0"/>
              <a:t> </a:t>
            </a:r>
            <a:r>
              <a:rPr lang="en-US" i="1" dirty="0" err="1" smtClean="0"/>
              <a:t>penanganan</a:t>
            </a:r>
            <a:r>
              <a:rPr lang="en-US" i="1" dirty="0" smtClean="0"/>
              <a:t> </a:t>
            </a:r>
            <a:r>
              <a:rPr lang="en-US" i="1" dirty="0" err="1" smtClean="0"/>
              <a:t>lingkungan</a:t>
            </a:r>
            <a:r>
              <a:rPr lang="en-US" i="1" dirty="0" smtClean="0"/>
              <a:t> yang </a:t>
            </a:r>
            <a:r>
              <a:rPr lang="en-US" i="1" dirty="0" err="1" smtClean="0"/>
              <a:t>lebih</a:t>
            </a:r>
            <a:r>
              <a:rPr lang="en-US" i="1" dirty="0" smtClean="0"/>
              <a:t> </a:t>
            </a:r>
            <a:r>
              <a:rPr lang="en-US" i="1" dirty="0" err="1" smtClean="0"/>
              <a:t>baik</a:t>
            </a:r>
            <a:r>
              <a:rPr lang="en-US" i="1" dirty="0" smtClean="0"/>
              <a:t> </a:t>
            </a:r>
            <a:r>
              <a:rPr lang="en-US" i="1" dirty="0" err="1" smtClean="0"/>
              <a:t>adalah</a:t>
            </a:r>
            <a:r>
              <a:rPr lang="en-US" i="1" dirty="0" smtClean="0"/>
              <a:t> </a:t>
            </a:r>
            <a:r>
              <a:rPr lang="en-US" i="1" dirty="0" err="1" smtClean="0"/>
              <a:t>penting</a:t>
            </a:r>
            <a:r>
              <a:rPr lang="en-US" i="1" dirty="0" smtClean="0"/>
              <a:t> </a:t>
            </a:r>
            <a:r>
              <a:rPr lang="en-US" i="1" dirty="0" err="1" smtClean="0"/>
              <a:t>guna</a:t>
            </a:r>
            <a:r>
              <a:rPr lang="en-US" i="1" dirty="0" smtClean="0"/>
              <a:t> </a:t>
            </a:r>
            <a:r>
              <a:rPr lang="en-US" i="1" dirty="0" err="1" smtClean="0"/>
              <a:t>menopang</a:t>
            </a:r>
            <a:r>
              <a:rPr lang="en-US" i="1" dirty="0" smtClean="0"/>
              <a:t> </a:t>
            </a:r>
            <a:r>
              <a:rPr lang="en-US" i="1" dirty="0" err="1" smtClean="0"/>
              <a:t>pembangunan</a:t>
            </a:r>
            <a:endParaRPr lang="en-US" i="1" dirty="0" smtClean="0"/>
          </a:p>
          <a:p>
            <a:pPr algn="just"/>
            <a:r>
              <a:rPr lang="en-US" dirty="0" smtClean="0"/>
              <a:t>--World Bank, 1997 –</a:t>
            </a:r>
          </a:p>
          <a:p>
            <a:pPr algn="just"/>
            <a:endParaRPr lang="en-US" dirty="0"/>
          </a:p>
          <a:p>
            <a:pPr algn="just"/>
            <a:r>
              <a:rPr lang="en-US" i="1" dirty="0" err="1" smtClean="0"/>
              <a:t>Kerusakan</a:t>
            </a:r>
            <a:r>
              <a:rPr lang="en-US" i="1" dirty="0" smtClean="0"/>
              <a:t> </a:t>
            </a:r>
            <a:r>
              <a:rPr lang="en-US" i="1" dirty="0" err="1" smtClean="0"/>
              <a:t>lingkungan</a:t>
            </a:r>
            <a:r>
              <a:rPr lang="en-US" i="1" dirty="0" smtClean="0"/>
              <a:t> </a:t>
            </a:r>
            <a:r>
              <a:rPr lang="en-US" i="1" dirty="0" err="1" smtClean="0"/>
              <a:t>hidup</a:t>
            </a:r>
            <a:r>
              <a:rPr lang="en-US" i="1" dirty="0" smtClean="0"/>
              <a:t> </a:t>
            </a:r>
            <a:r>
              <a:rPr lang="en-US" i="1" dirty="0" err="1" smtClean="0"/>
              <a:t>hampir</a:t>
            </a:r>
            <a:r>
              <a:rPr lang="en-US" i="1" dirty="0" smtClean="0"/>
              <a:t> </a:t>
            </a:r>
            <a:r>
              <a:rPr lang="en-US" i="1" dirty="0" err="1" smtClean="0"/>
              <a:t>selalu</a:t>
            </a:r>
            <a:r>
              <a:rPr lang="en-US" i="1" dirty="0" smtClean="0"/>
              <a:t> </a:t>
            </a:r>
            <a:r>
              <a:rPr lang="en-US" i="1" dirty="0" err="1" smtClean="0"/>
              <a:t>membawa</a:t>
            </a:r>
            <a:r>
              <a:rPr lang="en-US" i="1" dirty="0" smtClean="0"/>
              <a:t> </a:t>
            </a:r>
            <a:r>
              <a:rPr lang="en-US" i="1" dirty="0" err="1" smtClean="0"/>
              <a:t>dampak</a:t>
            </a:r>
            <a:r>
              <a:rPr lang="en-US" i="1" dirty="0" smtClean="0"/>
              <a:t> paling </a:t>
            </a:r>
            <a:r>
              <a:rPr lang="en-US" i="1" dirty="0" err="1" smtClean="0"/>
              <a:t>parah</a:t>
            </a:r>
            <a:r>
              <a:rPr lang="en-US" i="1" dirty="0" smtClean="0"/>
              <a:t> </a:t>
            </a:r>
            <a:r>
              <a:rPr lang="en-US" i="1" dirty="0" err="1" smtClean="0"/>
              <a:t>bagi</a:t>
            </a:r>
            <a:r>
              <a:rPr lang="en-US" i="1" dirty="0" smtClean="0"/>
              <a:t> </a:t>
            </a:r>
            <a:r>
              <a:rPr lang="en-US" i="1" dirty="0" err="1" smtClean="0"/>
              <a:t>orang</a:t>
            </a:r>
            <a:r>
              <a:rPr lang="en-US" i="1" dirty="0" smtClean="0"/>
              <a:t> –</a:t>
            </a:r>
            <a:r>
              <a:rPr lang="en-US" i="1" dirty="0" err="1" smtClean="0"/>
              <a:t>orang</a:t>
            </a:r>
            <a:r>
              <a:rPr lang="en-US" i="1" dirty="0" smtClean="0"/>
              <a:t> yang </a:t>
            </a:r>
            <a:r>
              <a:rPr lang="en-US" i="1" dirty="0" err="1" smtClean="0"/>
              <a:t>hidup</a:t>
            </a:r>
            <a:r>
              <a:rPr lang="en-US" i="1" dirty="0" smtClean="0"/>
              <a:t> </a:t>
            </a:r>
            <a:r>
              <a:rPr lang="en-US" i="1" dirty="0" err="1" smtClean="0"/>
              <a:t>dalam</a:t>
            </a:r>
            <a:r>
              <a:rPr lang="en-US" i="1" dirty="0" smtClean="0"/>
              <a:t> </a:t>
            </a:r>
            <a:r>
              <a:rPr lang="en-US" i="1" dirty="0" err="1" smtClean="0"/>
              <a:t>kemiskinan</a:t>
            </a:r>
            <a:endParaRPr lang="en-US" i="1" dirty="0" smtClean="0"/>
          </a:p>
          <a:p>
            <a:pPr algn="just"/>
            <a:r>
              <a:rPr lang="en-US" dirty="0" smtClean="0"/>
              <a:t>--United Nations, Human Development Report, 1998—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g;base64,/9j/4AAQSkZJRgABAQAAAQABAAD/2wCEAAkGBhQQEBISEBQVFRQVFxUXFBgUGBUYGBoVFBYVFxcVEhYXGyYfFxolGRcUHzsgJScrLCwsFR8xNTAtNSYrLCsBCQoKDgwOGg8PGjAlHyUsKS8qNCksLiwpLCwsLSwpLCwsLCwtLCksLCwsLCosLC8pMSwsLC0uNSwsLzQsLCwpLP/AABEIALQA8AMBIgACEQEDEQH/xAAbAAEAAwEBAQEAAAAAAAAAAAAAAwQFBgIBB//EAEYQAAIBAgMEBwQIBAMGBwAAAAECAAMRBBIhBTFBUQYTIjJhcYEzUpGxFEJicoKSocEVFlOiI0PwJFRjg5OyBzRzo9HS4f/EABoBAQADAQEBAAAAAAAAAAAAAAACAwQBBQb/xAAwEQACAQIEAwUIAwEAAAAAAAAAAQIDEQQSITFBUaEiMmGR8AUTcYGxwdHhFEJSI//aAAwDAQACEQMRAD8A/cYiIAiIgCIiAIiIAiIgCIiAIiIAiIgCIiAIiIAiIgCIiAIiIAiIgCIiAIiIAiIgCIiAIiIAiJj4vpEoJSgvWsNCQbU1PJqmtz4KCZOMJTdkRlJR1ZsShi9uUaTZWqDN7q3ZvVVuR6zEqrUq+3qFh7iXpp5GxzN6t6T1RoKgyooUclAA+AmmOHS7z8jPKu/6rzLr9JCfZ0Kh8XKUx/cc36SF9s4g7kop5tUf5KkjiWqnBcCp1JvifRtHFe/Q9KL/AL1oO0cV79D1ov8AtWnyJLLHkvI5mlzJE2ziBvSi/k1RPmr/ADkydJCPaUKg8UKVB/ac36SrEi6UHwOqpNcTWwm3KNVsq1Bm91rq3orWJ9JfnL1qCuMrqGHJgCPgZ5pLUpewqED3HvUTyFzmX0b0lUsOv6vzLY13/ZeR1UTHwnSJSQldeqY6Ak3pseS1NLHwYAzYmaUJQdmaIyUtUIiJAkIiIAiIgCIiAIiIAiIgCIiAJHXrrTUu5CqouSdAAOJkk5nG4r6TUv8A5NNuwODup1qHmoOgHME8rW0qed+BXUnkR8xeMfFb81OjwXUPUHOod6r9jfz5T6iBQAoAA0AGgA5ADdPsTekkrIxNtu7EREHBE81aoRWZjZVBJJ4AC5J9BKuz9qpXvkDjsowzqVutTNlZb7wcpnbcRcuREjpVwxYAMMpym6kAmwN1J7w13jxgEkSvR2gj1alIXz0ghcEEC1QEqQePdMsQBEROA+OgYEMAQdCDqCORB3z5hMY+F3ZqlHiupemOdPiy/Y3jhynqIaTVmdTad0dDQrrUUOhDKwuCNQQeIkk5nBYr6NU/4NRu2PcdjYVByUnQjmQed+mmCrTyPwNtOedCIiVFgiIgCIiAIiIAiIgCIiAZfSHFFaQRDZqrBARvAIJdh4hA3raZqIFACiwAAAHADQAekl20+bFU19ykzetR1UH4I4/EZHPQpRtBGGq7zYiIlhWIiIBFjEJpuFClirABu6SVNg32SbA+E5in0cqilWRFyU2qUGSg1QMMtNgayBrkBX3WvbTXfOsiTjNx2IuNzlqfR6oFw4qItREfEl6OZbBaxPVBc3ZOQXHhfTdK+0Oj+Ic4lVpU+rq1atQX6om7UFpoyhtF7QYk94BgRredjEl71nMiMHo9s2rSq1HqrYNRwiXzKxL0KbI97G+pN7zeiJBu7uSSsIiJE6IiIB8dAwIYXBBBB4g6EGaXR7FFqRRzd6TFCTvIABRj4lCvreZ0k2K+XFVF9+kjetN2Un4Og/CJXVjeDLKTtNHQxETzzcIiIAiIgCIiAIiQ4nFpSXNUYKPHieQHE+AnG7bnG0ldk0TIqbWd/ZJlHvVN/wCGmNfiRK70C/tHd/C+Vfypa/reUuuuGpllioruq/0K+28QqYsFmAzUQPG6VCbWGu6p+h5SEY0HctQ+SN+4EmxWHWmFdFChDdsoA7LaMTblcH0k09PD1feU0zya2JqKbtZFP6U3ClU/tHzaPpTf0qn9n/2lyJeU/wAirz6FM4229Kg/AT8rz6uPpk2zgHkeyfg1pbnx0BFiARyOo+Bi5JYqot7evmeIkJ2cg7l0P2DYfl7v6TyRUTlUHhZX+Hdb9J25fHFxfeVuv76FiJFRxKvcA6jep0YeYPzkWO2pTo2Dt2j3VUZnb7qjUjx3TqV9EbKf/Tua/AtRMKptSvU7gWivNrPU/KOwnrm9JVfZ6v7UtVP/ABGLD8nd/SXKi+J6VP2fOXfdur/HU2a23aCGxqpfkpzn1CXIkH8x0z3UrN5UmH/daVadMKLKAByAAHwE9S1UYmuPs+kt2/XyJf5i5Yet/wC2Pm8+jpFzoVx6Ifk8hid91An/AAaPLqWR0jpXswqr4tSe3xUGXej+0qVbFk06iNlokWB1u9QG2U67qfLiOcyZ82Xgkqo9SoisKjXXMA3YUZUIuONi34pkxajSpNrfb18rnF7OpN3Ta6/g/Q4nG0qLU/Y1alPwzZ0/JUuB6Wl/D9I6tPSvTzr79G9/xUmNx+Et5CeIqi4ieDku679H6+Z0cSvgdoU6656Th13acDyYb1PgdZYlpjaadmIiIOCImbtPGm/VUzZiLuw+op5faPDlv5XjKSirshUqKEbs+43atmNOkAzjvE91PvW3n7I9bSimH7WdiXf3m3+Sjco8BPdKkEAVRYD/AESTxPjPcxSk5O7PKnOVR3l+hERIkD4RcWO6UaXYPVn8B5qOHmN3lYy/I8RQDix8wRvBG4jxmjD1vdS8CqrTzrTciZgBcmwGpJ0AA3kmcVsrpNVD3JasKmlNcy2UtVfKHe3YbIo7Ot99xOwWqVOSpofqn6reXI/Z+F5NPY79nFmBpnN4nphlqMi0g2UlRd8pJFQUu7lNrsdNdwvK21ulbFalNB1bDTPnF1Zaq02JUr3bltb7hewnWxO2fM5Z8zlf5lfrqbBG7dOkOpLAWqVWcgsSNOwnrmG686qJm1ycQxpr7JTaoR9duNMHgo4nju5zjeRXZfQoSqyyor47E9fpRGgPtuIPEUef3u75zNp4XqCS4vmOtU6sTw60nd57vKdZSwIsABoN1v2irgRYgjTjf95RHEzjK6PpsLBYbufPxOenP4vaJ+mOvW2SnTUsiuAxftOQiZSXOVbFbjfOhxOENBgP8tjZfsn3D4cj6cp8ntUasakcyPcpVFJXRzB6aWXMaQy66ipfdTWpbuWv2lFuZ42nhOljBz2AwZm31L2sUpgIQgAXObm99LnlOko4RULlBYuczanVuep3yaXXXItzR5HJ4PpQ1SuDYim1LVVcELbrGNXug91LcLZhNDoxtV6yZXBYoqlqhI1ZwGsFA3ZTv+yZuSDrGqMUo6sO8x1VPP3m+z8bCRnOMU29ELp6JB0NVupXdvqkfVQ8L+827yueU3FUAAAWA0AHIcBIcHg1pLlW/Nid7Md7MeJk8+axeJ9/LTZbfk7sIiJjBC+F7XWU2NOp76byBuDg6Ovgb+FpsbK6QZmFLEAJVPdIvkqW9y+qt9g68iRrM2eK9BXUqwuD6ajUEEagg63GonU2tiFSnGorS8+K9cjr4mHsHarE9RWN3AvTc/5iDff7a6XHG4I423JpTurnj1KbpyyshxmJFKmznWw3czuAHiTYesyKFMgXbVmOZzzY77eA3DwAlnbTXNFObFj5U1uP7isimStK8rcjycTLNO3IRESozCIiAIiIB5q0gwKsAQd4MqNQdO7215E9ofdY97yPxl2JbTrTpvslc6cZ7lKniVY23N7raN8Dv8xJZLWoK4swBHiPlylc4EjuOw8G7Y/XX9Z6MMbB95WM0qEltqVdq4kogCGzuQiHkTclvRQT6Tldl9KBhqJ7S1lOJNOm4qjIUdQ9Pq2CHUAhWU7mDm/CdBjMHXesCqo4pqRo2Q3qEG9muO6oG/iZJTqVlNmoVhbiMrD0KtKqmKpTdlJaeJ7mCoOnSTa1fpGZV/8AEjqmxYalRthwdOvJLMXZVLMKeVFyoxNs5VmRTYkiTVOneQAtTzK3WOxFVWKBXrqEpqKYz/8Al6hAuDodTYX0Rtm2+nXH/Kq/sIO2b7qdc/8AKq/uJHMuZtszja3S5sVUFLsqtZ6VOyVg+QpUcs69gXR7KmbTXLYHUi/0f2mcTQWoy5SdwJBJX6rG24lbG3DdN+pUrMbLQrG/PKo9czSjW2XiBUzFadPMLdpi5unGyW4MB3uEvwuMpU52clZ+JpwzanbmJDVxaqcurNwVRmb8o3DxNhLKbFv7Wo7eC/4a/wBva+LS9hsKlMWpqqjkoA9TzPiZuqe0ace4r9F+T08pm0tnVKvtD1ae6p7Z+840XyXXx4TUoUFRQqAKo3Abp7ieTWxFSs+0/lwJCIiZwIiIAiIgEWJpkgFDZ0IameTjdfwOoPgTOo2bjhXpJVUWDC9jvB3Mp8QQR6TnJe6LVLHEU+CuHXyqqCf7w8spuzM2Khmp5uX09WLG1fb0fuVh63on5AzxJ9tpYU6nuOL/AHXBQ/MH0kEpqK02fKV1arL5fS32MXbm2WoVaagoEdKrMTTqOR1QU6BHFwc3paWMRtxKJyViQ4pq7lVYoAWCFgfdznztJMZsvrKtOqKjI1MOFyhCO3YNfMp4AfCU8T0YWoGz1ahLUjSYnJcqanWX7u/N6W0tKHm1sZHnu7FsbZTMyAOWVwhGU3zMCQRzFhe8q4LpNTZaQYnO6qwyI+Uhn6sEX1Azc90u/wAMXruuuesKBL6W0vZrWtm1I8jaVdmdHlw7Iy1HOSn1QDZLZM5fWyg3zGO1c727n09JqGV3u2VFzk5TqmbJnT3lzaXkh29TuB279YaVspv1gXPlI8V1EqHolT6t6ed7NT6od2608/WZV7Ova4m5k/8AAF6zrOse/W9duS2fq+r93dl4R2zidTifaXSSgylsxCin1typF6d8uYc+1pbnPf8AH6emj3LmnlyHMKgXPlI4HLrKlLolTC5C7svUmhY5e4XNS9wveDcfCT09gKvV2Yjq6nWDKlJAWy5O0EQA6E+OvgI7YTnxPWF2+lWqlOmGYPS60PbS2YKAR55vIi3Gacytn9HloNSKO/8Ah0zS1ydpC5ezdneGO8WmrOxvbUnHNbtHjAn/ABKvmn/bL0o0jlqjk62/ElyP0LfCR9INoPQoiomX2lNTmBICu4UnQjUXv6Tx6qtUkvH66n0VB5qcWuS6aGlE58dKVpNUXEkApl0ppUzDsl2vckEBSlyDpfxEqt0wJTFZQvWU2/wVKuAyFkpjN2u9nYroRu3Ssuszqpn7V+p5t8pJszalPEKWpHMAxUmxAJG8rfeJW2jUvUt7ot6tqf0Cy6hG9SK8fpqW0V2ytERPeN5Rp7cos/Vh+1myEZag7e/KWK2Btra8vTmMHSqU8TXqdXiO1iLoosKTIyU6Zep5dpvwiHweI6rG5etGIY1eqYuerKFlNMU+1lVgotuBBvznLlzprg+R08Tk6eBrk0wVril9KYhS7ZlwxpWIqEPe3Wa2JJlN8HjmoUBat1goZR2rZcSK47dazdpeqFrm/HS5nLhUlzO4kf0lc/V3GfLny8ct8ubyvpOYfA1jiCctfIcWSbO9vozUbGwz7usF+Y4SlhsLjurtasKn0Ipd20+kCtcb2tm6qwzfrFwqa5ncRKuzKYWkAq1FGptVLFweNyxJ/WWpIqYlno4P9pxPLq8OPXNiD8isrTQ6K0rpVq/1ahy/cpgU1+OUn1k4d5FGIdqUvGy63+xs1aQdSrC4YEEcwdCJiUrqTTc3ZOJ+sp7r+u4+IM3pT2jgOsAKnLUW+Q8Nd6tzU2HwB4SVWGZXW587iKWdXW6KUSKjWuSrDK695TvHiOangZLMh5oiIgCIiAIiIAiIgEdemSNNCLFT4jd6SZCtZBmUEXF1PBlINj5EA/CeZC4KNnTX3l94DiOTD9d3ljxNFy7cdzfg66g8ktn9Riej2HqFjUpKxcksTm1JAU8eIVR6CF6P0BmtSXtMGbvXLK2cG9797Xz1l2hXDjMpuP8AWhHA+EVqwQXY2H+tBzM8256+uxAtNMPSyooVRfKo5kk2HLX4TMvxO86nzM9165drnT3Ry/8A2eJ62EoOCzy3f0N1KnkWu4iIm4uEREAREQBERAERIq1exVEUvUbuIN5tvJP1VHFjoPOwICqrVGWjTNnqX1H1EHfqel7D7TCdbh6C00VEFlUBVA4BRYD4SjsXZPUKS5DVXsajDdpuRBwRbmw8STqTNKXwjbVnl4mspvLHZdRERLDIVcbs9aoF7hh3WXRh5HiPA6GZdUvR9sLr/UQHL+Nd6fqPGb0SqdJS14merh4z12frcxVYEAggg7iNR6GfZZrbFQksl6bHeU0BPMoeyfhKr4OsnBag+z2G/KxIP5h5TM6clwMMqNSO6v8AD1c+xIGxWXvpUTzRiPitxCY+m26oh8My3+F7yu5TdLRk8QDE6dESGpjEXvOg82UfMz4uNVu4Hf7iMR+a1v1nLo5mWxPE8ph6z7kCDnUNz6Im/wBSJYp7DU+2Y1PA9lPyDf6kyxQk9kXRpTlsvPT9mcpLvfDC7bmb/L04O24n7tyJSxeKdH/2perN7K170jyCPuUnk1j5zsFUAAAWA3AftPlSmGBDAEEWIOoIPAjjOrBwUs/Hp5fc9rCVHQVpdr7fD99DlYmhX6KINcO7UT7o7VP/AKbd0fdKyhV2fiae+mtUe9Sax9adQi3kGaWOLR60K1Oez89P11PkSs+PVPaLUp/+pTdR+a2X9Z6pbQpP3KlNvuup+Rkbl+V7k8RBMERErVNqUl0arTB5F1v6C9zPVPFl/ZU6tT7tNwPzOFH6wdcWtWTz47hQSxAA1JJsAOZJ3SWjsnE1N4p0RzY9Y/5VIUeeY+U0ML0XpKQ1TNWcag1bEA81pgBFPja8koNlE69OG7v8Nf0Y+FSriPYLZP6tQEJbnTXQ1D8F8Z0Wy9jphwct2drZ6jau1t1zwA4KLAcpeiXRgkefWxMqmi0XrcRESZmEREAREQBERAEjq4dX7yhvMA/OSRBxq+5S/gtD+jS/In/xH8Eof0aXqin5iXYkMkeRD3UP8ryIaODRO4ir91QPkJNESSVtiaSWwiInToiIgCIiAJWxOzaVT2lNH++qt8xLMQdTa1Rmfyxhf92oelKmPkI/lnC/7tQ/6VP9xNOJHKuRZ76p/p+ZDQwiUxZEVfugD5SaIkittvcREQcEREAREQBERAEREAREQBERAEREAREQBERAEREAREQBERAEREAREQBERAEREARE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64291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K</a:t>
            </a:r>
            <a:r>
              <a:rPr lang="en-US" sz="2000" dirty="0" err="1" smtClean="0"/>
              <a:t>eseimbangan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ekologi</a:t>
            </a:r>
            <a:r>
              <a:rPr lang="en-US" sz="2000" dirty="0" smtClean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K</a:t>
            </a:r>
            <a:r>
              <a:rPr lang="en-US" sz="2000" dirty="0" err="1" smtClean="0"/>
              <a:t>eadilan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P</a:t>
            </a:r>
            <a:r>
              <a:rPr lang="en-US" sz="2000" dirty="0" err="1" smtClean="0"/>
              <a:t>ertimbangan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mencakup</a:t>
            </a:r>
            <a:r>
              <a:rPr lang="en-US" sz="2000" dirty="0" smtClean="0"/>
              <a:t> pula </a:t>
            </a:r>
            <a:r>
              <a:rPr lang="en-US" sz="2000" dirty="0" err="1" smtClean="0"/>
              <a:t>aspek</a:t>
            </a:r>
            <a:r>
              <a:rPr lang="en-US" sz="2000" dirty="0" smtClean="0"/>
              <a:t> </a:t>
            </a:r>
            <a:r>
              <a:rPr lang="en-US" sz="2000" dirty="0" err="1" smtClean="0"/>
              <a:t>aspirasi</a:t>
            </a:r>
            <a:r>
              <a:rPr lang="en-US" sz="2000" dirty="0" smtClean="0"/>
              <a:t>  </a:t>
            </a:r>
            <a:r>
              <a:rPr lang="en-US" sz="2000" dirty="0" err="1" smtClean="0"/>
              <a:t>politis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budaya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setempat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 descr="pembangunan berkelanjuta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3116"/>
            <a:ext cx="7789967" cy="430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g;base64,/9j/4AAQSkZJRgABAQAAAQABAAD/2wCEAAkGBhQQEBISEBQVFRQVFxUXFBgUGBUYGBoVFBYVFxcVEhYXGyYfFxolGRcUHzsgJScrLCwsFR8xNTAtNSYrLCsBCQoKDgwOGg8PGjAlHyUsKS8qNCksLiwpLCwsLSwpLCwsLCwtLCksLCwsLCosLC8pMSwsLC0uNSwsLzQsLCwpLP/AABEIALQA8AMBIgACEQEDEQH/xAAbAAEAAwEBAQEAAAAAAAAAAAAAAwQFBgIBB//EAEYQAAIBAgMEBwQIBAMGBwAAAAECAAMRBBIhBTFBUQYTIjJhcYEzUpGxFEJicoKSocEVFlOiI0PwJFRjg5OyBzRzo9HS4f/EABoBAQADAQEBAAAAAAAAAAAAAAACAwQBBQb/xAAwEQACAQIEAwUIAwEAAAAAAAAAAQIDEQQSITFBUaEiMmGR8AUTcYGxwdHhFEJSI//aAAwDAQACEQMRAD8A/cYiIAiIgCIiAIiIAiIgCIiAIiIAiIgCIiAIiIAiIgCIiAIiIAiIgCIiAIiIAiIgCIiAIiIAiJj4vpEoJSgvWsNCQbU1PJqmtz4KCZOMJTdkRlJR1ZsShi9uUaTZWqDN7q3ZvVVuR6zEqrUq+3qFh7iXpp5GxzN6t6T1RoKgyooUclAA+AmmOHS7z8jPKu/6rzLr9JCfZ0Kh8XKUx/cc36SF9s4g7kop5tUf5KkjiWqnBcCp1JvifRtHFe/Q9KL/AL1oO0cV79D1ov8AtWnyJLLHkvI5mlzJE2ziBvSi/k1RPmr/ADkydJCPaUKg8UKVB/ac36SrEi6UHwOqpNcTWwm3KNVsq1Bm91rq3orWJ9JfnL1qCuMrqGHJgCPgZ5pLUpewqED3HvUTyFzmX0b0lUsOv6vzLY13/ZeR1UTHwnSJSQldeqY6Ak3pseS1NLHwYAzYmaUJQdmaIyUtUIiJAkIiIAiIgCIiAIiIAiIgCIiAJHXrrTUu5CqouSdAAOJkk5nG4r6TUv8A5NNuwODup1qHmoOgHME8rW0qed+BXUnkR8xeMfFb81OjwXUPUHOod6r9jfz5T6iBQAoAA0AGgA5ADdPsTekkrIxNtu7EREHBE81aoRWZjZVBJJ4AC5J9BKuz9qpXvkDjsowzqVutTNlZb7wcpnbcRcuREjpVwxYAMMpym6kAmwN1J7w13jxgEkSvR2gj1alIXz0ghcEEC1QEqQePdMsQBEROA+OgYEMAQdCDqCORB3z5hMY+F3ZqlHiupemOdPiy/Y3jhynqIaTVmdTad0dDQrrUUOhDKwuCNQQeIkk5nBYr6NU/4NRu2PcdjYVByUnQjmQed+mmCrTyPwNtOedCIiVFgiIgCIiAIiIAiIgCIiAZfSHFFaQRDZqrBARvAIJdh4hA3raZqIFACiwAAAHADQAekl20+bFU19ykzetR1UH4I4/EZHPQpRtBGGq7zYiIlhWIiIBFjEJpuFClirABu6SVNg32SbA+E5in0cqilWRFyU2qUGSg1QMMtNgayBrkBX3WvbTXfOsiTjNx2IuNzlqfR6oFw4qItREfEl6OZbBaxPVBc3ZOQXHhfTdK+0Oj+Ic4lVpU+rq1atQX6om7UFpoyhtF7QYk94BgRredjEl71nMiMHo9s2rSq1HqrYNRwiXzKxL0KbI97G+pN7zeiJBu7uSSsIiJE6IiIB8dAwIYXBBBB4g6EGaXR7FFqRRzd6TFCTvIABRj4lCvreZ0k2K+XFVF9+kjetN2Un4Og/CJXVjeDLKTtNHQxETzzcIiIAiIgCIiAIiQ4nFpSXNUYKPHieQHE+AnG7bnG0ldk0TIqbWd/ZJlHvVN/wCGmNfiRK70C/tHd/C+Vfypa/reUuuuGpllioruq/0K+28QqYsFmAzUQPG6VCbWGu6p+h5SEY0HctQ+SN+4EmxWHWmFdFChDdsoA7LaMTblcH0k09PD1feU0zya2JqKbtZFP6U3ClU/tHzaPpTf0qn9n/2lyJeU/wAirz6FM4229Kg/AT8rz6uPpk2zgHkeyfg1pbnx0BFiARyOo+Bi5JYqot7evmeIkJ2cg7l0P2DYfl7v6TyRUTlUHhZX+Hdb9J25fHFxfeVuv76FiJFRxKvcA6jep0YeYPzkWO2pTo2Dt2j3VUZnb7qjUjx3TqV9EbKf/Tua/AtRMKptSvU7gWivNrPU/KOwnrm9JVfZ6v7UtVP/ABGLD8nd/SXKi+J6VP2fOXfdur/HU2a23aCGxqpfkpzn1CXIkH8x0z3UrN5UmH/daVadMKLKAByAAHwE9S1UYmuPs+kt2/XyJf5i5Yet/wC2Pm8+jpFzoVx6Ifk8hid91An/AAaPLqWR0jpXswqr4tSe3xUGXej+0qVbFk06iNlokWB1u9QG2U67qfLiOcyZ82Xgkqo9SoisKjXXMA3YUZUIuONi34pkxajSpNrfb18rnF7OpN3Ta6/g/Q4nG0qLU/Y1alPwzZ0/JUuB6Wl/D9I6tPSvTzr79G9/xUmNx+Et5CeIqi4ieDku679H6+Z0cSvgdoU6656Th13acDyYb1PgdZYlpjaadmIiIOCImbtPGm/VUzZiLuw+op5faPDlv5XjKSirshUqKEbs+43atmNOkAzjvE91PvW3n7I9bSimH7WdiXf3m3+Sjco8BPdKkEAVRYD/AESTxPjPcxSk5O7PKnOVR3l+hERIkD4RcWO6UaXYPVn8B5qOHmN3lYy/I8RQDix8wRvBG4jxmjD1vdS8CqrTzrTciZgBcmwGpJ0AA3kmcVsrpNVD3JasKmlNcy2UtVfKHe3YbIo7Ot99xOwWqVOSpofqn6reXI/Z+F5NPY79nFmBpnN4nphlqMi0g2UlRd8pJFQUu7lNrsdNdwvK21ulbFalNB1bDTPnF1Zaq02JUr3bltb7hewnWxO2fM5Z8zlf5lfrqbBG7dOkOpLAWqVWcgsSNOwnrmG686qJm1ycQxpr7JTaoR9duNMHgo4nju5zjeRXZfQoSqyyor47E9fpRGgPtuIPEUef3u75zNp4XqCS4vmOtU6sTw60nd57vKdZSwIsABoN1v2irgRYgjTjf95RHEzjK6PpsLBYbufPxOenP4vaJ+mOvW2SnTUsiuAxftOQiZSXOVbFbjfOhxOENBgP8tjZfsn3D4cj6cp8ntUasakcyPcpVFJXRzB6aWXMaQy66ipfdTWpbuWv2lFuZ42nhOljBz2AwZm31L2sUpgIQgAXObm99LnlOko4RULlBYuczanVuep3yaXXXItzR5HJ4PpQ1SuDYim1LVVcELbrGNXug91LcLZhNDoxtV6yZXBYoqlqhI1ZwGsFA3ZTv+yZuSDrGqMUo6sO8x1VPP3m+z8bCRnOMU29ELp6JB0NVupXdvqkfVQ8L+827yueU3FUAAAWA0AHIcBIcHg1pLlW/Nid7Md7MeJk8+axeJ9/LTZbfk7sIiJjBC+F7XWU2NOp76byBuDg6Ovgb+FpsbK6QZmFLEAJVPdIvkqW9y+qt9g68iRrM2eK9BXUqwuD6ajUEEagg63GonU2tiFSnGorS8+K9cjr4mHsHarE9RWN3AvTc/5iDff7a6XHG4I423JpTurnj1KbpyyshxmJFKmznWw3czuAHiTYesyKFMgXbVmOZzzY77eA3DwAlnbTXNFObFj5U1uP7isimStK8rcjycTLNO3IRESozCIiAIiIB5q0gwKsAQd4MqNQdO7215E9ofdY97yPxl2JbTrTpvslc6cZ7lKniVY23N7raN8Dv8xJZLWoK4swBHiPlylc4EjuOw8G7Y/XX9Z6MMbB95WM0qEltqVdq4kogCGzuQiHkTclvRQT6Tldl9KBhqJ7S1lOJNOm4qjIUdQ9Pq2CHUAhWU7mDm/CdBjMHXesCqo4pqRo2Q3qEG9muO6oG/iZJTqVlNmoVhbiMrD0KtKqmKpTdlJaeJ7mCoOnSTa1fpGZV/8AEjqmxYalRthwdOvJLMXZVLMKeVFyoxNs5VmRTYkiTVOneQAtTzK3WOxFVWKBXrqEpqKYz/8Al6hAuDodTYX0Rtm2+nXH/Kq/sIO2b7qdc/8AKq/uJHMuZtszja3S5sVUFLsqtZ6VOyVg+QpUcs69gXR7KmbTXLYHUi/0f2mcTQWoy5SdwJBJX6rG24lbG3DdN+pUrMbLQrG/PKo9czSjW2XiBUzFadPMLdpi5unGyW4MB3uEvwuMpU52clZ+JpwzanbmJDVxaqcurNwVRmb8o3DxNhLKbFv7Wo7eC/4a/wBva+LS9hsKlMWpqqjkoA9TzPiZuqe0ace4r9F+T08pm0tnVKvtD1ae6p7Z+840XyXXx4TUoUFRQqAKo3Abp7ieTWxFSs+0/lwJCIiZwIiIAiIgEWJpkgFDZ0IameTjdfwOoPgTOo2bjhXpJVUWDC9jvB3Mp8QQR6TnJe6LVLHEU+CuHXyqqCf7w8spuzM2Khmp5uX09WLG1fb0fuVh63on5AzxJ9tpYU6nuOL/AHXBQ/MH0kEpqK02fKV1arL5fS32MXbm2WoVaagoEdKrMTTqOR1QU6BHFwc3paWMRtxKJyViQ4pq7lVYoAWCFgfdznztJMZsvrKtOqKjI1MOFyhCO3YNfMp4AfCU8T0YWoGz1ahLUjSYnJcqanWX7u/N6W0tKHm1sZHnu7FsbZTMyAOWVwhGU3zMCQRzFhe8q4LpNTZaQYnO6qwyI+Uhn6sEX1Azc90u/wAMXruuuesKBL6W0vZrWtm1I8jaVdmdHlw7Iy1HOSn1QDZLZM5fWyg3zGO1c727n09JqGV3u2VFzk5TqmbJnT3lzaXkh29TuB279YaVspv1gXPlI8V1EqHolT6t6ed7NT6od2608/WZV7Ova4m5k/8AAF6zrOse/W9duS2fq+r93dl4R2zidTifaXSSgylsxCin1typF6d8uYc+1pbnPf8AH6emj3LmnlyHMKgXPlI4HLrKlLolTC5C7svUmhY5e4XNS9wveDcfCT09gKvV2Yjq6nWDKlJAWy5O0EQA6E+OvgI7YTnxPWF2+lWqlOmGYPS60PbS2YKAR55vIi3Gacytn9HloNSKO/8Ah0zS1ydpC5ezdneGO8WmrOxvbUnHNbtHjAn/ABKvmn/bL0o0jlqjk62/ElyP0LfCR9INoPQoiomX2lNTmBICu4UnQjUXv6Tx6qtUkvH66n0VB5qcWuS6aGlE58dKVpNUXEkApl0ppUzDsl2vckEBSlyDpfxEqt0wJTFZQvWU2/wVKuAyFkpjN2u9nYroRu3Ssuszqpn7V+p5t8pJszalPEKWpHMAxUmxAJG8rfeJW2jUvUt7ot6tqf0Cy6hG9SK8fpqW0V2ytERPeN5Rp7cos/Vh+1myEZag7e/KWK2Btra8vTmMHSqU8TXqdXiO1iLoosKTIyU6Zep5dpvwiHweI6rG5etGIY1eqYuerKFlNMU+1lVgotuBBvznLlzprg+R08Tk6eBrk0wVril9KYhS7ZlwxpWIqEPe3Wa2JJlN8HjmoUBat1goZR2rZcSK47dazdpeqFrm/HS5nLhUlzO4kf0lc/V3GfLny8ct8ubyvpOYfA1jiCctfIcWSbO9vozUbGwz7usF+Y4SlhsLjurtasKn0Ipd20+kCtcb2tm6qwzfrFwqa5ncRKuzKYWkAq1FGptVLFweNyxJ/WWpIqYlno4P9pxPLq8OPXNiD8isrTQ6K0rpVq/1ahy/cpgU1+OUn1k4d5FGIdqUvGy63+xs1aQdSrC4YEEcwdCJiUrqTTc3ZOJ+sp7r+u4+IM3pT2jgOsAKnLUW+Q8Nd6tzU2HwB4SVWGZXW587iKWdXW6KUSKjWuSrDK695TvHiOangZLMh5oiIgCIiAIiIAiIgEdemSNNCLFT4jd6SZCtZBmUEXF1PBlINj5EA/CeZC4KNnTX3l94DiOTD9d3ljxNFy7cdzfg66g8ktn9Riej2HqFjUpKxcksTm1JAU8eIVR6CF6P0BmtSXtMGbvXLK2cG9797Xz1l2hXDjMpuP8AWhHA+EVqwQXY2H+tBzM8256+uxAtNMPSyooVRfKo5kk2HLX4TMvxO86nzM9165drnT3Ry/8A2eJ62EoOCzy3f0N1KnkWu4iIm4uEREAREQBERAERIq1exVEUvUbuIN5tvJP1VHFjoPOwICqrVGWjTNnqX1H1EHfqel7D7TCdbh6C00VEFlUBVA4BRYD4SjsXZPUKS5DVXsajDdpuRBwRbmw8STqTNKXwjbVnl4mspvLHZdRERLDIVcbs9aoF7hh3WXRh5HiPA6GZdUvR9sLr/UQHL+Nd6fqPGb0SqdJS14merh4z12frcxVYEAggg7iNR6GfZZrbFQksl6bHeU0BPMoeyfhKr4OsnBag+z2G/KxIP5h5TM6clwMMqNSO6v8AD1c+xIGxWXvpUTzRiPitxCY+m26oh8My3+F7yu5TdLRk8QDE6dESGpjEXvOg82UfMz4uNVu4Hf7iMR+a1v1nLo5mWxPE8ph6z7kCDnUNz6Im/wBSJYp7DU+2Y1PA9lPyDf6kyxQk9kXRpTlsvPT9mcpLvfDC7bmb/L04O24n7tyJSxeKdH/2perN7K170jyCPuUnk1j5zsFUAAAWA3AftPlSmGBDAEEWIOoIPAjjOrBwUs/Hp5fc9rCVHQVpdr7fD99DlYmhX6KINcO7UT7o7VP/AKbd0fdKyhV2fiae+mtUe9Sax9adQi3kGaWOLR60K1Oez89P11PkSs+PVPaLUp/+pTdR+a2X9Z6pbQpP3KlNvuup+Rkbl+V7k8RBMERErVNqUl0arTB5F1v6C9zPVPFl/ZU6tT7tNwPzOFH6wdcWtWTz47hQSxAA1JJsAOZJ3SWjsnE1N4p0RzY9Y/5VIUeeY+U0ML0XpKQ1TNWcag1bEA81pgBFPja8koNlE69OG7v8Nf0Y+FSriPYLZP6tQEJbnTXQ1D8F8Z0Wy9jphwct2drZ6jau1t1zwA4KLAcpeiXRgkefWxMqmi0XrcRESZmEREAREQBERAEjq4dX7yhvMA/OSRBxq+5S/gtD+jS/In/xH8Eof0aXqin5iXYkMkeRD3UP8ryIaODRO4ir91QPkJNESSVtiaSWwiInToiIgCIiAJWxOzaVT2lNH++qt8xLMQdTa1Rmfyxhf92oelKmPkI/lnC/7tQ/6VP9xNOJHKuRZ76p/p+ZDQwiUxZEVfugD5SaIkittvcREQcEREAREQBERAEREAREQBERAEREAREQBERAEREAREQBERAEREAREQBERAEREARE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472" y="1214422"/>
            <a:ext cx="82153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/>
              <a:t>Tolok</a:t>
            </a:r>
            <a:r>
              <a:rPr lang="en-US" b="1" dirty="0" smtClean="0"/>
              <a:t> </a:t>
            </a:r>
            <a:r>
              <a:rPr lang="en-US" b="1" dirty="0" err="1" smtClean="0"/>
              <a:t>ukur</a:t>
            </a:r>
            <a:r>
              <a:rPr lang="en-US" b="1" dirty="0" smtClean="0"/>
              <a:t> pro </a:t>
            </a:r>
            <a:r>
              <a:rPr lang="en-US" b="1" dirty="0" err="1" smtClean="0"/>
              <a:t>lingkungan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b="1" dirty="0" smtClean="0"/>
              <a:t>  (pro-environment)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.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kesesuaian,seperti</a:t>
            </a:r>
            <a:r>
              <a:rPr lang="en-US" dirty="0" smtClean="0"/>
              <a:t>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nisbah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 </a:t>
            </a:r>
            <a:r>
              <a:rPr lang="en-US" dirty="0" err="1" smtClean="0"/>
              <a:t>wilayah</a:t>
            </a:r>
            <a:r>
              <a:rPr lang="en-US" dirty="0" smtClean="0"/>
              <a:t> (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), </a:t>
            </a:r>
            <a:r>
              <a:rPr lang="en-US" dirty="0" err="1" smtClean="0"/>
              <a:t>nisbah</a:t>
            </a:r>
            <a:r>
              <a:rPr lang="en-US" dirty="0" smtClean="0"/>
              <a:t> debit air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musim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 </a:t>
            </a:r>
            <a:r>
              <a:rPr lang="en-US" dirty="0" err="1" smtClean="0"/>
              <a:t>musim</a:t>
            </a:r>
            <a:r>
              <a:rPr lang="en-US" dirty="0" smtClean="0"/>
              <a:t> </a:t>
            </a:r>
            <a:r>
              <a:rPr lang="en-US" dirty="0" err="1" smtClean="0"/>
              <a:t>kemarau</a:t>
            </a:r>
            <a:r>
              <a:rPr lang="en-US" dirty="0" smtClean="0"/>
              <a:t>,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.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yang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keberpihakan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tolok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pro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Syahputra</a:t>
            </a:r>
            <a:r>
              <a:rPr lang="en-US" dirty="0" smtClean="0"/>
              <a:t> (2007)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rambu-rambu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algn="just"/>
            <a:r>
              <a:rPr lang="en-US" dirty="0" smtClean="0"/>
              <a:t>a. </a:t>
            </a:r>
            <a:r>
              <a:rPr lang="en-US" dirty="0" err="1" smtClean="0"/>
              <a:t>Menempatkan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ekologi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b.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terbarukan</a:t>
            </a:r>
            <a:r>
              <a:rPr lang="en-US" dirty="0" smtClean="0"/>
              <a:t> (renewable resources)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lestarinya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pengganti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takterbarukan</a:t>
            </a:r>
            <a:r>
              <a:rPr lang="en-US" dirty="0" smtClean="0"/>
              <a:t> (nonrenewable resources).</a:t>
            </a:r>
          </a:p>
          <a:p>
            <a:pPr algn="just"/>
            <a:r>
              <a:rPr lang="en-US" dirty="0" smtClean="0"/>
              <a:t>c. </a:t>
            </a:r>
            <a:r>
              <a:rPr lang="en-US" dirty="0" err="1" smtClean="0"/>
              <a:t>Pembuangan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asimilasi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d.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ekologis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dukung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 (carrying capacity).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5716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Beberapa</a:t>
            </a:r>
            <a:r>
              <a:rPr lang="en-US" sz="2400" b="1" dirty="0" smtClean="0"/>
              <a:t> </a:t>
            </a:r>
            <a:r>
              <a:rPr lang="en-US" sz="2400" b="1" dirty="0" err="1"/>
              <a:t>T</a:t>
            </a:r>
            <a:r>
              <a:rPr lang="en-US" sz="2400" b="1" dirty="0" err="1" smtClean="0"/>
              <a:t>olok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Ukur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Pembangunan </a:t>
            </a:r>
            <a:r>
              <a:rPr lang="en-US" sz="2400" b="1" dirty="0" err="1" smtClean="0"/>
              <a:t>Berkelanjutan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g;base64,/9j/4AAQSkZJRgABAQAAAQABAAD/2wCEAAkGBhQQEBISEBQVFRQVFxUXFBgUGBUYGBoVFBYVFxcVEhYXGyYfFxolGRcUHzsgJScrLCwsFR8xNTAtNSYrLCsBCQoKDgwOGg8PGjAlHyUsKS8qNCksLiwpLCwsLSwpLCwsLCwtLCksLCwsLCosLC8pMSwsLC0uNSwsLzQsLCwpLP/AABEIALQA8AMBIgACEQEDEQH/xAAbAAEAAwEBAQEAAAAAAAAAAAAAAwQFBgIBB//EAEYQAAIBAgMEBwQIBAMGBwAAAAECAAMRBBIhBTFBUQYTIjJhcYEzUpGxFEJicoKSocEVFlOiI0PwJFRjg5OyBzRzo9HS4f/EABoBAQADAQEBAAAAAAAAAAAAAAACAwQBBQb/xAAwEQACAQIEAwUIAwEAAAAAAAAAAQIDEQQSITFBUaEiMmGR8AUTcYGxwdHhFEJSI//aAAwDAQACEQMRAD8A/cYiIAiIgCIiAIiIAiIgCIiAIiIAiIgCIiAIiIAiIgCIiAIiIAiIgCIiAIiIAiIgCIiAIiIAiJj4vpEoJSgvWsNCQbU1PJqmtz4KCZOMJTdkRlJR1ZsShi9uUaTZWqDN7q3ZvVVuR6zEqrUq+3qFh7iXpp5GxzN6t6T1RoKgyooUclAA+AmmOHS7z8jPKu/6rzLr9JCfZ0Kh8XKUx/cc36SF9s4g7kop5tUf5KkjiWqnBcCp1JvifRtHFe/Q9KL/AL1oO0cV79D1ov8AtWnyJLLHkvI5mlzJE2ziBvSi/k1RPmr/ADkydJCPaUKg8UKVB/ac36SrEi6UHwOqpNcTWwm3KNVsq1Bm91rq3orWJ9JfnL1qCuMrqGHJgCPgZ5pLUpewqED3HvUTyFzmX0b0lUsOv6vzLY13/ZeR1UTHwnSJSQldeqY6Ak3pseS1NLHwYAzYmaUJQdmaIyUtUIiJAkIiIAiIgCIiAIiIAiIgCIiAJHXrrTUu5CqouSdAAOJkk5nG4r6TUv8A5NNuwODup1qHmoOgHME8rW0qed+BXUnkR8xeMfFb81OjwXUPUHOod6r9jfz5T6iBQAoAA0AGgA5ADdPsTekkrIxNtu7EREHBE81aoRWZjZVBJJ4AC5J9BKuz9qpXvkDjsowzqVutTNlZb7wcpnbcRcuREjpVwxYAMMpym6kAmwN1J7w13jxgEkSvR2gj1alIXz0ghcEEC1QEqQePdMsQBEROA+OgYEMAQdCDqCORB3z5hMY+F3ZqlHiupemOdPiy/Y3jhynqIaTVmdTad0dDQrrUUOhDKwuCNQQeIkk5nBYr6NU/4NRu2PcdjYVByUnQjmQed+mmCrTyPwNtOedCIiVFgiIgCIiAIiIAiIgCIiAZfSHFFaQRDZqrBARvAIJdh4hA3raZqIFACiwAAAHADQAekl20+bFU19ykzetR1UH4I4/EZHPQpRtBGGq7zYiIlhWIiIBFjEJpuFClirABu6SVNg32SbA+E5in0cqilWRFyU2qUGSg1QMMtNgayBrkBX3WvbTXfOsiTjNx2IuNzlqfR6oFw4qItREfEl6OZbBaxPVBc3ZOQXHhfTdK+0Oj+Ic4lVpU+rq1atQX6om7UFpoyhtF7QYk94BgRredjEl71nMiMHo9s2rSq1HqrYNRwiXzKxL0KbI97G+pN7zeiJBu7uSSsIiJE6IiIB8dAwIYXBBBB4g6EGaXR7FFqRRzd6TFCTvIABRj4lCvreZ0k2K+XFVF9+kjetN2Un4Og/CJXVjeDLKTtNHQxETzzcIiIAiIgCIiAIiQ4nFpSXNUYKPHieQHE+AnG7bnG0ldk0TIqbWd/ZJlHvVN/wCGmNfiRK70C/tHd/C+Vfypa/reUuuuGpllioruq/0K+28QqYsFmAzUQPG6VCbWGu6p+h5SEY0HctQ+SN+4EmxWHWmFdFChDdsoA7LaMTblcH0k09PD1feU0zya2JqKbtZFP6U3ClU/tHzaPpTf0qn9n/2lyJeU/wAirz6FM4229Kg/AT8rz6uPpk2zgHkeyfg1pbnx0BFiARyOo+Bi5JYqot7evmeIkJ2cg7l0P2DYfl7v6TyRUTlUHhZX+Hdb9J25fHFxfeVuv76FiJFRxKvcA6jep0YeYPzkWO2pTo2Dt2j3VUZnb7qjUjx3TqV9EbKf/Tua/AtRMKptSvU7gWivNrPU/KOwnrm9JVfZ6v7UtVP/ABGLD8nd/SXKi+J6VP2fOXfdur/HU2a23aCGxqpfkpzn1CXIkH8x0z3UrN5UmH/daVadMKLKAByAAHwE9S1UYmuPs+kt2/XyJf5i5Yet/wC2Pm8+jpFzoVx6Ifk8hid91An/AAaPLqWR0jpXswqr4tSe3xUGXej+0qVbFk06iNlokWB1u9QG2U67qfLiOcyZ82Xgkqo9SoisKjXXMA3YUZUIuONi34pkxajSpNrfb18rnF7OpN3Ta6/g/Q4nG0qLU/Y1alPwzZ0/JUuB6Wl/D9I6tPSvTzr79G9/xUmNx+Et5CeIqi4ieDku679H6+Z0cSvgdoU6656Th13acDyYb1PgdZYlpjaadmIiIOCImbtPGm/VUzZiLuw+op5faPDlv5XjKSirshUqKEbs+43atmNOkAzjvE91PvW3n7I9bSimH7WdiXf3m3+Sjco8BPdKkEAVRYD/AESTxPjPcxSk5O7PKnOVR3l+hERIkD4RcWO6UaXYPVn8B5qOHmN3lYy/I8RQDix8wRvBG4jxmjD1vdS8CqrTzrTciZgBcmwGpJ0AA3kmcVsrpNVD3JasKmlNcy2UtVfKHe3YbIo7Ot99xOwWqVOSpofqn6reXI/Z+F5NPY79nFmBpnN4nphlqMi0g2UlRd8pJFQUu7lNrsdNdwvK21ulbFalNB1bDTPnF1Zaq02JUr3bltb7hewnWxO2fM5Z8zlf5lfrqbBG7dOkOpLAWqVWcgsSNOwnrmG686qJm1ycQxpr7JTaoR9duNMHgo4nju5zjeRXZfQoSqyyor47E9fpRGgPtuIPEUef3u75zNp4XqCS4vmOtU6sTw60nd57vKdZSwIsABoN1v2irgRYgjTjf95RHEzjK6PpsLBYbufPxOenP4vaJ+mOvW2SnTUsiuAxftOQiZSXOVbFbjfOhxOENBgP8tjZfsn3D4cj6cp8ntUasakcyPcpVFJXRzB6aWXMaQy66ipfdTWpbuWv2lFuZ42nhOljBz2AwZm31L2sUpgIQgAXObm99LnlOko4RULlBYuczanVuep3yaXXXItzR5HJ4PpQ1SuDYim1LVVcELbrGNXug91LcLZhNDoxtV6yZXBYoqlqhI1ZwGsFA3ZTv+yZuSDrGqMUo6sO8x1VPP3m+z8bCRnOMU29ELp6JB0NVupXdvqkfVQ8L+827yueU3FUAAAWA0AHIcBIcHg1pLlW/Nid7Md7MeJk8+axeJ9/LTZbfk7sIiJjBC+F7XWU2NOp76byBuDg6Ovgb+FpsbK6QZmFLEAJVPdIvkqW9y+qt9g68iRrM2eK9BXUqwuD6ajUEEagg63GonU2tiFSnGorS8+K9cjr4mHsHarE9RWN3AvTc/5iDff7a6XHG4I423JpTurnj1KbpyyshxmJFKmznWw3czuAHiTYesyKFMgXbVmOZzzY77eA3DwAlnbTXNFObFj5U1uP7isimStK8rcjycTLNO3IRESozCIiAIiIB5q0gwKsAQd4MqNQdO7215E9ofdY97yPxl2JbTrTpvslc6cZ7lKniVY23N7raN8Dv8xJZLWoK4swBHiPlylc4EjuOw8G7Y/XX9Z6MMbB95WM0qEltqVdq4kogCGzuQiHkTclvRQT6Tldl9KBhqJ7S1lOJNOm4qjIUdQ9Pq2CHUAhWU7mDm/CdBjMHXesCqo4pqRo2Q3qEG9muO6oG/iZJTqVlNmoVhbiMrD0KtKqmKpTdlJaeJ7mCoOnSTa1fpGZV/8AEjqmxYalRthwdOvJLMXZVLMKeVFyoxNs5VmRTYkiTVOneQAtTzK3WOxFVWKBXrqEpqKYz/8Al6hAuDodTYX0Rtm2+nXH/Kq/sIO2b7qdc/8AKq/uJHMuZtszja3S5sVUFLsqtZ6VOyVg+QpUcs69gXR7KmbTXLYHUi/0f2mcTQWoy5SdwJBJX6rG24lbG3DdN+pUrMbLQrG/PKo9czSjW2XiBUzFadPMLdpi5unGyW4MB3uEvwuMpU52clZ+JpwzanbmJDVxaqcurNwVRmb8o3DxNhLKbFv7Wo7eC/4a/wBva+LS9hsKlMWpqqjkoA9TzPiZuqe0ace4r9F+T08pm0tnVKvtD1ae6p7Z+840XyXXx4TUoUFRQqAKo3Abp7ieTWxFSs+0/lwJCIiZwIiIAiIgEWJpkgFDZ0IameTjdfwOoPgTOo2bjhXpJVUWDC9jvB3Mp8QQR6TnJe6LVLHEU+CuHXyqqCf7w8spuzM2Khmp5uX09WLG1fb0fuVh63on5AzxJ9tpYU6nuOL/AHXBQ/MH0kEpqK02fKV1arL5fS32MXbm2WoVaagoEdKrMTTqOR1QU6BHFwc3paWMRtxKJyViQ4pq7lVYoAWCFgfdznztJMZsvrKtOqKjI1MOFyhCO3YNfMp4AfCU8T0YWoGz1ahLUjSYnJcqanWX7u/N6W0tKHm1sZHnu7FsbZTMyAOWVwhGU3zMCQRzFhe8q4LpNTZaQYnO6qwyI+Uhn6sEX1Azc90u/wAMXruuuesKBL6W0vZrWtm1I8jaVdmdHlw7Iy1HOSn1QDZLZM5fWyg3zGO1c727n09JqGV3u2VFzk5TqmbJnT3lzaXkh29TuB279YaVspv1gXPlI8V1EqHolT6t6ed7NT6od2608/WZV7Ova4m5k/8AAF6zrOse/W9duS2fq+r93dl4R2zidTifaXSSgylsxCin1typF6d8uYc+1pbnPf8AH6emj3LmnlyHMKgXPlI4HLrKlLolTC5C7svUmhY5e4XNS9wveDcfCT09gKvV2Yjq6nWDKlJAWy5O0EQA6E+OvgI7YTnxPWF2+lWqlOmGYPS60PbS2YKAR55vIi3Gacytn9HloNSKO/8Ah0zS1ydpC5ezdneGO8WmrOxvbUnHNbtHjAn/ABKvmn/bL0o0jlqjk62/ElyP0LfCR9INoPQoiomX2lNTmBICu4UnQjUXv6Tx6qtUkvH66n0VB5qcWuS6aGlE58dKVpNUXEkApl0ppUzDsl2vckEBSlyDpfxEqt0wJTFZQvWU2/wVKuAyFkpjN2u9nYroRu3Ssuszqpn7V+p5t8pJszalPEKWpHMAxUmxAJG8rfeJW2jUvUt7ot6tqf0Cy6hG9SK8fpqW0V2ytERPeN5Rp7cos/Vh+1myEZag7e/KWK2Btra8vTmMHSqU8TXqdXiO1iLoosKTIyU6Zep5dpvwiHweI6rG5etGIY1eqYuerKFlNMU+1lVgotuBBvznLlzprg+R08Tk6eBrk0wVril9KYhS7ZlwxpWIqEPe3Wa2JJlN8HjmoUBat1goZR2rZcSK47dazdpeqFrm/HS5nLhUlzO4kf0lc/V3GfLny8ct8ubyvpOYfA1jiCctfIcWSbO9vozUbGwz7usF+Y4SlhsLjurtasKn0Ipd20+kCtcb2tm6qwzfrFwqa5ncRKuzKYWkAq1FGptVLFweNyxJ/WWpIqYlno4P9pxPLq8OPXNiD8isrTQ6K0rpVq/1ahy/cpgU1+OUn1k4d5FGIdqUvGy63+xs1aQdSrC4YEEcwdCJiUrqTTc3ZOJ+sp7r+u4+IM3pT2jgOsAKnLUW+Q8Nd6tzU2HwB4SVWGZXW587iKWdXW6KUSKjWuSrDK695TvHiOangZLMh5oiIgCIiAIiIAiIgEdemSNNCLFT4jd6SZCtZBmUEXF1PBlINj5EA/CeZC4KNnTX3l94DiOTD9d3ljxNFy7cdzfg66g8ktn9Riej2HqFjUpKxcksTm1JAU8eIVR6CF6P0BmtSXtMGbvXLK2cG9797Xz1l2hXDjMpuP8AWhHA+EVqwQXY2H+tBzM8256+uxAtNMPSyooVRfKo5kk2HLX4TMvxO86nzM9165drnT3Ry/8A2eJ62EoOCzy3f0N1KnkWu4iIm4uEREAREQBERAERIq1exVEUvUbuIN5tvJP1VHFjoPOwICqrVGWjTNnqX1H1EHfqel7D7TCdbh6C00VEFlUBVA4BRYD4SjsXZPUKS5DVXsajDdpuRBwRbmw8STqTNKXwjbVnl4mspvLHZdRERLDIVcbs9aoF7hh3WXRh5HiPA6GZdUvR9sLr/UQHL+Nd6fqPGb0SqdJS14merh4z12frcxVYEAggg7iNR6GfZZrbFQksl6bHeU0BPMoeyfhKr4OsnBag+z2G/KxIP5h5TM6clwMMqNSO6v8AD1c+xIGxWXvpUTzRiPitxCY+m26oh8My3+F7yu5TdLRk8QDE6dESGpjEXvOg82UfMz4uNVu4Hf7iMR+a1v1nLo5mWxPE8ph6z7kCDnUNz6Im/wBSJYp7DU+2Y1PA9lPyDf6kyxQk9kXRpTlsvPT9mcpLvfDC7bmb/L04O24n7tyJSxeKdH/2perN7K170jyCPuUnk1j5zsFUAAAWA3AftPlSmGBDAEEWIOoIPAjjOrBwUs/Hp5fc9rCVHQVpdr7fD99DlYmhX6KINcO7UT7o7VP/AKbd0fdKyhV2fiae+mtUe9Sax9adQi3kGaWOLR60K1Oez89P11PkSs+PVPaLUp/+pTdR+a2X9Z6pbQpP3KlNvuup+Rkbl+V7k8RBMERErVNqUl0arTB5F1v6C9zPVPFl/ZU6tT7tNwPzOFH6wdcWtWTz47hQSxAA1JJsAOZJ3SWjsnE1N4p0RzY9Y/5VIUeeY+U0ML0XpKQ1TNWcag1bEA81pgBFPja8koNlE69OG7v8Nf0Y+FSriPYLZP6tQEJbnTXQ1D8F8Z0Wy9jphwct2drZ6jau1t1zwA4KLAcpeiXRgkefWxMqmi0XrcRESZmEREAREQBERAEjq4dX7yhvMA/OSRBxq+5S/gtD+jS/In/xH8Eof0aXqin5iXYkMkeRD3UP8ryIaODRO4ir91QPkJNESSVtiaSWwiInToiIgCIiAJWxOzaVT2lNH++qt8xLMQdTa1Rmfyxhf92oelKmPkI/lnC/7tQ/6VP9xNOJHKuRZ76p/p+ZDQwiUxZEVfugD5SaIkittvcREQcEREAREQBERAEREAREQBERAEREAREQBERAEREAREQBERAEREAREQBERAEREARE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472" y="642918"/>
            <a:ext cx="8215370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/>
              <a:t>Tolok</a:t>
            </a:r>
            <a:r>
              <a:rPr lang="en-US" b="1" dirty="0" smtClean="0"/>
              <a:t> </a:t>
            </a:r>
            <a:r>
              <a:rPr lang="en-US" b="1" dirty="0" err="1" smtClean="0"/>
              <a:t>ukur</a:t>
            </a:r>
            <a:r>
              <a:rPr lang="en-US" b="1" dirty="0" smtClean="0"/>
              <a:t> pro </a:t>
            </a:r>
            <a:r>
              <a:rPr lang="en-US" b="1" dirty="0" err="1" smtClean="0"/>
              <a:t>rakyat</a:t>
            </a:r>
            <a:r>
              <a:rPr lang="en-US" b="1" dirty="0" smtClean="0"/>
              <a:t> </a:t>
            </a:r>
            <a:r>
              <a:rPr lang="en-US" b="1" dirty="0" err="1" smtClean="0"/>
              <a:t>miskin</a:t>
            </a:r>
            <a:r>
              <a:rPr lang="en-US" b="1" dirty="0" smtClean="0"/>
              <a:t>  (pro-poor)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anti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kaya</a:t>
            </a:r>
            <a:r>
              <a:rPr lang="en-US" dirty="0" smtClean="0"/>
              <a:t>. Yang </a:t>
            </a:r>
            <a:r>
              <a:rPr lang="en-US" dirty="0" err="1" smtClean="0"/>
              <a:t>dimaksud</a:t>
            </a:r>
            <a:r>
              <a:rPr lang="en-US" dirty="0" smtClean="0"/>
              <a:t> pro </a:t>
            </a:r>
            <a:r>
              <a:rPr lang="en-US" dirty="0" err="1" smtClean="0"/>
              <a:t>rakyat</a:t>
            </a:r>
            <a:r>
              <a:rPr lang="en-US" dirty="0" smtClean="0"/>
              <a:t> </a:t>
            </a:r>
            <a:r>
              <a:rPr lang="en-US" dirty="0" err="1" smtClean="0"/>
              <a:t>miskin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r>
              <a:rPr lang="en-US" dirty="0" smtClean="0"/>
              <a:t> </a:t>
            </a:r>
            <a:r>
              <a:rPr lang="en-US" dirty="0" err="1" smtClean="0"/>
              <a:t>miskin</a:t>
            </a:r>
            <a:r>
              <a:rPr lang="en-US" dirty="0" smtClean="0"/>
              <a:t> yang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terurus</a:t>
            </a:r>
            <a:r>
              <a:rPr lang="en-US" dirty="0" smtClean="0"/>
              <a:t> </a:t>
            </a:r>
            <a:r>
              <a:rPr lang="en-US" dirty="0" err="1" smtClean="0"/>
              <a:t>pendidikannya</a:t>
            </a:r>
            <a:r>
              <a:rPr lang="en-US" dirty="0" smtClean="0"/>
              <a:t>, </a:t>
            </a:r>
            <a:r>
              <a:rPr lang="en-US" dirty="0" err="1" smtClean="0"/>
              <a:t>berpenghasilan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tingkat</a:t>
            </a:r>
            <a:r>
              <a:rPr lang="en-US" dirty="0" smtClean="0"/>
              <a:t>  </a:t>
            </a:r>
            <a:r>
              <a:rPr lang="en-US" dirty="0" err="1" smtClean="0"/>
              <a:t>kesehatannya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modal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saingnya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. Pro </a:t>
            </a:r>
            <a:r>
              <a:rPr lang="en-US" dirty="0" err="1" smtClean="0"/>
              <a:t>rakyat</a:t>
            </a:r>
            <a:r>
              <a:rPr lang="en-US" dirty="0" smtClean="0"/>
              <a:t> </a:t>
            </a:r>
            <a:r>
              <a:rPr lang="en-US" dirty="0" err="1" smtClean="0"/>
              <a:t>miskin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Pembangunan </a:t>
            </a:r>
            <a:r>
              <a:rPr lang="en-US" dirty="0" err="1" smtClean="0"/>
              <a:t>Manusia</a:t>
            </a:r>
            <a:r>
              <a:rPr lang="en-US" dirty="0" smtClean="0"/>
              <a:t> (IPM) </a:t>
            </a:r>
            <a:r>
              <a:rPr lang="en-US" dirty="0" err="1" smtClean="0"/>
              <a:t>atau</a:t>
            </a:r>
            <a:r>
              <a:rPr lang="en-US" dirty="0" smtClean="0"/>
              <a:t>  Human Development Index  (HDI)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Kemiskinan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(IKM) </a:t>
            </a:r>
            <a:r>
              <a:rPr lang="en-US" dirty="0" err="1" smtClean="0"/>
              <a:t>atau</a:t>
            </a:r>
            <a:r>
              <a:rPr lang="en-US" dirty="0" smtClean="0"/>
              <a:t>  Human  Poverty Index  (HPI) yang </a:t>
            </a:r>
            <a:r>
              <a:rPr lang="en-US" dirty="0" err="1" smtClean="0"/>
              <a:t>dikembangkan</a:t>
            </a:r>
            <a:r>
              <a:rPr lang="en-US" dirty="0" smtClean="0"/>
              <a:t> PBB.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tolok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yang </a:t>
            </a:r>
            <a:r>
              <a:rPr lang="en-US" dirty="0" err="1" smtClean="0"/>
              <a:t>menentukan</a:t>
            </a:r>
            <a:r>
              <a:rPr lang="en-US" dirty="0" smtClean="0"/>
              <a:t>. </a:t>
            </a:r>
            <a:r>
              <a:rPr lang="en-US" dirty="0" err="1" smtClean="0"/>
              <a:t>Nilai</a:t>
            </a:r>
            <a:r>
              <a:rPr lang="en-US" dirty="0" smtClean="0"/>
              <a:t> HDI </a:t>
            </a:r>
            <a:r>
              <a:rPr lang="en-US" dirty="0" err="1" smtClean="0"/>
              <a:t>dan</a:t>
            </a:r>
            <a:r>
              <a:rPr lang="en-US" dirty="0" smtClean="0"/>
              <a:t> HPI yang 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yang pro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r>
              <a:rPr lang="en-US" dirty="0" smtClean="0"/>
              <a:t> </a:t>
            </a:r>
            <a:r>
              <a:rPr lang="en-US" dirty="0" err="1" smtClean="0"/>
              <a:t>miskin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g;base64,/9j/4AAQSkZJRgABAQAAAQABAAD/2wCEAAkGBhQQEBISEBQVFRQVFxUXFBgUGBUYGBoVFBYVFxcVEhYXGyYfFxolGRcUHzsgJScrLCwsFR8xNTAtNSYrLCsBCQoKDgwOGg8PGjAlHyUsKS8qNCksLiwpLCwsLSwpLCwsLCwtLCksLCwsLCosLC8pMSwsLC0uNSwsLzQsLCwpLP/AABEIALQA8AMBIgACEQEDEQH/xAAbAAEAAwEBAQEAAAAAAAAAAAAAAwQFBgIBB//EAEYQAAIBAgMEBwQIBAMGBwAAAAECAAMRBBIhBTFBUQYTIjJhcYEzUpGxFEJicoKSocEVFlOiI0PwJFRjg5OyBzRzo9HS4f/EABoBAQADAQEBAAAAAAAAAAAAAAACAwQBBQb/xAAwEQACAQIEAwUIAwEAAAAAAAAAAQIDEQQSITFBUaEiMmGR8AUTcYGxwdHhFEJSI//aAAwDAQACEQMRAD8A/cYiIAiIgCIiAIiIAiIgCIiAIiIAiIgCIiAIiIAiIgCIiAIiIAiIgCIiAIiIAiIgCIiAIiIAiJj4vpEoJSgvWsNCQbU1PJqmtz4KCZOMJTdkRlJR1ZsShi9uUaTZWqDN7q3ZvVVuR6zEqrUq+3qFh7iXpp5GxzN6t6T1RoKgyooUclAA+AmmOHS7z8jPKu/6rzLr9JCfZ0Kh8XKUx/cc36SF9s4g7kop5tUf5KkjiWqnBcCp1JvifRtHFe/Q9KL/AL1oO0cV79D1ov8AtWnyJLLHkvI5mlzJE2ziBvSi/k1RPmr/ADkydJCPaUKg8UKVB/ac36SrEi6UHwOqpNcTWwm3KNVsq1Bm91rq3orWJ9JfnL1qCuMrqGHJgCPgZ5pLUpewqED3HvUTyFzmX0b0lUsOv6vzLY13/ZeR1UTHwnSJSQldeqY6Ak3pseS1NLHwYAzYmaUJQdmaIyUtUIiJAkIiIAiIgCIiAIiIAiIgCIiAJHXrrTUu5CqouSdAAOJkk5nG4r6TUv8A5NNuwODup1qHmoOgHME8rW0qed+BXUnkR8xeMfFb81OjwXUPUHOod6r9jfz5T6iBQAoAA0AGgA5ADdPsTekkrIxNtu7EREHBE81aoRWZjZVBJJ4AC5J9BKuz9qpXvkDjsowzqVutTNlZb7wcpnbcRcuREjpVwxYAMMpym6kAmwN1J7w13jxgEkSvR2gj1alIXz0ghcEEC1QEqQePdMsQBEROA+OgYEMAQdCDqCORB3z5hMY+F3ZqlHiupemOdPiy/Y3jhynqIaTVmdTad0dDQrrUUOhDKwuCNQQeIkk5nBYr6NU/4NRu2PcdjYVByUnQjmQed+mmCrTyPwNtOedCIiVFgiIgCIiAIiIAiIgCIiAZfSHFFaQRDZqrBARvAIJdh4hA3raZqIFACiwAAAHADQAekl20+bFU19ykzetR1UH4I4/EZHPQpRtBGGq7zYiIlhWIiIBFjEJpuFClirABu6SVNg32SbA+E5in0cqilWRFyU2qUGSg1QMMtNgayBrkBX3WvbTXfOsiTjNx2IuNzlqfR6oFw4qItREfEl6OZbBaxPVBc3ZOQXHhfTdK+0Oj+Ic4lVpU+rq1atQX6om7UFpoyhtF7QYk94BgRredjEl71nMiMHo9s2rSq1HqrYNRwiXzKxL0KbI97G+pN7zeiJBu7uSSsIiJE6IiIB8dAwIYXBBBB4g6EGaXR7FFqRRzd6TFCTvIABRj4lCvreZ0k2K+XFVF9+kjetN2Un4Og/CJXVjeDLKTtNHQxETzzcIiIAiIgCIiAIiQ4nFpSXNUYKPHieQHE+AnG7bnG0ldk0TIqbWd/ZJlHvVN/wCGmNfiRK70C/tHd/C+Vfypa/reUuuuGpllioruq/0K+28QqYsFmAzUQPG6VCbWGu6p+h5SEY0HctQ+SN+4EmxWHWmFdFChDdsoA7LaMTblcH0k09PD1feU0zya2JqKbtZFP6U3ClU/tHzaPpTf0qn9n/2lyJeU/wAirz6FM4229Kg/AT8rz6uPpk2zgHkeyfg1pbnx0BFiARyOo+Bi5JYqot7evmeIkJ2cg7l0P2DYfl7v6TyRUTlUHhZX+Hdb9J25fHFxfeVuv76FiJFRxKvcA6jep0YeYPzkWO2pTo2Dt2j3VUZnb7qjUjx3TqV9EbKf/Tua/AtRMKptSvU7gWivNrPU/KOwnrm9JVfZ6v7UtVP/ABGLD8nd/SXKi+J6VP2fOXfdur/HU2a23aCGxqpfkpzn1CXIkH8x0z3UrN5UmH/daVadMKLKAByAAHwE9S1UYmuPs+kt2/XyJf5i5Yet/wC2Pm8+jpFzoVx6Ifk8hid91An/AAaPLqWR0jpXswqr4tSe3xUGXej+0qVbFk06iNlokWB1u9QG2U67qfLiOcyZ82Xgkqo9SoisKjXXMA3YUZUIuONi34pkxajSpNrfb18rnF7OpN3Ta6/g/Q4nG0qLU/Y1alPwzZ0/JUuB6Wl/D9I6tPSvTzr79G9/xUmNx+Et5CeIqi4ieDku679H6+Z0cSvgdoU6656Th13acDyYb1PgdZYlpjaadmIiIOCImbtPGm/VUzZiLuw+op5faPDlv5XjKSirshUqKEbs+43atmNOkAzjvE91PvW3n7I9bSimH7WdiXf3m3+Sjco8BPdKkEAVRYD/AESTxPjPcxSk5O7PKnOVR3l+hERIkD4RcWO6UaXYPVn8B5qOHmN3lYy/I8RQDix8wRvBG4jxmjD1vdS8CqrTzrTciZgBcmwGpJ0AA3kmcVsrpNVD3JasKmlNcy2UtVfKHe3YbIo7Ot99xOwWqVOSpofqn6reXI/Z+F5NPY79nFmBpnN4nphlqMi0g2UlRd8pJFQUu7lNrsdNdwvK21ulbFalNB1bDTPnF1Zaq02JUr3bltb7hewnWxO2fM5Z8zlf5lfrqbBG7dOkOpLAWqVWcgsSNOwnrmG686qJm1ycQxpr7JTaoR9duNMHgo4nju5zjeRXZfQoSqyyor47E9fpRGgPtuIPEUef3u75zNp4XqCS4vmOtU6sTw60nd57vKdZSwIsABoN1v2irgRYgjTjf95RHEzjK6PpsLBYbufPxOenP4vaJ+mOvW2SnTUsiuAxftOQiZSXOVbFbjfOhxOENBgP8tjZfsn3D4cj6cp8ntUasakcyPcpVFJXRzB6aWXMaQy66ipfdTWpbuWv2lFuZ42nhOljBz2AwZm31L2sUpgIQgAXObm99LnlOko4RULlBYuczanVuep3yaXXXItzR5HJ4PpQ1SuDYim1LVVcELbrGNXug91LcLZhNDoxtV6yZXBYoqlqhI1ZwGsFA3ZTv+yZuSDrGqMUo6sO8x1VPP3m+z8bCRnOMU29ELp6JB0NVupXdvqkfVQ8L+827yueU3FUAAAWA0AHIcBIcHg1pLlW/Nid7Md7MeJk8+axeJ9/LTZbfk7sIiJjBC+F7XWU2NOp76byBuDg6Ovgb+FpsbK6QZmFLEAJVPdIvkqW9y+qt9g68iRrM2eK9BXUqwuD6ajUEEagg63GonU2tiFSnGorS8+K9cjr4mHsHarE9RWN3AvTc/5iDff7a6XHG4I423JpTurnj1KbpyyshxmJFKmznWw3czuAHiTYesyKFMgXbVmOZzzY77eA3DwAlnbTXNFObFj5U1uP7isimStK8rcjycTLNO3IRESozCIiAIiIB5q0gwKsAQd4MqNQdO7215E9ofdY97yPxl2JbTrTpvslc6cZ7lKniVY23N7raN8Dv8xJZLWoK4swBHiPlylc4EjuOw8G7Y/XX9Z6MMbB95WM0qEltqVdq4kogCGzuQiHkTclvRQT6Tldl9KBhqJ7S1lOJNOm4qjIUdQ9Pq2CHUAhWU7mDm/CdBjMHXesCqo4pqRo2Q3qEG9muO6oG/iZJTqVlNmoVhbiMrD0KtKqmKpTdlJaeJ7mCoOnSTa1fpGZV/8AEjqmxYalRthwdOvJLMXZVLMKeVFyoxNs5VmRTYkiTVOneQAtTzK3WOxFVWKBXrqEpqKYz/8Al6hAuDodTYX0Rtm2+nXH/Kq/sIO2b7qdc/8AKq/uJHMuZtszja3S5sVUFLsqtZ6VOyVg+QpUcs69gXR7KmbTXLYHUi/0f2mcTQWoy5SdwJBJX6rG24lbG3DdN+pUrMbLQrG/PKo9czSjW2XiBUzFadPMLdpi5unGyW4MB3uEvwuMpU52clZ+JpwzanbmJDVxaqcurNwVRmb8o3DxNhLKbFv7Wo7eC/4a/wBva+LS9hsKlMWpqqjkoA9TzPiZuqe0ace4r9F+T08pm0tnVKvtD1ae6p7Z+840XyXXx4TUoUFRQqAKo3Abp7ieTWxFSs+0/lwJCIiZwIiIAiIgEWJpkgFDZ0IameTjdfwOoPgTOo2bjhXpJVUWDC9jvB3Mp8QQR6TnJe6LVLHEU+CuHXyqqCf7w8spuzM2Khmp5uX09WLG1fb0fuVh63on5AzxJ9tpYU6nuOL/AHXBQ/MH0kEpqK02fKV1arL5fS32MXbm2WoVaagoEdKrMTTqOR1QU6BHFwc3paWMRtxKJyViQ4pq7lVYoAWCFgfdznztJMZsvrKtOqKjI1MOFyhCO3YNfMp4AfCU8T0YWoGz1ahLUjSYnJcqanWX7u/N6W0tKHm1sZHnu7FsbZTMyAOWVwhGU3zMCQRzFhe8q4LpNTZaQYnO6qwyI+Uhn6sEX1Azc90u/wAMXruuuesKBL6W0vZrWtm1I8jaVdmdHlw7Iy1HOSn1QDZLZM5fWyg3zGO1c727n09JqGV3u2VFzk5TqmbJnT3lzaXkh29TuB279YaVspv1gXPlI8V1EqHolT6t6ed7NT6od2608/WZV7Ova4m5k/8AAF6zrOse/W9duS2fq+r93dl4R2zidTifaXSSgylsxCin1typF6d8uYc+1pbnPf8AH6emj3LmnlyHMKgXPlI4HLrKlLolTC5C7svUmhY5e4XNS9wveDcfCT09gKvV2Yjq6nWDKlJAWy5O0EQA6E+OvgI7YTnxPWF2+lWqlOmGYPS60PbS2YKAR55vIi3Gacytn9HloNSKO/8Ah0zS1ydpC5ezdneGO8WmrOxvbUnHNbtHjAn/ABKvmn/bL0o0jlqjk62/ElyP0LfCR9INoPQoiomX2lNTmBICu4UnQjUXv6Tx6qtUkvH66n0VB5qcWuS6aGlE58dKVpNUXEkApl0ppUzDsl2vckEBSlyDpfxEqt0wJTFZQvWU2/wVKuAyFkpjN2u9nYroRu3Ssuszqpn7V+p5t8pJszalPEKWpHMAxUmxAJG8rfeJW2jUvUt7ot6tqf0Cy6hG9SK8fpqW0V2ytERPeN5Rp7cos/Vh+1myEZag7e/KWK2Btra8vTmMHSqU8TXqdXiO1iLoosKTIyU6Zep5dpvwiHweI6rG5etGIY1eqYuerKFlNMU+1lVgotuBBvznLlzprg+R08Tk6eBrk0wVril9KYhS7ZlwxpWIqEPe3Wa2JJlN8HjmoUBat1goZR2rZcSK47dazdpeqFrm/HS5nLhUlzO4kf0lc/V3GfLny8ct8ubyvpOYfA1jiCctfIcWSbO9vozUbGwz7usF+Y4SlhsLjurtasKn0Ipd20+kCtcb2tm6qwzfrFwqa5ncRKuzKYWkAq1FGptVLFweNyxJ/WWpIqYlno4P9pxPLq8OPXNiD8isrTQ6K0rpVq/1ahy/cpgU1+OUn1k4d5FGIdqUvGy63+xs1aQdSrC4YEEcwdCJiUrqTTc3ZOJ+sp7r+u4+IM3pT2jgOsAKnLUW+Q8Nd6tzU2HwB4SVWGZXW587iKWdXW6KUSKjWuSrDK695TvHiOangZLMh5oiIgCIiAIiIAiIgEdemSNNCLFT4jd6SZCtZBmUEXF1PBlINj5EA/CeZC4KNnTX3l94DiOTD9d3ljxNFy7cdzfg66g8ktn9Riej2HqFjUpKxcksTm1JAU8eIVR6CF6P0BmtSXtMGbvXLK2cG9797Xz1l2hXDjMpuP8AWhHA+EVqwQXY2H+tBzM8256+uxAtNMPSyooVRfKo5kk2HLX4TMvxO86nzM9165drnT3Ry/8A2eJ62EoOCzy3f0N1KnkWu4iIm4uEREAREQBERAERIq1exVEUvUbuIN5tvJP1VHFjoPOwICqrVGWjTNnqX1H1EHfqel7D7TCdbh6C00VEFlUBVA4BRYD4SjsXZPUKS5DVXsajDdpuRBwRbmw8STqTNKXwjbVnl4mspvLHZdRERLDIVcbs9aoF7hh3WXRh5HiPA6GZdUvR9sLr/UQHL+Nd6fqPGb0SqdJS14merh4z12frcxVYEAggg7iNR6GfZZrbFQksl6bHeU0BPMoeyfhKr4OsnBag+z2G/KxIP5h5TM6clwMMqNSO6v8AD1c+xIGxWXvpUTzRiPitxCY+m26oh8My3+F7yu5TdLRk8QDE6dESGpjEXvOg82UfMz4uNVu4Hf7iMR+a1v1nLo5mWxPE8ph6z7kCDnUNz6Im/wBSJYp7DU+2Y1PA9lPyDf6kyxQk9kXRpTlsvPT9mcpLvfDC7bmb/L04O24n7tyJSxeKdH/2perN7K170jyCPuUnk1j5zsFUAAAWA3AftPlSmGBDAEEWIOoIPAjjOrBwUs/Hp5fc9rCVHQVpdr7fD99DlYmhX6KINcO7UT7o7VP/AKbd0fdKyhV2fiae+mtUe9Sax9adQi3kGaWOLR60K1Oez89P11PkSs+PVPaLUp/+pTdR+a2X9Z6pbQpP3KlNvuup+Rkbl+V7k8RBMERErVNqUl0arTB5F1v6C9zPVPFl/ZU6tT7tNwPzOFH6wdcWtWTz47hQSxAA1JJsAOZJ3SWjsnE1N4p0RzY9Y/5VIUeeY+U0ML0XpKQ1TNWcag1bEA81pgBFPja8koNlE69OG7v8Nf0Y+FSriPYLZP6tQEJbnTXQ1D8F8Z0Wy9jphwct2drZ6jau1t1zwA4KLAcpeiXRgkefWxMqmi0XrcRESZmEREAREQBERAEjq4dX7yhvMA/OSRBxq+5S/gtD+jS/In/xH8Eof0aXqin5iXYkMkeRD3UP8ryIaODRO4ir91QPkJNESSVtiaSWwiInToiIgCIiAJWxOzaVT2lNH++qt8xLMQdTa1Rmfyxhf92oelKmPkI/lnC/7tQ/6VP9xNOJHKuRZ76p/p+ZDQwiUxZEVfugD5SaIkittvcREQcEREAREQBERAEREAREQBERAEREAREQBERAEREAREQBERAEREAREQBERAEREARE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472" y="642918"/>
            <a:ext cx="821537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/>
              <a:t>Tolok</a:t>
            </a:r>
            <a:r>
              <a:rPr lang="en-US" b="1" dirty="0" smtClean="0"/>
              <a:t> </a:t>
            </a:r>
            <a:r>
              <a:rPr lang="en-US" b="1" dirty="0" err="1" smtClean="0"/>
              <a:t>ukur</a:t>
            </a:r>
            <a:r>
              <a:rPr lang="en-US" b="1" dirty="0" smtClean="0"/>
              <a:t> pro </a:t>
            </a:r>
            <a:r>
              <a:rPr lang="en-US" b="1" dirty="0" err="1" smtClean="0"/>
              <a:t>kesetaraan</a:t>
            </a:r>
            <a:r>
              <a:rPr lang="en-US" b="1" dirty="0" smtClean="0"/>
              <a:t> </a:t>
            </a:r>
            <a:r>
              <a:rPr lang="en-US" b="1" dirty="0" err="1" smtClean="0"/>
              <a:t>jender</a:t>
            </a:r>
            <a:r>
              <a:rPr lang="en-US" b="1" dirty="0" smtClean="0"/>
              <a:t>/pro-</a:t>
            </a:r>
            <a:r>
              <a:rPr lang="en-US" b="1" dirty="0" err="1" smtClean="0"/>
              <a:t>perempuan</a:t>
            </a:r>
            <a:r>
              <a:rPr lang="en-US" b="1" dirty="0" smtClean="0"/>
              <a:t> (pro-women), </a:t>
            </a:r>
            <a:r>
              <a:rPr lang="en-US" dirty="0" err="1" smtClean="0"/>
              <a:t>dimaksudkan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 </a:t>
            </a:r>
            <a:r>
              <a:rPr lang="en-US" dirty="0" err="1" smtClean="0"/>
              <a:t>pembangunan</a:t>
            </a:r>
            <a:r>
              <a:rPr lang="en-US" dirty="0" smtClean="0"/>
              <a:t>. </a:t>
            </a:r>
            <a:r>
              <a:rPr lang="en-US" dirty="0" err="1" smtClean="0"/>
              <a:t>Kesetaraan</a:t>
            </a:r>
            <a:r>
              <a:rPr lang="en-US" dirty="0" smtClean="0"/>
              <a:t> </a:t>
            </a:r>
            <a:r>
              <a:rPr lang="en-US" dirty="0" err="1" smtClean="0"/>
              <a:t>jender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 </a:t>
            </a:r>
            <a:r>
              <a:rPr lang="en-US" dirty="0" err="1" smtClean="0"/>
              <a:t>Genderrelated.Develotmenta.Index</a:t>
            </a:r>
            <a:r>
              <a:rPr lang="en-US" dirty="0" smtClean="0"/>
              <a:t>  (GDI) </a:t>
            </a:r>
            <a:r>
              <a:rPr lang="en-US" dirty="0" err="1" smtClean="0"/>
              <a:t>dan</a:t>
            </a:r>
            <a:r>
              <a:rPr lang="en-US" dirty="0" smtClean="0"/>
              <a:t> Gender Empowerment Measure  (GEM)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GDI </a:t>
            </a:r>
            <a:r>
              <a:rPr lang="en-US" dirty="0" err="1" smtClean="0"/>
              <a:t>mendekati</a:t>
            </a:r>
            <a:r>
              <a:rPr lang="en-US" dirty="0" smtClean="0"/>
              <a:t> HDI,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disparitas</a:t>
            </a:r>
            <a:r>
              <a:rPr lang="en-US" dirty="0" smtClean="0"/>
              <a:t> </a:t>
            </a:r>
            <a:r>
              <a:rPr lang="en-US" dirty="0" err="1" smtClean="0"/>
              <a:t>jender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g;base64,/9j/4AAQSkZJRgABAQAAAQABAAD/2wCEAAkGBhQQEBISEBQVFRQVFxUXFBgUGBUYGBoVFBYVFxcVEhYXGyYfFxolGRcUHzsgJScrLCwsFR8xNTAtNSYrLCsBCQoKDgwOGg8PGjAlHyUsKS8qNCksLiwpLCwsLSwpLCwsLCwtLCksLCwsLCosLC8pMSwsLC0uNSwsLzQsLCwpLP/AABEIALQA8AMBIgACEQEDEQH/xAAbAAEAAwEBAQEAAAAAAAAAAAAAAwQFBgIBB//EAEYQAAIBAgMEBwQIBAMGBwAAAAECAAMRBBIhBTFBUQYTIjJhcYEzUpGxFEJicoKSocEVFlOiI0PwJFRjg5OyBzRzo9HS4f/EABoBAQADAQEBAAAAAAAAAAAAAAACAwQBBQb/xAAwEQACAQIEAwUIAwEAAAAAAAAAAQIDEQQSITFBUaEiMmGR8AUTcYGxwdHhFEJSI//aAAwDAQACEQMRAD8A/cYiIAiIgCIiAIiIAiIgCIiAIiIAiIgCIiAIiIAiIgCIiAIiIAiIgCIiAIiIAiIgCIiAIiIAiJj4vpEoJSgvWsNCQbU1PJqmtz4KCZOMJTdkRlJR1ZsShi9uUaTZWqDN7q3ZvVVuR6zEqrUq+3qFh7iXpp5GxzN6t6T1RoKgyooUclAA+AmmOHS7z8jPKu/6rzLr9JCfZ0Kh8XKUx/cc36SF9s4g7kop5tUf5KkjiWqnBcCp1JvifRtHFe/Q9KL/AL1oO0cV79D1ov8AtWnyJLLHkvI5mlzJE2ziBvSi/k1RPmr/ADkydJCPaUKg8UKVB/ac36SrEi6UHwOqpNcTWwm3KNVsq1Bm91rq3orWJ9JfnL1qCuMrqGHJgCPgZ5pLUpewqED3HvUTyFzmX0b0lUsOv6vzLY13/ZeR1UTHwnSJSQldeqY6Ak3pseS1NLHwYAzYmaUJQdmaIyUtUIiJAkIiIAiIgCIiAIiIAiIgCIiAJHXrrTUu5CqouSdAAOJkk5nG4r6TUv8A5NNuwODup1qHmoOgHME8rW0qed+BXUnkR8xeMfFb81OjwXUPUHOod6r9jfz5T6iBQAoAA0AGgA5ADdPsTekkrIxNtu7EREHBE81aoRWZjZVBJJ4AC5J9BKuz9qpXvkDjsowzqVutTNlZb7wcpnbcRcuREjpVwxYAMMpym6kAmwN1J7w13jxgEkSvR2gj1alIXz0ghcEEC1QEqQePdMsQBEROA+OgYEMAQdCDqCORB3z5hMY+F3ZqlHiupemOdPiy/Y3jhynqIaTVmdTad0dDQrrUUOhDKwuCNQQeIkk5nBYr6NU/4NRu2PcdjYVByUnQjmQed+mmCrTyPwNtOedCIiVFgiIgCIiAIiIAiIgCIiAZfSHFFaQRDZqrBARvAIJdh4hA3raZqIFACiwAAAHADQAekl20+bFU19ykzetR1UH4I4/EZHPQpRtBGGq7zYiIlhWIiIBFjEJpuFClirABu6SVNg32SbA+E5in0cqilWRFyU2qUGSg1QMMtNgayBrkBX3WvbTXfOsiTjNx2IuNzlqfR6oFw4qItREfEl6OZbBaxPVBc3ZOQXHhfTdK+0Oj+Ic4lVpU+rq1atQX6om7UFpoyhtF7QYk94BgRredjEl71nMiMHo9s2rSq1HqrYNRwiXzKxL0KbI97G+pN7zeiJBu7uSSsIiJE6IiIB8dAwIYXBBBB4g6EGaXR7FFqRRzd6TFCTvIABRj4lCvreZ0k2K+XFVF9+kjetN2Un4Og/CJXVjeDLKTtNHQxETzzcIiIAiIgCIiAIiQ4nFpSXNUYKPHieQHE+AnG7bnG0ldk0TIqbWd/ZJlHvVN/wCGmNfiRK70C/tHd/C+Vfypa/reUuuuGpllioruq/0K+28QqYsFmAzUQPG6VCbWGu6p+h5SEY0HctQ+SN+4EmxWHWmFdFChDdsoA7LaMTblcH0k09PD1feU0zya2JqKbtZFP6U3ClU/tHzaPpTf0qn9n/2lyJeU/wAirz6FM4229Kg/AT8rz6uPpk2zgHkeyfg1pbnx0BFiARyOo+Bi5JYqot7evmeIkJ2cg7l0P2DYfl7v6TyRUTlUHhZX+Hdb9J25fHFxfeVuv76FiJFRxKvcA6jep0YeYPzkWO2pTo2Dt2j3VUZnb7qjUjx3TqV9EbKf/Tua/AtRMKptSvU7gWivNrPU/KOwnrm9JVfZ6v7UtVP/ABGLD8nd/SXKi+J6VP2fOXfdur/HU2a23aCGxqpfkpzn1CXIkH8x0z3UrN5UmH/daVadMKLKAByAAHwE9S1UYmuPs+kt2/XyJf5i5Yet/wC2Pm8+jpFzoVx6Ifk8hid91An/AAaPLqWR0jpXswqr4tSe3xUGXej+0qVbFk06iNlokWB1u9QG2U67qfLiOcyZ82Xgkqo9SoisKjXXMA3YUZUIuONi34pkxajSpNrfb18rnF7OpN3Ta6/g/Q4nG0qLU/Y1alPwzZ0/JUuB6Wl/D9I6tPSvTzr79G9/xUmNx+Et5CeIqi4ieDku679H6+Z0cSvgdoU6656Th13acDyYb1PgdZYlpjaadmIiIOCImbtPGm/VUzZiLuw+op5faPDlv5XjKSirshUqKEbs+43atmNOkAzjvE91PvW3n7I9bSimH7WdiXf3m3+Sjco8BPdKkEAVRYD/AESTxPjPcxSk5O7PKnOVR3l+hERIkD4RcWO6UaXYPVn8B5qOHmN3lYy/I8RQDix8wRvBG4jxmjD1vdS8CqrTzrTciZgBcmwGpJ0AA3kmcVsrpNVD3JasKmlNcy2UtVfKHe3YbIo7Ot99xOwWqVOSpofqn6reXI/Z+F5NPY79nFmBpnN4nphlqMi0g2UlRd8pJFQUu7lNrsdNdwvK21ulbFalNB1bDTPnF1Zaq02JUr3bltb7hewnWxO2fM5Z8zlf5lfrqbBG7dOkOpLAWqVWcgsSNOwnrmG686qJm1ycQxpr7JTaoR9duNMHgo4nju5zjeRXZfQoSqyyor47E9fpRGgPtuIPEUef3u75zNp4XqCS4vmOtU6sTw60nd57vKdZSwIsABoN1v2irgRYgjTjf95RHEzjK6PpsLBYbufPxOenP4vaJ+mOvW2SnTUsiuAxftOQiZSXOVbFbjfOhxOENBgP8tjZfsn3D4cj6cp8ntUasakcyPcpVFJXRzB6aWXMaQy66ipfdTWpbuWv2lFuZ42nhOljBz2AwZm31L2sUpgIQgAXObm99LnlOko4RULlBYuczanVuep3yaXXXItzR5HJ4PpQ1SuDYim1LVVcELbrGNXug91LcLZhNDoxtV6yZXBYoqlqhI1ZwGsFA3ZTv+yZuSDrGqMUo6sO8x1VPP3m+z8bCRnOMU29ELp6JB0NVupXdvqkfVQ8L+827yueU3FUAAAWA0AHIcBIcHg1pLlW/Nid7Md7MeJk8+axeJ9/LTZbfk7sIiJjBC+F7XWU2NOp76byBuDg6Ovgb+FpsbK6QZmFLEAJVPdIvkqW9y+qt9g68iRrM2eK9BXUqwuD6ajUEEagg63GonU2tiFSnGorS8+K9cjr4mHsHarE9RWN3AvTc/5iDff7a6XHG4I423JpTurnj1KbpyyshxmJFKmznWw3czuAHiTYesyKFMgXbVmOZzzY77eA3DwAlnbTXNFObFj5U1uP7isimStK8rcjycTLNO3IRESozCIiAIiIB5q0gwKsAQd4MqNQdO7215E9ofdY97yPxl2JbTrTpvslc6cZ7lKniVY23N7raN8Dv8xJZLWoK4swBHiPlylc4EjuOw8G7Y/XX9Z6MMbB95WM0qEltqVdq4kogCGzuQiHkTclvRQT6Tldl9KBhqJ7S1lOJNOm4qjIUdQ9Pq2CHUAhWU7mDm/CdBjMHXesCqo4pqRo2Q3qEG9muO6oG/iZJTqVlNmoVhbiMrD0KtKqmKpTdlJaeJ7mCoOnSTa1fpGZV/8AEjqmxYalRthwdOvJLMXZVLMKeVFyoxNs5VmRTYkiTVOneQAtTzK3WOxFVWKBXrqEpqKYz/8Al6hAuDodTYX0Rtm2+nXH/Kq/sIO2b7qdc/8AKq/uJHMuZtszja3S5sVUFLsqtZ6VOyVg+QpUcs69gXR7KmbTXLYHUi/0f2mcTQWoy5SdwJBJX6rG24lbG3DdN+pUrMbLQrG/PKo9czSjW2XiBUzFadPMLdpi5unGyW4MB3uEvwuMpU52clZ+JpwzanbmJDVxaqcurNwVRmb8o3DxNhLKbFv7Wo7eC/4a/wBva+LS9hsKlMWpqqjkoA9TzPiZuqe0ace4r9F+T08pm0tnVKvtD1ae6p7Z+840XyXXx4TUoUFRQqAKo3Abp7ieTWxFSs+0/lwJCIiZwIiIAiIgEWJpkgFDZ0IameTjdfwOoPgTOo2bjhXpJVUWDC9jvB3Mp8QQR6TnJe6LVLHEU+CuHXyqqCf7w8spuzM2Khmp5uX09WLG1fb0fuVh63on5AzxJ9tpYU6nuOL/AHXBQ/MH0kEpqK02fKV1arL5fS32MXbm2WoVaagoEdKrMTTqOR1QU6BHFwc3paWMRtxKJyViQ4pq7lVYoAWCFgfdznztJMZsvrKtOqKjI1MOFyhCO3YNfMp4AfCU8T0YWoGz1ahLUjSYnJcqanWX7u/N6W0tKHm1sZHnu7FsbZTMyAOWVwhGU3zMCQRzFhe8q4LpNTZaQYnO6qwyI+Uhn6sEX1Azc90u/wAMXruuuesKBL6W0vZrWtm1I8jaVdmdHlw7Iy1HOSn1QDZLZM5fWyg3zGO1c727n09JqGV3u2VFzk5TqmbJnT3lzaXkh29TuB279YaVspv1gXPlI8V1EqHolT6t6ed7NT6od2608/WZV7Ova4m5k/8AAF6zrOse/W9duS2fq+r93dl4R2zidTifaXSSgylsxCin1typF6d8uYc+1pbnPf8AH6emj3LmnlyHMKgXPlI4HLrKlLolTC5C7svUmhY5e4XNS9wveDcfCT09gKvV2Yjq6nWDKlJAWy5O0EQA6E+OvgI7YTnxPWF2+lWqlOmGYPS60PbS2YKAR55vIi3Gacytn9HloNSKO/8Ah0zS1ydpC5ezdneGO8WmrOxvbUnHNbtHjAn/ABKvmn/bL0o0jlqjk62/ElyP0LfCR9INoPQoiomX2lNTmBICu4UnQjUXv6Tx6qtUkvH66n0VB5qcWuS6aGlE58dKVpNUXEkApl0ppUzDsl2vckEBSlyDpfxEqt0wJTFZQvWU2/wVKuAyFkpjN2u9nYroRu3Ssuszqpn7V+p5t8pJszalPEKWpHMAxUmxAJG8rfeJW2jUvUt7ot6tqf0Cy6hG9SK8fpqW0V2ytERPeN5Rp7cos/Vh+1myEZag7e/KWK2Btra8vTmMHSqU8TXqdXiO1iLoosKTIyU6Zep5dpvwiHweI6rG5etGIY1eqYuerKFlNMU+1lVgotuBBvznLlzprg+R08Tk6eBrk0wVril9KYhS7ZlwxpWIqEPe3Wa2JJlN8HjmoUBat1goZR2rZcSK47dazdpeqFrm/HS5nLhUlzO4kf0lc/V3GfLny8ct8ubyvpOYfA1jiCctfIcWSbO9vozUbGwz7usF+Y4SlhsLjurtasKn0Ipd20+kCtcb2tm6qwzfrFwqa5ncRKuzKYWkAq1FGptVLFweNyxJ/WWpIqYlno4P9pxPLq8OPXNiD8isrTQ6K0rpVq/1ahy/cpgU1+OUn1k4d5FGIdqUvGy63+xs1aQdSrC4YEEcwdCJiUrqTTc3ZOJ+sp7r+u4+IM3pT2jgOsAKnLUW+Q8Nd6tzU2HwB4SVWGZXW587iKWdXW6KUSKjWuSrDK695TvHiOangZLMh5oiIgCIiAIiIAiIgEdemSNNCLFT4jd6SZCtZBmUEXF1PBlINj5EA/CeZC4KNnTX3l94DiOTD9d3ljxNFy7cdzfg66g8ktn9Riej2HqFjUpKxcksTm1JAU8eIVR6CF6P0BmtSXtMGbvXLK2cG9797Xz1l2hXDjMpuP8AWhHA+EVqwQXY2H+tBzM8256+uxAtNMPSyooVRfKo5kk2HLX4TMvxO86nzM9165drnT3Ry/8A2eJ62EoOCzy3f0N1KnkWu4iIm4uEREAREQBERAERIq1exVEUvUbuIN5tvJP1VHFjoPOwICqrVGWjTNnqX1H1EHfqel7D7TCdbh6C00VEFlUBVA4BRYD4SjsXZPUKS5DVXsajDdpuRBwRbmw8STqTNKXwjbVnl4mspvLHZdRERLDIVcbs9aoF7hh3WXRh5HiPA6GZdUvR9sLr/UQHL+Nd6fqPGb0SqdJS14merh4z12frcxVYEAggg7iNR6GfZZrbFQksl6bHeU0BPMoeyfhKr4OsnBag+z2G/KxIP5h5TM6clwMMqNSO6v8AD1c+xIGxWXvpUTzRiPitxCY+m26oh8My3+F7yu5TdLRk8QDE6dESGpjEXvOg82UfMz4uNVu4Hf7iMR+a1v1nLo5mWxPE8ph6z7kCDnUNz6Im/wBSJYp7DU+2Y1PA9lPyDf6kyxQk9kXRpTlsvPT9mcpLvfDC7bmb/L04O24n7tyJSxeKdH/2perN7K170jyCPuUnk1j5zsFUAAAWA3AftPlSmGBDAEEWIOoIPAjjOrBwUs/Hp5fc9rCVHQVpdr7fD99DlYmhX6KINcO7UT7o7VP/AKbd0fdKyhV2fiae+mtUe9Sax9adQi3kGaWOLR60K1Oez89P11PkSs+PVPaLUp/+pTdR+a2X9Z6pbQpP3KlNvuup+Rkbl+V7k8RBMERErVNqUl0arTB5F1v6C9zPVPFl/ZU6tT7tNwPzOFH6wdcWtWTz47hQSxAA1JJsAOZJ3SWjsnE1N4p0RzY9Y/5VIUeeY+U0ML0XpKQ1TNWcag1bEA81pgBFPja8koNlE69OG7v8Nf0Y+FSriPYLZP6tQEJbnTXQ1D8F8Z0Wy9jphwct2drZ6jau1t1zwA4KLAcpeiXRgkefWxMqmi0XrcRESZmEREAREQBERAEjq4dX7yhvMA/OSRBxq+5S/gtD+jS/In/xH8Eof0aXqin5iXYkMkeRD3UP8ryIaODRO4ir91QPkJNESSVtiaSWwiInToiIgCIiAJWxOzaVT2lNH++qt8xLMQdTa1Rmfyxhf92oelKmPkI/lnC/7tQ/6VP9xNOJHKuRZ76p/p+ZDQwiUxZEVfugD5SaIkittvcREQcEREAREQBERAEREAREQBERAEREAREQBERAEREAREQBERAEREAREQBERAEREARE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472" y="642918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/>
              <a:t>Tolok</a:t>
            </a:r>
            <a:r>
              <a:rPr lang="en-US" b="1" dirty="0" smtClean="0"/>
              <a:t> </a:t>
            </a:r>
            <a:r>
              <a:rPr lang="en-US" b="1" dirty="0" err="1" smtClean="0"/>
              <a:t>ukur</a:t>
            </a:r>
            <a:r>
              <a:rPr lang="en-US" b="1" dirty="0" smtClean="0"/>
              <a:t> pro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kesempatan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kesempatan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 (pro-livelihood opportunities)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demografi</a:t>
            </a:r>
            <a:r>
              <a:rPr lang="en-US" dirty="0" smtClean="0"/>
              <a:t> (</a:t>
            </a:r>
            <a:r>
              <a:rPr lang="en-US" dirty="0" err="1" smtClean="0"/>
              <a:t>angkatan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 yang </a:t>
            </a:r>
            <a:r>
              <a:rPr lang="en-US" dirty="0" err="1" smtClean="0"/>
              <a:t>bekerja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), index </a:t>
            </a:r>
            <a:r>
              <a:rPr lang="en-US" dirty="0" err="1" smtClean="0"/>
              <a:t>gini</a:t>
            </a:r>
            <a:r>
              <a:rPr lang="en-US" dirty="0" smtClean="0"/>
              <a:t>,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perkapita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lain-lain. </a:t>
            </a: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tolok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g;base64,/9j/4AAQSkZJRgABAQAAAQABAAD/2wCEAAkGBhQQEBISEBQVFRQVFxUXFBgUGBUYGBoVFBYVFxcVEhYXGyYfFxolGRcUHzsgJScrLCwsFR8xNTAtNSYrLCsBCQoKDgwOGg8PGjAlHyUsKS8qNCksLiwpLCwsLSwpLCwsLCwtLCksLCwsLCosLC8pMSwsLC0uNSwsLzQsLCwpLP/AABEIALQA8AMBIgACEQEDEQH/xAAbAAEAAwEBAQEAAAAAAAAAAAAAAwQFBgIBB//EAEYQAAIBAgMEBwQIBAMGBwAAAAECAAMRBBIhBTFBUQYTIjJhcYEzUpGxFEJicoKSocEVFlOiI0PwJFRjg5OyBzRzo9HS4f/EABoBAQADAQEBAAAAAAAAAAAAAAACAwQBBQb/xAAwEQACAQIEAwUIAwEAAAAAAAAAAQIDEQQSITFBUaEiMmGR8AUTcYGxwdHhFEJSI//aAAwDAQACEQMRAD8A/cYiIAiIgCIiAIiIAiIgCIiAIiIAiIgCIiAIiIAiIgCIiAIiIAiIgCIiAIiIAiIgCIiAIiIAiJj4vpEoJSgvWsNCQbU1PJqmtz4KCZOMJTdkRlJR1ZsShi9uUaTZWqDN7q3ZvVVuR6zEqrUq+3qFh7iXpp5GxzN6t6T1RoKgyooUclAA+AmmOHS7z8jPKu/6rzLr9JCfZ0Kh8XKUx/cc36SF9s4g7kop5tUf5KkjiWqnBcCp1JvifRtHFe/Q9KL/AL1oO0cV79D1ov8AtWnyJLLHkvI5mlzJE2ziBvSi/k1RPmr/ADkydJCPaUKg8UKVB/ac36SrEi6UHwOqpNcTWwm3KNVsq1Bm91rq3orWJ9JfnL1qCuMrqGHJgCPgZ5pLUpewqED3HvUTyFzmX0b0lUsOv6vzLY13/ZeR1UTHwnSJSQldeqY6Ak3pseS1NLHwYAzYmaUJQdmaIyUtUIiJAkIiIAiIgCIiAIiIAiIgCIiAJHXrrTUu5CqouSdAAOJkk5nG4r6TUv8A5NNuwODup1qHmoOgHME8rW0qed+BXUnkR8xeMfFb81OjwXUPUHOod6r9jfz5T6iBQAoAA0AGgA5ADdPsTekkrIxNtu7EREHBE81aoRWZjZVBJJ4AC5J9BKuz9qpXvkDjsowzqVutTNlZb7wcpnbcRcuREjpVwxYAMMpym6kAmwN1J7w13jxgEkSvR2gj1alIXz0ghcEEC1QEqQePdMsQBEROA+OgYEMAQdCDqCORB3z5hMY+F3ZqlHiupemOdPiy/Y3jhynqIaTVmdTad0dDQrrUUOhDKwuCNQQeIkk5nBYr6NU/4NRu2PcdjYVByUnQjmQed+mmCrTyPwNtOedCIiVFgiIgCIiAIiIAiIgCIiAZfSHFFaQRDZqrBARvAIJdh4hA3raZqIFACiwAAAHADQAekl20+bFU19ykzetR1UH4I4/EZHPQpRtBGGq7zYiIlhWIiIBFjEJpuFClirABu6SVNg32SbA+E5in0cqilWRFyU2qUGSg1QMMtNgayBrkBX3WvbTXfOsiTjNx2IuNzlqfR6oFw4qItREfEl6OZbBaxPVBc3ZOQXHhfTdK+0Oj+Ic4lVpU+rq1atQX6om7UFpoyhtF7QYk94BgRredjEl71nMiMHo9s2rSq1HqrYNRwiXzKxL0KbI97G+pN7zeiJBu7uSSsIiJE6IiIB8dAwIYXBBBB4g6EGaXR7FFqRRzd6TFCTvIABRj4lCvreZ0k2K+XFVF9+kjetN2Un4Og/CJXVjeDLKTtNHQxETzzcIiIAiIgCIiAIiQ4nFpSXNUYKPHieQHE+AnG7bnG0ldk0TIqbWd/ZJlHvVN/wCGmNfiRK70C/tHd/C+Vfypa/reUuuuGpllioruq/0K+28QqYsFmAzUQPG6VCbWGu6p+h5SEY0HctQ+SN+4EmxWHWmFdFChDdsoA7LaMTblcH0k09PD1feU0zya2JqKbtZFP6U3ClU/tHzaPpTf0qn9n/2lyJeU/wAirz6FM4229Kg/AT8rz6uPpk2zgHkeyfg1pbnx0BFiARyOo+Bi5JYqot7evmeIkJ2cg7l0P2DYfl7v6TyRUTlUHhZX+Hdb9J25fHFxfeVuv76FiJFRxKvcA6jep0YeYPzkWO2pTo2Dt2j3VUZnb7qjUjx3TqV9EbKf/Tua/AtRMKptSvU7gWivNrPU/KOwnrm9JVfZ6v7UtVP/ABGLD8nd/SXKi+J6VP2fOXfdur/HU2a23aCGxqpfkpzn1CXIkH8x0z3UrN5UmH/daVadMKLKAByAAHwE9S1UYmuPs+kt2/XyJf5i5Yet/wC2Pm8+jpFzoVx6Ifk8hid91An/AAaPLqWR0jpXswqr4tSe3xUGXej+0qVbFk06iNlokWB1u9QG2U67qfLiOcyZ82Xgkqo9SoisKjXXMA3YUZUIuONi34pkxajSpNrfb18rnF7OpN3Ta6/g/Q4nG0qLU/Y1alPwzZ0/JUuB6Wl/D9I6tPSvTzr79G9/xUmNx+Et5CeIqi4ieDku679H6+Z0cSvgdoU6656Th13acDyYb1PgdZYlpjaadmIiIOCImbtPGm/VUzZiLuw+op5faPDlv5XjKSirshUqKEbs+43atmNOkAzjvE91PvW3n7I9bSimH7WdiXf3m3+Sjco8BPdKkEAVRYD/AESTxPjPcxSk5O7PKnOVR3l+hERIkD4RcWO6UaXYPVn8B5qOHmN3lYy/I8RQDix8wRvBG4jxmjD1vdS8CqrTzrTciZgBcmwGpJ0AA3kmcVsrpNVD3JasKmlNcy2UtVfKHe3YbIo7Ot99xOwWqVOSpofqn6reXI/Z+F5NPY79nFmBpnN4nphlqMi0g2UlRd8pJFQUu7lNrsdNdwvK21ulbFalNB1bDTPnF1Zaq02JUr3bltb7hewnWxO2fM5Z8zlf5lfrqbBG7dOkOpLAWqVWcgsSNOwnrmG686qJm1ycQxpr7JTaoR9duNMHgo4nju5zjeRXZfQoSqyyor47E9fpRGgPtuIPEUef3u75zNp4XqCS4vmOtU6sTw60nd57vKdZSwIsABoN1v2irgRYgjTjf95RHEzjK6PpsLBYbufPxOenP4vaJ+mOvW2SnTUsiuAxftOQiZSXOVbFbjfOhxOENBgP8tjZfsn3D4cj6cp8ntUasakcyPcpVFJXRzB6aWXMaQy66ipfdTWpbuWv2lFuZ42nhOljBz2AwZm31L2sUpgIQgAXObm99LnlOko4RULlBYuczanVuep3yaXXXItzR5HJ4PpQ1SuDYim1LVVcELbrGNXug91LcLZhNDoxtV6yZXBYoqlqhI1ZwGsFA3ZTv+yZuSDrGqMUo6sO8x1VPP3m+z8bCRnOMU29ELp6JB0NVupXdvqkfVQ8L+827yueU3FUAAAWA0AHIcBIcHg1pLlW/Nid7Md7MeJk8+axeJ9/LTZbfk7sIiJjBC+F7XWU2NOp76byBuDg6Ovgb+FpsbK6QZmFLEAJVPdIvkqW9y+qt9g68iRrM2eK9BXUqwuD6ajUEEagg63GonU2tiFSnGorS8+K9cjr4mHsHarE9RWN3AvTc/5iDff7a6XHG4I423JpTurnj1KbpyyshxmJFKmznWw3czuAHiTYesyKFMgXbVmOZzzY77eA3DwAlnbTXNFObFj5U1uP7isimStK8rcjycTLNO3IRESozCIiAIiIB5q0gwKsAQd4MqNQdO7215E9ofdY97yPxl2JbTrTpvslc6cZ7lKniVY23N7raN8Dv8xJZLWoK4swBHiPlylc4EjuOw8G7Y/XX9Z6MMbB95WM0qEltqVdq4kogCGzuQiHkTclvRQT6Tldl9KBhqJ7S1lOJNOm4qjIUdQ9Pq2CHUAhWU7mDm/CdBjMHXesCqo4pqRo2Q3qEG9muO6oG/iZJTqVlNmoVhbiMrD0KtKqmKpTdlJaeJ7mCoOnSTa1fpGZV/8AEjqmxYalRthwdOvJLMXZVLMKeVFyoxNs5VmRTYkiTVOneQAtTzK3WOxFVWKBXrqEpqKYz/8Al6hAuDodTYX0Rtm2+nXH/Kq/sIO2b7qdc/8AKq/uJHMuZtszja3S5sVUFLsqtZ6VOyVg+QpUcs69gXR7KmbTXLYHUi/0f2mcTQWoy5SdwJBJX6rG24lbG3DdN+pUrMbLQrG/PKo9czSjW2XiBUzFadPMLdpi5unGyW4MB3uEvwuMpU52clZ+JpwzanbmJDVxaqcurNwVRmb8o3DxNhLKbFv7Wo7eC/4a/wBva+LS9hsKlMWpqqjkoA9TzPiZuqe0ace4r9F+T08pm0tnVKvtD1ae6p7Z+840XyXXx4TUoUFRQqAKo3Abp7ieTWxFSs+0/lwJCIiZwIiIAiIgEWJpkgFDZ0IameTjdfwOoPgTOo2bjhXpJVUWDC9jvB3Mp8QQR6TnJe6LVLHEU+CuHXyqqCf7w8spuzM2Khmp5uX09WLG1fb0fuVh63on5AzxJ9tpYU6nuOL/AHXBQ/MH0kEpqK02fKV1arL5fS32MXbm2WoVaagoEdKrMTTqOR1QU6BHFwc3paWMRtxKJyViQ4pq7lVYoAWCFgfdznztJMZsvrKtOqKjI1MOFyhCO3YNfMp4AfCU8T0YWoGz1ahLUjSYnJcqanWX7u/N6W0tKHm1sZHnu7FsbZTMyAOWVwhGU3zMCQRzFhe8q4LpNTZaQYnO6qwyI+Uhn6sEX1Azc90u/wAMXruuuesKBL6W0vZrWtm1I8jaVdmdHlw7Iy1HOSn1QDZLZM5fWyg3zGO1c727n09JqGV3u2VFzk5TqmbJnT3lzaXkh29TuB279YaVspv1gXPlI8V1EqHolT6t6ed7NT6od2608/WZV7Ova4m5k/8AAF6zrOse/W9duS2fq+r93dl4R2zidTifaXSSgylsxCin1typF6d8uYc+1pbnPf8AH6emj3LmnlyHMKgXPlI4HLrKlLolTC5C7svUmhY5e4XNS9wveDcfCT09gKvV2Yjq6nWDKlJAWy5O0EQA6E+OvgI7YTnxPWF2+lWqlOmGYPS60PbS2YKAR55vIi3Gacytn9HloNSKO/8Ah0zS1ydpC5ezdneGO8WmrOxvbUnHNbtHjAn/ABKvmn/bL0o0jlqjk62/ElyP0LfCR9INoPQoiomX2lNTmBICu4UnQjUXv6Tx6qtUkvH66n0VB5qcWuS6aGlE58dKVpNUXEkApl0ppUzDsl2vckEBSlyDpfxEqt0wJTFZQvWU2/wVKuAyFkpjN2u9nYroRu3Ssuszqpn7V+p5t8pJszalPEKWpHMAxUmxAJG8rfeJW2jUvUt7ot6tqf0Cy6hG9SK8fpqW0V2ytERPeN5Rp7cos/Vh+1myEZag7e/KWK2Btra8vTmMHSqU8TXqdXiO1iLoosKTIyU6Zep5dpvwiHweI6rG5etGIY1eqYuerKFlNMU+1lVgotuBBvznLlzprg+R08Tk6eBrk0wVril9KYhS7ZlwxpWIqEPe3Wa2JJlN8HjmoUBat1goZR2rZcSK47dazdpeqFrm/HS5nLhUlzO4kf0lc/V3GfLny8ct8ubyvpOYfA1jiCctfIcWSbO9vozUbGwz7usF+Y4SlhsLjurtasKn0Ipd20+kCtcb2tm6qwzfrFwqa5ncRKuzKYWkAq1FGptVLFweNyxJ/WWpIqYlno4P9pxPLq8OPXNiD8isrTQ6K0rpVq/1ahy/cpgU1+OUn1k4d5FGIdqUvGy63+xs1aQdSrC4YEEcwdCJiUrqTTc3ZOJ+sp7r+u4+IM3pT2jgOsAKnLUW+Q8Nd6tzU2HwB4SVWGZXW587iKWdXW6KUSKjWuSrDK695TvHiOangZLMh5oiIgCIiAIiIAiIgEdemSNNCLFT4jd6SZCtZBmUEXF1PBlINj5EA/CeZC4KNnTX3l94DiOTD9d3ljxNFy7cdzfg66g8ktn9Riej2HqFjUpKxcksTm1JAU8eIVR6CF6P0BmtSXtMGbvXLK2cG9797Xz1l2hXDjMpuP8AWhHA+EVqwQXY2H+tBzM8256+uxAtNMPSyooVRfKo5kk2HLX4TMvxO86nzM9165drnT3Ry/8A2eJ62EoOCzy3f0N1KnkWu4iIm4uEREAREQBERAERIq1exVEUvUbuIN5tvJP1VHFjoPOwICqrVGWjTNnqX1H1EHfqel7D7TCdbh6C00VEFlUBVA4BRYD4SjsXZPUKS5DVXsajDdpuRBwRbmw8STqTNKXwjbVnl4mspvLHZdRERLDIVcbs9aoF7hh3WXRh5HiPA6GZdUvR9sLr/UQHL+Nd6fqPGb0SqdJS14merh4z12frcxVYEAggg7iNR6GfZZrbFQksl6bHeU0BPMoeyfhKr4OsnBag+z2G/KxIP5h5TM6clwMMqNSO6v8AD1c+xIGxWXvpUTzRiPitxCY+m26oh8My3+F7yu5TdLRk8QDE6dESGpjEXvOg82UfMz4uNVu4Hf7iMR+a1v1nLo5mWxPE8ph6z7kCDnUNz6Im/wBSJYp7DU+2Y1PA9lPyDf6kyxQk9kXRpTlsvPT9mcpLvfDC7bmb/L04O24n7tyJSxeKdH/2perN7K170jyCPuUnk1j5zsFUAAAWA3AftPlSmGBDAEEWIOoIPAjjOrBwUs/Hp5fc9rCVHQVpdr7fD99DlYmhX6KINcO7UT7o7VP/AKbd0fdKyhV2fiae+mtUe9Sax9adQi3kGaWOLR60K1Oez89P11PkSs+PVPaLUp/+pTdR+a2X9Z6pbQpP3KlNvuup+Rkbl+V7k8RBMERErVNqUl0arTB5F1v6C9zPVPFl/ZU6tT7tNwPzOFH6wdcWtWTz47hQSxAA1JJsAOZJ3SWjsnE1N4p0RzY9Y/5VIUeeY+U0ML0XpKQ1TNWcag1bEA81pgBFPja8koNlE69OG7v8Nf0Y+FSriPYLZP6tQEJbnTXQ1D8F8Z0Wy9jphwct2drZ6jau1t1zwA4KLAcpeiXRgkefWxMqmi0XrcRESZmEREAREQBERAEjq4dX7yhvMA/OSRBxq+5S/gtD+jS/In/xH8Eof0aXqin5iXYkMkeRD3UP8ryIaODRO4ir91QPkJNESSVtiaSWwiInToiIgCIiAJWxOzaVT2lNH++qt8xLMQdTa1Rmfyxhf92oelKmPkI/lnC/7tQ/6VP9xNOJHKuRZ76p/p+ZDQwiUxZEVfugD5SaIkittvcREQcEREAREQBERAEREAREQBERAEREAREQBERAEREAREQBERAEREAREQBERAEREARE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472" y="642918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/>
              <a:t>Tolok</a:t>
            </a:r>
            <a:r>
              <a:rPr lang="en-US" b="1" dirty="0" smtClean="0"/>
              <a:t> </a:t>
            </a:r>
            <a:r>
              <a:rPr lang="en-US" b="1" dirty="0" err="1" smtClean="0"/>
              <a:t>ukur</a:t>
            </a:r>
            <a:r>
              <a:rPr lang="en-US" b="1" dirty="0" smtClean="0"/>
              <a:t> pro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kesempatan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kesempatan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 (pro-livelihood opportunities)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demografi</a:t>
            </a:r>
            <a:r>
              <a:rPr lang="en-US" dirty="0" smtClean="0"/>
              <a:t> (</a:t>
            </a:r>
            <a:r>
              <a:rPr lang="en-US" dirty="0" err="1" smtClean="0"/>
              <a:t>angkatan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 yang </a:t>
            </a:r>
            <a:r>
              <a:rPr lang="en-US" dirty="0" err="1" smtClean="0"/>
              <a:t>bekerja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), index </a:t>
            </a:r>
            <a:r>
              <a:rPr lang="en-US" dirty="0" err="1" smtClean="0"/>
              <a:t>gini</a:t>
            </a:r>
            <a:r>
              <a:rPr lang="en-US" dirty="0" smtClean="0"/>
              <a:t>,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perkapita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lain-lain. </a:t>
            </a: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tolok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g;base64,/9j/4AAQSkZJRgABAQAAAQABAAD/2wCEAAkGBhQQEBISEBQVFRQVFxUXFBgUGBUYGBoVFBYVFxcVEhYXGyYfFxolGRcUHzsgJScrLCwsFR8xNTAtNSYrLCsBCQoKDgwOGg8PGjAlHyUsKS8qNCksLiwpLCwsLSwpLCwsLCwtLCksLCwsLCosLC8pMSwsLC0uNSwsLzQsLCwpLP/AABEIALQA8AMBIgACEQEDEQH/xAAbAAEAAwEBAQEAAAAAAAAAAAAAAwQFBgIBB//EAEYQAAIBAgMEBwQIBAMGBwAAAAECAAMRBBIhBTFBUQYTIjJhcYEzUpGxFEJicoKSocEVFlOiI0PwJFRjg5OyBzRzo9HS4f/EABoBAQADAQEBAAAAAAAAAAAAAAACAwQBBQb/xAAwEQACAQIEAwUIAwEAAAAAAAAAAQIDEQQSITFBUaEiMmGR8AUTcYGxwdHhFEJSI//aAAwDAQACEQMRAD8A/cYiIAiIgCIiAIiIAiIgCIiAIiIAiIgCIiAIiIAiIgCIiAIiIAiIgCIiAIiIAiIgCIiAIiIAiJj4vpEoJSgvWsNCQbU1PJqmtz4KCZOMJTdkRlJR1ZsShi9uUaTZWqDN7q3ZvVVuR6zEqrUq+3qFh7iXpp5GxzN6t6T1RoKgyooUclAA+AmmOHS7z8jPKu/6rzLr9JCfZ0Kh8XKUx/cc36SF9s4g7kop5tUf5KkjiWqnBcCp1JvifRtHFe/Q9KL/AL1oO0cV79D1ov8AtWnyJLLHkvI5mlzJE2ziBvSi/k1RPmr/ADkydJCPaUKg8UKVB/ac36SrEi6UHwOqpNcTWwm3KNVsq1Bm91rq3orWJ9JfnL1qCuMrqGHJgCPgZ5pLUpewqED3HvUTyFzmX0b0lUsOv6vzLY13/ZeR1UTHwnSJSQldeqY6Ak3pseS1NLHwYAzYmaUJQdmaIyUtUIiJAkIiIAiIgCIiAIiIAiIgCIiAJHXrrTUu5CqouSdAAOJkk5nG4r6TUv8A5NNuwODup1qHmoOgHME8rW0qed+BXUnkR8xeMfFb81OjwXUPUHOod6r9jfz5T6iBQAoAA0AGgA5ADdPsTekkrIxNtu7EREHBE81aoRWZjZVBJJ4AC5J9BKuz9qpXvkDjsowzqVutTNlZb7wcpnbcRcuREjpVwxYAMMpym6kAmwN1J7w13jxgEkSvR2gj1alIXz0ghcEEC1QEqQePdMsQBEROA+OgYEMAQdCDqCORB3z5hMY+F3ZqlHiupemOdPiy/Y3jhynqIaTVmdTad0dDQrrUUOhDKwuCNQQeIkk5nBYr6NU/4NRu2PcdjYVByUnQjmQed+mmCrTyPwNtOedCIiVFgiIgCIiAIiIAiIgCIiAZfSHFFaQRDZqrBARvAIJdh4hA3raZqIFACiwAAAHADQAekl20+bFU19ykzetR1UH4I4/EZHPQpRtBGGq7zYiIlhWIiIBFjEJpuFClirABu6SVNg32SbA+E5in0cqilWRFyU2qUGSg1QMMtNgayBrkBX3WvbTXfOsiTjNx2IuNzlqfR6oFw4qItREfEl6OZbBaxPVBc3ZOQXHhfTdK+0Oj+Ic4lVpU+rq1atQX6om7UFpoyhtF7QYk94BgRredjEl71nMiMHo9s2rSq1HqrYNRwiXzKxL0KbI97G+pN7zeiJBu7uSSsIiJE6IiIB8dAwIYXBBBB4g6EGaXR7FFqRRzd6TFCTvIABRj4lCvreZ0k2K+XFVF9+kjetN2Un4Og/CJXVjeDLKTtNHQxETzzcIiIAiIgCIiAIiQ4nFpSXNUYKPHieQHE+AnG7bnG0ldk0TIqbWd/ZJlHvVN/wCGmNfiRK70C/tHd/C+Vfypa/reUuuuGpllioruq/0K+28QqYsFmAzUQPG6VCbWGu6p+h5SEY0HctQ+SN+4EmxWHWmFdFChDdsoA7LaMTblcH0k09PD1feU0zya2JqKbtZFP6U3ClU/tHzaPpTf0qn9n/2lyJeU/wAirz6FM4229Kg/AT8rz6uPpk2zgHkeyfg1pbnx0BFiARyOo+Bi5JYqot7evmeIkJ2cg7l0P2DYfl7v6TyRUTlUHhZX+Hdb9J25fHFxfeVuv76FiJFRxKvcA6jep0YeYPzkWO2pTo2Dt2j3VUZnb7qjUjx3TqV9EbKf/Tua/AtRMKptSvU7gWivNrPU/KOwnrm9JVfZ6v7UtVP/ABGLD8nd/SXKi+J6VP2fOXfdur/HU2a23aCGxqpfkpzn1CXIkH8x0z3UrN5UmH/daVadMKLKAByAAHwE9S1UYmuPs+kt2/XyJf5i5Yet/wC2Pm8+jpFzoVx6Ifk8hid91An/AAaPLqWR0jpXswqr4tSe3xUGXej+0qVbFk06iNlokWB1u9QG2U67qfLiOcyZ82Xgkqo9SoisKjXXMA3YUZUIuONi34pkxajSpNrfb18rnF7OpN3Ta6/g/Q4nG0qLU/Y1alPwzZ0/JUuB6Wl/D9I6tPSvTzr79G9/xUmNx+Et5CeIqi4ieDku679H6+Z0cSvgdoU6656Th13acDyYb1PgdZYlpjaadmIiIOCImbtPGm/VUzZiLuw+op5faPDlv5XjKSirshUqKEbs+43atmNOkAzjvE91PvW3n7I9bSimH7WdiXf3m3+Sjco8BPdKkEAVRYD/AESTxPjPcxSk5O7PKnOVR3l+hERIkD4RcWO6UaXYPVn8B5qOHmN3lYy/I8RQDix8wRvBG4jxmjD1vdS8CqrTzrTciZgBcmwGpJ0AA3kmcVsrpNVD3JasKmlNcy2UtVfKHe3YbIo7Ot99xOwWqVOSpofqn6reXI/Z+F5NPY79nFmBpnN4nphlqMi0g2UlRd8pJFQUu7lNrsdNdwvK21ulbFalNB1bDTPnF1Zaq02JUr3bltb7hewnWxO2fM5Z8zlf5lfrqbBG7dOkOpLAWqVWcgsSNOwnrmG686qJm1ycQxpr7JTaoR9duNMHgo4nju5zjeRXZfQoSqyyor47E9fpRGgPtuIPEUef3u75zNp4XqCS4vmOtU6sTw60nd57vKdZSwIsABoN1v2irgRYgjTjf95RHEzjK6PpsLBYbufPxOenP4vaJ+mOvW2SnTUsiuAxftOQiZSXOVbFbjfOhxOENBgP8tjZfsn3D4cj6cp8ntUasakcyPcpVFJXRzB6aWXMaQy66ipfdTWpbuWv2lFuZ42nhOljBz2AwZm31L2sUpgIQgAXObm99LnlOko4RULlBYuczanVuep3yaXXXItzR5HJ4PpQ1SuDYim1LVVcELbrGNXug91LcLZhNDoxtV6yZXBYoqlqhI1ZwGsFA3ZTv+yZuSDrGqMUo6sO8x1VPP3m+z8bCRnOMU29ELp6JB0NVupXdvqkfVQ8L+827yueU3FUAAAWA0AHIcBIcHg1pLlW/Nid7Md7MeJk8+axeJ9/LTZbfk7sIiJjBC+F7XWU2NOp76byBuDg6Ovgb+FpsbK6QZmFLEAJVPdIvkqW9y+qt9g68iRrM2eK9BXUqwuD6ajUEEagg63GonU2tiFSnGorS8+K9cjr4mHsHarE9RWN3AvTc/5iDff7a6XHG4I423JpTurnj1KbpyyshxmJFKmznWw3czuAHiTYesyKFMgXbVmOZzzY77eA3DwAlnbTXNFObFj5U1uP7isimStK8rcjycTLNO3IRESozCIiAIiIB5q0gwKsAQd4MqNQdO7215E9ofdY97yPxl2JbTrTpvslc6cZ7lKniVY23N7raN8Dv8xJZLWoK4swBHiPlylc4EjuOw8G7Y/XX9Z6MMbB95WM0qEltqVdq4kogCGzuQiHkTclvRQT6Tldl9KBhqJ7S1lOJNOm4qjIUdQ9Pq2CHUAhWU7mDm/CdBjMHXesCqo4pqRo2Q3qEG9muO6oG/iZJTqVlNmoVhbiMrD0KtKqmKpTdlJaeJ7mCoOnSTa1fpGZV/8AEjqmxYalRthwdOvJLMXZVLMKeVFyoxNs5VmRTYkiTVOneQAtTzK3WOxFVWKBXrqEpqKYz/8Al6hAuDodTYX0Rtm2+nXH/Kq/sIO2b7qdc/8AKq/uJHMuZtszja3S5sVUFLsqtZ6VOyVg+QpUcs69gXR7KmbTXLYHUi/0f2mcTQWoy5SdwJBJX6rG24lbG3DdN+pUrMbLQrG/PKo9czSjW2XiBUzFadPMLdpi5unGyW4MB3uEvwuMpU52clZ+JpwzanbmJDVxaqcurNwVRmb8o3DxNhLKbFv7Wo7eC/4a/wBva+LS9hsKlMWpqqjkoA9TzPiZuqe0ace4r9F+T08pm0tnVKvtD1ae6p7Z+840XyXXx4TUoUFRQqAKo3Abp7ieTWxFSs+0/lwJCIiZwIiIAiIgEWJpkgFDZ0IameTjdfwOoPgTOo2bjhXpJVUWDC9jvB3Mp8QQR6TnJe6LVLHEU+CuHXyqqCf7w8spuzM2Khmp5uX09WLG1fb0fuVh63on5AzxJ9tpYU6nuOL/AHXBQ/MH0kEpqK02fKV1arL5fS32MXbm2WoVaagoEdKrMTTqOR1QU6BHFwc3paWMRtxKJyViQ4pq7lVYoAWCFgfdznztJMZsvrKtOqKjI1MOFyhCO3YNfMp4AfCU8T0YWoGz1ahLUjSYnJcqanWX7u/N6W0tKHm1sZHnu7FsbZTMyAOWVwhGU3zMCQRzFhe8q4LpNTZaQYnO6qwyI+Uhn6sEX1Azc90u/wAMXruuuesKBL6W0vZrWtm1I8jaVdmdHlw7Iy1HOSn1QDZLZM5fWyg3zGO1c727n09JqGV3u2VFzk5TqmbJnT3lzaXkh29TuB279YaVspv1gXPlI8V1EqHolT6t6ed7NT6od2608/WZV7Ova4m5k/8AAF6zrOse/W9duS2fq+r93dl4R2zidTifaXSSgylsxCin1typF6d8uYc+1pbnPf8AH6emj3LmnlyHMKgXPlI4HLrKlLolTC5C7svUmhY5e4XNS9wveDcfCT09gKvV2Yjq6nWDKlJAWy5O0EQA6E+OvgI7YTnxPWF2+lWqlOmGYPS60PbS2YKAR55vIi3Gacytn9HloNSKO/8Ah0zS1ydpC5ezdneGO8WmrOxvbUnHNbtHjAn/ABKvmn/bL0o0jlqjk62/ElyP0LfCR9INoPQoiomX2lNTmBICu4UnQjUXv6Tx6qtUkvH66n0VB5qcWuS6aGlE58dKVpNUXEkApl0ppUzDsl2vckEBSlyDpfxEqt0wJTFZQvWU2/wVKuAyFkpjN2u9nYroRu3Ssuszqpn7V+p5t8pJszalPEKWpHMAxUmxAJG8rfeJW2jUvUt7ot6tqf0Cy6hG9SK8fpqW0V2ytERPeN5Rp7cos/Vh+1myEZag7e/KWK2Btra8vTmMHSqU8TXqdXiO1iLoosKTIyU6Zep5dpvwiHweI6rG5etGIY1eqYuerKFlNMU+1lVgotuBBvznLlzprg+R08Tk6eBrk0wVril9KYhS7ZlwxpWIqEPe3Wa2JJlN8HjmoUBat1goZR2rZcSK47dazdpeqFrm/HS5nLhUlzO4kf0lc/V3GfLny8ct8ubyvpOYfA1jiCctfIcWSbO9vozUbGwz7usF+Y4SlhsLjurtasKn0Ipd20+kCtcb2tm6qwzfrFwqa5ncRKuzKYWkAq1FGptVLFweNyxJ/WWpIqYlno4P9pxPLq8OPXNiD8isrTQ6K0rpVq/1ahy/cpgU1+OUn1k4d5FGIdqUvGy63+xs1aQdSrC4YEEcwdCJiUrqTTc3ZOJ+sp7r+u4+IM3pT2jgOsAKnLUW+Q8Nd6tzU2HwB4SVWGZXW587iKWdXW6KUSKjWuSrDK695TvHiOangZLMh5oiIgCIiAIiIAiIgEdemSNNCLFT4jd6SZCtZBmUEXF1PBlINj5EA/CeZC4KNnTX3l94DiOTD9d3ljxNFy7cdzfg66g8ktn9Riej2HqFjUpKxcksTm1JAU8eIVR6CF6P0BmtSXtMGbvXLK2cG9797Xz1l2hXDjMpuP8AWhHA+EVqwQXY2H+tBzM8256+uxAtNMPSyooVRfKo5kk2HLX4TMvxO86nzM9165drnT3Ry/8A2eJ62EoOCzy3f0N1KnkWu4iIm4uEREAREQBERAERIq1exVEUvUbuIN5tvJP1VHFjoPOwICqrVGWjTNnqX1H1EHfqel7D7TCdbh6C00VEFlUBVA4BRYD4SjsXZPUKS5DVXsajDdpuRBwRbmw8STqTNKXwjbVnl4mspvLHZdRERLDIVcbs9aoF7hh3WXRh5HiPA6GZdUvR9sLr/UQHL+Nd6fqPGb0SqdJS14merh4z12frcxVYEAggg7iNR6GfZZrbFQksl6bHeU0BPMoeyfhKr4OsnBag+z2G/KxIP5h5TM6clwMMqNSO6v8AD1c+xIGxWXvpUTzRiPitxCY+m26oh8My3+F7yu5TdLRk8QDE6dESGpjEXvOg82UfMz4uNVu4Hf7iMR+a1v1nLo5mWxPE8ph6z7kCDnUNz6Im/wBSJYp7DU+2Y1PA9lPyDf6kyxQk9kXRpTlsvPT9mcpLvfDC7bmb/L04O24n7tyJSxeKdH/2perN7K170jyCPuUnk1j5zsFUAAAWA3AftPlSmGBDAEEWIOoIPAjjOrBwUs/Hp5fc9rCVHQVpdr7fD99DlYmhX6KINcO7UT7o7VP/AKbd0fdKyhV2fiae+mtUe9Sax9adQi3kGaWOLR60K1Oez89P11PkSs+PVPaLUp/+pTdR+a2X9Z6pbQpP3KlNvuup+Rkbl+V7k8RBMERErVNqUl0arTB5F1v6C9zPVPFl/ZU6tT7tNwPzOFH6wdcWtWTz47hQSxAA1JJsAOZJ3SWjsnE1N4p0RzY9Y/5VIUeeY+U0ML0XpKQ1TNWcag1bEA81pgBFPja8koNlE69OG7v8Nf0Y+FSriPYLZP6tQEJbnTXQ1D8F8Z0Wy9jphwct2drZ6jau1t1zwA4KLAcpeiXRgkefWxMqmi0XrcRESZmEREAREQBERAEjq4dX7yhvMA/OSRBxq+5S/gtD+jS/In/xH8Eof0aXqin5iXYkMkeRD3UP8ryIaODRO4ir91QPkJNESSVtiaSWwiInToiIgCIiAJWxOzaVT2lNH++qt8xLMQdTa1Rmfyxhf92oelKmPkI/lnC/7tQ/6VP9xNOJHKuRZ76p/p+ZDQwiUxZEVfugD5SaIkittvcREQcEREAREQBERAEREAREQBERAEREAREQBERAEREAREQBERAEREAREQBERAEREARE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8596" y="428604"/>
            <a:ext cx="83582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smtClean="0"/>
              <a:t>KTT </a:t>
            </a:r>
            <a:r>
              <a:rPr lang="en-US" sz="2000" dirty="0" err="1" smtClean="0"/>
              <a:t>Bumi</a:t>
            </a:r>
            <a:r>
              <a:rPr lang="en-US" sz="2000" dirty="0" smtClean="0"/>
              <a:t> (1992) </a:t>
            </a:r>
            <a:r>
              <a:rPr lang="en-US" sz="2000" dirty="0" err="1" smtClean="0"/>
              <a:t>dianggap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kelemahan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kenyataannya</a:t>
            </a:r>
            <a:r>
              <a:rPr lang="en-US" sz="2000" dirty="0" smtClean="0"/>
              <a:t> 10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kemajuan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. Hal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tercermin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Emisi</a:t>
            </a:r>
            <a:r>
              <a:rPr lang="en-US" sz="2000" dirty="0" smtClean="0"/>
              <a:t> </a:t>
            </a:r>
            <a:r>
              <a:rPr lang="en-US" sz="2000" dirty="0" err="1" smtClean="0"/>
              <a:t>karbon</a:t>
            </a:r>
            <a:r>
              <a:rPr lang="en-US" sz="2000" dirty="0" smtClean="0"/>
              <a:t> </a:t>
            </a:r>
            <a:r>
              <a:rPr lang="en-US" sz="2000" dirty="0" err="1" smtClean="0"/>
              <a:t>dioksida</a:t>
            </a:r>
            <a:r>
              <a:rPr lang="en-US" sz="2000" dirty="0" smtClean="0"/>
              <a:t> global </a:t>
            </a:r>
            <a:r>
              <a:rPr lang="en-US" sz="2000" dirty="0" err="1" smtClean="0"/>
              <a:t>naik</a:t>
            </a:r>
            <a:r>
              <a:rPr lang="en-US" sz="2000" dirty="0" smtClean="0"/>
              <a:t> </a:t>
            </a:r>
            <a:r>
              <a:rPr lang="en-US" sz="2000" dirty="0" err="1" smtClean="0"/>
              <a:t>diatas</a:t>
            </a:r>
            <a:r>
              <a:rPr lang="en-US" sz="2000" dirty="0" smtClean="0"/>
              <a:t> 9%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 smtClean="0"/>
              <a:t>Kawasan</a:t>
            </a:r>
            <a:r>
              <a:rPr lang="en-US" sz="2000" dirty="0" smtClean="0"/>
              <a:t> </a:t>
            </a:r>
            <a:r>
              <a:rPr lang="en-US" sz="2000" dirty="0" err="1" smtClean="0"/>
              <a:t>hutan</a:t>
            </a:r>
            <a:r>
              <a:rPr lang="en-US" sz="2000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menciut</a:t>
            </a:r>
            <a:r>
              <a:rPr lang="en-US" sz="2000" dirty="0" smtClean="0"/>
              <a:t> </a:t>
            </a:r>
            <a:r>
              <a:rPr lang="en-US" sz="2000" dirty="0" smtClean="0"/>
              <a:t>2,2% </a:t>
            </a:r>
            <a:r>
              <a:rPr lang="en-US" sz="2000" dirty="0" err="1" smtClean="0"/>
              <a:t>sejak</a:t>
            </a:r>
            <a:r>
              <a:rPr lang="en-US" sz="2000" dirty="0" smtClean="0"/>
              <a:t> 1990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27% </a:t>
            </a:r>
            <a:r>
              <a:rPr lang="en-US" sz="2000" dirty="0" err="1" smtClean="0"/>
              <a:t>terumbu</a:t>
            </a:r>
            <a:r>
              <a:rPr lang="en-US" sz="2000" dirty="0" smtClean="0"/>
              <a:t> </a:t>
            </a:r>
            <a:r>
              <a:rPr lang="en-US" sz="2000" dirty="0" err="1" smtClean="0"/>
              <a:t>karang</a:t>
            </a:r>
            <a:r>
              <a:rPr lang="en-US" sz="2000" dirty="0" smtClean="0"/>
              <a:t> </a:t>
            </a:r>
            <a:r>
              <a:rPr lang="en-US" sz="2000" dirty="0" smtClean="0"/>
              <a:t>rusak10 </a:t>
            </a:r>
            <a:r>
              <a:rPr lang="en-US" sz="2000" dirty="0" err="1" smtClean="0"/>
              <a:t>tahun</a:t>
            </a:r>
            <a:r>
              <a:rPr lang="en-US" sz="2000" dirty="0" smtClean="0"/>
              <a:t> yang  </a:t>
            </a:r>
            <a:r>
              <a:rPr lang="en-US" sz="2000" dirty="0" err="1" smtClean="0"/>
              <a:t>lalu</a:t>
            </a:r>
            <a:r>
              <a:rPr lang="en-US" sz="2000" dirty="0" smtClean="0"/>
              <a:t> 10%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miskin</a:t>
            </a:r>
            <a:r>
              <a:rPr lang="en-US" sz="2000" dirty="0" smtClean="0"/>
              <a:t> </a:t>
            </a:r>
            <a:r>
              <a:rPr lang="en-US" sz="2000" dirty="0" err="1" smtClean="0"/>
              <a:t>dunia</a:t>
            </a:r>
            <a:r>
              <a:rPr lang="en-US" sz="2000" dirty="0" smtClean="0"/>
              <a:t> </a:t>
            </a:r>
            <a:r>
              <a:rPr lang="en-US" sz="2000" dirty="0" err="1" smtClean="0"/>
              <a:t>makin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endParaRPr lang="en-US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14.000 – 30.000 </a:t>
            </a:r>
            <a:r>
              <a:rPr lang="en-US" sz="2000" dirty="0" err="1" smtClean="0"/>
              <a:t>penduduk</a:t>
            </a:r>
            <a:r>
              <a:rPr lang="en-US" sz="2000" dirty="0" smtClean="0"/>
              <a:t> </a:t>
            </a:r>
            <a:r>
              <a:rPr lang="en-US" sz="2000" dirty="0" err="1" smtClean="0"/>
              <a:t>kawasan</a:t>
            </a:r>
            <a:r>
              <a:rPr lang="en-US" sz="2000" dirty="0" smtClean="0"/>
              <a:t> </a:t>
            </a:r>
            <a:r>
              <a:rPr lang="en-US" sz="2000" dirty="0" err="1" smtClean="0"/>
              <a:t>selatan</a:t>
            </a:r>
            <a:r>
              <a:rPr lang="en-US" sz="2000" dirty="0" smtClean="0"/>
              <a:t> </a:t>
            </a:r>
            <a:r>
              <a:rPr lang="en-US" sz="2000" dirty="0" err="1" smtClean="0"/>
              <a:t>mati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tahunnya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 </a:t>
            </a:r>
            <a:r>
              <a:rPr lang="en-US" sz="2000" dirty="0" err="1" smtClean="0"/>
              <a:t>tertular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air.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Anggaran</a:t>
            </a:r>
            <a:r>
              <a:rPr lang="en-US" sz="2000" dirty="0" smtClean="0"/>
              <a:t> </a:t>
            </a:r>
            <a:r>
              <a:rPr lang="en-US" sz="2000" dirty="0" err="1" smtClean="0"/>
              <a:t>bantuan</a:t>
            </a:r>
            <a:r>
              <a:rPr lang="en-US" sz="2000" dirty="0" smtClean="0"/>
              <a:t> </a:t>
            </a:r>
            <a:r>
              <a:rPr lang="en-US" sz="2000" dirty="0" err="1" smtClean="0"/>
              <a:t>luar</a:t>
            </a:r>
            <a:r>
              <a:rPr lang="en-US" sz="2000" dirty="0" smtClean="0"/>
              <a:t> </a:t>
            </a:r>
            <a:r>
              <a:rPr lang="en-US" sz="2000" dirty="0" err="1" smtClean="0"/>
              <a:t>negeri</a:t>
            </a:r>
            <a:r>
              <a:rPr lang="en-US" sz="2000" dirty="0" smtClean="0"/>
              <a:t> </a:t>
            </a:r>
            <a:r>
              <a:rPr lang="en-US" sz="2000" dirty="0" err="1" smtClean="0"/>
              <a:t>menciut</a:t>
            </a:r>
            <a:r>
              <a:rPr lang="en-US" sz="2000" dirty="0" smtClean="0"/>
              <a:t> (1992 = US $ 69 </a:t>
            </a:r>
            <a:r>
              <a:rPr lang="en-US" sz="2000" dirty="0" err="1" smtClean="0"/>
              <a:t>Milyar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ditahun</a:t>
            </a:r>
            <a:r>
              <a:rPr lang="en-US" sz="2000" dirty="0" smtClean="0"/>
              <a:t> 2000 = US $ 53 </a:t>
            </a:r>
            <a:r>
              <a:rPr lang="en-US" sz="2000" dirty="0" err="1" smtClean="0"/>
              <a:t>Milyar</a:t>
            </a:r>
            <a:r>
              <a:rPr lang="en-US" sz="2000" dirty="0" smtClean="0"/>
              <a:t>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utang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 </a:t>
            </a:r>
            <a:r>
              <a:rPr lang="en-US" sz="2000" dirty="0" err="1" smtClean="0"/>
              <a:t>naik</a:t>
            </a:r>
            <a:r>
              <a:rPr lang="en-US" sz="2000" dirty="0" smtClean="0"/>
              <a:t> 34 %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g;base64,/9j/4AAQSkZJRgABAQAAAQABAAD/2wCEAAkGBhQQEBISEBQVFRQVFxUXFBgUGBUYGBoVFBYVFxcVEhYXGyYfFxolGRcUHzsgJScrLCwsFR8xNTAtNSYrLCsBCQoKDgwOGg8PGjAlHyUsKS8qNCksLiwpLCwsLSwpLCwsLCwtLCksLCwsLCosLC8pMSwsLC0uNSwsLzQsLCwpLP/AABEIALQA8AMBIgACEQEDEQH/xAAbAAEAAwEBAQEAAAAAAAAAAAAAAwQFBgIBB//EAEYQAAIBAgMEBwQIBAMGBwAAAAECAAMRBBIhBTFBUQYTIjJhcYEzUpGxFEJicoKSocEVFlOiI0PwJFRjg5OyBzRzo9HS4f/EABoBAQADAQEBAAAAAAAAAAAAAAACAwQBBQb/xAAwEQACAQIEAwUIAwEAAAAAAAAAAQIDEQQSITFBUaEiMmGR8AUTcYGxwdHhFEJSI//aAAwDAQACEQMRAD8A/cYiIAiIgCIiAIiIAiIgCIiAIiIAiIgCIiAIiIAiIgCIiAIiIAiIgCIiAIiIAiIgCIiAIiIAiJj4vpEoJSgvWsNCQbU1PJqmtz4KCZOMJTdkRlJR1ZsShi9uUaTZWqDN7q3ZvVVuR6zEqrUq+3qFh7iXpp5GxzN6t6T1RoKgyooUclAA+AmmOHS7z8jPKu/6rzLr9JCfZ0Kh8XKUx/cc36SF9s4g7kop5tUf5KkjiWqnBcCp1JvifRtHFe/Q9KL/AL1oO0cV79D1ov8AtWnyJLLHkvI5mlzJE2ziBvSi/k1RPmr/ADkydJCPaUKg8UKVB/ac36SrEi6UHwOqpNcTWwm3KNVsq1Bm91rq3orWJ9JfnL1qCuMrqGHJgCPgZ5pLUpewqED3HvUTyFzmX0b0lUsOv6vzLY13/ZeR1UTHwnSJSQldeqY6Ak3pseS1NLHwYAzYmaUJQdmaIyUtUIiJAkIiIAiIgCIiAIiIAiIgCIiAJHXrrTUu5CqouSdAAOJkk5nG4r6TUv8A5NNuwODup1qHmoOgHME8rW0qed+BXUnkR8xeMfFb81OjwXUPUHOod6r9jfz5T6iBQAoAA0AGgA5ADdPsTekkrIxNtu7EREHBE81aoRWZjZVBJJ4AC5J9BKuz9qpXvkDjsowzqVutTNlZb7wcpnbcRcuREjpVwxYAMMpym6kAmwN1J7w13jxgEkSvR2gj1alIXz0ghcEEC1QEqQePdMsQBEROA+OgYEMAQdCDqCORB3z5hMY+F3ZqlHiupemOdPiy/Y3jhynqIaTVmdTad0dDQrrUUOhDKwuCNQQeIkk5nBYr6NU/4NRu2PcdjYVByUnQjmQed+mmCrTyPwNtOedCIiVFgiIgCIiAIiIAiIgCIiAZfSHFFaQRDZqrBARvAIJdh4hA3raZqIFACiwAAAHADQAekl20+bFU19ykzetR1UH4I4/EZHPQpRtBGGq7zYiIlhWIiIBFjEJpuFClirABu6SVNg32SbA+E5in0cqilWRFyU2qUGSg1QMMtNgayBrkBX3WvbTXfOsiTjNx2IuNzlqfR6oFw4qItREfEl6OZbBaxPVBc3ZOQXHhfTdK+0Oj+Ic4lVpU+rq1atQX6om7UFpoyhtF7QYk94BgRredjEl71nMiMHo9s2rSq1HqrYNRwiXzKxL0KbI97G+pN7zeiJBu7uSSsIiJE6IiIB8dAwIYXBBBB4g6EGaXR7FFqRRzd6TFCTvIABRj4lCvreZ0k2K+XFVF9+kjetN2Un4Og/CJXVjeDLKTtNHQxETzzcIiIAiIgCIiAIiQ4nFpSXNUYKPHieQHE+AnG7bnG0ldk0TIqbWd/ZJlHvVN/wCGmNfiRK70C/tHd/C+Vfypa/reUuuuGpllioruq/0K+28QqYsFmAzUQPG6VCbWGu6p+h5SEY0HctQ+SN+4EmxWHWmFdFChDdsoA7LaMTblcH0k09PD1feU0zya2JqKbtZFP6U3ClU/tHzaPpTf0qn9n/2lyJeU/wAirz6FM4229Kg/AT8rz6uPpk2zgHkeyfg1pbnx0BFiARyOo+Bi5JYqot7evmeIkJ2cg7l0P2DYfl7v6TyRUTlUHhZX+Hdb9J25fHFxfeVuv76FiJFRxKvcA6jep0YeYPzkWO2pTo2Dt2j3VUZnb7qjUjx3TqV9EbKf/Tua/AtRMKptSvU7gWivNrPU/KOwnrm9JVfZ6v7UtVP/ABGLD8nd/SXKi+J6VP2fOXfdur/HU2a23aCGxqpfkpzn1CXIkH8x0z3UrN5UmH/daVadMKLKAByAAHwE9S1UYmuPs+kt2/XyJf5i5Yet/wC2Pm8+jpFzoVx6Ifk8hid91An/AAaPLqWR0jpXswqr4tSe3xUGXej+0qVbFk06iNlokWB1u9QG2U67qfLiOcyZ82Xgkqo9SoisKjXXMA3YUZUIuONi34pkxajSpNrfb18rnF7OpN3Ta6/g/Q4nG0qLU/Y1alPwzZ0/JUuB6Wl/D9I6tPSvTzr79G9/xUmNx+Et5CeIqi4ieDku679H6+Z0cSvgdoU6656Th13acDyYb1PgdZYlpjaadmIiIOCImbtPGm/VUzZiLuw+op5faPDlv5XjKSirshUqKEbs+43atmNOkAzjvE91PvW3n7I9bSimH7WdiXf3m3+Sjco8BPdKkEAVRYD/AESTxPjPcxSk5O7PKnOVR3l+hERIkD4RcWO6UaXYPVn8B5qOHmN3lYy/I8RQDix8wRvBG4jxmjD1vdS8CqrTzrTciZgBcmwGpJ0AA3kmcVsrpNVD3JasKmlNcy2UtVfKHe3YbIo7Ot99xOwWqVOSpofqn6reXI/Z+F5NPY79nFmBpnN4nphlqMi0g2UlRd8pJFQUu7lNrsdNdwvK21ulbFalNB1bDTPnF1Zaq02JUr3bltb7hewnWxO2fM5Z8zlf5lfrqbBG7dOkOpLAWqVWcgsSNOwnrmG686qJm1ycQxpr7JTaoR9duNMHgo4nju5zjeRXZfQoSqyyor47E9fpRGgPtuIPEUef3u75zNp4XqCS4vmOtU6sTw60nd57vKdZSwIsABoN1v2irgRYgjTjf95RHEzjK6PpsLBYbufPxOenP4vaJ+mOvW2SnTUsiuAxftOQiZSXOVbFbjfOhxOENBgP8tjZfsn3D4cj6cp8ntUasakcyPcpVFJXRzB6aWXMaQy66ipfdTWpbuWv2lFuZ42nhOljBz2AwZm31L2sUpgIQgAXObm99LnlOko4RULlBYuczanVuep3yaXXXItzR5HJ4PpQ1SuDYim1LVVcELbrGNXug91LcLZhNDoxtV6yZXBYoqlqhI1ZwGsFA3ZTv+yZuSDrGqMUo6sO8x1VPP3m+z8bCRnOMU29ELp6JB0NVupXdvqkfVQ8L+827yueU3FUAAAWA0AHIcBIcHg1pLlW/Nid7Md7MeJk8+axeJ9/LTZbfk7sIiJjBC+F7XWU2NOp76byBuDg6Ovgb+FpsbK6QZmFLEAJVPdIvkqW9y+qt9g68iRrM2eK9BXUqwuD6ajUEEagg63GonU2tiFSnGorS8+K9cjr4mHsHarE9RWN3AvTc/5iDff7a6XHG4I423JpTurnj1KbpyyshxmJFKmznWw3czuAHiTYesyKFMgXbVmOZzzY77eA3DwAlnbTXNFObFj5U1uP7isimStK8rcjycTLNO3IRESozCIiAIiIB5q0gwKsAQd4MqNQdO7215E9ofdY97yPxl2JbTrTpvslc6cZ7lKniVY23N7raN8Dv8xJZLWoK4swBHiPlylc4EjuOw8G7Y/XX9Z6MMbB95WM0qEltqVdq4kogCGzuQiHkTclvRQT6Tldl9KBhqJ7S1lOJNOm4qjIUdQ9Pq2CHUAhWU7mDm/CdBjMHXesCqo4pqRo2Q3qEG9muO6oG/iZJTqVlNmoVhbiMrD0KtKqmKpTdlJaeJ7mCoOnSTa1fpGZV/8AEjqmxYalRthwdOvJLMXZVLMKeVFyoxNs5VmRTYkiTVOneQAtTzK3WOxFVWKBXrqEpqKYz/8Al6hAuDodTYX0Rtm2+nXH/Kq/sIO2b7qdc/8AKq/uJHMuZtszja3S5sVUFLsqtZ6VOyVg+QpUcs69gXR7KmbTXLYHUi/0f2mcTQWoy5SdwJBJX6rG24lbG3DdN+pUrMbLQrG/PKo9czSjW2XiBUzFadPMLdpi5unGyW4MB3uEvwuMpU52clZ+JpwzanbmJDVxaqcurNwVRmb8o3DxNhLKbFv7Wo7eC/4a/wBva+LS9hsKlMWpqqjkoA9TzPiZuqe0ace4r9F+T08pm0tnVKvtD1ae6p7Z+840XyXXx4TUoUFRQqAKo3Abp7ieTWxFSs+0/lwJCIiZwIiIAiIgEWJpkgFDZ0IameTjdfwOoPgTOo2bjhXpJVUWDC9jvB3Mp8QQR6TnJe6LVLHEU+CuHXyqqCf7w8spuzM2Khmp5uX09WLG1fb0fuVh63on5AzxJ9tpYU6nuOL/AHXBQ/MH0kEpqK02fKV1arL5fS32MXbm2WoVaagoEdKrMTTqOR1QU6BHFwc3paWMRtxKJyViQ4pq7lVYoAWCFgfdznztJMZsvrKtOqKjI1MOFyhCO3YNfMp4AfCU8T0YWoGz1ahLUjSYnJcqanWX7u/N6W0tKHm1sZHnu7FsbZTMyAOWVwhGU3zMCQRzFhe8q4LpNTZaQYnO6qwyI+Uhn6sEX1Azc90u/wAMXruuuesKBL6W0vZrWtm1I8jaVdmdHlw7Iy1HOSn1QDZLZM5fWyg3zGO1c727n09JqGV3u2VFzk5TqmbJnT3lzaXkh29TuB279YaVspv1gXPlI8V1EqHolT6t6ed7NT6od2608/WZV7Ova4m5k/8AAF6zrOse/W9duS2fq+r93dl4R2zidTifaXSSgylsxCin1typF6d8uYc+1pbnPf8AH6emj3LmnlyHMKgXPlI4HLrKlLolTC5C7svUmhY5e4XNS9wveDcfCT09gKvV2Yjq6nWDKlJAWy5O0EQA6E+OvgI7YTnxPWF2+lWqlOmGYPS60PbS2YKAR55vIi3Gacytn9HloNSKO/8Ah0zS1ydpC5ezdneGO8WmrOxvbUnHNbtHjAn/ABKvmn/bL0o0jlqjk62/ElyP0LfCR9INoPQoiomX2lNTmBICu4UnQjUXv6Tx6qtUkvH66n0VB5qcWuS6aGlE58dKVpNUXEkApl0ppUzDsl2vckEBSlyDpfxEqt0wJTFZQvWU2/wVKuAyFkpjN2u9nYroRu3Ssuszqpn7V+p5t8pJszalPEKWpHMAxUmxAJG8rfeJW2jUvUt7ot6tqf0Cy6hG9SK8fpqW0V2ytERPeN5Rp7cos/Vh+1myEZag7e/KWK2Btra8vTmMHSqU8TXqdXiO1iLoosKTIyU6Zep5dpvwiHweI6rG5etGIY1eqYuerKFlNMU+1lVgotuBBvznLlzprg+R08Tk6eBrk0wVril9KYhS7ZlwxpWIqEPe3Wa2JJlN8HjmoUBat1goZR2rZcSK47dazdpeqFrm/HS5nLhUlzO4kf0lc/V3GfLny8ct8ubyvpOYfA1jiCctfIcWSbO9vozUbGwz7usF+Y4SlhsLjurtasKn0Ipd20+kCtcb2tm6qwzfrFwqa5ncRKuzKYWkAq1FGptVLFweNyxJ/WWpIqYlno4P9pxPLq8OPXNiD8isrTQ6K0rpVq/1ahy/cpgU1+OUn1k4d5FGIdqUvGy63+xs1aQdSrC4YEEcwdCJiUrqTTc3ZOJ+sp7r+u4+IM3pT2jgOsAKnLUW+Q8Nd6tzU2HwB4SVWGZXW587iKWdXW6KUSKjWuSrDK695TvHiOangZLMh5oiIgCIiAIiIAiIgEdemSNNCLFT4jd6SZCtZBmUEXF1PBlINj5EA/CeZC4KNnTX3l94DiOTD9d3ljxNFy7cdzfg66g8ktn9Riej2HqFjUpKxcksTm1JAU8eIVR6CF6P0BmtSXtMGbvXLK2cG9797Xz1l2hXDjMpuP8AWhHA+EVqwQXY2H+tBzM8256+uxAtNMPSyooVRfKo5kk2HLX4TMvxO86nzM9165drnT3Ry/8A2eJ62EoOCzy3f0N1KnkWu4iIm4uEREAREQBERAERIq1exVEUvUbuIN5tvJP1VHFjoPOwICqrVGWjTNnqX1H1EHfqel7D7TCdbh6C00VEFlUBVA4BRYD4SjsXZPUKS5DVXsajDdpuRBwRbmw8STqTNKXwjbVnl4mspvLHZdRERLDIVcbs9aoF7hh3WXRh5HiPA6GZdUvR9sLr/UQHL+Nd6fqPGb0SqdJS14merh4z12frcxVYEAggg7iNR6GfZZrbFQksl6bHeU0BPMoeyfhKr4OsnBag+z2G/KxIP5h5TM6clwMMqNSO6v8AD1c+xIGxWXvpUTzRiPitxCY+m26oh8My3+F7yu5TdLRk8QDE6dESGpjEXvOg82UfMz4uNVu4Hf7iMR+a1v1nLo5mWxPE8ph6z7kCDnUNz6Im/wBSJYp7DU+2Y1PA9lPyDf6kyxQk9kXRpTlsvPT9mcpLvfDC7bmb/L04O24n7tyJSxeKdH/2perN7K170jyCPuUnk1j5zsFUAAAWA3AftPlSmGBDAEEWIOoIPAjjOrBwUs/Hp5fc9rCVHQVpdr7fD99DlYmhX6KINcO7UT7o7VP/AKbd0fdKyhV2fiae+mtUe9Sax9adQi3kGaWOLR60K1Oez89P11PkSs+PVPaLUp/+pTdR+a2X9Z6pbQpP3KlNvuup+Rkbl+V7k8RBMERErVNqUl0arTB5F1v6C9zPVPFl/ZU6tT7tNwPzOFH6wdcWtWTz47hQSxAA1JJsAOZJ3SWjsnE1N4p0RzY9Y/5VIUeeY+U0ML0XpKQ1TNWcag1bEA81pgBFPja8koNlE69OG7v8Nf0Y+FSriPYLZP6tQEJbnTXQ1D8F8Z0Wy9jphwct2drZ6jau1t1zwA4KLAcpeiXRgkefWxMqmi0XrcRESZmEREAREQBERAEjq4dX7yhvMA/OSRBxq+5S/gtD+jS/In/xH8Eof0aXqin5iXYkMkeRD3UP8ryIaODRO4ir91QPkJNESSVtiaSWwiInToiIgCIiAJWxOzaVT2lNH++qt8xLMQdTa1Rmfyxhf92oelKmPkI/lnC/7tQ/6VP9xNOJHKuRZ76p/p+ZDQwiUxZEVfugD5SaIkittvcREQcEREAREQBERAEREAREQBERAEREAREQBERAEREAREQBERAEREAREQBERAEREARE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0034" y="1928802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/>
              <a:t>Penentuan</a:t>
            </a:r>
            <a:r>
              <a:rPr lang="en-US" sz="2400" dirty="0" smtClean="0"/>
              <a:t> </a:t>
            </a:r>
            <a:r>
              <a:rPr lang="en-US" sz="2400" dirty="0" err="1" smtClean="0"/>
              <a:t>harga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memadai</a:t>
            </a: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/>
              <a:t>Partisipasi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/>
              <a:t>Pengaturan</a:t>
            </a:r>
            <a:r>
              <a:rPr lang="en-US" sz="2400" dirty="0" smtClean="0"/>
              <a:t> </a:t>
            </a:r>
            <a:r>
              <a:rPr lang="en-US" sz="2400" dirty="0" err="1" smtClean="0"/>
              <a:t>hak</a:t>
            </a:r>
            <a:r>
              <a:rPr lang="en-US" sz="2400" dirty="0" smtClean="0"/>
              <a:t> </a:t>
            </a:r>
            <a:r>
              <a:rPr lang="en-US" sz="2400" dirty="0" err="1" smtClean="0"/>
              <a:t>kepemilikan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jelas</a:t>
            </a: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/>
              <a:t>Peningkatan</a:t>
            </a:r>
            <a:r>
              <a:rPr lang="en-US" sz="2400" dirty="0" smtClean="0"/>
              <a:t> status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kaum</a:t>
            </a:r>
            <a:r>
              <a:rPr lang="en-US" sz="2400" dirty="0" smtClean="0"/>
              <a:t> </a:t>
            </a:r>
            <a:r>
              <a:rPr lang="en-US" sz="2400" dirty="0" err="1" smtClean="0"/>
              <a:t>perempuan</a:t>
            </a: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/>
              <a:t>Pengendalian</a:t>
            </a:r>
            <a:r>
              <a:rPr lang="en-US" sz="2400" dirty="0" smtClean="0"/>
              <a:t> </a:t>
            </a:r>
            <a:r>
              <a:rPr lang="en-US" sz="2400" dirty="0" err="1" smtClean="0"/>
              <a:t>emisi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57148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Apa</a:t>
            </a:r>
            <a:r>
              <a:rPr lang="en-US" sz="2800" dirty="0" smtClean="0"/>
              <a:t> yang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negara-negara</a:t>
            </a:r>
            <a:r>
              <a:rPr lang="en-US" sz="2800" dirty="0" smtClean="0"/>
              <a:t> </a:t>
            </a:r>
            <a:r>
              <a:rPr lang="en-US" sz="2800" dirty="0" err="1" smtClean="0"/>
              <a:t>berkembang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8143932" cy="755669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Ilmu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214422"/>
            <a:ext cx="80724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kemiskinan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degradasi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menjurus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perusakan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henti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pendududk</a:t>
            </a:r>
            <a:r>
              <a:rPr lang="en-US" dirty="0" smtClean="0"/>
              <a:t>, </a:t>
            </a:r>
            <a:r>
              <a:rPr lang="en-US" dirty="0" err="1" smtClean="0"/>
              <a:t>desakan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sda</a:t>
            </a:r>
            <a:r>
              <a:rPr lang="en-US" dirty="0" smtClean="0"/>
              <a:t> yang </a:t>
            </a:r>
            <a:r>
              <a:rPr lang="en-US" dirty="0" err="1" smtClean="0"/>
              <a:t>berlebihan</a:t>
            </a:r>
            <a:r>
              <a:rPr lang="en-US" dirty="0" smtClean="0"/>
              <a:t> 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i="1" dirty="0" smtClean="0"/>
              <a:t>ignorance</a:t>
            </a:r>
            <a:r>
              <a:rPr lang="en-US" dirty="0" smtClean="0"/>
              <a:t> </a:t>
            </a:r>
            <a:r>
              <a:rPr lang="en-US" dirty="0" err="1" smtClean="0"/>
              <a:t>menjadikan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menyadari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sesungguhnya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tumpuan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degradasi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munculnya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kenyamanan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– yang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 </a:t>
            </a:r>
            <a:r>
              <a:rPr lang="en-US" dirty="0" err="1" smtClean="0"/>
              <a:t>dipikul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20% </a:t>
            </a: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yang paling </a:t>
            </a:r>
            <a:r>
              <a:rPr lang="en-US" dirty="0" err="1" smtClean="0"/>
              <a:t>miskin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yang paling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menanggung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 per </a:t>
            </a:r>
            <a:r>
              <a:rPr lang="en-US" dirty="0" err="1" smtClean="0"/>
              <a:t>kapita</a:t>
            </a:r>
            <a:r>
              <a:rPr lang="en-US" dirty="0" smtClean="0"/>
              <a:t>,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marjinal</a:t>
            </a:r>
            <a:r>
              <a:rPr lang="en-US" dirty="0" smtClean="0"/>
              <a:t> 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sanitasi</a:t>
            </a:r>
            <a:r>
              <a:rPr lang="en-US" dirty="0" smtClean="0"/>
              <a:t>,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 air </a:t>
            </a:r>
            <a:r>
              <a:rPr lang="en-US" dirty="0" err="1" smtClean="0"/>
              <a:t>bersihh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minim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kemunculan</a:t>
            </a:r>
            <a:r>
              <a:rPr lang="en-US" dirty="0" smtClean="0"/>
              <a:t> 80 </a:t>
            </a:r>
            <a:r>
              <a:rPr lang="en-US" dirty="0" err="1" smtClean="0"/>
              <a:t>persen</a:t>
            </a:r>
            <a:r>
              <a:rPr lang="en-US" dirty="0" smtClean="0"/>
              <a:t> </a:t>
            </a:r>
            <a:r>
              <a:rPr lang="en-US" dirty="0" err="1" smtClean="0"/>
              <a:t>wabah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857232"/>
            <a:ext cx="80724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mulanya</a:t>
            </a:r>
            <a:r>
              <a:rPr lang="en-US" sz="2000" dirty="0" smtClean="0"/>
              <a:t> </a:t>
            </a:r>
            <a:r>
              <a:rPr lang="en-US" sz="2000" dirty="0" err="1" smtClean="0"/>
              <a:t>perhatian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kelestarian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bermula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persepsi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dukung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bumi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serba</a:t>
            </a:r>
            <a:r>
              <a:rPr lang="en-US" sz="2000" dirty="0" smtClean="0"/>
              <a:t> </a:t>
            </a:r>
            <a:r>
              <a:rPr lang="en-US" sz="2000" dirty="0" err="1" smtClean="0"/>
              <a:t>terbatas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semacam</a:t>
            </a:r>
            <a:r>
              <a:rPr lang="en-US" sz="2000" dirty="0" smtClean="0"/>
              <a:t> </a:t>
            </a:r>
            <a:r>
              <a:rPr lang="en-US" sz="2000" dirty="0" err="1" smtClean="0"/>
              <a:t>angka</a:t>
            </a:r>
            <a:r>
              <a:rPr lang="en-US" sz="2000" dirty="0" smtClean="0"/>
              <a:t> </a:t>
            </a:r>
            <a:r>
              <a:rPr lang="en-US" sz="2000" dirty="0" err="1" smtClean="0"/>
              <a:t>maksimal</a:t>
            </a:r>
            <a:r>
              <a:rPr lang="en-US" sz="2000" dirty="0" smtClean="0"/>
              <a:t> </a:t>
            </a:r>
            <a:r>
              <a:rPr lang="en-US" sz="2000" dirty="0" err="1" smtClean="0"/>
              <a:t>penduduk</a:t>
            </a:r>
            <a:r>
              <a:rPr lang="en-US" sz="2000" dirty="0" smtClean="0"/>
              <a:t> </a:t>
            </a:r>
            <a:r>
              <a:rPr lang="en-US" sz="2000" dirty="0" err="1" smtClean="0"/>
              <a:t>buni</a:t>
            </a:r>
            <a:r>
              <a:rPr lang="en-US" sz="2000" dirty="0" smtClean="0"/>
              <a:t> yang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dilampaui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kebutuhan-kebutuhan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sebagian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umat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terpenuhi</a:t>
            </a:r>
            <a:r>
              <a:rPr lang="en-US" sz="2000" dirty="0" smtClean="0"/>
              <a:t> . </a:t>
            </a:r>
          </a:p>
          <a:p>
            <a:pPr algn="just"/>
            <a:endParaRPr lang="en-US" sz="2000" dirty="0">
              <a:sym typeface="Wingdings" pitchFamily="2" charset="2"/>
            </a:endParaRPr>
          </a:p>
          <a:p>
            <a:pPr algn="just"/>
            <a:r>
              <a:rPr lang="en-US" sz="2000" dirty="0" err="1" smtClean="0">
                <a:sym typeface="Wingdings" pitchFamily="2" charset="2"/>
              </a:rPr>
              <a:t>Berbagai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penelitian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mengunkapkan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bahawa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kerusakan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lingkungan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hidup</a:t>
            </a:r>
            <a:r>
              <a:rPr lang="en-US" sz="2000" dirty="0" smtClean="0">
                <a:sym typeface="Wingdings" pitchFamily="2" charset="2"/>
              </a:rPr>
              <a:t>  global </a:t>
            </a:r>
            <a:r>
              <a:rPr lang="en-US" sz="2000" dirty="0" err="1" smtClean="0">
                <a:sym typeface="Wingdings" pitchFamily="2" charset="2"/>
              </a:rPr>
              <a:t>disebabkan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oleh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satu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milyar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orang</a:t>
            </a:r>
            <a:r>
              <a:rPr lang="en-US" sz="2000" dirty="0" smtClean="0">
                <a:sym typeface="Wingdings" pitchFamily="2" charset="2"/>
              </a:rPr>
              <a:t> paling </a:t>
            </a:r>
            <a:r>
              <a:rPr lang="en-US" sz="2000" dirty="0" err="1" smtClean="0">
                <a:sym typeface="Wingdings" pitchFamily="2" charset="2"/>
              </a:rPr>
              <a:t>kaya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satu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milyar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orang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miskin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n-US" sz="2000" dirty="0" err="1" smtClean="0">
                <a:sym typeface="Wingdings" pitchFamily="2" charset="2"/>
              </a:rPr>
              <a:t>Persepsi</a:t>
            </a:r>
            <a:r>
              <a:rPr lang="en-US" sz="2000" dirty="0" smtClean="0">
                <a:sym typeface="Wingdings" pitchFamily="2" charset="2"/>
              </a:rPr>
              <a:t> : </a:t>
            </a:r>
            <a:r>
              <a:rPr lang="en-US" sz="2000" dirty="0" err="1" smtClean="0">
                <a:sym typeface="Wingdings" pitchFamily="2" charset="2"/>
              </a:rPr>
              <a:t>Benar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atau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Salah</a:t>
            </a:r>
            <a:r>
              <a:rPr lang="en-US" sz="2000" dirty="0" smtClean="0">
                <a:sym typeface="Wingdings" pitchFamily="2" charset="2"/>
              </a:rPr>
              <a:t>??</a:t>
            </a:r>
            <a:endParaRPr lang="en-US" sz="2000" dirty="0" smtClean="0"/>
          </a:p>
          <a:p>
            <a:pPr algn="just"/>
            <a:endParaRPr lang="en-US" sz="2000" dirty="0" smtClean="0">
              <a:sym typeface="Wingdings" pitchFamily="2" charset="2"/>
            </a:endParaRPr>
          </a:p>
          <a:p>
            <a:pPr algn="just"/>
            <a:r>
              <a:rPr lang="en-US" sz="2000" dirty="0" err="1" smtClean="0">
                <a:sym typeface="Wingdings" pitchFamily="2" charset="2"/>
              </a:rPr>
              <a:t>Cepatnya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pertumbuhan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penduduk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negara-negara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berkembang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telah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menyusutkan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persediaan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tanah</a:t>
            </a:r>
            <a:r>
              <a:rPr lang="en-US" sz="2000" dirty="0" smtClean="0">
                <a:sym typeface="Wingdings" pitchFamily="2" charset="2"/>
              </a:rPr>
              <a:t>, air </a:t>
            </a:r>
            <a:r>
              <a:rPr lang="en-US" sz="2000" dirty="0" err="1" smtClean="0">
                <a:sym typeface="Wingdings" pitchFamily="2" charset="2"/>
              </a:rPr>
              <a:t>dan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bahan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bakar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kayu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serta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menimbulkan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berbagai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masalah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kesehatan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err="1" smtClean="0">
                <a:sym typeface="Wingdings" pitchFamily="2" charset="2"/>
              </a:rPr>
              <a:t>sanitasi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dsb</a:t>
            </a:r>
            <a:r>
              <a:rPr lang="en-US" sz="2000" dirty="0" smtClean="0">
                <a:sym typeface="Wingdings" pitchFamily="2" charset="2"/>
              </a:rPr>
              <a:t>.</a:t>
            </a:r>
          </a:p>
          <a:p>
            <a:pPr algn="just"/>
            <a:endParaRPr lang="en-US" sz="2000" dirty="0">
              <a:sym typeface="Wingdings" pitchFamily="2" charset="2"/>
            </a:endParaRP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grs0X87Mgrk/Tc2DSk8q_RI/AAAAAAAAACQ/_RyX6YSaRR8/s1600/Africa_pobre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929090" cy="3286148"/>
          </a:xfrm>
          <a:prstGeom prst="rect">
            <a:avLst/>
          </a:prstGeom>
          <a:noFill/>
        </p:spPr>
      </p:pic>
      <p:pic>
        <p:nvPicPr>
          <p:cNvPr id="2052" name="Picture 4" descr="http://farm3.static.flickr.com/2438/3598907322_03135715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14554"/>
            <a:ext cx="4429156" cy="2411890"/>
          </a:xfrm>
          <a:prstGeom prst="rect">
            <a:avLst/>
          </a:prstGeom>
          <a:noFill/>
        </p:spPr>
      </p:pic>
      <p:pic>
        <p:nvPicPr>
          <p:cNvPr id="2054" name="Picture 6" descr="http://www.myhelpafrica.com/web-articles/SMH/pover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071810"/>
            <a:ext cx="3040084" cy="2857520"/>
          </a:xfrm>
          <a:prstGeom prst="rect">
            <a:avLst/>
          </a:prstGeom>
          <a:noFill/>
        </p:spPr>
      </p:pic>
      <p:pic>
        <p:nvPicPr>
          <p:cNvPr id="2058" name="Picture 10" descr="http://2.bp.blogspot.com/_uzIZataM6cE/TJOStkkiFNI/AAAAAAAAAKw/n5zuqMrUe0Y/s1600/pover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929066"/>
            <a:ext cx="2872760" cy="2071702"/>
          </a:xfrm>
          <a:prstGeom prst="rect">
            <a:avLst/>
          </a:prstGeom>
          <a:noFill/>
        </p:spPr>
      </p:pic>
      <p:pic>
        <p:nvPicPr>
          <p:cNvPr id="2060" name="Picture 12" descr="http://www.photoarchivenews.com/archives/OnAsia%20Environme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071942"/>
            <a:ext cx="3500462" cy="1962402"/>
          </a:xfrm>
          <a:prstGeom prst="rect">
            <a:avLst/>
          </a:prstGeom>
          <a:noFill/>
        </p:spPr>
      </p:pic>
      <p:pic>
        <p:nvPicPr>
          <p:cNvPr id="2062" name="Picture 14" descr="http://blogs.newamericamedia.org/images/13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642918"/>
            <a:ext cx="2000264" cy="2000264"/>
          </a:xfrm>
          <a:prstGeom prst="rect">
            <a:avLst/>
          </a:prstGeom>
          <a:noFill/>
        </p:spPr>
      </p:pic>
      <p:pic>
        <p:nvPicPr>
          <p:cNvPr id="2064" name="Picture 16" descr="http://earthfirst.com/wp-content/uploads/2008/10/rainforest-destructio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642918"/>
            <a:ext cx="235745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85794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 </a:t>
            </a:r>
            <a:r>
              <a:rPr lang="en-US" sz="2400" dirty="0" err="1" smtClean="0"/>
              <a:t>pencapaian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berkesinambungan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sekaligus</a:t>
            </a:r>
            <a:r>
              <a:rPr lang="en-US" sz="2400" dirty="0" smtClean="0"/>
              <a:t> </a:t>
            </a:r>
            <a:r>
              <a:rPr lang="en-US" sz="2400" dirty="0" err="1" smtClean="0"/>
              <a:t>ramah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environtmentally</a:t>
            </a:r>
            <a:r>
              <a:rPr lang="en-US" sz="2400" i="1" dirty="0" smtClean="0"/>
              <a:t> sustainable growth )</a:t>
            </a:r>
          </a:p>
          <a:p>
            <a:pPr algn="just"/>
            <a:endParaRPr lang="en-US" sz="2400" dirty="0"/>
          </a:p>
        </p:txBody>
      </p:sp>
      <p:pic>
        <p:nvPicPr>
          <p:cNvPr id="17410" name="Picture 2" descr="http://www.papermasters.com/images/sustainable-develo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56218"/>
            <a:ext cx="4714908" cy="3430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142984"/>
            <a:ext cx="8143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Pembangunan </a:t>
            </a:r>
            <a:r>
              <a:rPr lang="en-US" sz="2400" dirty="0" err="1" smtClean="0"/>
              <a:t>berkelanjutan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i="1" dirty="0" smtClean="0"/>
              <a:t>sustainable development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dirty="0" err="1" smtClean="0"/>
              <a:t>pembangunan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berkelanjutan</a:t>
            </a:r>
            <a:r>
              <a:rPr lang="en-US" sz="2400" dirty="0" smtClean="0"/>
              <a:t> </a:t>
            </a:r>
            <a:r>
              <a:rPr lang="en-US" sz="2400" dirty="0" err="1" smtClean="0"/>
              <a:t>diperkenalkan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i="1" dirty="0" smtClean="0"/>
              <a:t>World Conservation Strategy </a:t>
            </a:r>
            <a:r>
              <a:rPr lang="en-US" sz="2400" dirty="0" smtClean="0"/>
              <a:t> (</a:t>
            </a:r>
            <a:r>
              <a:rPr lang="en-US" sz="2400" dirty="0" err="1" smtClean="0"/>
              <a:t>Strategi</a:t>
            </a:r>
            <a:r>
              <a:rPr lang="en-US" sz="2400" dirty="0" smtClean="0"/>
              <a:t> </a:t>
            </a:r>
            <a:r>
              <a:rPr lang="en-US" sz="2400" dirty="0" err="1" smtClean="0"/>
              <a:t>Konservasi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) yang </a:t>
            </a:r>
            <a:r>
              <a:rPr lang="en-US" sz="2400" dirty="0" err="1" smtClean="0"/>
              <a:t>diterbitkan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 United Nations Environment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(UNEP), International Union for Conservation of Nature and Natural Resources  (IUCN), </a:t>
            </a:r>
            <a:r>
              <a:rPr lang="en-US" sz="2400" dirty="0" err="1" smtClean="0"/>
              <a:t>dan</a:t>
            </a:r>
            <a:r>
              <a:rPr lang="en-US" sz="2400" dirty="0" smtClean="0"/>
              <a:t> World Wide Fund for Nature (WWF) </a:t>
            </a:r>
            <a:r>
              <a:rPr lang="en-US" sz="2400" dirty="0" err="1" smtClean="0"/>
              <a:t>pada</a:t>
            </a:r>
            <a:r>
              <a:rPr lang="en-US" sz="2400" dirty="0" smtClean="0"/>
              <a:t> 1980. </a:t>
            </a:r>
            <a:r>
              <a:rPr lang="en-US" sz="2400" dirty="0" err="1" smtClean="0"/>
              <a:t>Pada</a:t>
            </a:r>
            <a:r>
              <a:rPr lang="en-US" sz="2400" dirty="0" smtClean="0"/>
              <a:t> 1982,  UNEP </a:t>
            </a:r>
            <a:r>
              <a:rPr lang="en-US" sz="2400" dirty="0" err="1" smtClean="0"/>
              <a:t>menyelenggarakan</a:t>
            </a:r>
            <a:r>
              <a:rPr lang="en-US" sz="2400" dirty="0" smtClean="0"/>
              <a:t> </a:t>
            </a:r>
            <a:r>
              <a:rPr lang="en-US" sz="2400" dirty="0" err="1" smtClean="0"/>
              <a:t>sidang</a:t>
            </a:r>
            <a:r>
              <a:rPr lang="en-US" sz="2400" dirty="0" smtClean="0"/>
              <a:t> </a:t>
            </a:r>
            <a:r>
              <a:rPr lang="en-US" sz="2400" dirty="0" err="1" smtClean="0"/>
              <a:t>istimewa</a:t>
            </a:r>
            <a:r>
              <a:rPr lang="en-US" sz="2400" dirty="0" smtClean="0"/>
              <a:t> </a:t>
            </a:r>
            <a:r>
              <a:rPr lang="en-US" sz="2400" dirty="0" err="1" smtClean="0"/>
              <a:t>memperingati</a:t>
            </a:r>
            <a:r>
              <a:rPr lang="en-US" sz="2400" dirty="0" smtClean="0"/>
              <a:t> 10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gerakan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(1972-1982) </a:t>
            </a:r>
            <a:r>
              <a:rPr lang="en-US" sz="2400" dirty="0" err="1" smtClean="0"/>
              <a:t>di</a:t>
            </a:r>
            <a:r>
              <a:rPr lang="en-US" sz="2400" dirty="0" smtClean="0"/>
              <a:t> Nairobi, Kenya,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reaksi</a:t>
            </a:r>
            <a:r>
              <a:rPr lang="en-US" sz="2400" dirty="0" smtClean="0"/>
              <a:t> </a:t>
            </a:r>
            <a:r>
              <a:rPr lang="en-US" sz="2400" dirty="0" err="1" smtClean="0"/>
              <a:t>ketidakpuasan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penanganan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. </a:t>
            </a:r>
          </a:p>
          <a:p>
            <a:pPr algn="just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50004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Pembangunan </a:t>
            </a:r>
            <a:r>
              <a:rPr lang="en-US" sz="2800" b="1" dirty="0" err="1" smtClean="0"/>
              <a:t>Berkelanjutan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28"/>
            <a:ext cx="8143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sidang</a:t>
            </a:r>
            <a:r>
              <a:rPr lang="en-US" sz="2400" dirty="0" smtClean="0"/>
              <a:t> </a:t>
            </a:r>
            <a:r>
              <a:rPr lang="en-US" sz="2400" dirty="0" err="1" smtClean="0"/>
              <a:t>istimewa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 </a:t>
            </a:r>
            <a:r>
              <a:rPr lang="en-US" sz="2400" dirty="0" err="1" smtClean="0"/>
              <a:t>disepakati</a:t>
            </a:r>
            <a:r>
              <a:rPr lang="en-US" sz="2400" dirty="0" smtClean="0"/>
              <a:t> </a:t>
            </a:r>
            <a:r>
              <a:rPr lang="en-US" sz="2400" dirty="0" err="1" smtClean="0"/>
              <a:t>pembentukan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Komisi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Pembangunan (World Commission on Environment and Development  - WCED). PBB </a:t>
            </a:r>
            <a:r>
              <a:rPr lang="en-US" sz="2400" dirty="0" err="1" smtClean="0"/>
              <a:t>memilih</a:t>
            </a:r>
            <a:r>
              <a:rPr lang="en-US" sz="2400" dirty="0" smtClean="0"/>
              <a:t> PM </a:t>
            </a:r>
            <a:r>
              <a:rPr lang="en-US" sz="2400" dirty="0" err="1" smtClean="0"/>
              <a:t>Norwegia</a:t>
            </a:r>
            <a:r>
              <a:rPr lang="en-US" sz="2400" dirty="0" smtClean="0"/>
              <a:t> </a:t>
            </a:r>
            <a:r>
              <a:rPr lang="en-US" sz="2400" dirty="0" err="1" smtClean="0"/>
              <a:t>Nyonya</a:t>
            </a:r>
            <a:r>
              <a:rPr lang="en-US" sz="2400" dirty="0" smtClean="0"/>
              <a:t> Harlem </a:t>
            </a:r>
            <a:r>
              <a:rPr lang="en-US" sz="2400" dirty="0" err="1" smtClean="0"/>
              <a:t>Brundtland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mantan</a:t>
            </a:r>
            <a:r>
              <a:rPr lang="en-US" sz="2400" dirty="0" smtClean="0"/>
              <a:t> </a:t>
            </a:r>
            <a:r>
              <a:rPr lang="en-US" sz="2400" dirty="0" err="1" smtClean="0"/>
              <a:t>Menlu</a:t>
            </a:r>
            <a:r>
              <a:rPr lang="en-US" sz="2400" dirty="0" smtClean="0"/>
              <a:t> Sudan </a:t>
            </a:r>
            <a:r>
              <a:rPr lang="en-US" sz="2400" dirty="0" err="1" smtClean="0"/>
              <a:t>Mansyur</a:t>
            </a:r>
            <a:r>
              <a:rPr lang="en-US" sz="2400" dirty="0" smtClean="0"/>
              <a:t> </a:t>
            </a:r>
            <a:r>
              <a:rPr lang="en-US" sz="2400" dirty="0" err="1" smtClean="0"/>
              <a:t>Khaled</a:t>
            </a:r>
            <a:r>
              <a:rPr lang="en-US" sz="2400" dirty="0" smtClean="0"/>
              <a:t>,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Ketua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Wakil</a:t>
            </a:r>
            <a:r>
              <a:rPr lang="en-US" sz="2400" dirty="0" smtClean="0"/>
              <a:t> </a:t>
            </a:r>
            <a:r>
              <a:rPr lang="en-US" sz="2400" dirty="0" err="1" smtClean="0"/>
              <a:t>Ketua</a:t>
            </a:r>
            <a:r>
              <a:rPr lang="en-US" sz="2400" dirty="0" smtClean="0"/>
              <a:t> WCED. </a:t>
            </a:r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 smtClean="0"/>
              <a:t>Brundtland</a:t>
            </a:r>
            <a:r>
              <a:rPr lang="en-US" sz="2400" dirty="0" smtClean="0"/>
              <a:t> Report </a:t>
            </a:r>
            <a:r>
              <a:rPr lang="en-US" sz="2400" dirty="0" err="1" smtClean="0"/>
              <a:t>dari</a:t>
            </a:r>
            <a:r>
              <a:rPr lang="en-US" sz="2400" dirty="0" smtClean="0"/>
              <a:t> PBB (1987), </a:t>
            </a:r>
            <a:r>
              <a:rPr lang="en-US" sz="2400" dirty="0" err="1" smtClean="0"/>
              <a:t>pembangunan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berkelanjutan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pembangunan</a:t>
            </a:r>
            <a:r>
              <a:rPr lang="en-US" sz="2400" dirty="0" smtClean="0"/>
              <a:t> (</a:t>
            </a:r>
            <a:r>
              <a:rPr lang="en-US" sz="2400" dirty="0" err="1" smtClean="0"/>
              <a:t>lahan</a:t>
            </a:r>
            <a:r>
              <a:rPr lang="en-US" sz="2400" dirty="0" smtClean="0"/>
              <a:t>, </a:t>
            </a:r>
            <a:r>
              <a:rPr lang="en-US" sz="2400" dirty="0" err="1" smtClean="0"/>
              <a:t>kota</a:t>
            </a:r>
            <a:r>
              <a:rPr lang="en-US" sz="2400" dirty="0" smtClean="0"/>
              <a:t>, </a:t>
            </a:r>
            <a:r>
              <a:rPr lang="en-US" sz="2400" dirty="0" err="1" smtClean="0"/>
              <a:t>bisnis</a:t>
            </a:r>
            <a:r>
              <a:rPr lang="en-US" sz="2400" dirty="0" smtClean="0"/>
              <a:t>,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, </a:t>
            </a:r>
            <a:r>
              <a:rPr lang="en-US" sz="2400" dirty="0" err="1" smtClean="0"/>
              <a:t>dsb</a:t>
            </a:r>
            <a:r>
              <a:rPr lang="en-US" sz="2400" dirty="0" smtClean="0"/>
              <a:t>) yang </a:t>
            </a:r>
            <a:r>
              <a:rPr lang="en-US" sz="2400" dirty="0" err="1" smtClean="0"/>
              <a:t>berprinsip</a:t>
            </a:r>
            <a:r>
              <a:rPr lang="en-US" sz="2400" dirty="0" smtClean="0"/>
              <a:t> “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mengorbankan</a:t>
            </a:r>
            <a:r>
              <a:rPr lang="en-US" sz="2400" dirty="0" smtClean="0"/>
              <a:t> </a:t>
            </a:r>
            <a:r>
              <a:rPr lang="en-US" sz="2400" dirty="0" err="1" smtClean="0"/>
              <a:t>pemenuhan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generasi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depan</a:t>
            </a:r>
            <a:r>
              <a:rPr lang="en-US" sz="2400" dirty="0" smtClean="0"/>
              <a:t>”.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dihadapi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pembangunan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berkelanjutan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memperbaiki</a:t>
            </a:r>
            <a:r>
              <a:rPr lang="en-US" sz="2400" dirty="0" smtClean="0"/>
              <a:t> </a:t>
            </a:r>
            <a:r>
              <a:rPr lang="en-US" sz="2400" dirty="0" err="1" smtClean="0"/>
              <a:t>kehancuran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 </a:t>
            </a:r>
            <a:r>
              <a:rPr lang="en-US" sz="2400" dirty="0" err="1" smtClean="0"/>
              <a:t>mengorbankan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pembangunan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keadilan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071810"/>
            <a:ext cx="82153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gagasan</a:t>
            </a:r>
            <a:r>
              <a:rPr lang="en-US" sz="2000" dirty="0" smtClean="0"/>
              <a:t> </a:t>
            </a:r>
            <a:r>
              <a:rPr lang="en-US" sz="2000" dirty="0" err="1" smtClean="0"/>
              <a:t>konsep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Pembangunan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 :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err="1" smtClean="0"/>
              <a:t>Kebutuhan</a:t>
            </a:r>
            <a:r>
              <a:rPr lang="en-US" sz="2000" dirty="0" smtClean="0"/>
              <a:t>, </a:t>
            </a:r>
            <a:r>
              <a:rPr lang="en-US" sz="2000" dirty="0" err="1" smtClean="0"/>
              <a:t>khususnya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esensial</a:t>
            </a:r>
            <a:r>
              <a:rPr lang="en-US" sz="2000" dirty="0" smtClean="0"/>
              <a:t> </a:t>
            </a:r>
            <a:r>
              <a:rPr lang="en-US" sz="2000" dirty="0" err="1" smtClean="0"/>
              <a:t>kaum</a:t>
            </a:r>
            <a:r>
              <a:rPr lang="en-US" sz="2000" dirty="0" smtClean="0"/>
              <a:t> </a:t>
            </a:r>
            <a:r>
              <a:rPr lang="en-US" sz="2000" dirty="0" err="1" smtClean="0"/>
              <a:t>miskin</a:t>
            </a:r>
            <a:r>
              <a:rPr lang="en-US" sz="2000" dirty="0" smtClean="0"/>
              <a:t> </a:t>
            </a:r>
            <a:r>
              <a:rPr lang="en-US" sz="2000" dirty="0" err="1" smtClean="0"/>
              <a:t>sedunia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prioritas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err="1" smtClean="0"/>
              <a:t>Keterbatasan</a:t>
            </a:r>
            <a:r>
              <a:rPr lang="en-US" sz="2000" dirty="0" smtClean="0"/>
              <a:t>, yang </a:t>
            </a:r>
            <a:r>
              <a:rPr lang="en-US" sz="2000" dirty="0" err="1" smtClean="0"/>
              <a:t>bersumber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kebututuhan</a:t>
            </a:r>
            <a:r>
              <a:rPr lang="en-US" sz="2000" dirty="0" smtClean="0"/>
              <a:t> </a:t>
            </a:r>
            <a:r>
              <a:rPr lang="en-US" sz="2000" dirty="0" err="1" smtClean="0"/>
              <a:t>kini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depan</a:t>
            </a:r>
            <a:r>
              <a:rPr lang="en-US" sz="2000" dirty="0" smtClean="0"/>
              <a:t>. </a:t>
            </a:r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err="1" smtClean="0"/>
              <a:t>Jadi</a:t>
            </a:r>
            <a:r>
              <a:rPr lang="en-US" sz="2000" dirty="0" smtClean="0"/>
              <a:t>,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dituangkan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gagasan</a:t>
            </a:r>
            <a:r>
              <a:rPr lang="en-US" sz="2000" dirty="0" smtClean="0"/>
              <a:t> </a:t>
            </a:r>
            <a:r>
              <a:rPr lang="en-US" sz="2000" dirty="0" err="1" smtClean="0"/>
              <a:t>keberlanjutan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,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maju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8434" name="AutoShape 2" descr="data:image/jpg;base64,/9j/4AAQSkZJRgABAQAAAQABAAD/2wCEAAkGBhQQEBISEBQVFRQVFxUXFBgUGBUYGBoVFBYVFxcVEhYXGyYfFxolGRcUHzsgJScrLCwsFR8xNTAtNSYrLCsBCQoKDgwOGg8PGjAlHyUsKS8qNCksLiwpLCwsLSwpLCwsLCwtLCksLCwsLCosLC8pMSwsLC0uNSwsLzQsLCwpLP/AABEIALQA8AMBIgACEQEDEQH/xAAbAAEAAwEBAQEAAAAAAAAAAAAAAwQFBgIBB//EAEYQAAIBAgMEBwQIBAMGBwAAAAECAAMRBBIhBTFBUQYTIjJhcYEzUpGxFEJicoKSocEVFlOiI0PwJFRjg5OyBzRzo9HS4f/EABoBAQADAQEBAAAAAAAAAAAAAAACAwQBBQb/xAAwEQACAQIEAwUIAwEAAAAAAAAAAQIDEQQSITFBUaEiMmGR8AUTcYGxwdHhFEJSI//aAAwDAQACEQMRAD8A/cYiIAiIgCIiAIiIAiIgCIiAIiIAiIgCIiAIiIAiIgCIiAIiIAiIgCIiAIiIAiIgCIiAIiIAiJj4vpEoJSgvWsNCQbU1PJqmtz4KCZOMJTdkRlJR1ZsShi9uUaTZWqDN7q3ZvVVuR6zEqrUq+3qFh7iXpp5GxzN6t6T1RoKgyooUclAA+AmmOHS7z8jPKu/6rzLr9JCfZ0Kh8XKUx/cc36SF9s4g7kop5tUf5KkjiWqnBcCp1JvifRtHFe/Q9KL/AL1oO0cV79D1ov8AtWnyJLLHkvI5mlzJE2ziBvSi/k1RPmr/ADkydJCPaUKg8UKVB/ac36SrEi6UHwOqpNcTWwm3KNVsq1Bm91rq3orWJ9JfnL1qCuMrqGHJgCPgZ5pLUpewqED3HvUTyFzmX0b0lUsOv6vzLY13/ZeR1UTHwnSJSQldeqY6Ak3pseS1NLHwYAzYmaUJQdmaIyUtUIiJAkIiIAiIgCIiAIiIAiIgCIiAJHXrrTUu5CqouSdAAOJkk5nG4r6TUv8A5NNuwODup1qHmoOgHME8rW0qed+BXUnkR8xeMfFb81OjwXUPUHOod6r9jfz5T6iBQAoAA0AGgA5ADdPsTekkrIxNtu7EREHBE81aoRWZjZVBJJ4AC5J9BKuz9qpXvkDjsowzqVutTNlZb7wcpnbcRcuREjpVwxYAMMpym6kAmwN1J7w13jxgEkSvR2gj1alIXz0ghcEEC1QEqQePdMsQBEROA+OgYEMAQdCDqCORB3z5hMY+F3ZqlHiupemOdPiy/Y3jhynqIaTVmdTad0dDQrrUUOhDKwuCNQQeIkk5nBYr6NU/4NRu2PcdjYVByUnQjmQed+mmCrTyPwNtOedCIiVFgiIgCIiAIiIAiIgCIiAZfSHFFaQRDZqrBARvAIJdh4hA3raZqIFACiwAAAHADQAekl20+bFU19ykzetR1UH4I4/EZHPQpRtBGGq7zYiIlhWIiIBFjEJpuFClirABu6SVNg32SbA+E5in0cqilWRFyU2qUGSg1QMMtNgayBrkBX3WvbTXfOsiTjNx2IuNzlqfR6oFw4qItREfEl6OZbBaxPVBc3ZOQXHhfTdK+0Oj+Ic4lVpU+rq1atQX6om7UFpoyhtF7QYk94BgRredjEl71nMiMHo9s2rSq1HqrYNRwiXzKxL0KbI97G+pN7zeiJBu7uSSsIiJE6IiIB8dAwIYXBBBB4g6EGaXR7FFqRRzd6TFCTvIABRj4lCvreZ0k2K+XFVF9+kjetN2Un4Og/CJXVjeDLKTtNHQxETzzcIiIAiIgCIiAIiQ4nFpSXNUYKPHieQHE+AnG7bnG0ldk0TIqbWd/ZJlHvVN/wCGmNfiRK70C/tHd/C+Vfypa/reUuuuGpllioruq/0K+28QqYsFmAzUQPG6VCbWGu6p+h5SEY0HctQ+SN+4EmxWHWmFdFChDdsoA7LaMTblcH0k09PD1feU0zya2JqKbtZFP6U3ClU/tHzaPpTf0qn9n/2lyJeU/wAirz6FM4229Kg/AT8rz6uPpk2zgHkeyfg1pbnx0BFiARyOo+Bi5JYqot7evmeIkJ2cg7l0P2DYfl7v6TyRUTlUHhZX+Hdb9J25fHFxfeVuv76FiJFRxKvcA6jep0YeYPzkWO2pTo2Dt2j3VUZnb7qjUjx3TqV9EbKf/Tua/AtRMKptSvU7gWivNrPU/KOwnrm9JVfZ6v7UtVP/ABGLD8nd/SXKi+J6VP2fOXfdur/HU2a23aCGxqpfkpzn1CXIkH8x0z3UrN5UmH/daVadMKLKAByAAHwE9S1UYmuPs+kt2/XyJf5i5Yet/wC2Pm8+jpFzoVx6Ifk8hid91An/AAaPLqWR0jpXswqr4tSe3xUGXej+0qVbFk06iNlokWB1u9QG2U67qfLiOcyZ82Xgkqo9SoisKjXXMA3YUZUIuONi34pkxajSpNrfb18rnF7OpN3Ta6/g/Q4nG0qLU/Y1alPwzZ0/JUuB6Wl/D9I6tPSvTzr79G9/xUmNx+Et5CeIqi4ieDku679H6+Z0cSvgdoU6656Th13acDyYb1PgdZYlpjaadmIiIOCImbtPGm/VUzZiLuw+op5faPDlv5XjKSirshUqKEbs+43atmNOkAzjvE91PvW3n7I9bSimH7WdiXf3m3+Sjco8BPdKkEAVRYD/AESTxPjPcxSk5O7PKnOVR3l+hERIkD4RcWO6UaXYPVn8B5qOHmN3lYy/I8RQDix8wRvBG4jxmjD1vdS8CqrTzrTciZgBcmwGpJ0AA3kmcVsrpNVD3JasKmlNcy2UtVfKHe3YbIo7Ot99xOwWqVOSpofqn6reXI/Z+F5NPY79nFmBpnN4nphlqMi0g2UlRd8pJFQUu7lNrsdNdwvK21ulbFalNB1bDTPnF1Zaq02JUr3bltb7hewnWxO2fM5Z8zlf5lfrqbBG7dOkOpLAWqVWcgsSNOwnrmG686qJm1ycQxpr7JTaoR9duNMHgo4nju5zjeRXZfQoSqyyor47E9fpRGgPtuIPEUef3u75zNp4XqCS4vmOtU6sTw60nd57vKdZSwIsABoN1v2irgRYgjTjf95RHEzjK6PpsLBYbufPxOenP4vaJ+mOvW2SnTUsiuAxftOQiZSXOVbFbjfOhxOENBgP8tjZfsn3D4cj6cp8ntUasakcyPcpVFJXRzB6aWXMaQy66ipfdTWpbuWv2lFuZ42nhOljBz2AwZm31L2sUpgIQgAXObm99LnlOko4RULlBYuczanVuep3yaXXXItzR5HJ4PpQ1SuDYim1LVVcELbrGNXug91LcLZhNDoxtV6yZXBYoqlqhI1ZwGsFA3ZTv+yZuSDrGqMUo6sO8x1VPP3m+z8bCRnOMU29ELp6JB0NVupXdvqkfVQ8L+827yueU3FUAAAWA0AHIcBIcHg1pLlW/Nid7Md7MeJk8+axeJ9/LTZbfk7sIiJjBC+F7XWU2NOp76byBuDg6Ovgb+FpsbK6QZmFLEAJVPdIvkqW9y+qt9g68iRrM2eK9BXUqwuD6ajUEEagg63GonU2tiFSnGorS8+K9cjr4mHsHarE9RWN3AvTc/5iDff7a6XHG4I423JpTurnj1KbpyyshxmJFKmznWw3czuAHiTYesyKFMgXbVmOZzzY77eA3DwAlnbTXNFObFj5U1uP7isimStK8rcjycTLNO3IRESozCIiAIiIB5q0gwKsAQd4MqNQdO7215E9ofdY97yPxl2JbTrTpvslc6cZ7lKniVY23N7raN8Dv8xJZLWoK4swBHiPlylc4EjuOw8G7Y/XX9Z6MMbB95WM0qEltqVdq4kogCGzuQiHkTclvRQT6Tldl9KBhqJ7S1lOJNOm4qjIUdQ9Pq2CHUAhWU7mDm/CdBjMHXesCqo4pqRo2Q3qEG9muO6oG/iZJTqVlNmoVhbiMrD0KtKqmKpTdlJaeJ7mCoOnSTa1fpGZV/8AEjqmxYalRthwdOvJLMXZVLMKeVFyoxNs5VmRTYkiTVOneQAtTzK3WOxFVWKBXrqEpqKYz/8Al6hAuDodTYX0Rtm2+nXH/Kq/sIO2b7qdc/8AKq/uJHMuZtszja3S5sVUFLsqtZ6VOyVg+QpUcs69gXR7KmbTXLYHUi/0f2mcTQWoy5SdwJBJX6rG24lbG3DdN+pUrMbLQrG/PKo9czSjW2XiBUzFadPMLdpi5unGyW4MB3uEvwuMpU52clZ+JpwzanbmJDVxaqcurNwVRmb8o3DxNhLKbFv7Wo7eC/4a/wBva+LS9hsKlMWpqqjkoA9TzPiZuqe0ace4r9F+T08pm0tnVKvtD1ae6p7Z+840XyXXx4TUoUFRQqAKo3Abp7ieTWxFSs+0/lwJCIiZwIiIAiIgEWJpkgFDZ0IameTjdfwOoPgTOo2bjhXpJVUWDC9jvB3Mp8QQR6TnJe6LVLHEU+CuHXyqqCf7w8spuzM2Khmp5uX09WLG1fb0fuVh63on5AzxJ9tpYU6nuOL/AHXBQ/MH0kEpqK02fKV1arL5fS32MXbm2WoVaagoEdKrMTTqOR1QU6BHFwc3paWMRtxKJyViQ4pq7lVYoAWCFgfdznztJMZsvrKtOqKjI1MOFyhCO3YNfMp4AfCU8T0YWoGz1ahLUjSYnJcqanWX7u/N6W0tKHm1sZHnu7FsbZTMyAOWVwhGU3zMCQRzFhe8q4LpNTZaQYnO6qwyI+Uhn6sEX1Azc90u/wAMXruuuesKBL6W0vZrWtm1I8jaVdmdHlw7Iy1HOSn1QDZLZM5fWyg3zGO1c727n09JqGV3u2VFzk5TqmbJnT3lzaXkh29TuB279YaVspv1gXPlI8V1EqHolT6t6ed7NT6od2608/WZV7Ova4m5k/8AAF6zrOse/W9duS2fq+r93dl4R2zidTifaXSSgylsxCin1typF6d8uYc+1pbnPf8AH6emj3LmnlyHMKgXPlI4HLrKlLolTC5C7svUmhY5e4XNS9wveDcfCT09gKvV2Yjq6nWDKlJAWy5O0EQA6E+OvgI7YTnxPWF2+lWqlOmGYPS60PbS2YKAR55vIi3Gacytn9HloNSKO/8Ah0zS1ydpC5ezdneGO8WmrOxvbUnHNbtHjAn/ABKvmn/bL0o0jlqjk62/ElyP0LfCR9INoPQoiomX2lNTmBICu4UnQjUXv6Tx6qtUkvH66n0VB5qcWuS6aGlE58dKVpNUXEkApl0ppUzDsl2vckEBSlyDpfxEqt0wJTFZQvWU2/wVKuAyFkpjN2u9nYroRu3Ssuszqpn7V+p5t8pJszalPEKWpHMAxUmxAJG8rfeJW2jUvUt7ot6tqf0Cy6hG9SK8fpqW0V2ytERPeN5Rp7cos/Vh+1myEZag7e/KWK2Btra8vTmMHSqU8TXqdXiO1iLoosKTIyU6Zep5dpvwiHweI6rG5etGIY1eqYuerKFlNMU+1lVgotuBBvznLlzprg+R08Tk6eBrk0wVril9KYhS7ZlwxpWIqEPe3Wa2JJlN8HjmoUBat1goZR2rZcSK47dazdpeqFrm/HS5nLhUlzO4kf0lc/V3GfLny8ct8ubyvpOYfA1jiCctfIcWSbO9vozUbGwz7usF+Y4SlhsLjurtasKn0Ipd20+kCtcb2tm6qwzfrFwqa5ncRKuzKYWkAq1FGptVLFweNyxJ/WWpIqYlno4P9pxPLq8OPXNiD8isrTQ6K0rpVq/1ahy/cpgU1+OUn1k4d5FGIdqUvGy63+xs1aQdSrC4YEEcwdCJiUrqTTc3ZOJ+sp7r+u4+IM3pT2jgOsAKnLUW+Q8Nd6tzU2HwB4SVWGZXW587iKWdXW6KUSKjWuSrDK695TvHiOangZLMh5oiIgCIiAIiIAiIgEdemSNNCLFT4jd6SZCtZBmUEXF1PBlINj5EA/CeZC4KNnTX3l94DiOTD9d3ljxNFy7cdzfg66g8ktn9Riej2HqFjUpKxcksTm1JAU8eIVR6CF6P0BmtSXtMGbvXLK2cG9797Xz1l2hXDjMpuP8AWhHA+EVqwQXY2H+tBzM8256+uxAtNMPSyooVRfKo5kk2HLX4TMvxO86nzM9165drnT3Ry/8A2eJ62EoOCzy3f0N1KnkWu4iIm4uEREAREQBERAERIq1exVEUvUbuIN5tvJP1VHFjoPOwICqrVGWjTNnqX1H1EHfqel7D7TCdbh6C00VEFlUBVA4BRYD4SjsXZPUKS5DVXsajDdpuRBwRbmw8STqTNKXwjbVnl4mspvLHZdRERLDIVcbs9aoF7hh3WXRh5HiPA6GZdUvR9sLr/UQHL+Nd6fqPGb0SqdJS14merh4z12frcxVYEAggg7iNR6GfZZrbFQksl6bHeU0BPMoeyfhKr4OsnBag+z2G/KxIP5h5TM6clwMMqNSO6v8AD1c+xIGxWXvpUTzRiPitxCY+m26oh8My3+F7yu5TdLRk8QDE6dESGpjEXvOg82UfMz4uNVu4Hf7iMR+a1v1nLo5mWxPE8ph6z7kCDnUNz6Im/wBSJYp7DU+2Y1PA9lPyDf6kyxQk9kXRpTlsvPT9mcpLvfDC7bmb/L04O24n7tyJSxeKdH/2perN7K170jyCPuUnk1j5zsFUAAAWA3AftPlSmGBDAEEWIOoIPAjjOrBwUs/Hp5fc9rCVHQVpdr7fD99DlYmhX6KINcO7UT7o7VP/AKbd0fdKyhV2fiae+mtUe9Sax9adQi3kGaWOLR60K1Oez89P11PkSs+PVPaLUp/+pTdR+a2X9Z6pbQpP3KlNvuup+Rkbl+V7k8RBMERErVNqUl0arTB5F1v6C9zPVPFl/ZU6tT7tNwPzOFH6wdcWtWTz47hQSxAA1JJsAOZJ3SWjsnE1N4p0RzY9Y/5VIUeeY+U0ML0XpKQ1TNWcag1bEA81pgBFPja8koNlE69OG7v8Nf0Y+FSriPYLZP6tQEJbnTXQ1D8F8Z0Wy9jphwct2drZ6jau1t1zwA4KLAcpeiXRgkefWxMqmi0XrcRESZmEREAREQBERAEjq4dX7yhvMA/OSRBxq+5S/gtD+jS/In/xH8Eof0aXqin5iXYkMkeRD3UP8ryIaODRO4ir91QPkJNESSVtiaSWwiInToiIgCIiAJWxOzaVT2lNH++qt8xLMQdTa1Rmfyxhf92oelKmPkI/lnC/7tQ/6VP9xNOJHKuRZ76p/p+ZDQwiUxZEVfugD5SaIkittvcREQcEREAREQBERAEREAREQBERAEREAREQBERAEREAREQBERAEREAREQBERAEREARE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http://upload.wikimedia.org/wikipedia/commons/thumb/7/70/Sustainable_development.svg/300px-Sustainable_development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28604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g;base64,/9j/4AAQSkZJRgABAQAAAQABAAD/2wCEAAkGBhQQEBISEBQVFRQVFxUXFBgUGBUYGBoVFBYVFxcVEhYXGyYfFxolGRcUHzsgJScrLCwsFR8xNTAtNSYrLCsBCQoKDgwOGg8PGjAlHyUsKS8qNCksLiwpLCwsLSwpLCwsLCwtLCksLCwsLCosLC8pMSwsLC0uNSwsLzQsLCwpLP/AABEIALQA8AMBIgACEQEDEQH/xAAbAAEAAwEBAQEAAAAAAAAAAAAAAwQFBgIBB//EAEYQAAIBAgMEBwQIBAMGBwAAAAECAAMRBBIhBTFBUQYTIjJhcYEzUpGxFEJicoKSocEVFlOiI0PwJFRjg5OyBzRzo9HS4f/EABoBAQADAQEBAAAAAAAAAAAAAAACAwQBBQb/xAAwEQACAQIEAwUIAwEAAAAAAAAAAQIDEQQSITFBUaEiMmGR8AUTcYGxwdHhFEJSI//aAAwDAQACEQMRAD8A/cYiIAiIgCIiAIiIAiIgCIiAIiIAiIgCIiAIiIAiIgCIiAIiIAiIgCIiAIiIAiIgCIiAIiIAiJj4vpEoJSgvWsNCQbU1PJqmtz4KCZOMJTdkRlJR1ZsShi9uUaTZWqDN7q3ZvVVuR6zEqrUq+3qFh7iXpp5GxzN6t6T1RoKgyooUclAA+AmmOHS7z8jPKu/6rzLr9JCfZ0Kh8XKUx/cc36SF9s4g7kop5tUf5KkjiWqnBcCp1JvifRtHFe/Q9KL/AL1oO0cV79D1ov8AtWnyJLLHkvI5mlzJE2ziBvSi/k1RPmr/ADkydJCPaUKg8UKVB/ac36SrEi6UHwOqpNcTWwm3KNVsq1Bm91rq3orWJ9JfnL1qCuMrqGHJgCPgZ5pLUpewqED3HvUTyFzmX0b0lUsOv6vzLY13/ZeR1UTHwnSJSQldeqY6Ak3pseS1NLHwYAzYmaUJQdmaIyUtUIiJAkIiIAiIgCIiAIiIAiIgCIiAJHXrrTUu5CqouSdAAOJkk5nG4r6TUv8A5NNuwODup1qHmoOgHME8rW0qed+BXUnkR8xeMfFb81OjwXUPUHOod6r9jfz5T6iBQAoAA0AGgA5ADdPsTekkrIxNtu7EREHBE81aoRWZjZVBJJ4AC5J9BKuz9qpXvkDjsowzqVutTNlZb7wcpnbcRcuREjpVwxYAMMpym6kAmwN1J7w13jxgEkSvR2gj1alIXz0ghcEEC1QEqQePdMsQBEROA+OgYEMAQdCDqCORB3z5hMY+F3ZqlHiupemOdPiy/Y3jhynqIaTVmdTad0dDQrrUUOhDKwuCNQQeIkk5nBYr6NU/4NRu2PcdjYVByUnQjmQed+mmCrTyPwNtOedCIiVFgiIgCIiAIiIAiIgCIiAZfSHFFaQRDZqrBARvAIJdh4hA3raZqIFACiwAAAHADQAekl20+bFU19ykzetR1UH4I4/EZHPQpRtBGGq7zYiIlhWIiIBFjEJpuFClirABu6SVNg32SbA+E5in0cqilWRFyU2qUGSg1QMMtNgayBrkBX3WvbTXfOsiTjNx2IuNzlqfR6oFw4qItREfEl6OZbBaxPVBc3ZOQXHhfTdK+0Oj+Ic4lVpU+rq1atQX6om7UFpoyhtF7QYk94BgRredjEl71nMiMHo9s2rSq1HqrYNRwiXzKxL0KbI97G+pN7zeiJBu7uSSsIiJE6IiIB8dAwIYXBBBB4g6EGaXR7FFqRRzd6TFCTvIABRj4lCvreZ0k2K+XFVF9+kjetN2Un4Og/CJXVjeDLKTtNHQxETzzcIiIAiIgCIiAIiQ4nFpSXNUYKPHieQHE+AnG7bnG0ldk0TIqbWd/ZJlHvVN/wCGmNfiRK70C/tHd/C+Vfypa/reUuuuGpllioruq/0K+28QqYsFmAzUQPG6VCbWGu6p+h5SEY0HctQ+SN+4EmxWHWmFdFChDdsoA7LaMTblcH0k09PD1feU0zya2JqKbtZFP6U3ClU/tHzaPpTf0qn9n/2lyJeU/wAirz6FM4229Kg/AT8rz6uPpk2zgHkeyfg1pbnx0BFiARyOo+Bi5JYqot7evmeIkJ2cg7l0P2DYfl7v6TyRUTlUHhZX+Hdb9J25fHFxfeVuv76FiJFRxKvcA6jep0YeYPzkWO2pTo2Dt2j3VUZnb7qjUjx3TqV9EbKf/Tua/AtRMKptSvU7gWivNrPU/KOwnrm9JVfZ6v7UtVP/ABGLD8nd/SXKi+J6VP2fOXfdur/HU2a23aCGxqpfkpzn1CXIkH8x0z3UrN5UmH/daVadMKLKAByAAHwE9S1UYmuPs+kt2/XyJf5i5Yet/wC2Pm8+jpFzoVx6Ifk8hid91An/AAaPLqWR0jpXswqr4tSe3xUGXej+0qVbFk06iNlokWB1u9QG2U67qfLiOcyZ82Xgkqo9SoisKjXXMA3YUZUIuONi34pkxajSpNrfb18rnF7OpN3Ta6/g/Q4nG0qLU/Y1alPwzZ0/JUuB6Wl/D9I6tPSvTzr79G9/xUmNx+Et5CeIqi4ieDku679H6+Z0cSvgdoU6656Th13acDyYb1PgdZYlpjaadmIiIOCImbtPGm/VUzZiLuw+op5faPDlv5XjKSirshUqKEbs+43atmNOkAzjvE91PvW3n7I9bSimH7WdiXf3m3+Sjco8BPdKkEAVRYD/AESTxPjPcxSk5O7PKnOVR3l+hERIkD4RcWO6UaXYPVn8B5qOHmN3lYy/I8RQDix8wRvBG4jxmjD1vdS8CqrTzrTciZgBcmwGpJ0AA3kmcVsrpNVD3JasKmlNcy2UtVfKHe3YbIo7Ot99xOwWqVOSpofqn6reXI/Z+F5NPY79nFmBpnN4nphlqMi0g2UlRd8pJFQUu7lNrsdNdwvK21ulbFalNB1bDTPnF1Zaq02JUr3bltb7hewnWxO2fM5Z8zlf5lfrqbBG7dOkOpLAWqVWcgsSNOwnrmG686qJm1ycQxpr7JTaoR9duNMHgo4nju5zjeRXZfQoSqyyor47E9fpRGgPtuIPEUef3u75zNp4XqCS4vmOtU6sTw60nd57vKdZSwIsABoN1v2irgRYgjTjf95RHEzjK6PpsLBYbufPxOenP4vaJ+mOvW2SnTUsiuAxftOQiZSXOVbFbjfOhxOENBgP8tjZfsn3D4cj6cp8ntUasakcyPcpVFJXRzB6aWXMaQy66ipfdTWpbuWv2lFuZ42nhOljBz2AwZm31L2sUpgIQgAXObm99LnlOko4RULlBYuczanVuep3yaXXXItzR5HJ4PpQ1SuDYim1LVVcELbrGNXug91LcLZhNDoxtV6yZXBYoqlqhI1ZwGsFA3ZTv+yZuSDrGqMUo6sO8x1VPP3m+z8bCRnOMU29ELp6JB0NVupXdvqkfVQ8L+827yueU3FUAAAWA0AHIcBIcHg1pLlW/Nid7Md7MeJk8+axeJ9/LTZbfk7sIiJjBC+F7XWU2NOp76byBuDg6Ovgb+FpsbK6QZmFLEAJVPdIvkqW9y+qt9g68iRrM2eK9BXUqwuD6ajUEEagg63GonU2tiFSnGorS8+K9cjr4mHsHarE9RWN3AvTc/5iDff7a6XHG4I423JpTurnj1KbpyyshxmJFKmznWw3czuAHiTYesyKFMgXbVmOZzzY77eA3DwAlnbTXNFObFj5U1uP7isimStK8rcjycTLNO3IRESozCIiAIiIB5q0gwKsAQd4MqNQdO7215E9ofdY97yPxl2JbTrTpvslc6cZ7lKniVY23N7raN8Dv8xJZLWoK4swBHiPlylc4EjuOw8G7Y/XX9Z6MMbB95WM0qEltqVdq4kogCGzuQiHkTclvRQT6Tldl9KBhqJ7S1lOJNOm4qjIUdQ9Pq2CHUAhWU7mDm/CdBjMHXesCqo4pqRo2Q3qEG9muO6oG/iZJTqVlNmoVhbiMrD0KtKqmKpTdlJaeJ7mCoOnSTa1fpGZV/8AEjqmxYalRthwdOvJLMXZVLMKeVFyoxNs5VmRTYkiTVOneQAtTzK3WOxFVWKBXrqEpqKYz/8Al6hAuDodTYX0Rtm2+nXH/Kq/sIO2b7qdc/8AKq/uJHMuZtszja3S5sVUFLsqtZ6VOyVg+QpUcs69gXR7KmbTXLYHUi/0f2mcTQWoy5SdwJBJX6rG24lbG3DdN+pUrMbLQrG/PKo9czSjW2XiBUzFadPMLdpi5unGyW4MB3uEvwuMpU52clZ+JpwzanbmJDVxaqcurNwVRmb8o3DxNhLKbFv7Wo7eC/4a/wBva+LS9hsKlMWpqqjkoA9TzPiZuqe0ace4r9F+T08pm0tnVKvtD1ae6p7Z+840XyXXx4TUoUFRQqAKo3Abp7ieTWxFSs+0/lwJCIiZwIiIAiIgEWJpkgFDZ0IameTjdfwOoPgTOo2bjhXpJVUWDC9jvB3Mp8QQR6TnJe6LVLHEU+CuHXyqqCf7w8spuzM2Khmp5uX09WLG1fb0fuVh63on5AzxJ9tpYU6nuOL/AHXBQ/MH0kEpqK02fKV1arL5fS32MXbm2WoVaagoEdKrMTTqOR1QU6BHFwc3paWMRtxKJyViQ4pq7lVYoAWCFgfdznztJMZsvrKtOqKjI1MOFyhCO3YNfMp4AfCU8T0YWoGz1ahLUjSYnJcqanWX7u/N6W0tKHm1sZHnu7FsbZTMyAOWVwhGU3zMCQRzFhe8q4LpNTZaQYnO6qwyI+Uhn6sEX1Azc90u/wAMXruuuesKBL6W0vZrWtm1I8jaVdmdHlw7Iy1HOSn1QDZLZM5fWyg3zGO1c727n09JqGV3u2VFzk5TqmbJnT3lzaXkh29TuB279YaVspv1gXPlI8V1EqHolT6t6ed7NT6od2608/WZV7Ova4m5k/8AAF6zrOse/W9duS2fq+r93dl4R2zidTifaXSSgylsxCin1typF6d8uYc+1pbnPf8AH6emj3LmnlyHMKgXPlI4HLrKlLolTC5C7svUmhY5e4XNS9wveDcfCT09gKvV2Yjq6nWDKlJAWy5O0EQA6E+OvgI7YTnxPWF2+lWqlOmGYPS60PbS2YKAR55vIi3Gacytn9HloNSKO/8Ah0zS1ydpC5ezdneGO8WmrOxvbUnHNbtHjAn/ABKvmn/bL0o0jlqjk62/ElyP0LfCR9INoPQoiomX2lNTmBICu4UnQjUXv6Tx6qtUkvH66n0VB5qcWuS6aGlE58dKVpNUXEkApl0ppUzDsl2vckEBSlyDpfxEqt0wJTFZQvWU2/wVKuAyFkpjN2u9nYroRu3Ssuszqpn7V+p5t8pJszalPEKWpHMAxUmxAJG8rfeJW2jUvUt7ot6tqf0Cy6hG9SK8fpqW0V2ytERPeN5Rp7cos/Vh+1myEZag7e/KWK2Btra8vTmMHSqU8TXqdXiO1iLoosKTIyU6Zep5dpvwiHweI6rG5etGIY1eqYuerKFlNMU+1lVgotuBBvznLlzprg+R08Tk6eBrk0wVril9KYhS7ZlwxpWIqEPe3Wa2JJlN8HjmoUBat1goZR2rZcSK47dazdpeqFrm/HS5nLhUlzO4kf0lc/V3GfLny8ct8ubyvpOYfA1jiCctfIcWSbO9vozUbGwz7usF+Y4SlhsLjurtasKn0Ipd20+kCtcb2tm6qwzfrFwqa5ncRKuzKYWkAq1FGptVLFweNyxJ/WWpIqYlno4P9pxPLq8OPXNiD8isrTQ6K0rpVq/1ahy/cpgU1+OUn1k4d5FGIdqUvGy63+xs1aQdSrC4YEEcwdCJiUrqTTc3ZOJ+sp7r+u4+IM3pT2jgOsAKnLUW+Q8Nd6tzU2HwB4SVWGZXW587iKWdXW6KUSKjWuSrDK695TvHiOangZLMh5oiIgCIiAIiIAiIgEdemSNNCLFT4jd6SZCtZBmUEXF1PBlINj5EA/CeZC4KNnTX3l94DiOTD9d3ljxNFy7cdzfg66g8ktn9Riej2HqFjUpKxcksTm1JAU8eIVR6CF6P0BmtSXtMGbvXLK2cG9797Xz1l2hXDjMpuP8AWhHA+EVqwQXY2H+tBzM8256+uxAtNMPSyooVRfKo5kk2HLX4TMvxO86nzM9165drnT3Ry/8A2eJ62EoOCzy3f0N1KnkWu4iIm4uEREAREQBERAERIq1exVEUvUbuIN5tvJP1VHFjoPOwICqrVGWjTNnqX1H1EHfqel7D7TCdbh6C00VEFlUBVA4BRYD4SjsXZPUKS5DVXsajDdpuRBwRbmw8STqTNKXwjbVnl4mspvLHZdRERLDIVcbs9aoF7hh3WXRh5HiPA6GZdUvR9sLr/UQHL+Nd6fqPGb0SqdJS14merh4z12frcxVYEAggg7iNR6GfZZrbFQksl6bHeU0BPMoeyfhKr4OsnBag+z2G/KxIP5h5TM6clwMMqNSO6v8AD1c+xIGxWXvpUTzRiPitxCY+m26oh8My3+F7yu5TdLRk8QDE6dESGpjEXvOg82UfMz4uNVu4Hf7iMR+a1v1nLo5mWxPE8ph6z7kCDnUNz6Im/wBSJYp7DU+2Y1PA9lPyDf6kyxQk9kXRpTlsvPT9mcpLvfDC7bmb/L04O24n7tyJSxeKdH/2perN7K170jyCPuUnk1j5zsFUAAAWA3AftPlSmGBDAEEWIOoIPAjjOrBwUs/Hp5fc9rCVHQVpdr7fD99DlYmhX6KINcO7UT7o7VP/AKbd0fdKyhV2fiae+mtUe9Sax9adQi3kGaWOLR60K1Oez89P11PkSs+PVPaLUp/+pTdR+a2X9Z6pbQpP3KlNvuup+Rkbl+V7k8RBMERErVNqUl0arTB5F1v6C9zPVPFl/ZU6tT7tNwPzOFH6wdcWtWTz47hQSxAA1JJsAOZJ3SWjsnE1N4p0RzY9Y/5VIUeeY+U0ML0XpKQ1TNWcag1bEA81pgBFPja8koNlE69OG7v8Nf0Y+FSriPYLZP6tQEJbnTXQ1D8F8Z0Wy9jphwct2drZ6jau1t1zwA4KLAcpeiXRgkefWxMqmi0XrcRESZmEREAREQBERAEjq4dX7yhvMA/OSRBxq+5S/gtD+jS/In/xH8Eof0aXqin5iXYkMkeRD3UP8ryIaODRO4ir91QPkJNESSVtiaSWwiInToiIgCIiAJWxOzaVT2lNH++qt8xLMQdTa1Rmfyxhf92oelKmPkI/lnC/7tQ/6VP9xNOJHKuRZ76p/p+ZDQwiUxZEVfugD5SaIkittvcREQcEREAREQBERAEREAREQBERAEREAREQBERAEREAREQBERAEREAREQBERAEREARE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285728"/>
            <a:ext cx="85011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Pembangunan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berkonsentrasi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isu-isu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.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luas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,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\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mencakup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lingkup</a:t>
            </a:r>
            <a:r>
              <a:rPr lang="en-US" sz="2000" dirty="0" smtClean="0"/>
              <a:t> </a:t>
            </a:r>
            <a:r>
              <a:rPr lang="en-US" sz="2000" dirty="0" err="1" smtClean="0"/>
              <a:t>kebijakan</a:t>
            </a:r>
            <a:r>
              <a:rPr lang="en-US" sz="2000" dirty="0" smtClean="0"/>
              <a:t>: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r>
              <a:rPr lang="en-US" sz="2000" dirty="0" smtClean="0"/>
              <a:t>,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perlindungan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(</a:t>
            </a:r>
            <a:r>
              <a:rPr lang="en-US" sz="2000" dirty="0" err="1" smtClean="0"/>
              <a:t>selanjutnya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3 </a:t>
            </a:r>
            <a:r>
              <a:rPr lang="en-US" sz="2000" dirty="0" err="1" smtClean="0"/>
              <a:t>Pilar</a:t>
            </a:r>
            <a:r>
              <a:rPr lang="en-US" sz="2000" dirty="0" smtClean="0"/>
              <a:t> Pembangunan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).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 smtClean="0"/>
              <a:t>Dokumen-dokumen</a:t>
            </a:r>
            <a:r>
              <a:rPr lang="en-US" sz="2000" dirty="0" smtClean="0"/>
              <a:t> PBB, </a:t>
            </a:r>
            <a:r>
              <a:rPr lang="en-US" sz="2000" dirty="0" err="1" smtClean="0"/>
              <a:t>terutama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World Summit 2005 </a:t>
            </a:r>
            <a:r>
              <a:rPr lang="en-US" sz="2000" dirty="0" err="1" smtClean="0"/>
              <a:t>menyebut</a:t>
            </a:r>
            <a:r>
              <a:rPr lang="en-US" sz="2000" dirty="0" smtClean="0"/>
              <a:t> </a:t>
            </a:r>
            <a:r>
              <a:rPr lang="en-US" sz="2000" dirty="0" err="1" smtClean="0"/>
              <a:t>ketiga</a:t>
            </a:r>
            <a:r>
              <a:rPr lang="en-US" sz="2000" dirty="0" smtClean="0"/>
              <a:t> </a:t>
            </a:r>
            <a:r>
              <a:rPr lang="en-US" sz="2000" dirty="0" err="1" smtClean="0"/>
              <a:t>pilar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saling</a:t>
            </a:r>
            <a:r>
              <a:rPr lang="en-US" sz="2000" dirty="0" smtClean="0"/>
              <a:t> </a:t>
            </a:r>
            <a:r>
              <a:rPr lang="en-US" sz="2000" dirty="0" err="1" smtClean="0"/>
              <a:t>terkait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pilar</a:t>
            </a:r>
            <a:r>
              <a:rPr lang="en-US" sz="2000" dirty="0" smtClean="0"/>
              <a:t> </a:t>
            </a:r>
            <a:r>
              <a:rPr lang="en-US" sz="2000" dirty="0" err="1" smtClean="0"/>
              <a:t>pendorong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. </a:t>
            </a:r>
            <a:r>
              <a:rPr lang="en-US" sz="2000" dirty="0" err="1" smtClean="0"/>
              <a:t>Idealnya</a:t>
            </a:r>
            <a:r>
              <a:rPr lang="en-US" sz="2000" dirty="0" smtClean="0"/>
              <a:t>, </a:t>
            </a:r>
            <a:r>
              <a:rPr lang="en-US" sz="2000" dirty="0" err="1" smtClean="0"/>
              <a:t>ketiga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bersama-sama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 focus  </a:t>
            </a:r>
            <a:r>
              <a:rPr lang="en-US" sz="2000" dirty="0" err="1" smtClean="0"/>
              <a:t>pendorong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P</a:t>
            </a:r>
            <a:r>
              <a:rPr lang="en-US" sz="2000" dirty="0" err="1" smtClean="0"/>
              <a:t>ada</a:t>
            </a:r>
            <a:r>
              <a:rPr lang="en-US" sz="2000" dirty="0" smtClean="0"/>
              <a:t> era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digaungkan</a:t>
            </a:r>
            <a:r>
              <a:rPr lang="en-US" sz="2000" dirty="0" smtClean="0"/>
              <a:t>, </a:t>
            </a:r>
            <a:r>
              <a:rPr lang="en-US" sz="2000" dirty="0" err="1" smtClean="0"/>
              <a:t>pertumbuhan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satusatunya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dilaksanakannya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mempertimbangkan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aspek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 </a:t>
            </a:r>
            <a:r>
              <a:rPr lang="en-US" sz="2000" dirty="0" err="1" smtClean="0"/>
              <a:t>Selanjutnya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era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3 </a:t>
            </a:r>
            <a:r>
              <a:rPr lang="en-US" sz="2000" dirty="0" err="1" smtClean="0"/>
              <a:t>tahapan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dilalui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Negara.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tahap</a:t>
            </a:r>
            <a:r>
              <a:rPr lang="en-US" sz="2000" dirty="0" smtClean="0"/>
              <a:t>,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pertumbuhan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r>
              <a:rPr lang="en-US" sz="2000" dirty="0" smtClean="0"/>
              <a:t>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pertimbangan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aspek-aspek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semakin</a:t>
            </a:r>
            <a:r>
              <a:rPr lang="en-US" sz="2000" dirty="0" smtClean="0"/>
              <a:t> </a:t>
            </a:r>
            <a:r>
              <a:rPr lang="en-US" sz="2000" dirty="0" err="1" smtClean="0"/>
              <a:t>komprehensif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tiaptahapannya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255</TotalTime>
  <Words>1350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Lingkungan dan Pembangunan</vt:lpstr>
      <vt:lpstr>Ilmu Ekonomi dan Lingkungan Hidup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Sylvia's Enterprise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Lingkungan dan Pembangunan</dc:title>
  <dc:creator>Sylvia Octa Putri</dc:creator>
  <cp:lastModifiedBy>Sylvia Octa Putri</cp:lastModifiedBy>
  <cp:revision>5</cp:revision>
  <dcterms:created xsi:type="dcterms:W3CDTF">2011-05-18T21:51:27Z</dcterms:created>
  <dcterms:modified xsi:type="dcterms:W3CDTF">2011-05-21T06:45:08Z</dcterms:modified>
</cp:coreProperties>
</file>