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69" r:id="rId6"/>
    <p:sldId id="270" r:id="rId7"/>
    <p:sldId id="272" r:id="rId8"/>
    <p:sldId id="273" r:id="rId9"/>
    <p:sldId id="263" r:id="rId10"/>
    <p:sldId id="264" r:id="rId11"/>
    <p:sldId id="265" r:id="rId12"/>
    <p:sldId id="266" r:id="rId13"/>
    <p:sldId id="267" r:id="rId14"/>
    <p:sldId id="268" r:id="rId15"/>
    <p:sldId id="259" r:id="rId16"/>
    <p:sldId id="260" r:id="rId17"/>
    <p:sldId id="261" r:id="rId18"/>
    <p:sldId id="262" r:id="rId19"/>
    <p:sldId id="274" r:id="rId20"/>
    <p:sldId id="276" r:id="rId21"/>
    <p:sldId id="275" r:id="rId22"/>
    <p:sldId id="277" r:id="rId23"/>
    <p:sldId id="278" r:id="rId24"/>
    <p:sldId id="280" r:id="rId25"/>
    <p:sldId id="279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9/12/2011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9/12/2011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9/12/2011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285720" y="285728"/>
            <a:ext cx="857256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latin typeface="Franklin Gothic Boo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9/12/2011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9/12/2011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9/12/2011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9/12/2011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9/12/2011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9/12/2011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9/12/2011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9/12/2011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</a:defRPr>
            </a:lvl1pPr>
          </a:lstStyle>
          <a:p>
            <a:fld id="{67CF8763-BE8A-4443-A184-FD28E032B309}" type="datetimeFigureOut">
              <a:rPr lang="en-US" smtClean="0"/>
              <a:pPr/>
              <a:t>9/12/2011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</a:defRPr>
            </a:lvl1pPr>
          </a:lstStyle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Learning C++ and Java</a:t>
            </a:r>
            <a:endParaRPr lang="en-SG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28882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S.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Indriani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Lestariningati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, M.T</a:t>
            </a:r>
          </a:p>
          <a:p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Indonesia Computer University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Bandung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2011</a:t>
            </a:r>
            <a:endParaRPr lang="en-SG" dirty="0"/>
          </a:p>
        </p:txBody>
      </p:sp>
      <p:sp>
        <p:nvSpPr>
          <p:cNvPr id="4" name="TextBox 3"/>
          <p:cNvSpPr txBox="1"/>
          <p:nvPr/>
        </p:nvSpPr>
        <p:spPr>
          <a:xfrm>
            <a:off x="2857488" y="1142984"/>
            <a:ext cx="35004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Modul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 2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Object Oriented Programming</a:t>
            </a:r>
            <a:endParaRPr lang="en-SG" sz="2000" dirty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Paket</a:t>
            </a:r>
            <a:r>
              <a:rPr lang="en-US" dirty="0" smtClean="0"/>
              <a:t> (</a:t>
            </a:r>
            <a:r>
              <a:rPr lang="en-US" i="1" dirty="0" smtClean="0"/>
              <a:t>Package</a:t>
            </a:r>
            <a:r>
              <a:rPr lang="en-US" dirty="0" smtClean="0"/>
              <a:t>)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500306"/>
            <a:ext cx="8229600" cy="3911609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dirty="0" smtClean="0"/>
              <a:t>Package dalam bahasa Java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sekumpulan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yang </a:t>
            </a:r>
            <a:r>
              <a:rPr lang="en-US" dirty="0" err="1" smtClean="0"/>
              <a:t>terangkum</a:t>
            </a:r>
            <a:r>
              <a:rPr lang="en-US" dirty="0" smtClean="0"/>
              <a:t> dalam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paket</a:t>
            </a:r>
            <a:r>
              <a:rPr lang="en-US" dirty="0" smtClean="0"/>
              <a:t>.</a:t>
            </a:r>
          </a:p>
          <a:p>
            <a:pPr algn="just">
              <a:lnSpc>
                <a:spcPct val="170000"/>
              </a:lnSpc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program,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paket</a:t>
            </a:r>
            <a:r>
              <a:rPr lang="en-US" dirty="0" smtClean="0"/>
              <a:t>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berkas</a:t>
            </a:r>
            <a:r>
              <a:rPr lang="en-US" dirty="0" smtClean="0"/>
              <a:t> (file)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file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file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mendeklarasikan</a:t>
            </a:r>
            <a:r>
              <a:rPr lang="en-US" dirty="0" smtClean="0"/>
              <a:t> </a:t>
            </a:r>
            <a:r>
              <a:rPr lang="en-US" dirty="0" err="1" smtClean="0"/>
              <a:t>konstanta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, </a:t>
            </a:r>
            <a:r>
              <a:rPr lang="en-US" dirty="0" err="1" smtClean="0"/>
              <a:t>sementara</a:t>
            </a:r>
            <a:r>
              <a:rPr lang="en-US" dirty="0" smtClean="0"/>
              <a:t> file yang lain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prosedurnya</a:t>
            </a:r>
            <a:r>
              <a:rPr lang="en-US" dirty="0" smtClean="0"/>
              <a:t>.</a:t>
            </a:r>
          </a:p>
          <a:p>
            <a:pPr algn="just">
              <a:lnSpc>
                <a:spcPct val="170000"/>
              </a:lnSpc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, </a:t>
            </a:r>
            <a:r>
              <a:rPr lang="en-US" dirty="0" err="1" smtClean="0"/>
              <a:t>paket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file yang </a:t>
            </a:r>
            <a:r>
              <a:rPr lang="en-US" dirty="0" err="1" smtClean="0"/>
              <a:t>isinya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.</a:t>
            </a:r>
            <a:endParaRPr lang="en-SG" dirty="0"/>
          </a:p>
        </p:txBody>
      </p:sp>
      <p:sp>
        <p:nvSpPr>
          <p:cNvPr id="4" name="Rectangle 3"/>
          <p:cNvSpPr/>
          <p:nvPr/>
        </p:nvSpPr>
        <p:spPr>
          <a:xfrm>
            <a:off x="500034" y="1714488"/>
            <a:ext cx="5929354" cy="57150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p</a:t>
            </a: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ackage helloworld;</a:t>
            </a:r>
            <a:endParaRPr lang="en-SG" sz="2400" b="1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Komentar</a:t>
            </a:r>
            <a:r>
              <a:rPr lang="en-US" dirty="0" smtClean="0"/>
              <a:t> (</a:t>
            </a:r>
            <a:r>
              <a:rPr lang="en-US" i="1" dirty="0" smtClean="0"/>
              <a:t>comment</a:t>
            </a:r>
            <a:r>
              <a:rPr lang="en-US" dirty="0" smtClean="0"/>
              <a:t>)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14620"/>
            <a:ext cx="8258204" cy="3929066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sz="2000" dirty="0" err="1" smtClean="0"/>
              <a:t>Komentar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diproses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kompiler</a:t>
            </a:r>
            <a:r>
              <a:rPr lang="en-US" sz="2000" dirty="0" smtClean="0"/>
              <a:t> </a:t>
            </a: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berguna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programmer lain.</a:t>
            </a:r>
          </a:p>
          <a:p>
            <a:pPr>
              <a:lnSpc>
                <a:spcPct val="170000"/>
              </a:lnSpc>
            </a:pPr>
            <a:r>
              <a:rPr lang="en-US" sz="2000" dirty="0" smtClean="0"/>
              <a:t>Bahasa Java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3 </a:t>
            </a: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komentar</a:t>
            </a:r>
            <a:r>
              <a:rPr lang="en-US" sz="2000" dirty="0" smtClean="0"/>
              <a:t>:</a:t>
            </a:r>
          </a:p>
          <a:p>
            <a:pPr lvl="1"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1600" dirty="0"/>
              <a:t> </a:t>
            </a:r>
            <a:r>
              <a:rPr lang="en-US" sz="1600" b="1" dirty="0" smtClean="0">
                <a:solidFill>
                  <a:schemeClr val="accent1"/>
                </a:solidFill>
              </a:rPr>
              <a:t>/* text */ </a:t>
            </a:r>
            <a:r>
              <a:rPr lang="en-US" sz="1600" dirty="0" smtClean="0"/>
              <a:t>- compiler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mengabaikan</a:t>
            </a:r>
            <a:r>
              <a:rPr lang="en-US" sz="1600" dirty="0" smtClean="0"/>
              <a:t> </a:t>
            </a:r>
            <a:r>
              <a:rPr lang="en-US" sz="1600" dirty="0" err="1" smtClean="0"/>
              <a:t>kata-kata</a:t>
            </a:r>
            <a:r>
              <a:rPr lang="en-US" sz="1600" dirty="0" smtClean="0"/>
              <a:t> </a:t>
            </a:r>
            <a:r>
              <a:rPr lang="en-US" sz="1600" dirty="0" err="1" smtClean="0"/>
              <a:t>antara</a:t>
            </a:r>
            <a:r>
              <a:rPr lang="en-US" sz="1600" dirty="0" smtClean="0"/>
              <a:t> /* </a:t>
            </a:r>
            <a:r>
              <a:rPr lang="en-US" sz="1600" dirty="0" err="1" smtClean="0"/>
              <a:t>dan</a:t>
            </a:r>
            <a:r>
              <a:rPr lang="en-US" sz="1600" dirty="0" smtClean="0"/>
              <a:t> */</a:t>
            </a:r>
          </a:p>
          <a:p>
            <a:pPr lvl="1"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1600" b="1" dirty="0" smtClean="0">
                <a:solidFill>
                  <a:schemeClr val="accent1"/>
                </a:solidFill>
              </a:rPr>
              <a:t> /**documentation*/ </a:t>
            </a:r>
            <a:r>
              <a:rPr lang="en-US" sz="1600" dirty="0" smtClean="0"/>
              <a:t>-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merupakan</a:t>
            </a:r>
            <a:r>
              <a:rPr lang="en-US" sz="1600" dirty="0" smtClean="0"/>
              <a:t> </a:t>
            </a:r>
            <a:r>
              <a:rPr lang="en-US" sz="1600" dirty="0" err="1" smtClean="0"/>
              <a:t>komentar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dipergunakan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khusus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dokumentasi</a:t>
            </a:r>
            <a:r>
              <a:rPr lang="en-US" sz="1600" dirty="0" smtClean="0"/>
              <a:t>. </a:t>
            </a:r>
            <a:r>
              <a:rPr lang="en-US" sz="1600" dirty="0" err="1" smtClean="0"/>
              <a:t>Alat</a:t>
            </a:r>
            <a:r>
              <a:rPr lang="en-US" sz="1600" dirty="0" smtClean="0"/>
              <a:t> bantu </a:t>
            </a:r>
            <a:r>
              <a:rPr lang="en-US" sz="1600" dirty="0" err="1" smtClean="0"/>
              <a:t>javadoc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memproses</a:t>
            </a:r>
            <a:r>
              <a:rPr lang="en-US" sz="1600" dirty="0" smtClean="0"/>
              <a:t> </a:t>
            </a:r>
            <a:r>
              <a:rPr lang="en-US" sz="1600" dirty="0" err="1" smtClean="0"/>
              <a:t>komentar</a:t>
            </a:r>
            <a:r>
              <a:rPr lang="en-US" sz="1600" dirty="0" smtClean="0"/>
              <a:t> </a:t>
            </a:r>
            <a:r>
              <a:rPr lang="en-US" sz="1600" dirty="0" err="1" smtClean="0"/>
              <a:t>dokumentasi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membuat</a:t>
            </a:r>
            <a:r>
              <a:rPr lang="en-US" sz="1600" dirty="0" smtClean="0"/>
              <a:t> </a:t>
            </a:r>
            <a:r>
              <a:rPr lang="en-US" sz="1600" dirty="0" err="1" smtClean="0"/>
              <a:t>dokumentasi</a:t>
            </a:r>
            <a:r>
              <a:rPr lang="en-US" sz="1600" dirty="0" smtClean="0"/>
              <a:t>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</a:t>
            </a:r>
            <a:r>
              <a:rPr lang="en-US" sz="1600" dirty="0" err="1" smtClean="0"/>
              <a:t>otomatis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sumber</a:t>
            </a:r>
            <a:r>
              <a:rPr lang="en-US" sz="1600" dirty="0" smtClean="0"/>
              <a:t> program.</a:t>
            </a:r>
          </a:p>
          <a:p>
            <a:pPr lvl="1"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1600" b="1" dirty="0" smtClean="0">
                <a:solidFill>
                  <a:schemeClr val="accent1"/>
                </a:solidFill>
              </a:rPr>
              <a:t>//text </a:t>
            </a:r>
            <a:r>
              <a:rPr lang="en-US" sz="1600" dirty="0" smtClean="0"/>
              <a:t>– </a:t>
            </a:r>
            <a:r>
              <a:rPr lang="en-US" sz="1600" dirty="0" err="1" smtClean="0"/>
              <a:t>kompiler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mengabaikan</a:t>
            </a:r>
            <a:r>
              <a:rPr lang="en-US" sz="1600" dirty="0" smtClean="0"/>
              <a:t> </a:t>
            </a:r>
            <a:r>
              <a:rPr lang="en-US" sz="1600" dirty="0" err="1" smtClean="0"/>
              <a:t>segala</a:t>
            </a:r>
            <a:r>
              <a:rPr lang="en-US" sz="1600" dirty="0" smtClean="0"/>
              <a:t> </a:t>
            </a:r>
            <a:r>
              <a:rPr lang="en-US" sz="1600" dirty="0" err="1" smtClean="0"/>
              <a:t>sesuatu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// </a:t>
            </a:r>
            <a:r>
              <a:rPr lang="en-US" sz="1600" dirty="0" err="1" smtClean="0"/>
              <a:t>hingga</a:t>
            </a:r>
            <a:r>
              <a:rPr lang="en-US" sz="1600" dirty="0"/>
              <a:t> </a:t>
            </a:r>
            <a:r>
              <a:rPr lang="en-US" sz="1600" dirty="0" err="1" smtClean="0"/>
              <a:t>akhir</a:t>
            </a:r>
            <a:r>
              <a:rPr lang="en-US" sz="1600" dirty="0" smtClean="0"/>
              <a:t> </a:t>
            </a:r>
            <a:r>
              <a:rPr lang="en-US" sz="1600" dirty="0" err="1" smtClean="0"/>
              <a:t>baris</a:t>
            </a:r>
            <a:endParaRPr lang="en-SG" sz="1600" dirty="0"/>
          </a:p>
        </p:txBody>
      </p:sp>
      <p:sp>
        <p:nvSpPr>
          <p:cNvPr id="4" name="Rectangle 3"/>
          <p:cNvSpPr/>
          <p:nvPr/>
        </p:nvSpPr>
        <p:spPr>
          <a:xfrm>
            <a:off x="500034" y="1643050"/>
            <a:ext cx="5929354" cy="114300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24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/**</a:t>
            </a:r>
          </a:p>
          <a:p>
            <a:r>
              <a:rPr lang="en-SG" sz="24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* @</a:t>
            </a:r>
            <a:r>
              <a:rPr lang="en-SG" sz="2400" b="1" i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param</a:t>
            </a:r>
            <a:r>
              <a:rPr lang="en-SG" sz="2400" b="1" i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SG" sz="2400" b="1" i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args</a:t>
            </a:r>
            <a:endParaRPr lang="en-SG" sz="2400" b="1" i="1" dirty="0" smtClean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SG" sz="24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*/</a:t>
            </a:r>
            <a:endParaRPr lang="en-SG" sz="2400" b="1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(Class)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05435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integral </a:t>
            </a:r>
            <a:r>
              <a:rPr lang="en-US" dirty="0" err="1" smtClean="0"/>
              <a:t>dari</a:t>
            </a:r>
            <a:r>
              <a:rPr lang="en-US" dirty="0" smtClean="0"/>
              <a:t> bahasa Java </a:t>
            </a:r>
            <a:r>
              <a:rPr lang="en-US" dirty="0" err="1" smtClean="0"/>
              <a:t>karena</a:t>
            </a:r>
            <a:r>
              <a:rPr lang="en-US" dirty="0" smtClean="0"/>
              <a:t> Java </a:t>
            </a:r>
            <a:r>
              <a:rPr lang="en-US" dirty="0" err="1" smtClean="0"/>
              <a:t>merupakan</a:t>
            </a:r>
            <a:r>
              <a:rPr lang="en-US" dirty="0" smtClean="0"/>
              <a:t> bahasa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. </a:t>
            </a:r>
            <a:endParaRPr lang="en-US" dirty="0"/>
          </a:p>
          <a:p>
            <a:pPr>
              <a:lnSpc>
                <a:spcPct val="160000"/>
              </a:lnSpc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b="1" u="sng" dirty="0" err="1" smtClean="0"/>
              <a:t>harus</a:t>
            </a:r>
            <a:r>
              <a:rPr lang="en-US" b="1" u="sng" dirty="0" smtClean="0"/>
              <a:t> 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. 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Dalam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definisikan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HelloWorld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.</a:t>
            </a:r>
            <a:endParaRPr lang="en-SG" dirty="0"/>
          </a:p>
        </p:txBody>
      </p:sp>
      <p:sp>
        <p:nvSpPr>
          <p:cNvPr id="4" name="Rectangle 3"/>
          <p:cNvSpPr/>
          <p:nvPr/>
        </p:nvSpPr>
        <p:spPr>
          <a:xfrm>
            <a:off x="500034" y="1785926"/>
            <a:ext cx="5929354" cy="114300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24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Public class </a:t>
            </a:r>
            <a:r>
              <a:rPr lang="en-SG" sz="2400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HelloWorld</a:t>
            </a:r>
            <a:r>
              <a:rPr lang="en-SG" sz="24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. . .  </a:t>
            </a:r>
          </a:p>
          <a:p>
            <a:r>
              <a:rPr lang="en-US" sz="24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SG" sz="2400" b="1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Main( )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72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Dalam bahasa </a:t>
            </a:r>
            <a:r>
              <a:rPr lang="en-US" sz="2000" dirty="0" err="1" smtClean="0"/>
              <a:t>pemograman</a:t>
            </a:r>
            <a:r>
              <a:rPr lang="en-US" sz="2000" dirty="0" smtClean="0"/>
              <a:t> Java,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buah</a:t>
            </a:r>
            <a:r>
              <a:rPr lang="en-US" sz="2000" dirty="0" smtClean="0"/>
              <a:t> </a:t>
            </a:r>
            <a:r>
              <a:rPr lang="en-US" sz="2000" dirty="0" err="1" smtClean="0"/>
              <a:t>metode</a:t>
            </a:r>
            <a:r>
              <a:rPr lang="en-US" sz="2000" dirty="0" smtClean="0"/>
              <a:t> main yang </a:t>
            </a:r>
            <a:r>
              <a:rPr lang="en-US" sz="2000" dirty="0" err="1" smtClean="0"/>
              <a:t>bentuknya</a:t>
            </a:r>
            <a:r>
              <a:rPr lang="en-US" sz="2000" dirty="0" smtClean="0"/>
              <a:t> </a:t>
            </a:r>
            <a:r>
              <a:rPr lang="en-US" sz="2000" dirty="0" err="1" smtClean="0"/>
              <a:t>sbb</a:t>
            </a:r>
            <a:r>
              <a:rPr lang="en-US" sz="2000" dirty="0" smtClean="0"/>
              <a:t>:</a:t>
            </a:r>
          </a:p>
          <a:p>
            <a:pPr>
              <a:lnSpc>
                <a:spcPct val="150000"/>
              </a:lnSpc>
            </a:pPr>
            <a:endParaRPr lang="en-SG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6724" y="4143380"/>
            <a:ext cx="8034366" cy="23574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t>Metoda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t> main(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t>)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t>mirip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t>dengan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t>fungsi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t> main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t>pada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t> bahasa C/C++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t>diman</a:t>
            </a:r>
            <a:r>
              <a:rPr lang="en-US" sz="2000" dirty="0" smtClean="0">
                <a:latin typeface="Franklin Gothic Book" pitchFamily="34" charset="0"/>
              </a:rPr>
              <a:t>a </a:t>
            </a:r>
            <a:r>
              <a:rPr lang="en-US" sz="2000" dirty="0" err="1" smtClean="0">
                <a:latin typeface="Franklin Gothic Book" pitchFamily="34" charset="0"/>
              </a:rPr>
              <a:t>fungsi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ini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merupakan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pintu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gerbang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dimulanya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suatu</a:t>
            </a:r>
            <a:r>
              <a:rPr lang="en-US" sz="2000" dirty="0" smtClean="0">
                <a:latin typeface="Franklin Gothic Book" pitchFamily="34" charset="0"/>
              </a:rPr>
              <a:t> program. </a:t>
            </a:r>
            <a:r>
              <a:rPr lang="en-US" sz="2000" dirty="0" err="1" smtClean="0">
                <a:latin typeface="Franklin Gothic Book" pitchFamily="34" charset="0"/>
              </a:rPr>
              <a:t>Metoda</a:t>
            </a:r>
            <a:r>
              <a:rPr lang="en-US" sz="2000" dirty="0" smtClean="0">
                <a:latin typeface="Franklin Gothic Book" pitchFamily="34" charset="0"/>
              </a:rPr>
              <a:t> main </a:t>
            </a:r>
            <a:r>
              <a:rPr lang="en-US" sz="2000" dirty="0" err="1" smtClean="0">
                <a:latin typeface="Franklin Gothic Book" pitchFamily="34" charset="0"/>
              </a:rPr>
              <a:t>dapat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dipanggil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dengan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menyertakan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variabel</a:t>
            </a:r>
            <a:r>
              <a:rPr lang="en-US" sz="2000" dirty="0" smtClean="0">
                <a:latin typeface="Franklin Gothic Book" pitchFamily="34" charset="0"/>
              </a:rPr>
              <a:t>, </a:t>
            </a:r>
            <a:r>
              <a:rPr lang="en-US" sz="2000" dirty="0" err="1" smtClean="0">
                <a:latin typeface="Franklin Gothic Book" pitchFamily="34" charset="0"/>
              </a:rPr>
              <a:t>baik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hanya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satu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variabel</a:t>
            </a:r>
            <a:r>
              <a:rPr lang="en-US" sz="2000" dirty="0" smtClean="0">
                <a:latin typeface="Franklin Gothic Book" pitchFamily="34" charset="0"/>
              </a:rPr>
              <a:t>, </a:t>
            </a:r>
            <a:r>
              <a:rPr lang="en-US" sz="2000" dirty="0" err="1" smtClean="0">
                <a:latin typeface="Franklin Gothic Book" pitchFamily="34" charset="0"/>
              </a:rPr>
              <a:t>banyak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variabel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atau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bahkan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tidak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sama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sekali</a:t>
            </a:r>
            <a:endParaRPr kumimoji="0" lang="en-SG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anklin Gothic Book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1538" y="2786058"/>
            <a:ext cx="7286676" cy="114300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24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Public static void main(String[] </a:t>
            </a:r>
            <a:r>
              <a:rPr lang="en-SG" sz="2400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args</a:t>
            </a:r>
            <a:r>
              <a:rPr lang="en-SG" sz="24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){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. . .  </a:t>
            </a:r>
          </a:p>
          <a:p>
            <a:r>
              <a:rPr lang="en-US" sz="24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SG" sz="2400" b="1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441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“Hello World”)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compound names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campuran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yang </a:t>
            </a:r>
            <a:r>
              <a:rPr lang="en-US" dirty="0" err="1" smtClean="0"/>
              <a:t>dihubungkan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dirty="0" smtClean="0"/>
              <a:t> </a:t>
            </a:r>
            <a:r>
              <a:rPr lang="en-US" dirty="0" err="1" smtClean="0"/>
              <a:t>artinya</a:t>
            </a:r>
            <a:r>
              <a:rPr lang="en-US" dirty="0" smtClean="0"/>
              <a:t> System </a:t>
            </a:r>
            <a:r>
              <a:rPr lang="en-US" dirty="0" err="1" smtClean="0"/>
              <a:t>menampung</a:t>
            </a:r>
            <a:r>
              <a:rPr lang="en-US" dirty="0" smtClean="0"/>
              <a:t> out </a:t>
            </a:r>
            <a:r>
              <a:rPr lang="en-US" dirty="0" err="1" smtClean="0"/>
              <a:t>dan</a:t>
            </a:r>
            <a:r>
              <a:rPr lang="en-US" dirty="0" smtClean="0"/>
              <a:t> out </a:t>
            </a:r>
            <a:r>
              <a:rPr lang="en-US" dirty="0" err="1" smtClean="0"/>
              <a:t>menampung</a:t>
            </a:r>
            <a:r>
              <a:rPr lang="en-US" dirty="0" smtClean="0"/>
              <a:t> </a:t>
            </a:r>
            <a:r>
              <a:rPr lang="en-US" dirty="0" err="1" smtClean="0"/>
              <a:t>println</a:t>
            </a:r>
            <a:endParaRPr lang="en-SG" dirty="0"/>
          </a:p>
        </p:txBody>
      </p:sp>
      <p:sp>
        <p:nvSpPr>
          <p:cNvPr id="4" name="Rectangle 3"/>
          <p:cNvSpPr/>
          <p:nvPr/>
        </p:nvSpPr>
        <p:spPr>
          <a:xfrm>
            <a:off x="428596" y="1643050"/>
            <a:ext cx="5929354" cy="78581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(“Hello World”);</a:t>
            </a:r>
            <a:endParaRPr lang="en-SG" sz="2400" b="1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Program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program bahasa C++, </a:t>
            </a:r>
            <a:r>
              <a:rPr lang="en-US" dirty="0" err="1" smtClean="0"/>
              <a:t>maupun</a:t>
            </a:r>
            <a:r>
              <a:rPr lang="en-US" dirty="0" smtClean="0"/>
              <a:t> Java. 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yang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program,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914400" lvl="1" indent="-514350">
              <a:lnSpc>
                <a:spcPct val="170000"/>
              </a:lnSpc>
              <a:buFont typeface="+mj-lt"/>
              <a:buAutoNum type="arabicPeriod"/>
            </a:pPr>
            <a:r>
              <a:rPr lang="en-US" dirty="0" err="1" smtClean="0"/>
              <a:t>Fungsi</a:t>
            </a:r>
            <a:r>
              <a:rPr lang="en-US" dirty="0" smtClean="0"/>
              <a:t> main ()</a:t>
            </a:r>
          </a:p>
          <a:p>
            <a:pPr marL="914400" lvl="1" indent="-514350">
              <a:lnSpc>
                <a:spcPct val="170000"/>
              </a:lnSpc>
              <a:buFont typeface="+mj-lt"/>
              <a:buAutoNum type="arabicPeriod"/>
            </a:pPr>
            <a:r>
              <a:rPr lang="en-US" dirty="0" err="1" smtClean="0"/>
              <a:t>Deklarasi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endParaRPr lang="en-US" dirty="0" smtClean="0"/>
          </a:p>
          <a:p>
            <a:pPr marL="914400" lvl="1" indent="-514350">
              <a:lnSpc>
                <a:spcPct val="170000"/>
              </a:lnSpc>
              <a:buFont typeface="+mj-lt"/>
              <a:buAutoNum type="arabicPeriod"/>
            </a:pPr>
            <a:r>
              <a:rPr lang="en-US" dirty="0" err="1" smtClean="0"/>
              <a:t>Perintah</a:t>
            </a:r>
            <a:r>
              <a:rPr lang="en-US" dirty="0" smtClean="0"/>
              <a:t> (statement)</a:t>
            </a:r>
          </a:p>
          <a:p>
            <a:pPr marL="914400" lvl="1" indent="-514350">
              <a:lnSpc>
                <a:spcPct val="170000"/>
              </a:lnSpc>
              <a:buFont typeface="+mj-lt"/>
              <a:buAutoNum type="arabicPeriod"/>
            </a:pPr>
            <a:r>
              <a:rPr lang="en-US" dirty="0" smtClean="0"/>
              <a:t>Keyword </a:t>
            </a:r>
            <a:r>
              <a:rPr lang="en-US" i="1" dirty="0" smtClean="0"/>
              <a:t>: include, import, </a:t>
            </a:r>
            <a:r>
              <a:rPr lang="en-US" i="1" dirty="0" err="1" smtClean="0"/>
              <a:t>dsb</a:t>
            </a:r>
            <a:endParaRPr lang="en-US" i="1" dirty="0" smtClean="0"/>
          </a:p>
          <a:p>
            <a:pPr marL="914400" lvl="1" indent="-514350">
              <a:lnSpc>
                <a:spcPct val="170000"/>
              </a:lnSpc>
              <a:buFont typeface="+mj-lt"/>
              <a:buAutoNum type="arabicPeriod"/>
            </a:pPr>
            <a:r>
              <a:rPr lang="en-US" dirty="0" err="1" smtClean="0"/>
              <a:t>Komentar</a:t>
            </a:r>
            <a:endParaRPr lang="en-US" dirty="0" smtClean="0"/>
          </a:p>
          <a:p>
            <a:pPr marL="914400" lvl="1" indent="-514350">
              <a:lnSpc>
                <a:spcPct val="170000"/>
              </a:lnSpc>
              <a:buFont typeface="+mj-lt"/>
              <a:buAutoNum type="arabicPeriod"/>
            </a:pPr>
            <a:r>
              <a:rPr lang="en-US" dirty="0" err="1" smtClean="0"/>
              <a:t>Kurung</a:t>
            </a:r>
            <a:r>
              <a:rPr lang="en-US" dirty="0" smtClean="0"/>
              <a:t> </a:t>
            </a:r>
            <a:r>
              <a:rPr lang="en-US" dirty="0" err="1" smtClean="0"/>
              <a:t>kurawal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ight Brace 21"/>
          <p:cNvSpPr/>
          <p:nvPr/>
        </p:nvSpPr>
        <p:spPr>
          <a:xfrm>
            <a:off x="5572132" y="2857496"/>
            <a:ext cx="571504" cy="335758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//program </a:t>
            </a:r>
            <a:r>
              <a:rPr lang="en-US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menghitung</a:t>
            </a: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luas</a:t>
            </a: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segi</a:t>
            </a: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empat</a:t>
            </a:r>
            <a:endParaRPr lang="en-US" b="1" dirty="0" smtClean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70000"/>
              </a:lnSpc>
              <a:buNone/>
            </a:pP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#include&lt;</a:t>
            </a:r>
            <a:r>
              <a:rPr lang="en-US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iostream.h</a:t>
            </a: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lnSpc>
                <a:spcPct val="170000"/>
              </a:lnSpc>
              <a:buNone/>
            </a:pP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void main()</a:t>
            </a:r>
          </a:p>
          <a:p>
            <a:pPr>
              <a:lnSpc>
                <a:spcPct val="170000"/>
              </a:lnSpc>
              <a:buNone/>
            </a:pP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lnSpc>
                <a:spcPct val="170000"/>
              </a:lnSpc>
              <a:buNone/>
            </a:pP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panjang</a:t>
            </a: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lebar</a:t>
            </a: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luas</a:t>
            </a: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lnSpc>
                <a:spcPct val="170000"/>
              </a:lnSpc>
              <a:buNone/>
            </a:pP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panjang</a:t>
            </a: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= 10;</a:t>
            </a:r>
          </a:p>
          <a:p>
            <a:pPr>
              <a:lnSpc>
                <a:spcPct val="170000"/>
              </a:lnSpc>
              <a:buNone/>
            </a:pP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lebar</a:t>
            </a: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= 5;</a:t>
            </a:r>
          </a:p>
          <a:p>
            <a:pPr>
              <a:lnSpc>
                <a:spcPct val="170000"/>
              </a:lnSpc>
              <a:buNone/>
            </a:pP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luas</a:t>
            </a: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panjang</a:t>
            </a: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* </a:t>
            </a:r>
            <a:r>
              <a:rPr lang="en-US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lebar</a:t>
            </a: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lnSpc>
                <a:spcPct val="170000"/>
              </a:lnSpc>
              <a:buNone/>
            </a:pP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cout</a:t>
            </a: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&lt;&lt;"</a:t>
            </a:r>
            <a:r>
              <a:rPr lang="en-US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luas</a:t>
            </a: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= "&lt;&lt;</a:t>
            </a:r>
            <a:r>
              <a:rPr lang="en-US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luas</a:t>
            </a: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lnSpc>
                <a:spcPct val="170000"/>
              </a:lnSpc>
              <a:buNone/>
            </a:pP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2976" y="3131106"/>
            <a:ext cx="328614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   </a:t>
            </a:r>
            <a:r>
              <a:rPr lang="en-US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</a:rPr>
              <a:t>6. </a:t>
            </a:r>
            <a:r>
              <a:rPr lang="en-US" b="1" dirty="0" err="1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</a:rPr>
              <a:t>Kurung</a:t>
            </a:r>
            <a:r>
              <a:rPr lang="en-US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</a:rPr>
              <a:t>kurawal</a:t>
            </a:r>
            <a:r>
              <a:rPr lang="en-US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</a:rPr>
              <a:t>buka</a:t>
            </a:r>
            <a:endParaRPr lang="en-SG" b="1" dirty="0">
              <a:solidFill>
                <a:srgbClr val="00B050"/>
              </a:solidFill>
              <a:latin typeface="Eras Light ITC" pitchFamily="34" charset="0"/>
              <a:cs typeface="Andalus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6000768"/>
            <a:ext cx="328614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   </a:t>
            </a:r>
            <a:r>
              <a:rPr lang="en-US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</a:rPr>
              <a:t>6. </a:t>
            </a:r>
            <a:r>
              <a:rPr lang="en-US" b="1" dirty="0" err="1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</a:rPr>
              <a:t>Kurung</a:t>
            </a:r>
            <a:r>
              <a:rPr lang="en-US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</a:rPr>
              <a:t>kurawal</a:t>
            </a:r>
            <a:r>
              <a:rPr lang="en-US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</a:rPr>
              <a:t>tutup</a:t>
            </a:r>
            <a:endParaRPr lang="en-SG" b="1" dirty="0">
              <a:solidFill>
                <a:srgbClr val="00B050"/>
              </a:solidFill>
              <a:latin typeface="Eras Light ITC" pitchFamily="34" charset="0"/>
              <a:cs typeface="Andalus" pitchFamily="18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00760" y="1643050"/>
            <a:ext cx="200026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   5. </a:t>
            </a:r>
            <a:r>
              <a:rPr lang="en-US" b="1" dirty="0" err="1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Komentar</a:t>
            </a:r>
            <a:endParaRPr lang="en-SG" b="1" dirty="0">
              <a:solidFill>
                <a:srgbClr val="00B050"/>
              </a:solidFill>
              <a:latin typeface="Eras Light ITC" pitchFamily="34" charset="0"/>
              <a:cs typeface="Andalus" pitchFamily="18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57752" y="4857760"/>
            <a:ext cx="227649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3. statement</a:t>
            </a:r>
            <a:endParaRPr lang="en-SG" b="1" dirty="0">
              <a:solidFill>
                <a:srgbClr val="00B050"/>
              </a:solidFill>
              <a:latin typeface="Eras Light ITC" pitchFamily="34" charset="0"/>
              <a:cs typeface="Andalus" pitchFamily="18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43636" y="4345552"/>
            <a:ext cx="228601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   1. </a:t>
            </a:r>
            <a:r>
              <a:rPr lang="en-US" b="1" dirty="0" err="1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Fungsi</a:t>
            </a:r>
            <a:r>
              <a:rPr lang="en-US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 main ( )</a:t>
            </a:r>
            <a:endParaRPr lang="en-SG" b="1" dirty="0">
              <a:solidFill>
                <a:srgbClr val="00B050"/>
              </a:solidFill>
              <a:latin typeface="Eras Light ITC" pitchFamily="34" charset="0"/>
              <a:cs typeface="Andalus" pitchFamily="18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43372" y="3571876"/>
            <a:ext cx="257176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   2. </a:t>
            </a:r>
            <a:r>
              <a:rPr lang="en-US" b="1" dirty="0" err="1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Deklarasi</a:t>
            </a:r>
            <a:r>
              <a:rPr lang="en-US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variabel</a:t>
            </a:r>
            <a:endParaRPr lang="en-SG" b="1" dirty="0">
              <a:solidFill>
                <a:srgbClr val="00B050"/>
              </a:solidFill>
              <a:latin typeface="Eras Light ITC" pitchFamily="34" charset="0"/>
              <a:cs typeface="Andalus" pitchFamily="18" charset="-78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714612" y="4214818"/>
            <a:ext cx="207170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7" idx="1"/>
          </p:cNvCxnSpPr>
          <p:nvPr/>
        </p:nvCxnSpPr>
        <p:spPr>
          <a:xfrm>
            <a:off x="2571736" y="4572008"/>
            <a:ext cx="2286016" cy="4704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929058" y="5143512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3857620" y="5286388"/>
            <a:ext cx="100013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357554" y="2211165"/>
            <a:ext cx="5286412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 4. “include” </a:t>
            </a:r>
            <a:r>
              <a:rPr lang="en-US" b="1" dirty="0" err="1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untuk</a:t>
            </a:r>
            <a:r>
              <a:rPr lang="en-US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menyertakan</a:t>
            </a:r>
            <a:r>
              <a:rPr lang="en-US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fungsi-fungsi</a:t>
            </a:r>
            <a:r>
              <a:rPr lang="en-US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dari</a:t>
            </a:r>
            <a:r>
              <a:rPr lang="en-US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sebuah</a:t>
            </a:r>
            <a:r>
              <a:rPr lang="en-US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 library</a:t>
            </a:r>
            <a:endParaRPr lang="en-SG" b="1" dirty="0">
              <a:solidFill>
                <a:srgbClr val="00B050"/>
              </a:solidFill>
              <a:latin typeface="Eras Light ITC" pitchFamily="34" charset="0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4" grpId="0" animBg="1"/>
      <p:bldP spid="5" grpId="0" animBg="1"/>
      <p:bldP spid="6" grpId="0" animBg="1"/>
      <p:bldP spid="7" grpId="1" animBg="1"/>
      <p:bldP spid="8" grpId="0" animBg="1"/>
      <p:bldP spid="9" grpId="0" animBg="1"/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</a:t>
            </a:r>
            <a:endParaRPr lang="en-SG" dirty="0"/>
          </a:p>
        </p:txBody>
      </p:sp>
      <p:sp>
        <p:nvSpPr>
          <p:cNvPr id="4" name="Right Brace 3"/>
          <p:cNvSpPr/>
          <p:nvPr/>
        </p:nvSpPr>
        <p:spPr>
          <a:xfrm>
            <a:off x="7286644" y="2643182"/>
            <a:ext cx="571504" cy="37147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p</a:t>
            </a:r>
            <a:r>
              <a:rPr lang="en-US" sz="2000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ackage helloworld;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import </a:t>
            </a:r>
            <a:r>
              <a:rPr lang="en-US" sz="2000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java.lang</a:t>
            </a:r>
            <a:r>
              <a:rPr lang="en-US" sz="2000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.*;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public class Main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 public static void main (String[] args) 	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{	//</a:t>
            </a:r>
            <a:r>
              <a:rPr lang="en-US" sz="2000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baris</a:t>
            </a:r>
            <a:r>
              <a:rPr lang="en-US" sz="2000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05 </a:t>
            </a:r>
            <a:r>
              <a:rPr lang="en-US" sz="2000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adalah</a:t>
            </a:r>
            <a:r>
              <a:rPr lang="en-US" sz="2000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pendeklarasian</a:t>
            </a:r>
            <a:r>
              <a:rPr lang="en-US" sz="2000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variabel</a:t>
            </a:r>
            <a:endParaRPr lang="en-US" sz="2000" b="1" dirty="0" smtClean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panjang</a:t>
            </a:r>
            <a:r>
              <a:rPr lang="en-US" sz="2000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lebar</a:t>
            </a:r>
            <a:r>
              <a:rPr lang="en-US" sz="2000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luas</a:t>
            </a:r>
            <a:r>
              <a:rPr lang="en-US" sz="2000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en-US" sz="2000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panjang</a:t>
            </a:r>
            <a:r>
              <a:rPr lang="en-US" sz="2000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= 10;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en-US" sz="2000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lebar</a:t>
            </a:r>
            <a:r>
              <a:rPr lang="en-US" sz="2000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= 5;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en-US" sz="2000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luas</a:t>
            </a:r>
            <a:r>
              <a:rPr lang="en-US" sz="2000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panjang</a:t>
            </a:r>
            <a:r>
              <a:rPr lang="en-US" sz="2000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* </a:t>
            </a:r>
            <a:r>
              <a:rPr lang="en-US" sz="2000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lebar</a:t>
            </a:r>
            <a:r>
              <a:rPr lang="en-US" sz="2000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sz="2000" b="1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System.out.print</a:t>
            </a:r>
            <a:r>
              <a:rPr lang="en-US" sz="2000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(“</a:t>
            </a:r>
            <a:r>
              <a:rPr lang="en-US" sz="2000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Luas</a:t>
            </a:r>
            <a:r>
              <a:rPr lang="en-US" sz="2000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Segiempat</a:t>
            </a:r>
            <a:r>
              <a:rPr lang="en-US" sz="2000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=“ + </a:t>
            </a:r>
            <a:r>
              <a:rPr lang="en-US" sz="2000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luas</a:t>
            </a:r>
            <a:r>
              <a:rPr lang="en-US" sz="2000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7224" y="2643182"/>
            <a:ext cx="3286148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   </a:t>
            </a:r>
            <a:r>
              <a:rPr lang="en-US" sz="1600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</a:rPr>
              <a:t>6. </a:t>
            </a:r>
            <a:r>
              <a:rPr lang="en-US" sz="1600" b="1" dirty="0" err="1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</a:rPr>
              <a:t>Kurung</a:t>
            </a:r>
            <a:r>
              <a:rPr lang="en-US" sz="1600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</a:rPr>
              <a:t> </a:t>
            </a:r>
            <a:r>
              <a:rPr lang="en-US" sz="1600" b="1" dirty="0" err="1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</a:rPr>
              <a:t>kurawal</a:t>
            </a:r>
            <a:r>
              <a:rPr lang="en-US" sz="1600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</a:rPr>
              <a:t> </a:t>
            </a:r>
            <a:r>
              <a:rPr lang="en-US" sz="1600" b="1" dirty="0" err="1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</a:rPr>
              <a:t>buka</a:t>
            </a:r>
            <a:endParaRPr lang="en-SG" sz="1600" b="1" dirty="0">
              <a:solidFill>
                <a:srgbClr val="00B050"/>
              </a:solidFill>
              <a:latin typeface="Eras Light ITC" pitchFamily="34" charset="0"/>
              <a:cs typeface="Andalus" pitchFamily="18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8662" y="5988626"/>
            <a:ext cx="3286148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   </a:t>
            </a:r>
            <a:r>
              <a:rPr lang="en-US" sz="1600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</a:rPr>
              <a:t>6. </a:t>
            </a:r>
            <a:r>
              <a:rPr lang="en-US" sz="1600" b="1" dirty="0" err="1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</a:rPr>
              <a:t>Kurung</a:t>
            </a:r>
            <a:r>
              <a:rPr lang="en-US" sz="1600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</a:rPr>
              <a:t> </a:t>
            </a:r>
            <a:r>
              <a:rPr lang="en-US" sz="1600" b="1" dirty="0" err="1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</a:rPr>
              <a:t>kurawal</a:t>
            </a:r>
            <a:r>
              <a:rPr lang="en-US" sz="1600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</a:rPr>
              <a:t> </a:t>
            </a:r>
            <a:r>
              <a:rPr lang="en-US" sz="1600" b="1" dirty="0" err="1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</a:rPr>
              <a:t>tutup</a:t>
            </a:r>
            <a:endParaRPr lang="en-SG" sz="1600" b="1" dirty="0">
              <a:solidFill>
                <a:srgbClr val="00B050"/>
              </a:solidFill>
              <a:latin typeface="Eras Light ITC" pitchFamily="34" charset="0"/>
              <a:cs typeface="Andalus" pitchFamily="18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72264" y="2928934"/>
            <a:ext cx="2000264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   5. </a:t>
            </a:r>
            <a:r>
              <a:rPr lang="en-US" sz="1600" b="1" dirty="0" err="1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Komentar</a:t>
            </a:r>
            <a:endParaRPr lang="en-SG" sz="1600" b="1" dirty="0">
              <a:solidFill>
                <a:srgbClr val="00B050"/>
              </a:solidFill>
              <a:latin typeface="Eras Light ITC" pitchFamily="34" charset="0"/>
              <a:cs typeface="Andalus" pitchFamily="18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3504" y="4357694"/>
            <a:ext cx="227649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3. statement</a:t>
            </a:r>
            <a:endParaRPr lang="en-SG" b="1" dirty="0">
              <a:solidFill>
                <a:srgbClr val="00B050"/>
              </a:solidFill>
              <a:latin typeface="Eras Light ITC" pitchFamily="34" charset="0"/>
              <a:cs typeface="Andalus" pitchFamily="18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29586" y="4143380"/>
            <a:ext cx="1000132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   1. </a:t>
            </a:r>
            <a:r>
              <a:rPr lang="en-US" sz="1600" b="1" dirty="0" err="1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Fungsi</a:t>
            </a:r>
            <a:r>
              <a:rPr lang="en-US" sz="1600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 main ( )</a:t>
            </a:r>
            <a:endParaRPr lang="en-SG" sz="1600" b="1" dirty="0">
              <a:solidFill>
                <a:srgbClr val="00B050"/>
              </a:solidFill>
              <a:latin typeface="Eras Light ITC" pitchFamily="34" charset="0"/>
              <a:cs typeface="Andalus" pitchFamily="18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0628" y="3786190"/>
            <a:ext cx="2357454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   2. </a:t>
            </a:r>
            <a:r>
              <a:rPr lang="en-US" sz="1600" b="1" dirty="0" err="1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Deklarasi</a:t>
            </a:r>
            <a:r>
              <a:rPr lang="en-US" sz="1600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 </a:t>
            </a:r>
            <a:r>
              <a:rPr lang="en-US" sz="1600" b="1" dirty="0" err="1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variabel</a:t>
            </a:r>
            <a:endParaRPr lang="en-SG" sz="1600" b="1" dirty="0">
              <a:solidFill>
                <a:srgbClr val="00B050"/>
              </a:solidFill>
              <a:latin typeface="Eras Light ITC" pitchFamily="34" charset="0"/>
              <a:cs typeface="Andalus" pitchFamily="18" charset="-78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857488" y="4500570"/>
            <a:ext cx="214314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214678" y="4286256"/>
            <a:ext cx="171451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4500562" y="4643446"/>
            <a:ext cx="50006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4786314" y="4786322"/>
            <a:ext cx="42862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143240" y="1928802"/>
            <a:ext cx="5857884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 4. “import” </a:t>
            </a:r>
            <a:r>
              <a:rPr lang="en-US" sz="1600" b="1" dirty="0" err="1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untuk</a:t>
            </a:r>
            <a:r>
              <a:rPr lang="en-US" sz="1600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 </a:t>
            </a:r>
            <a:r>
              <a:rPr lang="en-US" sz="1600" b="1" dirty="0" err="1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menyertakan</a:t>
            </a:r>
            <a:r>
              <a:rPr lang="en-US" sz="1600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 </a:t>
            </a:r>
            <a:r>
              <a:rPr lang="en-US" sz="1600" b="1" dirty="0" err="1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fungsi-fungsi</a:t>
            </a:r>
            <a:r>
              <a:rPr lang="en-US" sz="1600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 </a:t>
            </a:r>
            <a:r>
              <a:rPr lang="en-US" sz="1600" b="1" dirty="0" err="1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dari</a:t>
            </a:r>
            <a:r>
              <a:rPr lang="en-US" sz="1600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 </a:t>
            </a:r>
            <a:r>
              <a:rPr lang="en-US" sz="1600" b="1" dirty="0" err="1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sebuah</a:t>
            </a:r>
            <a:r>
              <a:rPr lang="en-US" sz="1600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 library</a:t>
            </a:r>
            <a:endParaRPr lang="en-SG" sz="1600" b="1" dirty="0">
              <a:solidFill>
                <a:srgbClr val="00B050"/>
              </a:solidFill>
              <a:latin typeface="Eras Light ITC" pitchFamily="34" charset="0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main() /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90063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list </a:t>
            </a:r>
            <a:r>
              <a:rPr lang="en-US" sz="2400" dirty="0" err="1" smtClean="0"/>
              <a:t>pekerjaan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dikerjakan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Isinya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sekumpulan</a:t>
            </a:r>
            <a:r>
              <a:rPr lang="en-US" sz="2400" dirty="0" smtClean="0"/>
              <a:t> </a:t>
            </a:r>
            <a:r>
              <a:rPr lang="en-US" sz="2400" dirty="0" err="1" smtClean="0"/>
              <a:t>perintah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dikerjakan</a:t>
            </a:r>
            <a:r>
              <a:rPr lang="en-US" sz="2400" dirty="0" smtClean="0"/>
              <a:t> </a:t>
            </a: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menjalankan</a:t>
            </a:r>
            <a:r>
              <a:rPr lang="en-US" sz="2400" dirty="0" smtClean="0"/>
              <a:t> program, dalam program </a:t>
            </a:r>
            <a:r>
              <a:rPr lang="en-US" sz="2400" dirty="0" err="1" smtClean="0"/>
              <a:t>sebelumnya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menghitung</a:t>
            </a:r>
            <a:r>
              <a:rPr lang="en-US" sz="2400" dirty="0" smtClean="0"/>
              <a:t> </a:t>
            </a:r>
            <a:r>
              <a:rPr lang="en-US" sz="2400" dirty="0" err="1" smtClean="0"/>
              <a:t>luas</a:t>
            </a:r>
            <a:r>
              <a:rPr lang="en-US" sz="2400" dirty="0" smtClean="0"/>
              <a:t> </a:t>
            </a:r>
            <a:r>
              <a:rPr lang="en-US" sz="2400" dirty="0" err="1" smtClean="0"/>
              <a:t>segi</a:t>
            </a:r>
            <a:r>
              <a:rPr lang="en-US" sz="2400" dirty="0" smtClean="0"/>
              <a:t> </a:t>
            </a:r>
            <a:r>
              <a:rPr lang="en-US" sz="2400" dirty="0" err="1" smtClean="0"/>
              <a:t>empat</a:t>
            </a:r>
            <a:r>
              <a:rPr lang="en-US" sz="2400" dirty="0" smtClean="0"/>
              <a:t>. </a:t>
            </a:r>
            <a:r>
              <a:rPr lang="en-US" sz="2400" dirty="0" err="1" smtClean="0"/>
              <a:t>Yaitu</a:t>
            </a:r>
            <a:r>
              <a:rPr lang="en-US" sz="2400" dirty="0" smtClean="0"/>
              <a:t>:</a:t>
            </a:r>
          </a:p>
          <a:p>
            <a:pPr marL="91440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 smtClean="0"/>
              <a:t>Perintah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panjang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lebar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10 </a:t>
            </a:r>
            <a:r>
              <a:rPr lang="en-US" sz="2000" dirty="0" err="1" smtClean="0"/>
              <a:t>dan</a:t>
            </a:r>
            <a:r>
              <a:rPr lang="en-US" sz="2000" dirty="0" smtClean="0"/>
              <a:t> 5</a:t>
            </a:r>
          </a:p>
          <a:p>
            <a:pPr marL="91440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 smtClean="0"/>
              <a:t>Perintah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menghitung</a:t>
            </a:r>
            <a:r>
              <a:rPr lang="en-US" sz="2000" dirty="0" smtClean="0"/>
              <a:t> </a:t>
            </a:r>
            <a:r>
              <a:rPr lang="en-US" sz="2000" dirty="0" err="1" smtClean="0"/>
              <a:t>luas</a:t>
            </a:r>
            <a:r>
              <a:rPr lang="en-US" sz="2000" dirty="0" smtClean="0"/>
              <a:t> </a:t>
            </a:r>
            <a:r>
              <a:rPr lang="en-US" sz="2000" dirty="0" err="1" smtClean="0"/>
              <a:t>segi</a:t>
            </a:r>
            <a:r>
              <a:rPr lang="en-US" sz="2000" dirty="0" smtClean="0"/>
              <a:t> </a:t>
            </a:r>
            <a:r>
              <a:rPr lang="en-US" sz="2000" dirty="0" err="1" smtClean="0"/>
              <a:t>empat</a:t>
            </a:r>
            <a:endParaRPr lang="en-US" sz="2000" dirty="0" smtClean="0"/>
          </a:p>
          <a:p>
            <a:pPr marL="91440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 smtClean="0"/>
              <a:t>Perintah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menampilkan</a:t>
            </a:r>
            <a:r>
              <a:rPr lang="en-US" sz="2000" dirty="0" smtClean="0"/>
              <a:t> </a:t>
            </a:r>
            <a:r>
              <a:rPr lang="en-US" sz="2000" dirty="0" err="1" smtClean="0"/>
              <a:t>luas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dihitung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layar</a:t>
            </a:r>
            <a:endParaRPr lang="en-SG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Deklarasi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0050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data.</a:t>
            </a:r>
          </a:p>
          <a:p>
            <a:pPr>
              <a:lnSpc>
                <a:spcPct val="160000"/>
              </a:lnSpc>
            </a:pPr>
            <a:r>
              <a:rPr lang="en-US" dirty="0" err="1" smtClean="0"/>
              <a:t>Deklarasi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agar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.</a:t>
            </a:r>
          </a:p>
          <a:p>
            <a:pPr>
              <a:lnSpc>
                <a:spcPct val="160000"/>
              </a:lnSpc>
            </a:pPr>
            <a:r>
              <a:rPr lang="en-US" dirty="0" err="1" smtClean="0"/>
              <a:t>Satu-satunya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memasukkan</a:t>
            </a:r>
            <a:r>
              <a:rPr lang="en-US" dirty="0" smtClean="0"/>
              <a:t> data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assignment statement,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endParaRPr lang="en-US" dirty="0" smtClean="0"/>
          </a:p>
          <a:p>
            <a:pPr>
              <a:lnSpc>
                <a:spcPct val="160000"/>
              </a:lnSpc>
              <a:buNone/>
            </a:pPr>
            <a:endParaRPr lang="en-SG" dirty="0"/>
          </a:p>
        </p:txBody>
      </p:sp>
      <p:sp>
        <p:nvSpPr>
          <p:cNvPr id="4" name="Rectangle 3"/>
          <p:cNvSpPr/>
          <p:nvPr/>
        </p:nvSpPr>
        <p:spPr>
          <a:xfrm>
            <a:off x="928662" y="5143512"/>
            <a:ext cx="3643338" cy="50006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variabel</a:t>
            </a: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sz="2400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ekspresi</a:t>
            </a: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;</a:t>
            </a:r>
            <a:endParaRPr lang="en-SG" sz="2400" b="1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5786454"/>
            <a:ext cx="7572428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err="1" smtClean="0">
                <a:solidFill>
                  <a:schemeClr val="accent1"/>
                </a:solidFill>
                <a:latin typeface="Franklin Gothic Book" pitchFamily="34" charset="0"/>
              </a:rPr>
              <a:t>Ekspresi</a:t>
            </a:r>
            <a:r>
              <a:rPr lang="en-US" sz="2000" b="1" dirty="0" smtClean="0">
                <a:solidFill>
                  <a:schemeClr val="accent1"/>
                </a:solidFill>
                <a:latin typeface="Franklin Gothic Book" pitchFamily="34" charset="0"/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  <a:latin typeface="Franklin Gothic Book" pitchFamily="34" charset="0"/>
              </a:rPr>
              <a:t>menyatakan</a:t>
            </a:r>
            <a:r>
              <a:rPr lang="en-US" sz="2000" b="1" dirty="0" smtClean="0">
                <a:solidFill>
                  <a:schemeClr val="accent1"/>
                </a:solidFill>
                <a:latin typeface="Franklin Gothic Book" pitchFamily="34" charset="0"/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  <a:latin typeface="Franklin Gothic Book" pitchFamily="34" charset="0"/>
              </a:rPr>
              <a:t>apapun</a:t>
            </a:r>
            <a:r>
              <a:rPr lang="en-US" sz="2000" b="1" dirty="0" smtClean="0">
                <a:solidFill>
                  <a:schemeClr val="accent1"/>
                </a:solidFill>
                <a:latin typeface="Franklin Gothic Book" pitchFamily="34" charset="0"/>
              </a:rPr>
              <a:t> yang </a:t>
            </a:r>
            <a:r>
              <a:rPr lang="en-US" sz="2000" b="1" dirty="0" err="1" smtClean="0">
                <a:solidFill>
                  <a:schemeClr val="accent1"/>
                </a:solidFill>
                <a:latin typeface="Franklin Gothic Book" pitchFamily="34" charset="0"/>
              </a:rPr>
              <a:t>berhubungan</a:t>
            </a:r>
            <a:r>
              <a:rPr lang="en-US" sz="2000" b="1" dirty="0" smtClean="0">
                <a:solidFill>
                  <a:schemeClr val="accent1"/>
                </a:solidFill>
                <a:latin typeface="Franklin Gothic Book" pitchFamily="34" charset="0"/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  <a:latin typeface="Franklin Gothic Book" pitchFamily="34" charset="0"/>
              </a:rPr>
              <a:t>dengan</a:t>
            </a:r>
            <a:r>
              <a:rPr lang="en-US" sz="2000" b="1" dirty="0" smtClean="0">
                <a:solidFill>
                  <a:schemeClr val="accent1"/>
                </a:solidFill>
                <a:latin typeface="Franklin Gothic Book" pitchFamily="34" charset="0"/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  <a:latin typeface="Franklin Gothic Book" pitchFamily="34" charset="0"/>
              </a:rPr>
              <a:t>nilai</a:t>
            </a:r>
            <a:r>
              <a:rPr lang="en-US" sz="2000" b="1" dirty="0" smtClean="0">
                <a:solidFill>
                  <a:schemeClr val="accent1"/>
                </a:solidFill>
                <a:latin typeface="Franklin Gothic Book" pitchFamily="34" charset="0"/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  <a:latin typeface="Franklin Gothic Book" pitchFamily="34" charset="0"/>
              </a:rPr>
              <a:t>suatu</a:t>
            </a:r>
            <a:r>
              <a:rPr lang="en-US" sz="2000" b="1" dirty="0" smtClean="0">
                <a:solidFill>
                  <a:schemeClr val="accent1"/>
                </a:solidFill>
                <a:latin typeface="Franklin Gothic Book" pitchFamily="34" charset="0"/>
              </a:rPr>
              <a:t> data;</a:t>
            </a:r>
            <a:endParaRPr lang="en-SG" sz="2000" b="1" dirty="0">
              <a:solidFill>
                <a:schemeClr val="accent1"/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Program</a:t>
            </a:r>
            <a:endParaRPr lang="en-SG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/>
              <a:t>Membuat</a:t>
            </a:r>
            <a:r>
              <a:rPr lang="en-US" sz="2400" dirty="0"/>
              <a:t> program </a:t>
            </a:r>
            <a:r>
              <a:rPr lang="en-US" sz="2400" dirty="0" err="1"/>
              <a:t>sederhana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menampilkan</a:t>
            </a:r>
            <a:r>
              <a:rPr lang="en-US" sz="2400" dirty="0"/>
              <a:t> </a:t>
            </a:r>
            <a:r>
              <a:rPr lang="en-US" sz="2400" dirty="0" err="1"/>
              <a:t>tulisan</a:t>
            </a:r>
            <a:r>
              <a:rPr lang="en-US" sz="2400" dirty="0"/>
              <a:t> “Hello World”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bahasa C++ </a:t>
            </a:r>
            <a:r>
              <a:rPr lang="en-US" sz="2400" dirty="0" err="1"/>
              <a:t>dan</a:t>
            </a:r>
            <a:r>
              <a:rPr lang="en-US" sz="2400" dirty="0"/>
              <a:t> bahasa Java</a:t>
            </a:r>
            <a:endParaRPr lang="en-SG" sz="2400" dirty="0"/>
          </a:p>
        </p:txBody>
      </p:sp>
      <p:sp>
        <p:nvSpPr>
          <p:cNvPr id="6" name="Rectangle 5"/>
          <p:cNvSpPr/>
          <p:nvPr/>
        </p:nvSpPr>
        <p:spPr>
          <a:xfrm>
            <a:off x="1357290" y="3643314"/>
            <a:ext cx="6572296" cy="150019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Hello World</a:t>
            </a:r>
            <a:endParaRPr lang="en-SG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Deklarasi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(2)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penamaan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:</a:t>
            </a:r>
          </a:p>
          <a:p>
            <a:pPr marL="91440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,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(_)</a:t>
            </a:r>
          </a:p>
          <a:p>
            <a:pPr marL="91440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endParaRPr lang="en-US" dirty="0" smtClean="0"/>
          </a:p>
          <a:p>
            <a:pPr marL="91440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(Case Sensitive)</a:t>
            </a:r>
          </a:p>
          <a:p>
            <a:pPr marL="91440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(keyword )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bahasa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.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Deklarasi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(3)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mendeklarasikan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,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menuliskan</a:t>
            </a:r>
            <a:r>
              <a:rPr lang="en-US" sz="2400" dirty="0" smtClean="0"/>
              <a:t> </a:t>
            </a:r>
            <a:r>
              <a:rPr lang="en-US" sz="2400" dirty="0" err="1" smtClean="0"/>
              <a:t>tipenya</a:t>
            </a:r>
            <a:endParaRPr lang="en-US" sz="2400" dirty="0" smtClean="0"/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Contoh</a:t>
            </a:r>
            <a:r>
              <a:rPr lang="en-US" sz="2400" dirty="0" smtClean="0"/>
              <a:t>:</a:t>
            </a:r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sekaligus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dipisahkan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koma</a:t>
            </a:r>
            <a:r>
              <a:rPr lang="en-US" sz="24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pendeklarasian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sekaligus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pemberian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nilainya</a:t>
            </a:r>
            <a:endParaRPr lang="en-SG" sz="2400" dirty="0"/>
          </a:p>
        </p:txBody>
      </p:sp>
      <p:sp>
        <p:nvSpPr>
          <p:cNvPr id="5" name="Rectangle 4"/>
          <p:cNvSpPr/>
          <p:nvPr/>
        </p:nvSpPr>
        <p:spPr>
          <a:xfrm>
            <a:off x="928662" y="2571744"/>
            <a:ext cx="5572164" cy="50006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Tipe_variabel</a:t>
            </a: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Nama_variabel</a:t>
            </a: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;</a:t>
            </a:r>
            <a:endParaRPr lang="en-SG" sz="2400" b="1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28662" y="3571876"/>
            <a:ext cx="5572164" cy="50006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panjang</a:t>
            </a: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lebar</a:t>
            </a: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luas</a:t>
            </a: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;</a:t>
            </a:r>
            <a:endParaRPr lang="en-SG" sz="2400" b="1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28662" y="6072206"/>
            <a:ext cx="2786082" cy="50006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panjang</a:t>
            </a: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=10;</a:t>
            </a:r>
            <a:endParaRPr lang="en-SG" sz="2400" b="1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Tipe</a:t>
            </a:r>
            <a:r>
              <a:rPr lang="en-US" dirty="0" smtClean="0"/>
              <a:t> data </a:t>
            </a:r>
            <a:r>
              <a:rPr lang="en-US" dirty="0" err="1" smtClean="0"/>
              <a:t>pada</a:t>
            </a:r>
            <a:r>
              <a:rPr lang="en-US" dirty="0" smtClean="0"/>
              <a:t> C++</a:t>
            </a:r>
            <a:endParaRPr lang="en-S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7158" y="1571612"/>
          <a:ext cx="8501122" cy="4988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7234"/>
                <a:gridCol w="1977674"/>
                <a:gridCol w="1000132"/>
                <a:gridCol w="2786082"/>
              </a:tblGrid>
              <a:tr h="60157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Jenis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Data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Deskripsi</a:t>
                      </a:r>
                      <a:endParaRPr lang="en-US" sz="16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Ukuran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(bits)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Range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756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unsigned char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Karakter</a:t>
                      </a:r>
                      <a:r>
                        <a:rPr lang="en-US" sz="1600" baseline="0" dirty="0" smtClean="0">
                          <a:solidFill>
                            <a:sysClr val="windowText" lastClr="000000"/>
                          </a:solidFill>
                        </a:rPr>
                        <a:t> Unicode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0 s/d 255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756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char </a:t>
                      </a:r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atau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signed char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2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-128 s/d 127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485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unsigned</a:t>
                      </a:r>
                      <a:r>
                        <a:rPr lang="en-US" sz="16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ysClr val="windowText" lastClr="000000"/>
                          </a:solidFill>
                        </a:rPr>
                        <a:t>int</a:t>
                      </a:r>
                      <a:r>
                        <a:rPr lang="en-US" sz="16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ysClr val="windowText" lastClr="000000"/>
                          </a:solidFill>
                        </a:rPr>
                        <a:t>atau</a:t>
                      </a:r>
                      <a:r>
                        <a:rPr lang="en-US" sz="1600" baseline="0" dirty="0" smtClean="0">
                          <a:solidFill>
                            <a:sysClr val="windowText" lastClr="000000"/>
                          </a:solidFill>
                        </a:rPr>
                        <a:t> unsigned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Bilangan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Bulat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r>
                        <a:rPr lang="en-US" sz="1600" baseline="0" dirty="0" smtClean="0">
                          <a:solidFill>
                            <a:sysClr val="windowText" lastClr="000000"/>
                          </a:solidFill>
                        </a:rPr>
                        <a:t> s/d 65,535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621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int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atau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signed </a:t>
                      </a:r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int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atau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signed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2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-32,768 s/d 32,767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157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unsigned</a:t>
                      </a:r>
                      <a:r>
                        <a:rPr lang="en-US" sz="1600" baseline="0" dirty="0" smtClean="0">
                          <a:solidFill>
                            <a:sysClr val="windowText" lastClr="000000"/>
                          </a:solidFill>
                        </a:rPr>
                        <a:t> long </a:t>
                      </a:r>
                    </a:p>
                    <a:p>
                      <a:r>
                        <a:rPr lang="en-US" sz="1600" baseline="0" dirty="0" err="1" smtClean="0">
                          <a:solidFill>
                            <a:sysClr val="windowText" lastClr="000000"/>
                          </a:solidFill>
                        </a:rPr>
                        <a:t>atau</a:t>
                      </a:r>
                      <a:r>
                        <a:rPr lang="en-US" sz="1600" baseline="0" dirty="0" smtClean="0">
                          <a:solidFill>
                            <a:sysClr val="windowText" lastClr="000000"/>
                          </a:solidFill>
                        </a:rPr>
                        <a:t> unsigned long </a:t>
                      </a:r>
                      <a:r>
                        <a:rPr lang="en-US" sz="1600" baseline="0" dirty="0" err="1" smtClean="0">
                          <a:solidFill>
                            <a:sysClr val="windowText" lastClr="000000"/>
                          </a:solidFill>
                        </a:rPr>
                        <a:t>int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2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32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0 s/d 4,294,967,295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157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long </a:t>
                      </a:r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atau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long</a:t>
                      </a:r>
                      <a:r>
                        <a:rPr lang="en-US" sz="16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ysClr val="windowText" lastClr="000000"/>
                          </a:solidFill>
                        </a:rPr>
                        <a:t>int</a:t>
                      </a:r>
                      <a:r>
                        <a:rPr lang="en-US" sz="16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ysClr val="windowText" lastClr="000000"/>
                          </a:solidFill>
                        </a:rPr>
                        <a:t>atau</a:t>
                      </a:r>
                      <a:r>
                        <a:rPr lang="en-US" sz="1600" baseline="0" dirty="0" smtClean="0">
                          <a:solidFill>
                            <a:sysClr val="windowText" lastClr="000000"/>
                          </a:solidFill>
                        </a:rPr>
                        <a:t> signed long </a:t>
                      </a:r>
                      <a:r>
                        <a:rPr lang="en-US" sz="1600" baseline="0" dirty="0" err="1" smtClean="0">
                          <a:solidFill>
                            <a:sysClr val="windowText" lastClr="000000"/>
                          </a:solidFill>
                        </a:rPr>
                        <a:t>atau</a:t>
                      </a:r>
                      <a:r>
                        <a:rPr lang="en-US" sz="1600" baseline="0" dirty="0" smtClean="0">
                          <a:solidFill>
                            <a:sysClr val="windowText" lastClr="000000"/>
                          </a:solidFill>
                        </a:rPr>
                        <a:t> signed long </a:t>
                      </a:r>
                      <a:r>
                        <a:rPr lang="en-US" sz="1600" baseline="0" dirty="0" err="1" smtClean="0">
                          <a:solidFill>
                            <a:sysClr val="windowText" lastClr="000000"/>
                          </a:solidFill>
                        </a:rPr>
                        <a:t>int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2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32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-2,147,483,648 s/d 2,147,483,647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961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Float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Bilangan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Riil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32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3.4</a:t>
                      </a:r>
                      <a:r>
                        <a:rPr lang="en-US" sz="1600" baseline="0" dirty="0" smtClean="0">
                          <a:solidFill>
                            <a:sysClr val="windowText" lastClr="000000"/>
                          </a:solidFill>
                        </a:rPr>
                        <a:t> E-38 s/d 3.4 E38</a:t>
                      </a:r>
                      <a:endParaRPr lang="en-US" sz="16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021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double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Bilangan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Riil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64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1.7E-308 s/d 1.7E308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756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long double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2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80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3.4E-4932 s/d 1.1E4932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Tipe</a:t>
            </a:r>
            <a:r>
              <a:rPr lang="en-US" dirty="0" smtClean="0"/>
              <a:t> Data </a:t>
            </a:r>
            <a:r>
              <a:rPr lang="en-US" dirty="0" err="1" smtClean="0"/>
              <a:t>pada</a:t>
            </a:r>
            <a:r>
              <a:rPr lang="en-US" dirty="0" smtClean="0"/>
              <a:t> Java</a:t>
            </a:r>
            <a:endParaRPr lang="en-SG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7158" y="1571612"/>
          <a:ext cx="8501122" cy="4633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  <a:gridCol w="2571768"/>
                <a:gridCol w="1143008"/>
                <a:gridCol w="3286148"/>
              </a:tblGrid>
              <a:tr h="60157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Jenis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Data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Deskripsi</a:t>
                      </a:r>
                      <a:endParaRPr lang="en-US" sz="16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Ukuran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(bits)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Range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3961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Boolean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Hanya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bisa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berisi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benar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atau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salah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188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Char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Karakter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Unicode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Byte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Bilangan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Bulat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-128</a:t>
                      </a:r>
                      <a:r>
                        <a:rPr lang="en-US" sz="1600" baseline="0" dirty="0" smtClean="0">
                          <a:solidFill>
                            <a:sysClr val="windowText" lastClr="000000"/>
                          </a:solidFill>
                        </a:rPr>
                        <a:t> s/d 127</a:t>
                      </a:r>
                      <a:endParaRPr lang="en-US" sz="16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Short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Bilangan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Bulat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-32768 s/d 32767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Int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Bilangan</a:t>
                      </a:r>
                      <a:r>
                        <a:rPr lang="en-US" sz="16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ysClr val="windowText" lastClr="000000"/>
                          </a:solidFill>
                        </a:rPr>
                        <a:t>Bulat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32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-2147483648 s/d 2147483647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961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Long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Bilangan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Bulat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64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-9223372036854775808</a:t>
                      </a:r>
                      <a:r>
                        <a:rPr lang="en-US" sz="1600" baseline="0" dirty="0" smtClean="0">
                          <a:solidFill>
                            <a:sysClr val="windowText" lastClr="000000"/>
                          </a:solidFill>
                        </a:rPr>
                        <a:t> s/d 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9223372036854775807</a:t>
                      </a:r>
                      <a:r>
                        <a:rPr lang="en-US" sz="16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lang="en-US" sz="16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961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Float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Bilangan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Riil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32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1.40129846432481707 e-45 s/d</a:t>
                      </a:r>
                      <a:r>
                        <a:rPr lang="en-US" sz="1600" baseline="0" dirty="0" smtClean="0">
                          <a:solidFill>
                            <a:sysClr val="windowText" lastClr="000000"/>
                          </a:solidFill>
                        </a:rPr>
                        <a:t> 3.4028234663852886 e+38</a:t>
                      </a:r>
                      <a:endParaRPr lang="en-US" sz="16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961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Double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Bilangan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Riil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64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4.94065645841246544 e-324 s/d 1.7976931348623157</a:t>
                      </a:r>
                      <a:r>
                        <a:rPr lang="en-US" sz="1600" baseline="0" dirty="0" smtClean="0">
                          <a:solidFill>
                            <a:sysClr val="windowText" lastClr="000000"/>
                          </a:solidFill>
                        </a:rPr>
                        <a:t> e+308</a:t>
                      </a:r>
                      <a:endParaRPr lang="en-US" sz="16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dirty="0" smtClean="0"/>
              <a:t>Keyword </a:t>
            </a:r>
            <a:r>
              <a:rPr lang="en-US" dirty="0" err="1" smtClean="0"/>
              <a:t>dalam</a:t>
            </a:r>
            <a:r>
              <a:rPr lang="en-US" dirty="0" smtClean="0"/>
              <a:t> bahasa C++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dirty="0" err="1" smtClean="0"/>
              <a:t>Kata</a:t>
            </a:r>
            <a:r>
              <a:rPr lang="en-US" sz="2000" dirty="0" smtClean="0"/>
              <a:t> </a:t>
            </a:r>
            <a:r>
              <a:rPr lang="en-US" sz="2000" dirty="0" err="1" smtClean="0"/>
              <a:t>kunci</a:t>
            </a:r>
            <a:r>
              <a:rPr lang="en-US" sz="2000" dirty="0" smtClean="0"/>
              <a:t> (</a:t>
            </a:r>
            <a:r>
              <a:rPr lang="en-US" sz="2000" i="1" dirty="0" smtClean="0"/>
              <a:t>keyword</a:t>
            </a:r>
            <a:r>
              <a:rPr lang="en-US" sz="2000" dirty="0" smtClean="0"/>
              <a:t>)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pengenal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</a:t>
            </a:r>
            <a:r>
              <a:rPr lang="en-US" sz="2000" dirty="0" err="1" smtClean="0"/>
              <a:t>makna</a:t>
            </a:r>
            <a:r>
              <a:rPr lang="en-US" sz="2000" dirty="0" smtClean="0"/>
              <a:t> </a:t>
            </a:r>
            <a:r>
              <a:rPr lang="en-US" sz="2000" dirty="0" err="1" smtClean="0"/>
              <a:t>khusus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kompiler</a:t>
            </a:r>
            <a:r>
              <a:rPr lang="en-US" sz="2000" dirty="0" smtClean="0"/>
              <a:t>. </a:t>
            </a:r>
          </a:p>
          <a:p>
            <a:pPr eaLnBrk="1" hangingPunct="1"/>
            <a:r>
              <a:rPr lang="en-US" sz="2000" dirty="0" err="1" smtClean="0"/>
              <a:t>Kegunaan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golongan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diubah</a:t>
            </a:r>
            <a:r>
              <a:rPr lang="en-US" sz="2000" dirty="0" smtClean="0"/>
              <a:t>. </a:t>
            </a:r>
          </a:p>
          <a:p>
            <a:pPr eaLnBrk="1" hangingPunct="1"/>
            <a:endParaRPr lang="en-US" sz="2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857256" y="2643182"/>
            <a:ext cx="7215206" cy="39626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28" tIns="45714" rIns="91428" bIns="45714" anchor="ctr"/>
          <a:lstStyle/>
          <a:p>
            <a:pPr>
              <a:lnSpc>
                <a:spcPts val="2500"/>
              </a:lnSpc>
              <a:defRPr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asm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		else		operator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template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>
              <a:lnSpc>
                <a:spcPts val="2500"/>
              </a:lnSpc>
              <a:defRPr/>
            </a:pPr>
            <a:r>
              <a:rPr lang="en-US" dirty="0">
                <a:latin typeface="Consolas" pitchFamily="49" charset="0"/>
                <a:cs typeface="Consolas" pitchFamily="49" charset="0"/>
              </a:rPr>
              <a:t>auto		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enum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		private	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this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>
              <a:lnSpc>
                <a:spcPts val="2500"/>
              </a:lnSpc>
              <a:defRPr/>
            </a:pPr>
            <a:r>
              <a:rPr lang="en-US" dirty="0">
                <a:latin typeface="Consolas" pitchFamily="49" charset="0"/>
                <a:cs typeface="Consolas" pitchFamily="49" charset="0"/>
              </a:rPr>
              <a:t>break		extern		protected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typedef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>
              <a:lnSpc>
                <a:spcPts val="2500"/>
              </a:lnSpc>
              <a:defRPr/>
            </a:pPr>
            <a:r>
              <a:rPr lang="en-US" dirty="0">
                <a:latin typeface="Consolas" pitchFamily="49" charset="0"/>
                <a:cs typeface="Consolas" pitchFamily="49" charset="0"/>
              </a:rPr>
              <a:t>case		float		public	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union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>
              <a:lnSpc>
                <a:spcPts val="2500"/>
              </a:lnSpc>
              <a:defRPr/>
            </a:pPr>
            <a:r>
              <a:rPr lang="en-US" dirty="0">
                <a:latin typeface="Consolas" pitchFamily="49" charset="0"/>
                <a:cs typeface="Consolas" pitchFamily="49" charset="0"/>
              </a:rPr>
              <a:t>char		for		register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unsigned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>
              <a:lnSpc>
                <a:spcPts val="2500"/>
              </a:lnSpc>
              <a:defRPr/>
            </a:pPr>
            <a:r>
              <a:rPr lang="en-US" dirty="0">
                <a:latin typeface="Consolas" pitchFamily="49" charset="0"/>
                <a:cs typeface="Consolas" pitchFamily="49" charset="0"/>
              </a:rPr>
              <a:t>class		friend		return	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virtual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>
              <a:lnSpc>
                <a:spcPts val="2500"/>
              </a:lnSpc>
              <a:defRPr/>
            </a:pPr>
            <a:r>
              <a:rPr lang="en-US" dirty="0">
                <a:latin typeface="Consolas" pitchFamily="49" charset="0"/>
                <a:cs typeface="Consolas" pitchFamily="49" charset="0"/>
              </a:rPr>
              <a:t>const		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goto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		short	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void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>
              <a:lnSpc>
                <a:spcPts val="2500"/>
              </a:lnSpc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continue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	if		signed	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volatile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>
              <a:lnSpc>
                <a:spcPts val="2500"/>
              </a:lnSpc>
              <a:defRPr/>
            </a:pPr>
            <a:r>
              <a:rPr lang="en-US" dirty="0">
                <a:latin typeface="Consolas" pitchFamily="49" charset="0"/>
                <a:cs typeface="Consolas" pitchFamily="49" charset="0"/>
              </a:rPr>
              <a:t>default		inline		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while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>
              <a:lnSpc>
                <a:spcPts val="2500"/>
              </a:lnSpc>
              <a:defRPr/>
            </a:pPr>
            <a:r>
              <a:rPr lang="en-US" dirty="0">
                <a:latin typeface="Consolas" pitchFamily="49" charset="0"/>
                <a:cs typeface="Consolas" pitchFamily="49" charset="0"/>
              </a:rPr>
              <a:t>delete		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		static</a:t>
            </a:r>
          </a:p>
          <a:p>
            <a:pPr>
              <a:lnSpc>
                <a:spcPts val="2500"/>
              </a:lnSpc>
              <a:defRPr/>
            </a:pPr>
            <a:r>
              <a:rPr lang="en-US" dirty="0">
                <a:latin typeface="Consolas" pitchFamily="49" charset="0"/>
                <a:cs typeface="Consolas" pitchFamily="49" charset="0"/>
              </a:rPr>
              <a:t>do		long		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struct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>
              <a:lnSpc>
                <a:spcPts val="2500"/>
              </a:lnSpc>
              <a:defRPr/>
            </a:pPr>
            <a:r>
              <a:rPr lang="en-US" dirty="0">
                <a:latin typeface="Consolas" pitchFamily="49" charset="0"/>
                <a:cs typeface="Consolas" pitchFamily="49" charset="0"/>
              </a:rPr>
              <a:t>double		new		switch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Keyword </a:t>
            </a:r>
            <a:r>
              <a:rPr lang="en-US" dirty="0" err="1" smtClean="0"/>
              <a:t>dalam</a:t>
            </a:r>
            <a:r>
              <a:rPr lang="en-US" dirty="0" smtClean="0"/>
              <a:t> bahasa Java</a:t>
            </a:r>
            <a:endParaRPr lang="en-SG" dirty="0"/>
          </a:p>
        </p:txBody>
      </p:sp>
      <p:sp>
        <p:nvSpPr>
          <p:cNvPr id="4" name="Rectangle 3"/>
          <p:cNvSpPr/>
          <p:nvPr/>
        </p:nvSpPr>
        <p:spPr>
          <a:xfrm>
            <a:off x="214314" y="1785926"/>
            <a:ext cx="8786842" cy="36433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abstract	default		if		package		this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assert		do		implements	private		throw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	double		import		protected	throws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break		else		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instancof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public		transient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byte		extends		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	return		try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case		final		interface	short		void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catch		finally		long		static		volatile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char		float		native		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strictfp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while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class		for		new		super		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const		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goto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			switch		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continue					synchronized</a:t>
            </a:r>
          </a:p>
          <a:p>
            <a:endParaRPr lang="en-SG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SG" dirty="0"/>
          </a:p>
        </p:txBody>
      </p:sp>
      <p:sp>
        <p:nvSpPr>
          <p:cNvPr id="4" name="Rectangle 3"/>
          <p:cNvSpPr/>
          <p:nvPr/>
        </p:nvSpPr>
        <p:spPr>
          <a:xfrm>
            <a:off x="1142976" y="1714488"/>
            <a:ext cx="3143272" cy="221457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#include&lt;</a:t>
            </a:r>
            <a:r>
              <a:rPr lang="en-US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iostream.h</a:t>
            </a:r>
            <a:r>
              <a:rPr lang="en-US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void main()</a:t>
            </a:r>
            <a:endParaRPr lang="en-US" b="1" dirty="0" smtClean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{	char C;</a:t>
            </a:r>
          </a:p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C=‘A’;</a:t>
            </a:r>
          </a:p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cout</a:t>
            </a:r>
            <a:r>
              <a:rPr lang="en-US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&lt;&lt;C;</a:t>
            </a:r>
          </a:p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SG" b="1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14942" y="1714488"/>
            <a:ext cx="3143272" cy="221457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#include&lt;</a:t>
            </a:r>
            <a:r>
              <a:rPr lang="en-US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iostream.h</a:t>
            </a:r>
            <a:r>
              <a:rPr lang="en-US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void main()</a:t>
            </a:r>
          </a:p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{	char C;</a:t>
            </a:r>
          </a:p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C=65;</a:t>
            </a:r>
          </a:p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cout</a:t>
            </a:r>
            <a:r>
              <a:rPr lang="en-US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&lt;&lt;C;</a:t>
            </a:r>
          </a:p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SG" b="1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28794" y="4286256"/>
            <a:ext cx="5857916" cy="221457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#include&lt;</a:t>
            </a:r>
            <a:r>
              <a:rPr lang="en-US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iostream.h</a:t>
            </a:r>
            <a:r>
              <a:rPr lang="en-US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void main()</a:t>
            </a:r>
            <a:endParaRPr lang="en-US" b="1" dirty="0" smtClean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{	char C;</a:t>
            </a:r>
          </a:p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C=‘A’;</a:t>
            </a:r>
          </a:p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cout</a:t>
            </a:r>
            <a:r>
              <a:rPr lang="en-US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&lt;&lt;“</a:t>
            </a:r>
            <a:r>
              <a:rPr lang="en-US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Nilai</a:t>
            </a:r>
            <a:r>
              <a:rPr lang="en-US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C </a:t>
            </a:r>
            <a:r>
              <a:rPr lang="en-US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adalah</a:t>
            </a:r>
            <a:r>
              <a:rPr lang="en-US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“&lt;&lt;C;</a:t>
            </a:r>
          </a:p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SG" b="1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Buat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penggunaan</a:t>
            </a:r>
            <a:r>
              <a:rPr lang="en-US" sz="2400" dirty="0" smtClean="0"/>
              <a:t> operator </a:t>
            </a:r>
            <a:r>
              <a:rPr lang="en-US" sz="2400" dirty="0" err="1" smtClean="0"/>
              <a:t>aritmatika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determinan</a:t>
            </a:r>
            <a:r>
              <a:rPr lang="en-US" sz="2400" dirty="0" smtClean="0"/>
              <a:t>: </a:t>
            </a:r>
            <a:r>
              <a:rPr lang="en-US" sz="2400" dirty="0" smtClean="0"/>
              <a:t>	</a:t>
            </a:r>
            <a:endParaRPr lang="en-US" sz="2400" dirty="0" smtClean="0"/>
          </a:p>
          <a:p>
            <a:pPr marL="742950" indent="-742950">
              <a:lnSpc>
                <a:spcPct val="150000"/>
              </a:lnSpc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d </a:t>
            </a:r>
            <a:r>
              <a:rPr lang="en-US" sz="2400" dirty="0" smtClean="0"/>
              <a:t>= </a:t>
            </a:r>
            <a:r>
              <a:rPr lang="en-US" sz="2400" dirty="0" smtClean="0"/>
              <a:t>b*b-4ac</a:t>
            </a:r>
          </a:p>
          <a:p>
            <a:pPr marL="742950" indent="-742950">
              <a:lnSpc>
                <a:spcPct val="150000"/>
              </a:lnSpc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: a=10, b=5, c=0,5</a:t>
            </a:r>
            <a:endParaRPr lang="en-US" sz="2400" dirty="0" smtClean="0"/>
          </a:p>
          <a:p>
            <a:pPr marL="742950" indent="-742950">
              <a:lnSpc>
                <a:spcPct val="150000"/>
              </a:lnSpc>
              <a:buFont typeface="+mj-lt"/>
              <a:buAutoNum type="arabicPeriod" startAt="2"/>
            </a:pPr>
            <a:r>
              <a:rPr lang="en-US" sz="2400" dirty="0" err="1" smtClean="0"/>
              <a:t>Buat</a:t>
            </a:r>
            <a:r>
              <a:rPr lang="en-US" sz="2400" dirty="0" smtClean="0"/>
              <a:t> </a:t>
            </a:r>
            <a:r>
              <a:rPr lang="en-US" sz="2400" dirty="0" smtClean="0"/>
              <a:t>program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menampilkan</a:t>
            </a:r>
            <a:r>
              <a:rPr lang="en-US" sz="2400" dirty="0" smtClean="0"/>
              <a:t> </a:t>
            </a:r>
            <a:r>
              <a:rPr lang="en-US" sz="2400" dirty="0" err="1" smtClean="0"/>
              <a:t>kode</a:t>
            </a:r>
            <a:r>
              <a:rPr lang="en-US" sz="2400" dirty="0" smtClean="0"/>
              <a:t> ASCII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konversi</a:t>
            </a:r>
            <a:r>
              <a:rPr lang="en-US" sz="2400" dirty="0" smtClean="0"/>
              <a:t> </a:t>
            </a:r>
            <a:r>
              <a:rPr lang="en-US" sz="2400" dirty="0" err="1" smtClean="0"/>
              <a:t>tipe</a:t>
            </a:r>
            <a:endParaRPr lang="en-US" sz="2400" dirty="0" smtClean="0"/>
          </a:p>
          <a:p>
            <a:pPr>
              <a:lnSpc>
                <a:spcPct val="150000"/>
              </a:lnSpc>
            </a:pPr>
            <a:endParaRPr lang="en-SG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 HelloWorld (C++)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/>
              <a:t>C</a:t>
            </a:r>
            <a:r>
              <a:rPr lang="en-US" sz="2800" dirty="0" err="1" smtClean="0"/>
              <a:t>ontoh</a:t>
            </a:r>
            <a:r>
              <a:rPr lang="en-US" sz="2800" dirty="0" smtClean="0"/>
              <a:t> program C++ yang </a:t>
            </a:r>
            <a:r>
              <a:rPr lang="en-US" sz="2800" dirty="0" err="1" smtClean="0"/>
              <a:t>sangat</a:t>
            </a:r>
            <a:r>
              <a:rPr lang="en-US" sz="2800" dirty="0" smtClean="0"/>
              <a:t> </a:t>
            </a:r>
            <a:r>
              <a:rPr lang="en-US" sz="2800" dirty="0" err="1" smtClean="0"/>
              <a:t>sederhana</a:t>
            </a:r>
            <a:r>
              <a:rPr lang="en-US" sz="2800" dirty="0" smtClean="0"/>
              <a:t>:</a:t>
            </a:r>
          </a:p>
          <a:p>
            <a:pPr>
              <a:lnSpc>
                <a:spcPct val="150000"/>
              </a:lnSpc>
              <a:buNone/>
            </a:pPr>
            <a:r>
              <a:rPr lang="en-US" sz="2800" dirty="0" smtClean="0"/>
              <a:t>	</a:t>
            </a:r>
            <a:endParaRPr lang="en-SG" sz="3600" dirty="0"/>
          </a:p>
        </p:txBody>
      </p:sp>
      <p:sp>
        <p:nvSpPr>
          <p:cNvPr id="4" name="Rectangle 3"/>
          <p:cNvSpPr/>
          <p:nvPr/>
        </p:nvSpPr>
        <p:spPr>
          <a:xfrm>
            <a:off x="928662" y="2500306"/>
            <a:ext cx="7500990" cy="342902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//Program </a:t>
            </a:r>
            <a:r>
              <a:rPr lang="en-US" sz="2400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pertama</a:t>
            </a: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ku</a:t>
            </a:r>
            <a:endParaRPr lang="en-US" sz="2400" b="1" dirty="0" smtClean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</a:rPr>
              <a:t>#include &lt;</a:t>
            </a:r>
            <a:r>
              <a:rPr lang="en-US" sz="2400" b="1" dirty="0" err="1" smtClean="0">
                <a:solidFill>
                  <a:schemeClr val="bg1"/>
                </a:solidFill>
                <a:latin typeface="Consolas" pitchFamily="49" charset="0"/>
              </a:rPr>
              <a:t>iostream.h</a:t>
            </a: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</a:rPr>
              <a:t>&gt;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</a:rPr>
              <a:t>void main()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</a:rPr>
              <a:t>{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</a:rPr>
              <a:t>	</a:t>
            </a:r>
            <a:r>
              <a:rPr lang="en-US" sz="2400" b="1" dirty="0" err="1" smtClean="0">
                <a:solidFill>
                  <a:schemeClr val="bg1"/>
                </a:solidFill>
                <a:latin typeface="Consolas" pitchFamily="49" charset="0"/>
              </a:rPr>
              <a:t>cout</a:t>
            </a: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</a:rPr>
              <a:t>&lt;&lt;“Hello World”;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HelloWorld (Java)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97207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Program tersebut ditulis dalam bahasa Java</a:t>
            </a:r>
          </a:p>
          <a:p>
            <a:pPr>
              <a:lnSpc>
                <a:spcPct val="160000"/>
              </a:lnSpc>
              <a:buNone/>
            </a:pPr>
            <a:r>
              <a:rPr lang="en-US" sz="33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800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buNone/>
            </a:pPr>
            <a:r>
              <a:rPr lang="en-US" dirty="0"/>
              <a:t>	</a:t>
            </a:r>
            <a:endParaRPr lang="en-SG" dirty="0"/>
          </a:p>
        </p:txBody>
      </p:sp>
      <p:sp>
        <p:nvSpPr>
          <p:cNvPr id="4" name="Rectangle 3"/>
          <p:cNvSpPr/>
          <p:nvPr/>
        </p:nvSpPr>
        <p:spPr>
          <a:xfrm>
            <a:off x="928662" y="2285992"/>
            <a:ext cx="7858180" cy="407196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package helloworld;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public class HelloWorld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	public static void main (String[] args)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	{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		System.out.println(“Hello World”);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C++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/ Main( )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28628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60000"/>
              </a:lnSpc>
              <a:spcBef>
                <a:spcPts val="600"/>
              </a:spcBef>
            </a:pPr>
            <a:r>
              <a:rPr lang="en-US" sz="2400" dirty="0" smtClean="0"/>
              <a:t>Program C++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pernah</a:t>
            </a:r>
            <a:r>
              <a:rPr lang="en-US" sz="2400" dirty="0" smtClean="0"/>
              <a:t> </a:t>
            </a:r>
            <a:r>
              <a:rPr lang="en-US" sz="2400" dirty="0" err="1" smtClean="0"/>
              <a:t>lepas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b="1" u="sng" dirty="0" err="1" smtClean="0"/>
              <a:t>fungsi</a:t>
            </a:r>
            <a:r>
              <a:rPr lang="en-US" sz="2400" dirty="0" smtClean="0"/>
              <a:t>. </a:t>
            </a:r>
            <a:r>
              <a:rPr lang="en-US" sz="2400" dirty="0" err="1" smtClean="0"/>
              <a:t>Sebab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penyusun</a:t>
            </a:r>
            <a:r>
              <a:rPr lang="en-US" sz="2400" dirty="0" smtClean="0"/>
              <a:t> </a:t>
            </a:r>
            <a:r>
              <a:rPr lang="en-US" sz="2400" dirty="0" err="1" smtClean="0"/>
              <a:t>blok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C++. </a:t>
            </a:r>
          </a:p>
          <a:p>
            <a:pPr algn="just">
              <a:lnSpc>
                <a:spcPct val="160000"/>
              </a:lnSpc>
              <a:spcBef>
                <a:spcPts val="600"/>
              </a:spcBef>
            </a:pPr>
            <a:r>
              <a:rPr lang="en-US" sz="2400" dirty="0" err="1" smtClean="0"/>
              <a:t>Sebuah</a:t>
            </a:r>
            <a:r>
              <a:rPr lang="en-US" sz="2400" dirty="0" smtClean="0"/>
              <a:t> program C++ minimal </a:t>
            </a:r>
            <a:r>
              <a:rPr lang="en-US" sz="2400" dirty="0" err="1" smtClean="0"/>
              <a:t>mengandung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b="1" dirty="0" smtClean="0"/>
              <a:t>main ( )</a:t>
            </a:r>
          </a:p>
          <a:p>
            <a:pPr>
              <a:lnSpc>
                <a:spcPct val="160000"/>
              </a:lnSpc>
            </a:pPr>
            <a:r>
              <a:rPr lang="en-US" sz="2400" dirty="0" err="1" smtClean="0"/>
              <a:t>Tanda</a:t>
            </a:r>
            <a:r>
              <a:rPr lang="en-US" sz="2400" dirty="0" smtClean="0"/>
              <a:t> ()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mengapit</a:t>
            </a:r>
            <a:r>
              <a:rPr lang="en-US" sz="2400" dirty="0" smtClean="0"/>
              <a:t> </a:t>
            </a:r>
            <a:r>
              <a:rPr lang="en-US" sz="2400" dirty="0" err="1" smtClean="0"/>
              <a:t>argumen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dilewatkan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.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b="1" dirty="0" smtClean="0"/>
              <a:t>main ( )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contoh</a:t>
            </a:r>
            <a:r>
              <a:rPr lang="en-US" sz="2400" dirty="0" smtClean="0"/>
              <a:t>,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argumen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.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entri</a:t>
            </a:r>
            <a:r>
              <a:rPr lang="en-US" sz="2400" dirty="0" smtClean="0"/>
              <a:t> </a:t>
            </a:r>
            <a:r>
              <a:rPr lang="en-US" sz="2400" dirty="0" err="1" smtClean="0"/>
              <a:t>didalam</a:t>
            </a:r>
            <a:r>
              <a:rPr lang="en-US" sz="2400" dirty="0" smtClean="0"/>
              <a:t> ().</a:t>
            </a:r>
          </a:p>
          <a:p>
            <a:pPr>
              <a:lnSpc>
                <a:spcPct val="160000"/>
              </a:lnSpc>
            </a:pPr>
            <a:r>
              <a:rPr lang="en-US" sz="2400" dirty="0" err="1" smtClean="0"/>
              <a:t>Kata</a:t>
            </a:r>
            <a:r>
              <a:rPr lang="en-US" sz="2400" dirty="0" smtClean="0"/>
              <a:t> </a:t>
            </a:r>
            <a:r>
              <a:rPr lang="en-US" sz="2400" b="1" dirty="0" smtClean="0"/>
              <a:t>void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mendahului</a:t>
            </a:r>
            <a:r>
              <a:rPr lang="en-US" sz="2400" dirty="0" smtClean="0"/>
              <a:t> </a:t>
            </a:r>
            <a:r>
              <a:rPr lang="en-US" sz="2400" b="1" dirty="0" smtClean="0"/>
              <a:t>main ( )</a:t>
            </a:r>
            <a:r>
              <a:rPr lang="en-US" sz="2400" dirty="0" smtClean="0"/>
              <a:t> </a:t>
            </a:r>
            <a:r>
              <a:rPr lang="en-US" sz="2400" dirty="0" err="1" smtClean="0"/>
              <a:t>dipakai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balik</a:t>
            </a:r>
            <a:r>
              <a:rPr lang="en-US" sz="2400" dirty="0" smtClean="0"/>
              <a:t> (</a:t>
            </a:r>
            <a:r>
              <a:rPr lang="en-US" sz="2400" i="1" dirty="0" smtClean="0"/>
              <a:t>return value</a:t>
            </a:r>
            <a:r>
              <a:rPr lang="en-US" sz="2400" dirty="0" smtClean="0"/>
              <a:t>)</a:t>
            </a:r>
          </a:p>
          <a:p>
            <a:pPr algn="just">
              <a:lnSpc>
                <a:spcPct val="160000"/>
              </a:lnSpc>
              <a:spcBef>
                <a:spcPts val="600"/>
              </a:spcBef>
            </a:pPr>
            <a:endParaRPr lang="en-US" sz="2400" b="1" dirty="0" smtClean="0"/>
          </a:p>
          <a:p>
            <a:pPr>
              <a:lnSpc>
                <a:spcPct val="160000"/>
              </a:lnSpc>
            </a:pPr>
            <a:endParaRPr lang="en-SG" sz="2400" dirty="0"/>
          </a:p>
        </p:txBody>
      </p:sp>
      <p:sp>
        <p:nvSpPr>
          <p:cNvPr id="4" name="Rectangle 3"/>
          <p:cNvSpPr/>
          <p:nvPr/>
        </p:nvSpPr>
        <p:spPr>
          <a:xfrm>
            <a:off x="500034" y="1714488"/>
            <a:ext cx="5929354" cy="57150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void main()</a:t>
            </a:r>
            <a:endParaRPr lang="en-SG" sz="2400" b="1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</a:t>
            </a:r>
            <a:r>
              <a:rPr lang="en-US" dirty="0" smtClean="0">
                <a:sym typeface="Wingdings" pitchFamily="2" charset="2"/>
              </a:rPr>
              <a:t> Header File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8868"/>
            <a:ext cx="8329642" cy="435769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dirty="0" smtClean="0"/>
              <a:t>Dalam </a:t>
            </a:r>
            <a:r>
              <a:rPr lang="en-US" sz="2000" dirty="0" err="1" smtClean="0"/>
              <a:t>hal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file-file yang </a:t>
            </a:r>
            <a:r>
              <a:rPr lang="en-US" sz="2000" dirty="0" err="1" smtClean="0"/>
              <a:t>berakhiran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b="1" dirty="0" smtClean="0"/>
              <a:t>.h</a:t>
            </a:r>
            <a:r>
              <a:rPr lang="en-US" sz="2000" dirty="0" smtClean="0"/>
              <a:t>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file </a:t>
            </a:r>
            <a:r>
              <a:rPr lang="en-US" sz="2000" i="1" dirty="0" smtClean="0"/>
              <a:t>header,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file-file yang </a:t>
            </a:r>
            <a:r>
              <a:rPr lang="en-US" sz="2000" dirty="0" err="1" smtClean="0"/>
              <a:t>berisi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deklarasi</a:t>
            </a:r>
            <a:r>
              <a:rPr lang="en-US" sz="2000" dirty="0" smtClean="0"/>
              <a:t>,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, </a:t>
            </a:r>
            <a:r>
              <a:rPr lang="en-US" sz="2000" dirty="0" err="1" smtClean="0"/>
              <a:t>variabel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sebagainya</a:t>
            </a:r>
            <a:r>
              <a:rPr lang="en-US" sz="2000" dirty="0" smtClean="0"/>
              <a:t>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dirty="0" err="1" smtClean="0"/>
              <a:t>Contoh</a:t>
            </a:r>
            <a:r>
              <a:rPr lang="en-US" sz="2000" dirty="0" smtClean="0"/>
              <a:t> header yang lain: </a:t>
            </a:r>
            <a:r>
              <a:rPr lang="en-US" sz="2000" dirty="0" err="1" smtClean="0"/>
              <a:t>conio.h</a:t>
            </a:r>
            <a:r>
              <a:rPr lang="en-US" sz="2000" dirty="0" smtClean="0"/>
              <a:t>, </a:t>
            </a:r>
            <a:r>
              <a:rPr lang="en-US" sz="2000" dirty="0" err="1" smtClean="0"/>
              <a:t>math.h</a:t>
            </a:r>
            <a:endParaRPr lang="en-US" sz="20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dirty="0" smtClean="0"/>
              <a:t>Header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iostream.h</a:t>
            </a:r>
            <a:r>
              <a:rPr lang="en-US" sz="2000" b="1" dirty="0" smtClean="0"/>
              <a:t>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disertakan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program yang </a:t>
            </a:r>
            <a:r>
              <a:rPr lang="en-US" sz="2000" dirty="0" err="1" smtClean="0"/>
              <a:t>melibatkan</a:t>
            </a:r>
            <a:r>
              <a:rPr lang="en-US" sz="2000" dirty="0" smtClean="0"/>
              <a:t> </a:t>
            </a:r>
            <a:r>
              <a:rPr lang="en-US" sz="2000" dirty="0" err="1" smtClean="0"/>
              <a:t>obyek</a:t>
            </a:r>
            <a:r>
              <a:rPr lang="en-US" sz="2000" dirty="0" smtClean="0"/>
              <a:t> </a:t>
            </a:r>
            <a:r>
              <a:rPr lang="en-US" sz="2000" b="1" dirty="0" err="1" smtClean="0"/>
              <a:t>cout</a:t>
            </a:r>
            <a:r>
              <a:rPr lang="en-US" sz="2000" b="1" dirty="0" smtClean="0"/>
              <a:t>. </a:t>
            </a:r>
            <a:r>
              <a:rPr lang="en-US" sz="2000" b="1" dirty="0" smtClean="0">
                <a:sym typeface="Wingdings" pitchFamily="2" charset="2"/>
              </a:rPr>
              <a:t> </a:t>
            </a:r>
            <a:r>
              <a:rPr lang="en-US" sz="2000" dirty="0" err="1" smtClean="0"/>
              <a:t>Tanpa</a:t>
            </a:r>
            <a:r>
              <a:rPr lang="en-US" sz="2000" dirty="0" smtClean="0"/>
              <a:t> </a:t>
            </a:r>
            <a:r>
              <a:rPr lang="en-US" sz="2000" dirty="0" err="1" smtClean="0"/>
              <a:t>kehadiran</a:t>
            </a:r>
            <a:r>
              <a:rPr lang="en-US" sz="2000" dirty="0" smtClean="0"/>
              <a:t>  </a:t>
            </a:r>
            <a:r>
              <a:rPr lang="en-US" sz="2000" dirty="0" err="1" smtClean="0"/>
              <a:t>baris</a:t>
            </a:r>
            <a:r>
              <a:rPr lang="en-US" sz="2000" dirty="0" smtClean="0"/>
              <a:t> tersebut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kesalahan</a:t>
            </a:r>
            <a:r>
              <a:rPr lang="en-US" sz="2000" dirty="0" smtClean="0"/>
              <a:t> </a:t>
            </a:r>
            <a:r>
              <a:rPr lang="en-US" sz="2000" dirty="0" err="1" smtClean="0"/>
              <a:t>sewaktu</a:t>
            </a:r>
            <a:r>
              <a:rPr lang="en-US" sz="2000" dirty="0" smtClean="0"/>
              <a:t> program </a:t>
            </a:r>
            <a:r>
              <a:rPr lang="en-US" sz="2000" dirty="0" err="1" smtClean="0"/>
              <a:t>dikompilasi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err="1" smtClean="0"/>
              <a:t>Sebab</a:t>
            </a:r>
            <a:r>
              <a:rPr lang="en-US" sz="2000" dirty="0" smtClean="0"/>
              <a:t> file </a:t>
            </a:r>
            <a:r>
              <a:rPr lang="en-US" sz="2000" b="1" dirty="0" err="1" smtClean="0"/>
              <a:t>iostream.h</a:t>
            </a:r>
            <a:r>
              <a:rPr lang="en-US" sz="2000" dirty="0" smtClean="0"/>
              <a:t> </a:t>
            </a:r>
            <a:r>
              <a:rPr lang="en-US" sz="2000" dirty="0" err="1" smtClean="0"/>
              <a:t>berisi</a:t>
            </a:r>
            <a:r>
              <a:rPr lang="en-US" sz="2000" dirty="0" smtClean="0"/>
              <a:t> </a:t>
            </a:r>
            <a:r>
              <a:rPr lang="en-US" sz="2000" dirty="0" err="1" smtClean="0"/>
              <a:t>deklarasi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diperlukan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b="1" dirty="0" err="1" smtClean="0"/>
              <a:t>cout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obyek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operasi</a:t>
            </a:r>
            <a:r>
              <a:rPr lang="en-US" sz="2000" dirty="0" smtClean="0"/>
              <a:t> </a:t>
            </a:r>
            <a:r>
              <a:rPr lang="en-US" sz="2000" dirty="0" err="1" smtClean="0"/>
              <a:t>masukan-keluaran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i="1" dirty="0" smtClean="0"/>
              <a:t>stream</a:t>
            </a:r>
            <a:r>
              <a:rPr lang="en-US" sz="2000" b="1" i="1" dirty="0" smtClean="0"/>
              <a:t>.</a:t>
            </a:r>
            <a:endParaRPr lang="en-US" sz="2000" dirty="0" smtClean="0"/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endParaRPr lang="en-SG" sz="2000" dirty="0"/>
          </a:p>
        </p:txBody>
      </p:sp>
      <p:sp>
        <p:nvSpPr>
          <p:cNvPr id="4" name="Rectangle 3"/>
          <p:cNvSpPr/>
          <p:nvPr/>
        </p:nvSpPr>
        <p:spPr>
          <a:xfrm>
            <a:off x="500034" y="1714488"/>
            <a:ext cx="5929354" cy="57150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</a:rPr>
              <a:t>#include &lt;</a:t>
            </a:r>
            <a:r>
              <a:rPr lang="en-US" sz="2400" b="1" dirty="0" err="1" smtClean="0">
                <a:solidFill>
                  <a:schemeClr val="bg1"/>
                </a:solidFill>
                <a:latin typeface="Consolas" pitchFamily="49" charset="0"/>
              </a:rPr>
              <a:t>iostream.h</a:t>
            </a: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</a:rPr>
              <a:t>&gt;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Komentar</a:t>
            </a:r>
            <a:r>
              <a:rPr lang="en-US" dirty="0" smtClean="0"/>
              <a:t> (Comment)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8868"/>
            <a:ext cx="8686800" cy="414340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1700" dirty="0" err="1" smtClean="0"/>
              <a:t>Komentar</a:t>
            </a:r>
            <a:r>
              <a:rPr lang="en-US" sz="1700" dirty="0" smtClean="0"/>
              <a:t> </a:t>
            </a:r>
            <a:r>
              <a:rPr lang="en-US" sz="1700" dirty="0" err="1" smtClean="0"/>
              <a:t>merupakan</a:t>
            </a:r>
            <a:r>
              <a:rPr lang="en-US" sz="1700" dirty="0" smtClean="0"/>
              <a:t> </a:t>
            </a:r>
            <a:r>
              <a:rPr lang="en-US" sz="1700" dirty="0" err="1" smtClean="0"/>
              <a:t>bagian</a:t>
            </a:r>
            <a:r>
              <a:rPr lang="en-US" sz="1700" dirty="0" smtClean="0"/>
              <a:t> yang </a:t>
            </a:r>
            <a:r>
              <a:rPr lang="en-US" sz="1700" dirty="0" err="1" smtClean="0"/>
              <a:t>penting</a:t>
            </a:r>
            <a:r>
              <a:rPr lang="en-US" sz="1700" dirty="0" smtClean="0"/>
              <a:t> dalam program. </a:t>
            </a:r>
            <a:r>
              <a:rPr lang="en-US" sz="1700" dirty="0" err="1" smtClean="0"/>
              <a:t>Kehadirannya</a:t>
            </a:r>
            <a:r>
              <a:rPr lang="en-US" sz="1700" dirty="0" smtClean="0"/>
              <a:t> </a:t>
            </a:r>
            <a:r>
              <a:rPr lang="en-US" sz="1700" dirty="0" err="1" smtClean="0"/>
              <a:t>sangat</a:t>
            </a:r>
            <a:r>
              <a:rPr lang="en-US" sz="1700" dirty="0" smtClean="0"/>
              <a:t> </a:t>
            </a:r>
            <a:r>
              <a:rPr lang="en-US" sz="1700" dirty="0" err="1" smtClean="0"/>
              <a:t>membantu</a:t>
            </a:r>
            <a:r>
              <a:rPr lang="en-US" sz="1700" dirty="0" smtClean="0"/>
              <a:t> </a:t>
            </a:r>
            <a:r>
              <a:rPr lang="en-US" sz="1700" dirty="0" err="1" smtClean="0"/>
              <a:t>pemogram</a:t>
            </a:r>
            <a:r>
              <a:rPr lang="en-US" sz="1700" dirty="0" smtClean="0"/>
              <a:t> </a:t>
            </a:r>
            <a:r>
              <a:rPr lang="en-US" sz="1700" dirty="0" err="1" smtClean="0"/>
              <a:t>ataupun</a:t>
            </a:r>
            <a:r>
              <a:rPr lang="en-US" sz="1700" dirty="0" smtClean="0"/>
              <a:t> </a:t>
            </a:r>
            <a:r>
              <a:rPr lang="en-US" sz="1700" dirty="0" err="1" smtClean="0"/>
              <a:t>orang</a:t>
            </a:r>
            <a:r>
              <a:rPr lang="en-US" sz="1700" dirty="0" smtClean="0"/>
              <a:t> lain dalam </a:t>
            </a:r>
            <a:r>
              <a:rPr lang="en-US" sz="1700" dirty="0" err="1" smtClean="0"/>
              <a:t>memahami</a:t>
            </a:r>
            <a:r>
              <a:rPr lang="en-US" sz="1700" dirty="0" smtClean="0"/>
              <a:t> program. </a:t>
            </a:r>
          </a:p>
          <a:p>
            <a:pPr>
              <a:lnSpc>
                <a:spcPct val="120000"/>
              </a:lnSpc>
            </a:pPr>
            <a:r>
              <a:rPr lang="en-US" sz="1700" dirty="0" smtClean="0"/>
              <a:t>Dalam </a:t>
            </a:r>
            <a:r>
              <a:rPr lang="en-US" sz="1700" dirty="0" err="1" smtClean="0"/>
              <a:t>hal</a:t>
            </a:r>
            <a:r>
              <a:rPr lang="en-US" sz="1700" dirty="0" smtClean="0"/>
              <a:t> </a:t>
            </a:r>
            <a:r>
              <a:rPr lang="en-US" sz="1700" dirty="0" err="1" smtClean="0"/>
              <a:t>ini</a:t>
            </a:r>
            <a:r>
              <a:rPr lang="en-US" sz="1700" dirty="0" smtClean="0"/>
              <a:t> </a:t>
            </a:r>
            <a:r>
              <a:rPr lang="en-US" sz="1700" dirty="0" err="1" smtClean="0"/>
              <a:t>penjelasannya</a:t>
            </a:r>
            <a:r>
              <a:rPr lang="en-US" sz="1700" dirty="0" smtClean="0"/>
              <a:t> </a:t>
            </a:r>
            <a:r>
              <a:rPr lang="en-US" sz="1700" dirty="0" err="1" smtClean="0"/>
              <a:t>bisa</a:t>
            </a:r>
            <a:r>
              <a:rPr lang="en-US" sz="1700" dirty="0" smtClean="0"/>
              <a:t> </a:t>
            </a:r>
            <a:r>
              <a:rPr lang="en-US" sz="1700" dirty="0" err="1" smtClean="0"/>
              <a:t>berupa</a:t>
            </a:r>
            <a:r>
              <a:rPr lang="en-US" sz="1700" dirty="0" smtClean="0"/>
              <a:t>:</a:t>
            </a:r>
          </a:p>
          <a:p>
            <a:pPr lvl="1">
              <a:lnSpc>
                <a:spcPct val="120000"/>
              </a:lnSpc>
              <a:buSzPct val="80000"/>
              <a:buFont typeface="Wingdings" pitchFamily="2" charset="2"/>
              <a:buChar char="Ø"/>
            </a:pPr>
            <a:r>
              <a:rPr lang="en-US" sz="1700" dirty="0" err="1" smtClean="0"/>
              <a:t>tujuan</a:t>
            </a:r>
            <a:r>
              <a:rPr lang="en-US" sz="1700" dirty="0" smtClean="0"/>
              <a:t>/</a:t>
            </a:r>
            <a:r>
              <a:rPr lang="en-US" sz="1700" dirty="0" err="1" smtClean="0"/>
              <a:t>fungsi</a:t>
            </a:r>
            <a:r>
              <a:rPr lang="en-US" sz="1700" dirty="0" smtClean="0"/>
              <a:t> program</a:t>
            </a:r>
          </a:p>
          <a:p>
            <a:pPr lvl="1">
              <a:lnSpc>
                <a:spcPct val="120000"/>
              </a:lnSpc>
              <a:buSzPct val="80000"/>
              <a:buFont typeface="Wingdings" pitchFamily="2" charset="2"/>
              <a:buChar char="Ø"/>
            </a:pPr>
            <a:r>
              <a:rPr lang="en-US" sz="1700" dirty="0" err="1" smtClean="0"/>
              <a:t>saat</a:t>
            </a:r>
            <a:r>
              <a:rPr lang="en-US" sz="1700" dirty="0" smtClean="0"/>
              <a:t> program </a:t>
            </a:r>
            <a:r>
              <a:rPr lang="en-US" sz="1700" dirty="0" err="1" smtClean="0"/>
              <a:t>dibuat</a:t>
            </a:r>
            <a:r>
              <a:rPr lang="en-US" sz="1700" dirty="0" smtClean="0"/>
              <a:t> </a:t>
            </a:r>
            <a:r>
              <a:rPr lang="en-US" sz="1700" dirty="0" err="1" smtClean="0"/>
              <a:t>atau</a:t>
            </a:r>
            <a:r>
              <a:rPr lang="en-US" sz="1700" dirty="0" smtClean="0"/>
              <a:t> </a:t>
            </a:r>
            <a:r>
              <a:rPr lang="en-US" sz="1700" dirty="0" err="1" smtClean="0"/>
              <a:t>direvisi</a:t>
            </a:r>
            <a:endParaRPr lang="en-US" sz="1700" dirty="0" smtClean="0"/>
          </a:p>
          <a:p>
            <a:pPr lvl="1">
              <a:lnSpc>
                <a:spcPct val="120000"/>
              </a:lnSpc>
              <a:buSzPct val="80000"/>
              <a:buFont typeface="Wingdings" pitchFamily="2" charset="2"/>
              <a:buChar char="Ø"/>
            </a:pPr>
            <a:r>
              <a:rPr lang="en-US" sz="1700" dirty="0" err="1" smtClean="0"/>
              <a:t>keterangan-keterangan</a:t>
            </a:r>
            <a:r>
              <a:rPr lang="en-US" sz="1700" dirty="0" smtClean="0"/>
              <a:t> lain </a:t>
            </a:r>
            <a:r>
              <a:rPr lang="en-US" sz="1700" dirty="0" err="1" smtClean="0"/>
              <a:t>tentang</a:t>
            </a:r>
            <a:r>
              <a:rPr lang="en-US" sz="1700" dirty="0" smtClean="0"/>
              <a:t> </a:t>
            </a:r>
            <a:r>
              <a:rPr lang="en-US" sz="1700" dirty="0" err="1" smtClean="0"/>
              <a:t>kegunaan</a:t>
            </a:r>
            <a:r>
              <a:rPr lang="en-US" sz="1700" dirty="0" smtClean="0"/>
              <a:t> </a:t>
            </a:r>
            <a:r>
              <a:rPr lang="en-US" sz="1700" dirty="0" err="1" smtClean="0"/>
              <a:t>sejumlah</a:t>
            </a:r>
            <a:r>
              <a:rPr lang="en-US" sz="1700" dirty="0" smtClean="0"/>
              <a:t> </a:t>
            </a:r>
            <a:r>
              <a:rPr lang="en-US" sz="1700" dirty="0" err="1" smtClean="0"/>
              <a:t>pernyataan</a:t>
            </a:r>
            <a:r>
              <a:rPr lang="en-US" sz="1700" dirty="0" smtClean="0"/>
              <a:t> dalam program</a:t>
            </a:r>
          </a:p>
          <a:p>
            <a:pPr>
              <a:lnSpc>
                <a:spcPct val="120000"/>
              </a:lnSpc>
            </a:pPr>
            <a:r>
              <a:rPr lang="en-US" sz="1700" dirty="0" err="1" smtClean="0"/>
              <a:t>Pada</a:t>
            </a:r>
            <a:r>
              <a:rPr lang="en-US" sz="1700" dirty="0" smtClean="0"/>
              <a:t> C++ </a:t>
            </a:r>
            <a:r>
              <a:rPr lang="en-US" sz="1700" dirty="0" err="1" smtClean="0"/>
              <a:t>suatu</a:t>
            </a:r>
            <a:r>
              <a:rPr lang="en-US" sz="1700" dirty="0" smtClean="0"/>
              <a:t> </a:t>
            </a:r>
            <a:r>
              <a:rPr lang="en-US" sz="1700" dirty="0" err="1" smtClean="0"/>
              <a:t>komentar</a:t>
            </a:r>
            <a:r>
              <a:rPr lang="en-US" sz="1700" dirty="0" smtClean="0"/>
              <a:t> </a:t>
            </a:r>
            <a:r>
              <a:rPr lang="en-US" sz="1700" dirty="0" err="1" smtClean="0"/>
              <a:t>diawali</a:t>
            </a:r>
            <a:r>
              <a:rPr lang="en-US" sz="1700" dirty="0" smtClean="0"/>
              <a:t> </a:t>
            </a:r>
            <a:r>
              <a:rPr lang="en-US" sz="1700" dirty="0" err="1" smtClean="0"/>
              <a:t>dengan</a:t>
            </a:r>
            <a:r>
              <a:rPr lang="en-US" sz="1700" dirty="0" smtClean="0"/>
              <a:t> </a:t>
            </a:r>
            <a:r>
              <a:rPr lang="en-US" sz="1700" dirty="0" err="1" smtClean="0"/>
              <a:t>dua</a:t>
            </a:r>
            <a:r>
              <a:rPr lang="en-US" sz="1700" dirty="0" smtClean="0"/>
              <a:t> </a:t>
            </a:r>
            <a:r>
              <a:rPr lang="en-US" sz="1700" dirty="0" err="1" smtClean="0"/>
              <a:t>tanda</a:t>
            </a:r>
            <a:r>
              <a:rPr lang="en-US" sz="1700" dirty="0" smtClean="0"/>
              <a:t> </a:t>
            </a:r>
            <a:r>
              <a:rPr lang="en-US" sz="1700" dirty="0" err="1" smtClean="0"/>
              <a:t>garis</a:t>
            </a:r>
            <a:r>
              <a:rPr lang="en-US" sz="1700" dirty="0" smtClean="0"/>
              <a:t> miring (//). </a:t>
            </a:r>
            <a:r>
              <a:rPr lang="en-US" sz="1700" dirty="0" err="1" smtClean="0"/>
              <a:t>Bagi</a:t>
            </a:r>
            <a:r>
              <a:rPr lang="en-US" sz="1700" dirty="0" smtClean="0"/>
              <a:t> </a:t>
            </a:r>
            <a:r>
              <a:rPr lang="en-US" sz="1700" dirty="0" err="1" smtClean="0"/>
              <a:t>kompiler</a:t>
            </a:r>
            <a:r>
              <a:rPr lang="en-US" sz="1700" dirty="0" smtClean="0"/>
              <a:t> </a:t>
            </a:r>
            <a:r>
              <a:rPr lang="en-US" sz="1700" dirty="0" err="1" smtClean="0"/>
              <a:t>hal</a:t>
            </a:r>
            <a:r>
              <a:rPr lang="en-US" sz="1700" dirty="0" smtClean="0"/>
              <a:t> </a:t>
            </a:r>
            <a:r>
              <a:rPr lang="en-US" sz="1700" dirty="0" err="1" smtClean="0"/>
              <a:t>ini</a:t>
            </a:r>
            <a:r>
              <a:rPr lang="en-US" sz="1700" dirty="0" smtClean="0"/>
              <a:t> </a:t>
            </a:r>
            <a:r>
              <a:rPr lang="en-US" sz="1700" dirty="0" err="1" smtClean="0"/>
              <a:t>tidak</a:t>
            </a:r>
            <a:r>
              <a:rPr lang="en-US" sz="1700" dirty="0" smtClean="0"/>
              <a:t> </a:t>
            </a:r>
            <a:r>
              <a:rPr lang="en-US" sz="1700" dirty="0" err="1" smtClean="0"/>
              <a:t>berguna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akan</a:t>
            </a:r>
            <a:r>
              <a:rPr lang="en-US" sz="1700" dirty="0" smtClean="0"/>
              <a:t> </a:t>
            </a:r>
            <a:r>
              <a:rPr lang="en-US" sz="1700" dirty="0" err="1" smtClean="0"/>
              <a:t>diabaikan</a:t>
            </a:r>
            <a:r>
              <a:rPr lang="en-US" sz="1700" dirty="0" smtClean="0"/>
              <a:t> </a:t>
            </a:r>
            <a:r>
              <a:rPr lang="en-US" sz="1700" dirty="0" err="1" smtClean="0"/>
              <a:t>pada</a:t>
            </a:r>
            <a:r>
              <a:rPr lang="en-US" sz="1700" dirty="0" smtClean="0"/>
              <a:t> </a:t>
            </a:r>
            <a:r>
              <a:rPr lang="en-US" sz="1700" dirty="0" err="1" smtClean="0"/>
              <a:t>saat</a:t>
            </a:r>
            <a:r>
              <a:rPr lang="en-US" sz="1700" dirty="0" smtClean="0"/>
              <a:t> </a:t>
            </a:r>
            <a:r>
              <a:rPr lang="en-US" sz="1700" dirty="0" err="1" smtClean="0"/>
              <a:t>kompilasi</a:t>
            </a:r>
            <a:endParaRPr lang="en-US" sz="1700" dirty="0" smtClean="0"/>
          </a:p>
          <a:p>
            <a:pPr>
              <a:lnSpc>
                <a:spcPct val="120000"/>
              </a:lnSpc>
            </a:pPr>
            <a:r>
              <a:rPr lang="en-US" sz="1700" dirty="0" err="1" smtClean="0"/>
              <a:t>Selain</a:t>
            </a:r>
            <a:r>
              <a:rPr lang="en-US" sz="1700" dirty="0" smtClean="0"/>
              <a:t> </a:t>
            </a:r>
            <a:r>
              <a:rPr lang="en-US" sz="1700" dirty="0" err="1" smtClean="0"/>
              <a:t>menggunakan</a:t>
            </a:r>
            <a:r>
              <a:rPr lang="en-US" sz="1700" dirty="0" smtClean="0"/>
              <a:t> //, </a:t>
            </a:r>
            <a:r>
              <a:rPr lang="en-US" sz="1700" dirty="0" err="1" smtClean="0"/>
              <a:t>komentar</a:t>
            </a:r>
            <a:r>
              <a:rPr lang="en-US" sz="1700" dirty="0" smtClean="0"/>
              <a:t> </a:t>
            </a:r>
            <a:r>
              <a:rPr lang="en-US" sz="1700" dirty="0" err="1" smtClean="0"/>
              <a:t>pada</a:t>
            </a:r>
            <a:r>
              <a:rPr lang="en-US" sz="1700" dirty="0" smtClean="0"/>
              <a:t> C++ </a:t>
            </a:r>
            <a:r>
              <a:rPr lang="en-US" sz="1700" dirty="0" err="1" smtClean="0"/>
              <a:t>juga</a:t>
            </a:r>
            <a:r>
              <a:rPr lang="en-US" sz="1700" dirty="0" smtClean="0"/>
              <a:t> </a:t>
            </a:r>
            <a:r>
              <a:rPr lang="en-US" sz="1700" dirty="0" err="1" smtClean="0"/>
              <a:t>dapat</a:t>
            </a:r>
            <a:r>
              <a:rPr lang="en-US" sz="1700" dirty="0" smtClean="0"/>
              <a:t> ditulis dalam </a:t>
            </a:r>
            <a:r>
              <a:rPr lang="en-US" sz="1700" dirty="0" err="1" smtClean="0"/>
              <a:t>bentuk</a:t>
            </a:r>
            <a:r>
              <a:rPr lang="en-US" sz="1700" dirty="0" smtClean="0"/>
              <a:t>:</a:t>
            </a:r>
          </a:p>
          <a:p>
            <a:pPr>
              <a:lnSpc>
                <a:spcPct val="120000"/>
              </a:lnSpc>
              <a:buNone/>
            </a:pPr>
            <a:r>
              <a:rPr lang="en-US" sz="1700" dirty="0" smtClean="0"/>
              <a:t>	</a:t>
            </a:r>
            <a:r>
              <a:rPr lang="en-US" sz="1700" dirty="0" smtClean="0">
                <a:solidFill>
                  <a:schemeClr val="accent1"/>
                </a:solidFill>
              </a:rPr>
              <a:t>/* </a:t>
            </a:r>
            <a:r>
              <a:rPr lang="en-US" sz="1700" dirty="0" err="1" smtClean="0">
                <a:solidFill>
                  <a:schemeClr val="accent1"/>
                </a:solidFill>
              </a:rPr>
              <a:t>komentar</a:t>
            </a:r>
            <a:r>
              <a:rPr lang="en-US" sz="1700" dirty="0" smtClean="0">
                <a:solidFill>
                  <a:schemeClr val="accent1"/>
                </a:solidFill>
              </a:rPr>
              <a:t> */</a:t>
            </a:r>
            <a:endParaRPr lang="en-US" sz="1700" dirty="0" smtClean="0"/>
          </a:p>
          <a:p>
            <a:pPr>
              <a:lnSpc>
                <a:spcPct val="120000"/>
              </a:lnSpc>
              <a:buNone/>
            </a:pPr>
            <a:r>
              <a:rPr lang="en-US" sz="1700" dirty="0" smtClean="0"/>
              <a:t>	</a:t>
            </a:r>
            <a:r>
              <a:rPr lang="en-US" sz="1700" dirty="0" err="1" smtClean="0"/>
              <a:t>Biasanya</a:t>
            </a:r>
            <a:r>
              <a:rPr lang="en-US" sz="1700" dirty="0" smtClean="0"/>
              <a:t> </a:t>
            </a:r>
            <a:r>
              <a:rPr lang="en-US" sz="1700" dirty="0" err="1" smtClean="0"/>
              <a:t>cara</a:t>
            </a:r>
            <a:r>
              <a:rPr lang="en-US" sz="1700" dirty="0" smtClean="0"/>
              <a:t> </a:t>
            </a:r>
            <a:r>
              <a:rPr lang="en-US" sz="1700" dirty="0" err="1" smtClean="0"/>
              <a:t>penulisan</a:t>
            </a:r>
            <a:r>
              <a:rPr lang="en-US" sz="1700" dirty="0" smtClean="0"/>
              <a:t> </a:t>
            </a:r>
            <a:r>
              <a:rPr lang="en-US" sz="1700" dirty="0" err="1" smtClean="0"/>
              <a:t>diatas</a:t>
            </a:r>
            <a:r>
              <a:rPr lang="en-US" sz="1700" dirty="0" smtClean="0"/>
              <a:t> </a:t>
            </a:r>
            <a:r>
              <a:rPr lang="en-US" sz="1700" dirty="0" err="1" smtClean="0"/>
              <a:t>digunakan</a:t>
            </a:r>
            <a:r>
              <a:rPr lang="en-US" sz="1700" dirty="0" smtClean="0"/>
              <a:t> </a:t>
            </a:r>
            <a:r>
              <a:rPr lang="en-US" sz="1700" dirty="0" err="1" smtClean="0"/>
              <a:t>jika</a:t>
            </a:r>
            <a:r>
              <a:rPr lang="en-US" sz="1700" dirty="0" smtClean="0"/>
              <a:t> </a:t>
            </a:r>
            <a:r>
              <a:rPr lang="en-US" sz="1700" dirty="0" err="1" smtClean="0"/>
              <a:t>komentar</a:t>
            </a:r>
            <a:r>
              <a:rPr lang="en-US" sz="1700" dirty="0" smtClean="0"/>
              <a:t> </a:t>
            </a:r>
            <a:r>
              <a:rPr lang="en-US" sz="1700" dirty="0" err="1" smtClean="0"/>
              <a:t>melebihi</a:t>
            </a:r>
            <a:r>
              <a:rPr lang="en-US" sz="1700" dirty="0" smtClean="0"/>
              <a:t> </a:t>
            </a:r>
            <a:r>
              <a:rPr lang="en-US" sz="1700" dirty="0" err="1" smtClean="0"/>
              <a:t>satu</a:t>
            </a:r>
            <a:r>
              <a:rPr lang="en-US" sz="1700" dirty="0" smtClean="0"/>
              <a:t> </a:t>
            </a:r>
            <a:r>
              <a:rPr lang="en-US" sz="1700" dirty="0" err="1" smtClean="0"/>
              <a:t>baris</a:t>
            </a:r>
            <a:r>
              <a:rPr lang="en-US" sz="1700" dirty="0" smtClean="0"/>
              <a:t> dalam </a:t>
            </a:r>
            <a:r>
              <a:rPr lang="en-US" sz="1700" dirty="0" err="1" smtClean="0"/>
              <a:t>penulisan</a:t>
            </a:r>
            <a:r>
              <a:rPr lang="en-US" sz="1700" dirty="0" smtClean="0"/>
              <a:t>.</a:t>
            </a:r>
            <a:endParaRPr lang="en-SG" sz="1700" dirty="0"/>
          </a:p>
        </p:txBody>
      </p:sp>
      <p:sp>
        <p:nvSpPr>
          <p:cNvPr id="4" name="Rectangle 3"/>
          <p:cNvSpPr/>
          <p:nvPr/>
        </p:nvSpPr>
        <p:spPr>
          <a:xfrm>
            <a:off x="500034" y="1714488"/>
            <a:ext cx="5929354" cy="57150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</a:rPr>
              <a:t>//program </a:t>
            </a:r>
            <a:r>
              <a:rPr lang="en-US" sz="2400" b="1" dirty="0" err="1" smtClean="0">
                <a:solidFill>
                  <a:schemeClr val="bg1"/>
                </a:solidFill>
                <a:latin typeface="Consolas" pitchFamily="49" charset="0"/>
              </a:rPr>
              <a:t>pertamaku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cout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4143404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 err="1" smtClean="0"/>
              <a:t>Pengenal</a:t>
            </a:r>
            <a:r>
              <a:rPr lang="en-US" dirty="0" smtClean="0"/>
              <a:t> </a:t>
            </a:r>
            <a:r>
              <a:rPr lang="en-US" b="1" dirty="0" err="1" smtClean="0"/>
              <a:t>cout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C++, </a:t>
            </a:r>
            <a:r>
              <a:rPr lang="en-US" dirty="0" err="1" smtClean="0"/>
              <a:t>disediakan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mengarahkan</a:t>
            </a:r>
            <a:r>
              <a:rPr lang="en-US" dirty="0" smtClean="0"/>
              <a:t> data </a:t>
            </a:r>
            <a:r>
              <a:rPr lang="en-US" dirty="0" err="1" smtClean="0"/>
              <a:t>ke</a:t>
            </a:r>
            <a:r>
              <a:rPr lang="en-US" dirty="0" smtClean="0"/>
              <a:t> standard output (</a:t>
            </a:r>
            <a:r>
              <a:rPr lang="en-US" dirty="0" err="1" smtClean="0"/>
              <a:t>normalnya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)</a:t>
            </a:r>
            <a:endParaRPr lang="en-US" b="1" dirty="0" smtClean="0">
              <a:solidFill>
                <a:srgbClr val="FF0000"/>
              </a:solidFill>
              <a:latin typeface="Consolas" pitchFamily="49" charset="0"/>
            </a:endParaRPr>
          </a:p>
          <a:p>
            <a:pPr>
              <a:lnSpc>
                <a:spcPct val="170000"/>
              </a:lnSpc>
            </a:pP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&lt;&lt;</a:t>
            </a:r>
            <a:r>
              <a:rPr lang="en-US" dirty="0" smtClean="0"/>
              <a:t> (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berurutan</a:t>
            </a:r>
            <a:r>
              <a:rPr lang="en-US" dirty="0" smtClean="0"/>
              <a:t>)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operator “</a:t>
            </a:r>
            <a:r>
              <a:rPr lang="en-US" dirty="0" err="1" smtClean="0"/>
              <a:t>penyisipan</a:t>
            </a:r>
            <a:r>
              <a:rPr lang="en-US" dirty="0" smtClean="0"/>
              <a:t>/ </a:t>
            </a:r>
            <a:r>
              <a:rPr lang="en-US" dirty="0" err="1" smtClean="0"/>
              <a:t>peletakan</a:t>
            </a:r>
            <a:r>
              <a:rPr lang="en-US" dirty="0" smtClean="0"/>
              <a:t>”. </a:t>
            </a:r>
          </a:p>
          <a:p>
            <a:pPr>
              <a:lnSpc>
                <a:spcPct val="170000"/>
              </a:lnSpc>
              <a:buNone/>
            </a:pPr>
            <a:r>
              <a:rPr lang="en-US" dirty="0" smtClean="0"/>
              <a:t>	Operator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mengarahkan</a:t>
            </a:r>
            <a:r>
              <a:rPr lang="en-US" dirty="0" smtClean="0"/>
              <a:t> operand (data) yang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sebelah</a:t>
            </a:r>
            <a:r>
              <a:rPr lang="en-US" dirty="0" smtClean="0"/>
              <a:t> </a:t>
            </a:r>
            <a:r>
              <a:rPr lang="en-US" dirty="0" err="1" smtClean="0"/>
              <a:t>kanannya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sebelah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. </a:t>
            </a:r>
          </a:p>
          <a:p>
            <a:pPr>
              <a:lnSpc>
                <a:spcPct val="170000"/>
              </a:lnSpc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, </a:t>
            </a:r>
            <a:r>
              <a:rPr lang="en-US" dirty="0" err="1" smtClean="0"/>
              <a:t>konstanta</a:t>
            </a:r>
            <a:r>
              <a:rPr lang="en-US" dirty="0" smtClean="0"/>
              <a:t> String: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</a:rPr>
              <a:t>“Hello World”</a:t>
            </a:r>
            <a:endParaRPr lang="en-US" b="1" dirty="0" smtClean="0">
              <a:latin typeface="Consolas" pitchFamily="49" charset="0"/>
            </a:endParaRPr>
          </a:p>
          <a:p>
            <a:pPr>
              <a:lnSpc>
                <a:spcPct val="170000"/>
              </a:lnSpc>
              <a:buNone/>
            </a:pPr>
            <a:r>
              <a:rPr lang="en-US" dirty="0" smtClean="0">
                <a:latin typeface="Consolas" pitchFamily="49" charset="0"/>
              </a:rPr>
              <a:t>	</a:t>
            </a:r>
            <a:r>
              <a:rPr lang="en-US" dirty="0" err="1" smtClean="0"/>
              <a:t>diarahkan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b="1" dirty="0" err="1" smtClean="0"/>
              <a:t>cout</a:t>
            </a:r>
            <a:r>
              <a:rPr lang="en-US" dirty="0" smtClean="0"/>
              <a:t>,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string tersebut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.</a:t>
            </a:r>
            <a:endParaRPr lang="en-US" b="1" dirty="0" smtClean="0"/>
          </a:p>
          <a:p>
            <a:pPr>
              <a:lnSpc>
                <a:spcPct val="170000"/>
              </a:lnSpc>
            </a:pPr>
            <a:endParaRPr lang="en-SG" dirty="0"/>
          </a:p>
        </p:txBody>
      </p:sp>
      <p:sp>
        <p:nvSpPr>
          <p:cNvPr id="4" name="Rectangle 3"/>
          <p:cNvSpPr/>
          <p:nvPr/>
        </p:nvSpPr>
        <p:spPr>
          <a:xfrm>
            <a:off x="500034" y="1714488"/>
            <a:ext cx="5929354" cy="57150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400" b="1" dirty="0" err="1">
                <a:solidFill>
                  <a:schemeClr val="bg1"/>
                </a:solidFill>
                <a:latin typeface="Consolas" pitchFamily="49" charset="0"/>
              </a:rPr>
              <a:t>c</a:t>
            </a:r>
            <a:r>
              <a:rPr lang="en-US" sz="2400" b="1" dirty="0" err="1" smtClean="0">
                <a:solidFill>
                  <a:schemeClr val="bg1"/>
                </a:solidFill>
                <a:latin typeface="Consolas" pitchFamily="49" charset="0"/>
              </a:rPr>
              <a:t>out</a:t>
            </a: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</a:rPr>
              <a:t>&lt;&lt;“Hello World”;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Bahasa Java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/>
              <a:t>Pada</a:t>
            </a:r>
            <a:r>
              <a:rPr lang="en-US" sz="2800" dirty="0" smtClean="0"/>
              <a:t> program </a:t>
            </a:r>
            <a:r>
              <a:rPr lang="en-US" sz="2800" dirty="0" err="1" smtClean="0"/>
              <a:t>HelloWorld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4 </a:t>
            </a:r>
            <a:r>
              <a:rPr lang="en-US" sz="2800" dirty="0" err="1" smtClean="0"/>
              <a:t>komponen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: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dirty="0" err="1" smtClean="0"/>
              <a:t>definisi</a:t>
            </a:r>
            <a:r>
              <a:rPr lang="en-US" sz="2400" dirty="0" smtClean="0"/>
              <a:t> </a:t>
            </a:r>
            <a:r>
              <a:rPr lang="en-US" sz="2400" dirty="0" err="1" smtClean="0"/>
              <a:t>paket</a:t>
            </a:r>
            <a:r>
              <a:rPr lang="en-US" sz="2400" dirty="0" smtClean="0"/>
              <a:t> (</a:t>
            </a:r>
            <a:r>
              <a:rPr lang="en-US" sz="2400" i="1" dirty="0" smtClean="0"/>
              <a:t>package</a:t>
            </a:r>
            <a:r>
              <a:rPr lang="en-US" sz="2400" dirty="0" smtClean="0"/>
              <a:t>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err="1" smtClean="0"/>
              <a:t>komentar</a:t>
            </a:r>
            <a:r>
              <a:rPr lang="en-US" sz="2400" dirty="0" smtClean="0"/>
              <a:t> (</a:t>
            </a:r>
            <a:r>
              <a:rPr lang="en-US" sz="2400" i="1" dirty="0" smtClean="0"/>
              <a:t>comment</a:t>
            </a:r>
            <a:r>
              <a:rPr lang="en-US" sz="2400" dirty="0" smtClean="0"/>
              <a:t>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err="1" smtClean="0"/>
              <a:t>definisi</a:t>
            </a:r>
            <a:r>
              <a:rPr lang="en-US" sz="2400" dirty="0" smtClean="0"/>
              <a:t> </a:t>
            </a:r>
            <a:r>
              <a:rPr lang="en-US" sz="2400" dirty="0" err="1" smtClean="0"/>
              <a:t>kelas</a:t>
            </a:r>
            <a:r>
              <a:rPr lang="en-US" sz="2400" dirty="0" smtClean="0"/>
              <a:t> (</a:t>
            </a:r>
            <a:r>
              <a:rPr lang="en-US" sz="2400" i="1" dirty="0" smtClean="0"/>
              <a:t>class</a:t>
            </a:r>
            <a:r>
              <a:rPr lang="en-US" sz="2400" dirty="0" smtClean="0"/>
              <a:t>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main()</a:t>
            </a:r>
            <a:endParaRPr lang="en-SG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1050</TotalTime>
  <Words>1423</Words>
  <Application>Microsoft Office PowerPoint</Application>
  <PresentationFormat>On-screen Show (4:3)</PresentationFormat>
  <Paragraphs>296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Learning C++ and Java</vt:lpstr>
      <vt:lpstr>First Program</vt:lpstr>
      <vt:lpstr>Program HelloWorld (C++)</vt:lpstr>
      <vt:lpstr>Program HelloWorld (Java)</vt:lpstr>
      <vt:lpstr>C++  Fungsi Utama/ Main( ) </vt:lpstr>
      <vt:lpstr>C++  Header File</vt:lpstr>
      <vt:lpstr>C++  Komentar (Comment)</vt:lpstr>
      <vt:lpstr>C++  Perintah cout</vt:lpstr>
      <vt:lpstr>Bahasa Java</vt:lpstr>
      <vt:lpstr>Definisi Paket (Package)</vt:lpstr>
      <vt:lpstr>Komentar (comment)</vt:lpstr>
      <vt:lpstr>Definisi Kelas (Class)</vt:lpstr>
      <vt:lpstr>Metode Main( )</vt:lpstr>
      <vt:lpstr>Slide 14</vt:lpstr>
      <vt:lpstr>Struktur Dasar Program</vt:lpstr>
      <vt:lpstr>C++</vt:lpstr>
      <vt:lpstr>Java</vt:lpstr>
      <vt:lpstr>Fungsi main() / Fungsi Utama</vt:lpstr>
      <vt:lpstr>Deklarasi Variabel</vt:lpstr>
      <vt:lpstr>Deklarasi Variabel (2)</vt:lpstr>
      <vt:lpstr>Deklarasi Variabel (3)</vt:lpstr>
      <vt:lpstr>Tipe data pada C++</vt:lpstr>
      <vt:lpstr>Tipe Data pada Java</vt:lpstr>
      <vt:lpstr>Keyword dalam bahasa C++</vt:lpstr>
      <vt:lpstr>Keyword dalam bahasa Java</vt:lpstr>
      <vt:lpstr>Practice</vt:lpstr>
      <vt:lpstr>Slide 27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Mini</dc:creator>
  <cp:lastModifiedBy>HP Mini</cp:lastModifiedBy>
  <cp:revision>31</cp:revision>
  <dcterms:created xsi:type="dcterms:W3CDTF">2011-09-10T02:27:09Z</dcterms:created>
  <dcterms:modified xsi:type="dcterms:W3CDTF">2011-09-12T09:05:13Z</dcterms:modified>
</cp:coreProperties>
</file>