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5" r:id="rId5"/>
    <p:sldId id="260" r:id="rId6"/>
    <p:sldId id="261" r:id="rId7"/>
    <p:sldId id="262" r:id="rId8"/>
    <p:sldId id="263" r:id="rId9"/>
    <p:sldId id="266" r:id="rId10"/>
    <p:sldId id="259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F51B-17D6-4D4B-B95F-3F5935594008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871A-000E-4DDC-BC78-7BDCC2BFC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6871A-000E-4DDC-BC78-7BDCC2BFC9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D04DF4-8F67-422C-8B22-988525F00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A570-7CE0-4FA1-8C75-ED43C971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18288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334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0B52-9D40-487D-81B6-4277D8ED8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E99F-B1A8-4BFD-9A77-A62B5FBAA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D6C81-9327-4C97-B2EF-297B885A3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581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68DF-68A1-4EF5-AF7E-383E970E5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303B-36BA-4037-BDEA-BD398114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7DFA-965D-480C-AFCD-0A4573743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041A7-820D-49BD-9991-DB7D95E60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AAF1-954A-4FBD-BCB0-089FB777B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3B040-A80C-4828-BD2D-DC94AA30C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31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77EAFB-EE94-4D1D-871F-3C768208CA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7732" y="1061402"/>
            <a:ext cx="8172480" cy="814406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Komputer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Aplikasi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Akuntansi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I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472" y="1785926"/>
            <a:ext cx="8858248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 Microsoft office Word, Excel, Power Point 2007 )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4104" y="2940444"/>
            <a:ext cx="3308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Adi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Rachmanto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, </a:t>
            </a:r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S.Kom</a:t>
            </a:r>
            <a:endParaRPr lang="en-US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itchFamily="34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NIP : 4127.34.03.016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HP   : 085624941708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1195062" y="1571612"/>
            <a:ext cx="7448904" cy="500066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Penjelasan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hampir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sama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dengan</a:t>
            </a:r>
            <a:r>
              <a:rPr lang="en-US" sz="1800" i="1" dirty="0" smtClean="0"/>
              <a:t> menu file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Microsoft Word </a:t>
            </a:r>
            <a:r>
              <a:rPr lang="en-US" sz="1800" dirty="0" err="1" smtClean="0"/>
              <a:t>versi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(2000, XP, </a:t>
            </a:r>
            <a:r>
              <a:rPr lang="en-US" sz="1800" dirty="0" err="1" smtClean="0"/>
              <a:t>dan</a:t>
            </a:r>
            <a:r>
              <a:rPr lang="en-US" sz="1800" dirty="0" smtClean="0"/>
              <a:t> 2003).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menu new, open, save, print,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Toolbar Quick Access</a:t>
            </a:r>
            <a:r>
              <a:rPr lang="en-US" sz="1800" i="1" dirty="0" smtClean="0"/>
              <a:t>, yang </a:t>
            </a:r>
            <a:r>
              <a:rPr lang="en-US" sz="1800" i="1" dirty="0" err="1" smtClean="0"/>
              <a:t>secara</a:t>
            </a:r>
            <a:r>
              <a:rPr lang="en-US" sz="1800" i="1" dirty="0" smtClean="0"/>
              <a:t> default toolbar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menyediakan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Save, </a:t>
            </a:r>
            <a:r>
              <a:rPr lang="en-US" sz="1800" dirty="0" smtClean="0"/>
              <a:t>Undo, </a:t>
            </a:r>
            <a:r>
              <a:rPr lang="en-US" sz="1800" dirty="0" err="1" smtClean="0"/>
              <a:t>dan</a:t>
            </a:r>
            <a:r>
              <a:rPr lang="en-US" sz="1800" dirty="0" smtClean="0"/>
              <a:t> Repeat.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ditambah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mengklik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panah</a:t>
            </a:r>
            <a:r>
              <a:rPr lang="en-US" sz="1800" dirty="0" smtClean="0"/>
              <a:t> (drop down)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ujung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toolbar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tandai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ditampilkan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klik</a:t>
            </a:r>
            <a:r>
              <a:rPr lang="en-US" sz="1800" dirty="0" smtClean="0"/>
              <a:t> </a:t>
            </a:r>
            <a:r>
              <a:rPr lang="en-US" sz="1800" i="1" dirty="0" smtClean="0"/>
              <a:t>More Commands. </a:t>
            </a:r>
          </a:p>
          <a:p>
            <a:pPr algn="just">
              <a:buNone/>
            </a:pPr>
            <a:endParaRPr lang="en-US" sz="1800" i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bar, </a:t>
            </a:r>
            <a:r>
              <a:rPr lang="en-US" sz="1800" i="1" dirty="0" smtClean="0"/>
              <a:t>yang </a:t>
            </a:r>
            <a:r>
              <a:rPr lang="en-US" sz="1800" i="1" dirty="0" err="1" smtClean="0"/>
              <a:t>terletak</a:t>
            </a:r>
            <a:r>
              <a:rPr lang="en-US" sz="1800" i="1" dirty="0" smtClean="0"/>
              <a:t> paling </a:t>
            </a:r>
            <a:r>
              <a:rPr lang="en-US" sz="1800" i="1" dirty="0" err="1" smtClean="0"/>
              <a:t>atas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jendela</a:t>
            </a:r>
            <a:r>
              <a:rPr lang="en-US" sz="1800" i="1" dirty="0" smtClean="0"/>
              <a:t> word. Title bar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menampilkan</a:t>
            </a:r>
            <a:r>
              <a:rPr lang="en-US" sz="1800" i="1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buka</a:t>
            </a:r>
            <a:r>
              <a:rPr lang="en-US" sz="1800" dirty="0" smtClean="0"/>
              <a:t>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 </a:t>
            </a:r>
            <a:r>
              <a:rPr lang="en-US" sz="1800" dirty="0" err="1" smtClean="0"/>
              <a:t>isimpan</a:t>
            </a:r>
            <a:r>
              <a:rPr lang="en-US" sz="1800" dirty="0" smtClean="0"/>
              <a:t>/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Microsoft Word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file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nama</a:t>
            </a:r>
            <a:r>
              <a:rPr lang="en-US" sz="1800" dirty="0" smtClean="0"/>
              <a:t> Document </a:t>
            </a:r>
            <a:r>
              <a:rPr lang="nl-NL" sz="1800" dirty="0" smtClean="0"/>
              <a:t>1, 2, 3 dan seterusnya.</a:t>
            </a:r>
          </a:p>
          <a:p>
            <a:pPr algn="just">
              <a:buNone/>
            </a:pPr>
            <a:endParaRPr lang="nl-NL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Close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tersebut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menutup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aplikasi</a:t>
            </a:r>
            <a:r>
              <a:rPr lang="en-US" sz="1800" i="1" dirty="0" smtClean="0"/>
              <a:t> Microsoft Word.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Penjelasan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Tampilan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Awal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MS Word 2007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8736"/>
            <a:ext cx="7315200" cy="5429264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Ribbon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Berisi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beberapa</a:t>
            </a:r>
            <a:r>
              <a:rPr lang="en-US" sz="1800" i="1" dirty="0" smtClean="0"/>
              <a:t> tab yang </a:t>
            </a:r>
            <a:r>
              <a:rPr lang="en-US" sz="1800" i="1" dirty="0" err="1" smtClean="0"/>
              <a:t>berisi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beberapa</a:t>
            </a:r>
            <a:r>
              <a:rPr lang="en-US" sz="1800" i="1" dirty="0" smtClean="0"/>
              <a:t> group icon.</a:t>
            </a:r>
          </a:p>
          <a:p>
            <a:pPr algn="just">
              <a:buNone/>
            </a:pPr>
            <a:endParaRPr lang="en-US" sz="1800" i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Scroll bars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menggeser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Jika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ingin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menggeser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kiri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horizontal scroll bar,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menggeser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nl-NL" sz="1800" dirty="0" smtClean="0"/>
              <a:t>dan ke bawah gunakan vertical scroll bar.</a:t>
            </a:r>
          </a:p>
          <a:p>
            <a:pPr algn="just">
              <a:buNone/>
            </a:pPr>
            <a:endParaRPr lang="nl-NL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Bagian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sebagai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alat</a:t>
            </a:r>
            <a:r>
              <a:rPr lang="en-US" sz="1800" i="1" dirty="0" smtClean="0"/>
              <a:t> bantu </a:t>
            </a:r>
            <a:r>
              <a:rPr lang="en-US" sz="1800" i="1" dirty="0" err="1" smtClean="0"/>
              <a:t>dalam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penentuan</a:t>
            </a:r>
            <a:r>
              <a:rPr lang="en-US" sz="1800" i="1" dirty="0" smtClean="0"/>
              <a:t> margin (</a:t>
            </a:r>
            <a:r>
              <a:rPr lang="en-US" sz="1800" i="1" dirty="0" err="1" smtClean="0"/>
              <a:t>batas</a:t>
            </a:r>
            <a:r>
              <a:rPr lang="en-US" sz="1800" i="1" dirty="0" smtClean="0"/>
              <a:t>) </a:t>
            </a:r>
            <a:r>
              <a:rPr lang="en-US" sz="1800" i="1" dirty="0" err="1" smtClean="0"/>
              <a:t>dari</a:t>
            </a:r>
            <a:r>
              <a:rPr lang="en-US" sz="1800" i="1" dirty="0" smtClean="0"/>
              <a:t> </a:t>
            </a:r>
            <a:r>
              <a:rPr lang="fi-FI" sz="1800" dirty="0" smtClean="0"/>
              <a:t>lembar kerja, garis, tabulasi dan lain-lain.</a:t>
            </a:r>
          </a:p>
          <a:p>
            <a:pPr algn="just">
              <a:buNone/>
            </a:pPr>
            <a:endParaRPr lang="fi-FI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bar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memberikan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informasi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tentang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letak</a:t>
            </a:r>
            <a:r>
              <a:rPr lang="en-US" sz="1800" i="1" dirty="0" smtClean="0"/>
              <a:t> insertion point, </a:t>
            </a:r>
            <a:r>
              <a:rPr lang="en-US" sz="1800" i="1" dirty="0" err="1" smtClean="0"/>
              <a:t>halaman</a:t>
            </a:r>
            <a:r>
              <a:rPr lang="en-US" sz="1800" i="1" dirty="0" smtClean="0"/>
              <a:t>, section,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halaman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Tombol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Tombol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berfungsi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merubah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tampilan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dokumen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seperti</a:t>
            </a:r>
            <a:r>
              <a:rPr lang="en-US" sz="1800" i="1" dirty="0" smtClean="0"/>
              <a:t> print </a:t>
            </a:r>
            <a:r>
              <a:rPr lang="en-US" sz="1800" dirty="0" smtClean="0"/>
              <a:t>layout, </a:t>
            </a:r>
            <a:r>
              <a:rPr lang="en-US" sz="1800" dirty="0" err="1" smtClean="0"/>
              <a:t>fullscreen</a:t>
            </a:r>
            <a:r>
              <a:rPr lang="en-US" sz="1800" dirty="0" smtClean="0"/>
              <a:t> layout, web layout, out line </a:t>
            </a:r>
            <a:r>
              <a:rPr lang="en-US" sz="1800" dirty="0" err="1" smtClean="0"/>
              <a:t>dan</a:t>
            </a:r>
            <a:r>
              <a:rPr lang="en-US" sz="1800" dirty="0" smtClean="0"/>
              <a:t> draft.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1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</a:t>
            </a:r>
            <a:r>
              <a:rPr lang="en-US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Zoom. </a:t>
            </a:r>
            <a:r>
              <a:rPr lang="en-US" sz="1800" i="1" dirty="0" err="1" smtClean="0"/>
              <a:t>Digunakan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untuk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menentukan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ukuran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tampilan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lembar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kerja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layar</a:t>
            </a:r>
            <a:r>
              <a:rPr lang="en-US" sz="1800" i="1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jendela</a:t>
            </a:r>
            <a:r>
              <a:rPr lang="en-US" sz="1800" dirty="0" smtClean="0"/>
              <a:t> word.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315200" cy="642958"/>
          </a:xfrm>
        </p:spPr>
        <p:txBody>
          <a:bodyPr vert="horz" anchor="t"/>
          <a:lstStyle/>
          <a:p>
            <a:r>
              <a:rPr lang="en-US" sz="40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sz="4000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en-US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75775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Baru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nn-N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Jika kita baru memulai mengoperasikan Microsoft Word, biasanya akan langsung ditampilkan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kosong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ditulisi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Namun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jika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otomatis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menyediakan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kosong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alternatif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membuat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baru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Click icon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Alt+F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New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Blank Document</a:t>
            </a:r>
          </a:p>
          <a:p>
            <a:pPr marL="457200" indent="-457200" algn="just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just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2.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Ctrl+N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keyboard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42913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Menyimpan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Segera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setelah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memulai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penulisan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sebuah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mungkin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penyimpanan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Hal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bertujuan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menghindari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hilangnya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menyimpan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folder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kalian,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antara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lain:</a:t>
            </a:r>
          </a:p>
          <a:p>
            <a:pPr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r>
              <a:rPr lang="en-US" sz="2400" dirty="0" smtClean="0"/>
              <a:t>1.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Click icon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Alt+F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Save As</a:t>
            </a:r>
          </a:p>
          <a:p>
            <a:pPr algn="just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2. Klik icon Save         pada ribbon</a:t>
            </a:r>
          </a:p>
          <a:p>
            <a:pPr algn="just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3.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Ctrl+S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keyboard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Kemudian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kotak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Dialog Save As.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Ketikkan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file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dokumen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Click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Save.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857760"/>
            <a:ext cx="42862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50057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1. Click icon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Alt+F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 Close</a:t>
            </a:r>
          </a:p>
          <a:p>
            <a:pPr>
              <a:buNone/>
            </a:pPr>
            <a:r>
              <a:rPr lang="it-IT" sz="2400" dirty="0" smtClean="0"/>
              <a:t>2. Klik       icon pada ribbon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Jendela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Word</a:t>
            </a:r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menutup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Microsoft word,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r>
              <a:rPr lang="en-US" sz="2400" dirty="0" smtClean="0"/>
              <a:t>1. Click icon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Alt+F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/>
              <a:t>Exit Word</a:t>
            </a:r>
          </a:p>
          <a:p>
            <a:pPr algn="just">
              <a:buNone/>
            </a:pPr>
            <a:r>
              <a:rPr lang="sv-SE" sz="2400" dirty="0" smtClean="0"/>
              <a:t>2. Click       pada kanan atas dari jendela Microsoft Word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3116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571744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14351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572140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Mengoperasikan</a:t>
            </a:r>
            <a:r>
              <a:rPr lang="en-US" b="1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Bernard MT Condensed" pitchFamily="18" charset="0"/>
              </a:rPr>
              <a:t>MicrosoftWord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15200" cy="497207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Membuka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yang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Tersimpan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membuka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yang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telah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tersimpan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folder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komputer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kalian,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antara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 :</a:t>
            </a:r>
          </a:p>
          <a:p>
            <a:pPr algn="just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Click icon      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Alt+F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Open</a:t>
            </a:r>
          </a:p>
          <a:p>
            <a:pPr algn="just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Ctrl+O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keyboard</a:t>
            </a:r>
          </a:p>
          <a:p>
            <a:pPr algn="just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nn-NO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 kedua cara di atas, akan menghasilkan tampilan kotak dialog Open File, pilih file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ingin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dibuka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menentukan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letak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foldernya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terlebih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dahulu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Click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tombol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Open,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file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dipilih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dibuka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oleh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Microsoft Word.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308" y="302766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Melakukan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Pengeditan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Teks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8736"/>
            <a:ext cx="7639080" cy="507209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kalimat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dibawah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0" indent="0"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Perkenalkan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………………..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banget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segala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biodataku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lengkap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: …………………………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	: …………………………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			: …………………………</a:t>
            </a: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SMU/SMK	: …………………………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Contoh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Tampilan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yang </a:t>
            </a:r>
            <a:r>
              <a:rPr lang="en-US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diinginkan</a:t>
            </a:r>
            <a:endParaRPr 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7867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0518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Membuat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Bingkai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Pada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76" y="1641144"/>
            <a:ext cx="7924800" cy="4495800"/>
          </a:xfrm>
        </p:spPr>
        <p:txBody>
          <a:bodyPr/>
          <a:lstStyle/>
          <a:p>
            <a:pPr algn="ctr">
              <a:buNone/>
            </a:pPr>
            <a:r>
              <a:rPr lang="en-US" sz="2600" b="1" dirty="0" err="1" smtClean="0">
                <a:solidFill>
                  <a:srgbClr val="C00000"/>
                </a:solidFill>
              </a:rPr>
              <a:t>Untuk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mempercantik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dokumen</a:t>
            </a:r>
            <a:r>
              <a:rPr lang="en-US" sz="2600" b="1" dirty="0" smtClean="0">
                <a:solidFill>
                  <a:srgbClr val="C00000"/>
                </a:solidFill>
              </a:rPr>
              <a:t>, </a:t>
            </a:r>
            <a:r>
              <a:rPr lang="en-US" sz="2600" b="1" dirty="0" err="1" smtClean="0">
                <a:solidFill>
                  <a:srgbClr val="C00000"/>
                </a:solidFill>
              </a:rPr>
              <a:t>kita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bisa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menambahkan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bingkai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pada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halaman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dengan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cara</a:t>
            </a:r>
            <a:r>
              <a:rPr lang="en-US" sz="2600" b="1" dirty="0" smtClean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Tandai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halaman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diberi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bingkai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menu Page Layout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lalu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Page border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grup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Page Background </a:t>
            </a:r>
            <a:r>
              <a:rPr lang="nn-N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yang akan menampilkan kotak dialog border and shading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Klik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tab Page Borders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214686"/>
            <a:ext cx="12668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Silabus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Mata 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Kuliah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KAA - 1</a:t>
            </a:r>
            <a:endParaRPr lang="en-US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298"/>
            <a:ext cx="7315200" cy="521497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Microsoft office Word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Word 2007</a:t>
            </a:r>
          </a:p>
          <a:p>
            <a:pPr lvl="1">
              <a:buFontTx/>
              <a:buChar char="-"/>
            </a:pPr>
            <a:r>
              <a:rPr lang="en-US" sz="1600" dirty="0" smtClean="0"/>
              <a:t>Page Setup, Header &amp; Footer, Insert Number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Penyisipkan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Tabel</a:t>
            </a:r>
            <a:endParaRPr lang="en-US" sz="1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Microsoft office Excel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Excel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Macam</a:t>
            </a:r>
            <a:r>
              <a:rPr lang="en-US" sz="1600" dirty="0" smtClean="0"/>
              <a:t> –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Excel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Logika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Fungsi</a:t>
            </a:r>
            <a:r>
              <a:rPr lang="en-US" sz="1600" dirty="0" smtClean="0"/>
              <a:t> String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Microsoft office Power Point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Pengenalan</a:t>
            </a:r>
            <a:r>
              <a:rPr lang="en-US" sz="1600" dirty="0" smtClean="0"/>
              <a:t> MS Power Point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Membuat</a:t>
            </a:r>
            <a:r>
              <a:rPr lang="en-US" sz="1600" dirty="0" smtClean="0"/>
              <a:t> Format </a:t>
            </a:r>
            <a:r>
              <a:rPr lang="en-US" sz="1600" dirty="0" err="1" smtClean="0"/>
              <a:t>Presentasi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err="1" smtClean="0"/>
              <a:t>Memasukkan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Objek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Power Point 2007</a:t>
            </a:r>
          </a:p>
          <a:p>
            <a:pPr lvl="1">
              <a:buFontTx/>
              <a:buChar char="-"/>
            </a:pPr>
            <a:r>
              <a:rPr lang="en-US" sz="1600" dirty="0" err="1" smtClean="0"/>
              <a:t>Animasi</a:t>
            </a:r>
            <a:r>
              <a:rPr lang="en-US" sz="1600" dirty="0" smtClean="0"/>
              <a:t> &amp; Hyperlink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39080" cy="4972072"/>
          </a:xfrm>
        </p:spPr>
        <p:txBody>
          <a:bodyPr/>
          <a:lstStyle/>
          <a:p>
            <a:pPr algn="just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Header (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catatan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kepala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teks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khusus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diletakkan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dibagian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atas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halaman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selalu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tampil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setiap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halaman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Sedangkan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Footer (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catatan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kaki)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kebalikan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header. </a:t>
            </a:r>
          </a:p>
          <a:p>
            <a:pPr algn="just"/>
            <a:r>
              <a:rPr lang="en-US" sz="2000" dirty="0" smtClean="0">
                <a:latin typeface="Bell MT" pitchFamily="18" charset="0"/>
              </a:rPr>
              <a:t>Header </a:t>
            </a:r>
            <a:r>
              <a:rPr lang="en-US" sz="2000" dirty="0" err="1" smtClean="0">
                <a:latin typeface="Bell MT" pitchFamily="18" charset="0"/>
              </a:rPr>
              <a:t>dan</a:t>
            </a:r>
            <a:r>
              <a:rPr lang="en-US" sz="2000" dirty="0" smtClean="0">
                <a:latin typeface="Bell MT" pitchFamily="18" charset="0"/>
              </a:rPr>
              <a:t> footer </a:t>
            </a:r>
            <a:r>
              <a:rPr lang="en-US" sz="2000" dirty="0" err="1" smtClean="0">
                <a:latin typeface="Bell MT" pitchFamily="18" charset="0"/>
              </a:rPr>
              <a:t>ini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sering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dibuat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memberikan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keterangan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dari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naskah</a:t>
            </a:r>
            <a:r>
              <a:rPr lang="en-US" sz="2000" dirty="0" smtClean="0">
                <a:latin typeface="Bell MT" pitchFamily="18" charset="0"/>
              </a:rPr>
              <a:t> yang </a:t>
            </a:r>
            <a:r>
              <a:rPr lang="en-US" sz="2000" dirty="0" err="1" smtClean="0">
                <a:latin typeface="Bell MT" pitchFamily="18" charset="0"/>
              </a:rPr>
              <a:t>diketik</a:t>
            </a:r>
            <a:r>
              <a:rPr lang="en-US" sz="2000" dirty="0" smtClean="0">
                <a:latin typeface="Bell MT" pitchFamily="18" charset="0"/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latin typeface="Bell MT" pitchFamily="18" charset="0"/>
              </a:rPr>
              <a:t>	 </a:t>
            </a:r>
            <a:r>
              <a:rPr lang="en-US" sz="2000" dirty="0" err="1" smtClean="0">
                <a:latin typeface="Bell MT" pitchFamily="18" charset="0"/>
              </a:rPr>
              <a:t>Klik</a:t>
            </a:r>
            <a:r>
              <a:rPr lang="en-US" sz="2000" dirty="0" smtClean="0">
                <a:latin typeface="Bell MT" pitchFamily="18" charset="0"/>
              </a:rPr>
              <a:t> Tab insert.</a:t>
            </a:r>
          </a:p>
          <a:p>
            <a:pPr algn="just">
              <a:buNone/>
            </a:pPr>
            <a:r>
              <a:rPr lang="en-US" sz="2000" dirty="0" smtClean="0">
                <a:latin typeface="Bell MT" pitchFamily="18" charset="0"/>
              </a:rPr>
              <a:t>	 </a:t>
            </a:r>
            <a:r>
              <a:rPr lang="en-US" sz="2000" dirty="0" err="1" smtClean="0">
                <a:latin typeface="Bell MT" pitchFamily="18" charset="0"/>
              </a:rPr>
              <a:t>Klik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perintah</a:t>
            </a:r>
            <a:r>
              <a:rPr lang="en-US" sz="2000" dirty="0" smtClean="0">
                <a:latin typeface="Bell MT" pitchFamily="18" charset="0"/>
              </a:rPr>
              <a:t> Header </a:t>
            </a:r>
            <a:r>
              <a:rPr lang="en-US" sz="2000" dirty="0" err="1" smtClean="0">
                <a:latin typeface="Bell MT" pitchFamily="18" charset="0"/>
              </a:rPr>
              <a:t>atau</a:t>
            </a:r>
            <a:r>
              <a:rPr lang="en-US" sz="2000" dirty="0" smtClean="0">
                <a:latin typeface="Bell MT" pitchFamily="18" charset="0"/>
              </a:rPr>
              <a:t> Footer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Grup</a:t>
            </a:r>
            <a:r>
              <a:rPr lang="en-US" sz="2000" dirty="0" smtClean="0">
                <a:latin typeface="Bell MT" pitchFamily="18" charset="0"/>
              </a:rPr>
              <a:t> Header &amp; Footer </a:t>
            </a:r>
            <a:r>
              <a:rPr lang="en-US" sz="2000" dirty="0" err="1" smtClean="0">
                <a:latin typeface="Bell MT" pitchFamily="18" charset="0"/>
              </a:rPr>
              <a:t>lalu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pilih</a:t>
            </a:r>
            <a:r>
              <a:rPr lang="en-US" sz="2000" dirty="0" smtClean="0">
                <a:latin typeface="Bell MT" pitchFamily="18" charset="0"/>
              </a:rPr>
              <a:t> format yang </a:t>
            </a:r>
            <a:r>
              <a:rPr lang="en-US" sz="2000" dirty="0" err="1" smtClean="0">
                <a:latin typeface="Bell MT" pitchFamily="18" charset="0"/>
              </a:rPr>
              <a:t>diinginkan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sehingga</a:t>
            </a:r>
            <a:r>
              <a:rPr lang="en-US" sz="2000" dirty="0" smtClean="0">
                <a:latin typeface="Bell MT" pitchFamily="18" charset="0"/>
              </a:rPr>
              <a:t> insertion point </a:t>
            </a:r>
            <a:r>
              <a:rPr lang="en-US" sz="2000" dirty="0" err="1" smtClean="0">
                <a:latin typeface="Bell MT" pitchFamily="18" charset="0"/>
              </a:rPr>
              <a:t>otomatis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berada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bagian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atas</a:t>
            </a:r>
            <a:r>
              <a:rPr lang="en-US" sz="2000" dirty="0" smtClean="0">
                <a:latin typeface="Bell MT" pitchFamily="18" charset="0"/>
              </a:rPr>
              <a:t> (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header) </a:t>
            </a:r>
            <a:r>
              <a:rPr lang="en-US" sz="2000" dirty="0" err="1" smtClean="0">
                <a:latin typeface="Bell MT" pitchFamily="18" charset="0"/>
              </a:rPr>
              <a:t>atau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bawah</a:t>
            </a:r>
            <a:r>
              <a:rPr lang="en-US" sz="2000" dirty="0" smtClean="0">
                <a:latin typeface="Bell MT" pitchFamily="18" charset="0"/>
              </a:rPr>
              <a:t> (</a:t>
            </a:r>
            <a:r>
              <a:rPr lang="en-US" sz="2000" dirty="0" err="1" smtClean="0">
                <a:latin typeface="Bell MT" pitchFamily="18" charset="0"/>
              </a:rPr>
              <a:t>untuk</a:t>
            </a:r>
            <a:r>
              <a:rPr lang="en-US" sz="2000" dirty="0" smtClean="0">
                <a:latin typeface="Bell MT" pitchFamily="18" charset="0"/>
              </a:rPr>
              <a:t> footer) </a:t>
            </a:r>
            <a:r>
              <a:rPr lang="en-US" sz="2000" dirty="0" err="1" smtClean="0">
                <a:latin typeface="Bell MT" pitchFamily="18" charset="0"/>
              </a:rPr>
              <a:t>dokumen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dan</a:t>
            </a:r>
            <a:r>
              <a:rPr lang="en-US" sz="2000" dirty="0" smtClean="0">
                <a:latin typeface="Bell MT" pitchFamily="18" charset="0"/>
              </a:rPr>
              <a:t> </a:t>
            </a:r>
            <a:r>
              <a:rPr lang="en-US" sz="2000" dirty="0" err="1" smtClean="0">
                <a:latin typeface="Bell MT" pitchFamily="18" charset="0"/>
              </a:rPr>
              <a:t>muncul</a:t>
            </a:r>
            <a:r>
              <a:rPr lang="en-US" sz="2000" dirty="0" smtClean="0">
                <a:latin typeface="Bell MT" pitchFamily="18" charset="0"/>
              </a:rPr>
              <a:t> tab design </a:t>
            </a:r>
            <a:r>
              <a:rPr lang="en-US" sz="2000" dirty="0" err="1" smtClean="0">
                <a:latin typeface="Bell MT" pitchFamily="18" charset="0"/>
              </a:rPr>
              <a:t>pada</a:t>
            </a:r>
            <a:r>
              <a:rPr lang="en-US" sz="2000" dirty="0" smtClean="0">
                <a:latin typeface="Bell MT" pitchFamily="18" charset="0"/>
              </a:rPr>
              <a:t> Ribbon.</a:t>
            </a:r>
          </a:p>
          <a:p>
            <a:pPr algn="just">
              <a:buNone/>
            </a:pPr>
            <a:r>
              <a:rPr lang="en-US" sz="2000" dirty="0" smtClean="0"/>
              <a:t>	 </a:t>
            </a:r>
            <a:r>
              <a:rPr lang="en-US" sz="2000" dirty="0" err="1" smtClean="0"/>
              <a:t>Ketikkan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yang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header/footer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.</a:t>
            </a:r>
            <a:endParaRPr lang="en-US" sz="2000" dirty="0">
              <a:latin typeface="Bell M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11216" y="214290"/>
            <a:ext cx="77105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Header &amp; Footer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667676"/>
            <a:ext cx="1409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654028"/>
            <a:ext cx="571504" cy="83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64038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Sistematika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Penilaian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257800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10 % </a:t>
            </a:r>
            <a:r>
              <a:rPr lang="en-US" dirty="0" err="1" smtClean="0">
                <a:latin typeface="Agency FB" pitchFamily="34" charset="0"/>
              </a:rPr>
              <a:t>Kehadiran</a:t>
            </a:r>
            <a:r>
              <a:rPr lang="en-US" dirty="0" smtClean="0">
                <a:latin typeface="Agency FB" pitchFamily="34" charset="0"/>
              </a:rPr>
              <a:t> 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30 % UTS +    40 %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19780" y="3003610"/>
          <a:ext cx="3500462" cy="26385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80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68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56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45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&lt; 45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5896"/>
            <a:ext cx="7315200" cy="914400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Aturan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Selama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Perkuliahan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Di Lab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Bernard MT Condensed" pitchFamily="18" charset="0"/>
              </a:rPr>
              <a:t>Komputer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552" y="1518312"/>
            <a:ext cx="7639080" cy="4495800"/>
          </a:xfrm>
        </p:spPr>
        <p:txBody>
          <a:bodyPr/>
          <a:lstStyle/>
          <a:p>
            <a:pPr algn="just"/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Lab </a:t>
            </a:r>
            <a:r>
              <a:rPr lang="en-US" dirty="0" err="1" smtClean="0"/>
              <a:t>Kom</a:t>
            </a:r>
            <a:endParaRPr lang="en-US" dirty="0" smtClean="0"/>
          </a:p>
          <a:p>
            <a:pPr algn="just"/>
            <a:r>
              <a:rPr lang="en-US" dirty="0" err="1" smtClean="0"/>
              <a:t>Tas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&amp;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Lab </a:t>
            </a:r>
            <a:r>
              <a:rPr lang="en-US" dirty="0" err="1" smtClean="0"/>
              <a:t>Kom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permasalah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, </a:t>
            </a:r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operator Lab </a:t>
            </a:r>
            <a:r>
              <a:rPr lang="en-US" dirty="0" err="1" smtClean="0"/>
              <a:t>Kom</a:t>
            </a:r>
            <a:r>
              <a:rPr lang="en-US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315200" cy="557194"/>
          </a:xfrm>
        </p:spPr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b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en-US" u="sng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57298"/>
            <a:ext cx="7315200" cy="4738702"/>
          </a:xfrm>
        </p:spPr>
        <p:txBody>
          <a:bodyPr/>
          <a:lstStyle/>
          <a:p>
            <a:pPr>
              <a:buNone/>
            </a:pPr>
            <a:r>
              <a:rPr lang="sv-SE" sz="1800" dirty="0" smtClean="0">
                <a:latin typeface="Bell Gothic Std Black" pitchFamily="34" charset="0"/>
              </a:rPr>
              <a:t>Sebuah sistem komputer tersusun atas tiga elemen, yaitu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1. Hardware (</a:t>
            </a:r>
            <a:r>
              <a:rPr lang="en-US" sz="1800" dirty="0" err="1" smtClean="0">
                <a:latin typeface="Bell Gothic Std Black" pitchFamily="34" charset="0"/>
              </a:rPr>
              <a:t>Perangkat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Keras</a:t>
            </a:r>
            <a:r>
              <a:rPr lang="en-US" sz="1800" dirty="0" smtClean="0">
                <a:latin typeface="Bell Gothic Std Black" pitchFamily="34" charset="0"/>
              </a:rPr>
              <a:t>), </a:t>
            </a:r>
            <a:r>
              <a:rPr lang="en-US" sz="1800" dirty="0" err="1" smtClean="0">
                <a:latin typeface="Bell Gothic Std Black" pitchFamily="34" charset="0"/>
              </a:rPr>
              <a:t>merupakan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rangkaian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elektronika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2. Software (</a:t>
            </a:r>
            <a:r>
              <a:rPr lang="en-US" sz="1800" dirty="0" err="1" smtClean="0">
                <a:latin typeface="Bell Gothic Std Black" pitchFamily="34" charset="0"/>
              </a:rPr>
              <a:t>Perangkat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Lunak</a:t>
            </a:r>
            <a:r>
              <a:rPr lang="en-US" sz="1800" dirty="0" smtClean="0">
                <a:latin typeface="Bell Gothic Std Black" pitchFamily="34" charset="0"/>
              </a:rPr>
              <a:t>), </a:t>
            </a:r>
            <a:r>
              <a:rPr lang="en-US" sz="1800" dirty="0" err="1" smtClean="0">
                <a:latin typeface="Bell Gothic Std Black" pitchFamily="34" charset="0"/>
              </a:rPr>
              <a:t>merupakan</a:t>
            </a:r>
            <a:r>
              <a:rPr lang="en-US" sz="1800" dirty="0" smtClean="0">
                <a:latin typeface="Bell Gothic Std Black" pitchFamily="34" charset="0"/>
              </a:rPr>
              <a:t> program yang </a:t>
            </a:r>
            <a:r>
              <a:rPr lang="en-US" sz="1800" dirty="0" err="1" smtClean="0">
                <a:latin typeface="Bell Gothic Std Black" pitchFamily="34" charset="0"/>
              </a:rPr>
              <a:t>dijalankan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pada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  <a:r>
              <a:rPr lang="en-US" sz="1800" dirty="0" err="1" smtClean="0">
                <a:latin typeface="Bell Gothic Std Black" pitchFamily="34" charset="0"/>
              </a:rPr>
              <a:t>komputer</a:t>
            </a:r>
            <a:r>
              <a:rPr lang="en-US" sz="1800" dirty="0" smtClean="0">
                <a:latin typeface="Bell Gothic Std Black" pitchFamily="34" charset="0"/>
              </a:rPr>
              <a:t> </a:t>
            </a:r>
          </a:p>
          <a:p>
            <a:pPr>
              <a:buNone/>
            </a:pPr>
            <a:r>
              <a:rPr lang="en-US" sz="1800" dirty="0" smtClean="0">
                <a:latin typeface="Bell Gothic Std Black" pitchFamily="34" charset="0"/>
              </a:rPr>
              <a:t>3. </a:t>
            </a:r>
            <a:r>
              <a:rPr lang="en-US" sz="1800" dirty="0" err="1" smtClean="0">
                <a:latin typeface="Bell Gothic Std Black" pitchFamily="34" charset="0"/>
              </a:rPr>
              <a:t>Brainware</a:t>
            </a:r>
            <a:r>
              <a:rPr lang="en-US" sz="1800" dirty="0" smtClean="0">
                <a:latin typeface="Bell Gothic Std Black" pitchFamily="34" charset="0"/>
              </a:rPr>
              <a:t> (SDM) </a:t>
            </a:r>
          </a:p>
          <a:p>
            <a:endParaRPr lang="en-US" sz="1200" dirty="0" smtClean="0"/>
          </a:p>
          <a:p>
            <a:pPr>
              <a:buFont typeface="Wingdings" pitchFamily="2" charset="2"/>
              <a:buChar char="q"/>
            </a:pPr>
            <a:r>
              <a:rPr lang="en-US" sz="1600" b="1" dirty="0" err="1" smtClean="0">
                <a:solidFill>
                  <a:srgbClr val="FF0000"/>
                </a:solidFill>
              </a:rPr>
              <a:t>Perangkat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Keras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714480" y="4000504"/>
            <a:ext cx="1714512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I/O Device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86512" y="3962758"/>
            <a:ext cx="171451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Memori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43372" y="5429264"/>
            <a:ext cx="1500198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Processor</a:t>
            </a:r>
          </a:p>
        </p:txBody>
      </p:sp>
      <p:cxnSp>
        <p:nvCxnSpPr>
          <p:cNvPr id="9" name="Shape 8"/>
          <p:cNvCxnSpPr>
            <a:stCxn id="4" idx="2"/>
            <a:endCxn id="6" idx="1"/>
          </p:cNvCxnSpPr>
          <p:nvPr/>
        </p:nvCxnSpPr>
        <p:spPr bwMode="auto">
          <a:xfrm rot="16200000" flipH="1">
            <a:off x="2768191" y="4304115"/>
            <a:ext cx="1178727" cy="157163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</p:spPr>
      </p:cxnSp>
      <p:cxnSp>
        <p:nvCxnSpPr>
          <p:cNvPr id="13" name="Shape 12"/>
          <p:cNvCxnSpPr>
            <a:stCxn id="5" idx="2"/>
            <a:endCxn id="6" idx="3"/>
          </p:cNvCxnSpPr>
          <p:nvPr/>
        </p:nvCxnSpPr>
        <p:spPr bwMode="auto">
          <a:xfrm rot="5400000">
            <a:off x="5821152" y="4356680"/>
            <a:ext cx="1145035" cy="150019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4" idx="3"/>
            <a:endCxn id="5" idx="1"/>
          </p:cNvCxnSpPr>
          <p:nvPr/>
        </p:nvCxnSpPr>
        <p:spPr bwMode="auto">
          <a:xfrm flipV="1">
            <a:off x="3428992" y="4248510"/>
            <a:ext cx="2857520" cy="20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14612" y="521495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I/O Bus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4929198"/>
            <a:ext cx="1072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Perangkat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Lunak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diklasifikasikan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1.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mengoperasikan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antarmuka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: MS DOS, MS Windows (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generasi</a:t>
            </a:r>
            <a:r>
              <a:rPr lang="en-US" sz="2000" dirty="0" smtClean="0"/>
              <a:t>), Macintosh, OS/2, UNIX ,LINUX (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), NetWare,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2.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Utilitas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anti virus, </a:t>
            </a:r>
            <a:r>
              <a:rPr lang="en-US" sz="2000" dirty="0" err="1" smtClean="0"/>
              <a:t>partisi</a:t>
            </a:r>
            <a:r>
              <a:rPr lang="en-US" sz="2000" dirty="0" smtClean="0"/>
              <a:t> </a:t>
            </a:r>
            <a:r>
              <a:rPr lang="en-US" sz="2000" dirty="0" err="1" smtClean="0"/>
              <a:t>hardisk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hardisk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utilitas</a:t>
            </a:r>
            <a:r>
              <a:rPr lang="en-US" sz="2000" dirty="0" smtClean="0"/>
              <a:t> : Norton Utilities, </a:t>
            </a:r>
            <a:r>
              <a:rPr lang="en-US" sz="2000" dirty="0" err="1" smtClean="0"/>
              <a:t>PartitionMagic</a:t>
            </a:r>
            <a:r>
              <a:rPr lang="en-US" sz="2000" dirty="0" smtClean="0"/>
              <a:t>, McAfee,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3.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program yang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perbankan</a:t>
            </a:r>
            <a:r>
              <a:rPr lang="en-US" sz="2000" dirty="0" smtClean="0"/>
              <a:t>,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manufaktur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4.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program yang </a:t>
            </a:r>
            <a:r>
              <a:rPr lang="en-US" sz="1800" dirty="0" err="1" smtClean="0"/>
              <a:t>dikembangkan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: </a:t>
            </a:r>
          </a:p>
          <a:p>
            <a:pPr algn="just"/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kata</a:t>
            </a:r>
            <a:r>
              <a:rPr lang="en-US" sz="1800" dirty="0" smtClean="0"/>
              <a:t> /editor </a:t>
            </a:r>
            <a:r>
              <a:rPr lang="en-US" sz="1800" dirty="0" err="1" smtClean="0"/>
              <a:t>naskah</a:t>
            </a:r>
            <a:r>
              <a:rPr lang="en-US" sz="1800" dirty="0" smtClean="0"/>
              <a:t> : </a:t>
            </a:r>
            <a:r>
              <a:rPr lang="en-US" sz="1800" dirty="0" err="1" smtClean="0"/>
              <a:t>Wordstar</a:t>
            </a:r>
            <a:r>
              <a:rPr lang="en-US" sz="1800" dirty="0" smtClean="0"/>
              <a:t>, MS Word, Word Perfect, AmiPro,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pengolah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/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: Lotus123, MS </a:t>
            </a:r>
            <a:r>
              <a:rPr lang="en-US" sz="1800" dirty="0" smtClean="0"/>
              <a:t>Excel, </a:t>
            </a:r>
            <a:r>
              <a:rPr lang="en-US" sz="1800" dirty="0" err="1" smtClean="0"/>
              <a:t>QuattroPro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presentasi</a:t>
            </a:r>
            <a:r>
              <a:rPr lang="en-US" sz="1800" dirty="0" smtClean="0"/>
              <a:t> : MS PowerPoint,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grafis</a:t>
            </a:r>
            <a:r>
              <a:rPr lang="en-US" sz="1800" dirty="0" smtClean="0"/>
              <a:t> : CorelDraw, </a:t>
            </a:r>
            <a:r>
              <a:rPr lang="en-US" sz="1800" dirty="0" err="1" smtClean="0"/>
              <a:t>PhotoShop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r>
              <a:rPr lang="en-US" sz="1800" dirty="0" smtClean="0"/>
              <a:t>5.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Pemprograman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lunak</a:t>
            </a:r>
            <a:r>
              <a:rPr lang="en-US" sz="1800" dirty="0" smtClean="0"/>
              <a:t> lain.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pemprograman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diklasifikasikan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,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sedang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 </a:t>
            </a:r>
            <a:r>
              <a:rPr lang="en-US" sz="1800" dirty="0" err="1" smtClean="0"/>
              <a:t>Pergeseran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kedekatan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‘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’.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(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assembly)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pemetaan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persatu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: Pascal, BASIC, Prolog, Java </a:t>
            </a:r>
            <a:r>
              <a:rPr lang="en-US" sz="1800" dirty="0" err="1" smtClean="0"/>
              <a:t>dll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menengah</a:t>
            </a:r>
            <a:r>
              <a:rPr lang="en-US" sz="1800" dirty="0" smtClean="0"/>
              <a:t> :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C.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Sistem</a:t>
            </a:r>
            <a:r>
              <a:rPr lang="en-US" u="sng" dirty="0" smtClean="0">
                <a:solidFill>
                  <a:schemeClr val="accent2"/>
                </a:solidFill>
                <a:latin typeface="Bernard MT Condensed" pitchFamily="18" charset="0"/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  <a:latin typeface="Bernard MT Condensed" pitchFamily="18" charset="0"/>
              </a:rPr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0518" cy="5043510"/>
          </a:xfrm>
        </p:spPr>
        <p:txBody>
          <a:bodyPr/>
          <a:lstStyle/>
          <a:p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BrainWare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SDM </a:t>
            </a:r>
          </a:p>
          <a:p>
            <a:pPr algn="just">
              <a:buNone/>
            </a:pP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 berbagai peran yang dapat dilakukan manusia dalam bagian sistem komputer. Beberapa peran di antaranya adalah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dihadapi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merancang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pemecahannya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Programmer,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menerjemahkan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pemprograman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dijalankan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Operator, bertugas menjalankan komputer berdasarkan instruksi yang diberikan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bertugas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merakit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memelihara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perangkat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uckle Remix NF" pitchFamily="2" charset="0"/>
              </a:rPr>
              <a:t>Microsoft office Word 2007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buckle Remix N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39080" cy="497207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nn-NO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 Word 2007 merupakan program aplikasi pengolah kata (word </a:t>
            </a:r>
            <a:r>
              <a:rPr lang="sv-SE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processor) yang yang biasa digunakan untuk membuat laporan, dokumen berbentuk surat,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brosur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table,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dukumen-dokumen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 Word.</a:t>
            </a:r>
          </a:p>
          <a:p>
            <a:pPr algn="just">
              <a:buNone/>
            </a:pP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Berbeda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versi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sebelumnya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Word 2000, XP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2003, Word 2007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tidak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lagi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menyediakan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menu bar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pull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downnya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beserta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toolbar-toolbar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formating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standar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drawing,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tetapi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tab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masing-masing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grup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terdiri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beberapa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perintah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singkat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/icon.</a:t>
            </a:r>
            <a:endParaRPr lang="en-US" sz="2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dolla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900</TotalTime>
  <Words>1408</Words>
  <Application>Microsoft PowerPoint</Application>
  <PresentationFormat>On-screen Show (4:3)</PresentationFormat>
  <Paragraphs>167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globedollar</vt:lpstr>
      <vt:lpstr>Komputer Aplikasi Akuntansi I</vt:lpstr>
      <vt:lpstr>Silabus Mata Kuliah KAA - 1</vt:lpstr>
      <vt:lpstr>Sistematika Penilaian</vt:lpstr>
      <vt:lpstr>Aturan Selama Perkuliahan  Di Lab Komputer</vt:lpstr>
      <vt:lpstr>Sistem Komputer  </vt:lpstr>
      <vt:lpstr>Sistem Komputer</vt:lpstr>
      <vt:lpstr>Sistem Komputer</vt:lpstr>
      <vt:lpstr>Sistem Komputer</vt:lpstr>
      <vt:lpstr>Microsoft office Word 2007</vt:lpstr>
      <vt:lpstr>Tampilan Awal MS Word 2007</vt:lpstr>
      <vt:lpstr>Penjelasan Tampilan Awal MS Word 2007</vt:lpstr>
      <vt:lpstr>Penjelasan Tampilan Awal MS Word 2007</vt:lpstr>
      <vt:lpstr>Mengoperasikan MicrosoftWord </vt:lpstr>
      <vt:lpstr>Mengoperasikan MicrosoftWord</vt:lpstr>
      <vt:lpstr>Mengoperasikan MicrosoftWord</vt:lpstr>
      <vt:lpstr>Mengoperasikan MicrosoftWord</vt:lpstr>
      <vt:lpstr>Melakukan Pengeditan Teks</vt:lpstr>
      <vt:lpstr>Contoh Tampilan yang diinginkan</vt:lpstr>
      <vt:lpstr>Membuat Bingkai Pada Halaman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User</cp:lastModifiedBy>
  <cp:revision>61</cp:revision>
  <dcterms:created xsi:type="dcterms:W3CDTF">2010-08-31T03:41:18Z</dcterms:created>
  <dcterms:modified xsi:type="dcterms:W3CDTF">2011-09-18T14:39:59Z</dcterms:modified>
</cp:coreProperties>
</file>