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61" r:id="rId5"/>
    <p:sldId id="258" r:id="rId6"/>
    <p:sldId id="27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DB62-6B36-4773-8D6A-98960556D5E2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BA58-3DD7-4525-8B4D-5B77F71D9AB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FCC65B-2D53-4443-8C93-203C8AFB758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 Elemen Dasar C++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Pemograman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Terstruktur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3143240" y="111983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Pertemuan</a:t>
            </a:r>
            <a:r>
              <a:rPr lang="en-US" sz="2400" b="1" spc="3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2400" b="1" spc="3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2</a:t>
            </a:r>
            <a:endParaRPr lang="en-SG" sz="2400" b="1" spc="3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err="1" smtClean="0"/>
              <a:t>contoh</a:t>
            </a:r>
            <a:r>
              <a:rPr lang="en-US" sz="3900" dirty="0" smtClean="0"/>
              <a:t> </a:t>
            </a:r>
            <a:r>
              <a:rPr lang="en-US" sz="3900" dirty="0" err="1" smtClean="0"/>
              <a:t>prioritas</a:t>
            </a:r>
            <a:r>
              <a:rPr lang="en-US" sz="3900" dirty="0" smtClean="0"/>
              <a:t> operator </a:t>
            </a:r>
            <a:r>
              <a:rPr lang="en-US" sz="3900" dirty="0" err="1" smtClean="0"/>
              <a:t>aritmatika</a:t>
            </a:r>
            <a:r>
              <a:rPr lang="en-US" sz="3900" dirty="0" smtClean="0"/>
              <a:t> </a:t>
            </a:r>
            <a:endParaRPr lang="en-US" sz="39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Consolas" pitchFamily="49" charset="0"/>
              </a:rPr>
              <a:t>x=2*3%2;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/>
              <a:t>	operator * </a:t>
            </a:r>
            <a:r>
              <a:rPr lang="en-US" sz="2800" dirty="0" err="1" smtClean="0"/>
              <a:t>dan</a:t>
            </a:r>
            <a:r>
              <a:rPr lang="en-US" sz="2800" dirty="0" smtClean="0"/>
              <a:t> %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prioritas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disebelah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*, </a:t>
            </a:r>
            <a:r>
              <a:rPr lang="en-US" sz="2800" dirty="0" err="1" smtClean="0"/>
              <a:t>maka</a:t>
            </a:r>
            <a:r>
              <a:rPr lang="en-US" sz="2800" dirty="0" smtClean="0"/>
              <a:t> 2*3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endParaRPr lang="en-US" sz="2800" dirty="0" smtClean="0"/>
          </a:p>
          <a:p>
            <a:pPr eaLnBrk="1" hangingPunct="1">
              <a:lnSpc>
                <a:spcPct val="150000"/>
              </a:lnSpc>
            </a:pPr>
            <a:r>
              <a:rPr lang="en-US" sz="2800" u="sng" dirty="0" err="1" smtClean="0"/>
              <a:t>Tanda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kurung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untuk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mengubah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prioritas</a:t>
            </a:r>
            <a:endParaRPr lang="en-US" sz="2800" u="sng" dirty="0" smtClean="0"/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kurung</a:t>
            </a:r>
            <a:r>
              <a:rPr lang="en-US" sz="2800" dirty="0" smtClean="0"/>
              <a:t>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pengerjaan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Consolas" pitchFamily="49" charset="0"/>
              </a:rPr>
              <a:t>x=(2+3)*2;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4017985"/>
            <a:ext cx="8229600" cy="284003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900" dirty="0" smtClean="0"/>
              <a:t>	</a:t>
            </a:r>
            <a:r>
              <a:rPr lang="en-US" dirty="0" smtClean="0"/>
              <a:t>Operator </a:t>
            </a:r>
            <a:r>
              <a:rPr lang="en-US" dirty="0" err="1" smtClean="0"/>
              <a:t>penaikan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operator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. </a:t>
            </a:r>
            <a:r>
              <a:rPr lang="en-US" dirty="0" err="1" smtClean="0"/>
              <a:t>Penempatan</a:t>
            </a:r>
            <a:r>
              <a:rPr lang="en-US" dirty="0" smtClean="0"/>
              <a:t> operator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dibelakangnya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en-US" dirty="0" smtClean="0"/>
              <a:t>	x=x+1;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++x;   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   x++;</a:t>
            </a:r>
          </a:p>
          <a:p>
            <a:pPr lvl="1" eaLnBrk="1" hangingPunct="1">
              <a:lnSpc>
                <a:spcPct val="120000"/>
              </a:lnSpc>
              <a:buNone/>
            </a:pPr>
            <a:r>
              <a:rPr lang="en-US" dirty="0" smtClean="0">
                <a:sym typeface="Wingdings" pitchFamily="2" charset="2"/>
              </a:rPr>
              <a:t>	y=y-1;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ditulis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 --y;   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   y--;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372670"/>
          <a:ext cx="7286676" cy="141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496"/>
                <a:gridCol w="4752180"/>
              </a:tblGrid>
              <a:tr h="4724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Operator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Keterangan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2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++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Operator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Penaikan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(</a:t>
                      </a:r>
                      <a:r>
                        <a:rPr lang="en-US" sz="2000" i="1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increment</a:t>
                      </a:r>
                      <a:r>
                        <a:rPr lang="en-US" sz="2000" i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)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8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--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Operator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Penurunan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(</a:t>
                      </a:r>
                      <a:r>
                        <a:rPr lang="en-US" sz="2000" i="1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decrement</a:t>
                      </a:r>
                      <a:r>
                        <a:rPr lang="en-US" sz="2000" i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)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643050"/>
            <a:ext cx="7421217" cy="450123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pPr marL="650081" indent="-650081"/>
            <a:r>
              <a:rPr lang="en-US" sz="2400" b="1" dirty="0" smtClean="0">
                <a:latin typeface="Franklin Gothic Book" pitchFamily="34" charset="0"/>
              </a:rPr>
              <a:t>Operator </a:t>
            </a:r>
            <a:r>
              <a:rPr lang="en-US" sz="2400" b="1" dirty="0" err="1" smtClean="0">
                <a:latin typeface="Franklin Gothic Book" pitchFamily="34" charset="0"/>
              </a:rPr>
              <a:t>Matematika</a:t>
            </a:r>
            <a:r>
              <a:rPr lang="en-US" sz="2400" b="1" dirty="0" smtClean="0">
                <a:latin typeface="Franklin Gothic Book" pitchFamily="34" charset="0"/>
              </a:rPr>
              <a:t> Tunggal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68831"/>
            <a:ext cx="8572560" cy="2931739"/>
          </a:xfrm>
        </p:spPr>
        <p:txBody>
          <a:bodyPr>
            <a:normAutofit fontScale="25000" lnSpcReduction="20000"/>
          </a:bodyPr>
          <a:lstStyle/>
          <a:p>
            <a:pPr marL="274284" indent="-274284">
              <a:lnSpc>
                <a:spcPts val="25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9600" dirty="0" err="1" smtClean="0"/>
              <a:t>Efek</a:t>
            </a:r>
            <a:r>
              <a:rPr lang="en-US" sz="9600" dirty="0" smtClean="0"/>
              <a:t> </a:t>
            </a:r>
            <a:r>
              <a:rPr lang="en-US" sz="9600" dirty="0" err="1" smtClean="0"/>
              <a:t>dari</a:t>
            </a:r>
            <a:r>
              <a:rPr lang="en-US" sz="9600" dirty="0" smtClean="0"/>
              <a:t> </a:t>
            </a:r>
            <a:r>
              <a:rPr lang="en-US" sz="9600" dirty="0" err="1" smtClean="0"/>
              <a:t>penempatan</a:t>
            </a:r>
            <a:r>
              <a:rPr lang="en-US" sz="9600" dirty="0" smtClean="0"/>
              <a:t> operator </a:t>
            </a:r>
            <a:r>
              <a:rPr lang="en-US" sz="9600" b="1" i="1" dirty="0" smtClean="0"/>
              <a:t>increment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dibelakang</a:t>
            </a:r>
            <a:endParaRPr lang="en-US" sz="9600" dirty="0" smtClean="0"/>
          </a:p>
          <a:p>
            <a:pPr marL="274284" indent="-274284">
              <a:lnSpc>
                <a:spcPts val="2500"/>
              </a:lnSpc>
              <a:buClr>
                <a:schemeClr val="accent3"/>
              </a:buClr>
              <a:buNone/>
              <a:defRPr/>
            </a:pPr>
            <a:r>
              <a:rPr lang="en-US" sz="9600" dirty="0" smtClean="0"/>
              <a:t>	</a:t>
            </a:r>
            <a:r>
              <a:rPr lang="en-US" sz="9600" dirty="0" err="1" smtClean="0"/>
              <a:t>contoh</a:t>
            </a:r>
            <a:r>
              <a:rPr lang="en-US" sz="9600" dirty="0" smtClean="0"/>
              <a:t>: </a:t>
            </a:r>
          </a:p>
          <a:p>
            <a:pPr marL="639993" lvl="1" indent="-246855">
              <a:lnSpc>
                <a:spcPct val="170000"/>
              </a:lnSpc>
              <a:spcBef>
                <a:spcPts val="370"/>
              </a:spcBef>
              <a:buNone/>
              <a:defRPr/>
            </a:pPr>
            <a:r>
              <a:rPr lang="en-US" sz="11200" dirty="0" smtClean="0"/>
              <a:t>	</a:t>
            </a:r>
            <a:r>
              <a:rPr lang="en-US" sz="9600" dirty="0" err="1" smtClean="0"/>
              <a:t>int</a:t>
            </a:r>
            <a:r>
              <a:rPr lang="en-US" sz="9600" dirty="0" smtClean="0"/>
              <a:t> r=10;</a:t>
            </a:r>
          </a:p>
          <a:p>
            <a:pPr marL="639993" lvl="1" indent="-246855">
              <a:lnSpc>
                <a:spcPct val="170000"/>
              </a:lnSpc>
              <a:spcBef>
                <a:spcPts val="370"/>
              </a:spcBef>
              <a:buNone/>
              <a:defRPr/>
            </a:pPr>
            <a:r>
              <a:rPr lang="en-US" sz="9600" dirty="0" smtClean="0"/>
              <a:t>	</a:t>
            </a:r>
            <a:r>
              <a:rPr lang="en-US" sz="9600" dirty="0" err="1" smtClean="0"/>
              <a:t>int</a:t>
            </a:r>
            <a:r>
              <a:rPr lang="en-US" sz="9600" dirty="0" smtClean="0"/>
              <a:t> s;</a:t>
            </a:r>
          </a:p>
          <a:p>
            <a:pPr marL="639993" lvl="1" indent="-246855">
              <a:lnSpc>
                <a:spcPct val="170000"/>
              </a:lnSpc>
              <a:spcBef>
                <a:spcPts val="370"/>
              </a:spcBef>
              <a:buNone/>
              <a:defRPr/>
            </a:pPr>
            <a:r>
              <a:rPr lang="en-US" sz="9600" dirty="0" smtClean="0"/>
              <a:t>	s=10 + r++;</a:t>
            </a:r>
            <a:endParaRPr lang="en-US" sz="11200" dirty="0" smtClean="0"/>
          </a:p>
          <a:p>
            <a:pPr marL="639993" lvl="1" indent="-246855">
              <a:lnSpc>
                <a:spcPts val="2500"/>
              </a:lnSpc>
              <a:spcBef>
                <a:spcPts val="370"/>
              </a:spcBef>
              <a:buNone/>
              <a:defRPr/>
            </a:pPr>
            <a:r>
              <a:rPr lang="en-US" sz="11200" dirty="0" smtClean="0"/>
              <a:t>	</a:t>
            </a:r>
          </a:p>
          <a:p>
            <a:pPr marL="639993" lvl="1" indent="-246855">
              <a:lnSpc>
                <a:spcPts val="2500"/>
              </a:lnSpc>
              <a:spcBef>
                <a:spcPts val="370"/>
              </a:spcBef>
              <a:buNone/>
              <a:defRPr/>
            </a:pPr>
            <a:r>
              <a:rPr lang="en-US" sz="11200" dirty="0" smtClean="0"/>
              <a:t>	</a:t>
            </a:r>
          </a:p>
          <a:p>
            <a:pPr marL="639993" lvl="1" indent="-246855">
              <a:lnSpc>
                <a:spcPts val="2500"/>
              </a:lnSpc>
              <a:spcBef>
                <a:spcPts val="370"/>
              </a:spcBef>
              <a:buNone/>
              <a:defRPr/>
            </a:pPr>
            <a:r>
              <a:rPr lang="en-US" sz="2200" dirty="0" smtClean="0"/>
              <a:t>	</a:t>
            </a:r>
          </a:p>
          <a:p>
            <a:pPr marL="639993" lvl="1" indent="-246855">
              <a:lnSpc>
                <a:spcPts val="2500"/>
              </a:lnSpc>
              <a:spcBef>
                <a:spcPts val="370"/>
              </a:spcBef>
              <a:buNone/>
              <a:defRPr/>
            </a:pPr>
            <a:r>
              <a:rPr lang="en-US" sz="2200" dirty="0" smtClean="0"/>
              <a:t>	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639993" lvl="1" indent="-246855">
              <a:lnSpc>
                <a:spcPts val="2500"/>
              </a:lnSpc>
              <a:spcBef>
                <a:spcPts val="370"/>
              </a:spcBef>
              <a:buNone/>
              <a:defRPr/>
            </a:pPr>
            <a:r>
              <a:rPr lang="en-US" sz="2200" dirty="0" smtClean="0"/>
              <a:t>	</a:t>
            </a:r>
          </a:p>
          <a:p>
            <a:pPr marL="274284" indent="-274284">
              <a:lnSpc>
                <a:spcPts val="2500"/>
              </a:lnSpc>
              <a:buClr>
                <a:schemeClr val="accent3"/>
              </a:buClr>
              <a:buNone/>
              <a:defRPr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5177407"/>
            <a:ext cx="8358246" cy="1323427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>
              <a:defRPr/>
            </a:pPr>
            <a:r>
              <a:rPr lang="en-US" sz="2000" dirty="0">
                <a:latin typeface="Franklin Gothic Book" pitchFamily="34" charset="0"/>
              </a:rPr>
              <a:t>s </a:t>
            </a:r>
            <a:r>
              <a:rPr lang="en-US" sz="2000" dirty="0" err="1">
                <a:latin typeface="Franklin Gothic Book" pitchFamily="34" charset="0"/>
              </a:rPr>
              <a:t>diisi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dengan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penjumlahan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nilai</a:t>
            </a:r>
            <a:r>
              <a:rPr lang="en-US" sz="2000" dirty="0">
                <a:latin typeface="Franklin Gothic Book" pitchFamily="34" charset="0"/>
              </a:rPr>
              <a:t> 10 </a:t>
            </a:r>
            <a:r>
              <a:rPr lang="en-US" sz="2000" dirty="0" err="1">
                <a:latin typeface="Franklin Gothic Book" pitchFamily="34" charset="0"/>
              </a:rPr>
              <a:t>dan</a:t>
            </a:r>
            <a:r>
              <a:rPr lang="en-US" sz="2000" dirty="0">
                <a:latin typeface="Franklin Gothic Book" pitchFamily="34" charset="0"/>
              </a:rPr>
              <a:t> r, </a:t>
            </a:r>
            <a:r>
              <a:rPr lang="en-US" sz="2000" dirty="0" err="1">
                <a:latin typeface="Franklin Gothic Book" pitchFamily="34" charset="0"/>
              </a:rPr>
              <a:t>dengan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demikian</a:t>
            </a:r>
            <a:r>
              <a:rPr lang="en-US" sz="2000" dirty="0">
                <a:latin typeface="Franklin Gothic Book" pitchFamily="34" charset="0"/>
              </a:rPr>
              <a:t> s </a:t>
            </a:r>
            <a:r>
              <a:rPr lang="en-US" sz="2000" dirty="0" err="1">
                <a:latin typeface="Franklin Gothic Book" pitchFamily="34" charset="0"/>
              </a:rPr>
              <a:t>akan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bernilai</a:t>
            </a:r>
            <a:r>
              <a:rPr lang="en-US" sz="2000" dirty="0">
                <a:latin typeface="Franklin Gothic Book" pitchFamily="34" charset="0"/>
              </a:rPr>
              <a:t> 20. </a:t>
            </a:r>
            <a:r>
              <a:rPr lang="en-US" sz="2000" dirty="0" err="1">
                <a:latin typeface="Franklin Gothic Book" pitchFamily="34" charset="0"/>
              </a:rPr>
              <a:t>setelah</a:t>
            </a:r>
            <a:r>
              <a:rPr lang="en-US" sz="2000" dirty="0">
                <a:latin typeface="Franklin Gothic Book" pitchFamily="34" charset="0"/>
              </a:rPr>
              <a:t> s </a:t>
            </a:r>
            <a:r>
              <a:rPr lang="en-US" sz="2000" dirty="0" err="1">
                <a:latin typeface="Franklin Gothic Book" pitchFamily="34" charset="0"/>
              </a:rPr>
              <a:t>diisi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dengan</a:t>
            </a:r>
            <a:r>
              <a:rPr lang="en-US" sz="2000" dirty="0">
                <a:latin typeface="Franklin Gothic Book" pitchFamily="34" charset="0"/>
              </a:rPr>
              <a:t> 20, </a:t>
            </a:r>
            <a:r>
              <a:rPr lang="en-US" sz="2000" dirty="0" err="1">
                <a:latin typeface="Franklin Gothic Book" pitchFamily="34" charset="0"/>
              </a:rPr>
              <a:t>nilai</a:t>
            </a:r>
            <a:r>
              <a:rPr lang="en-US" sz="2000" dirty="0">
                <a:latin typeface="Franklin Gothic Book" pitchFamily="34" charset="0"/>
              </a:rPr>
              <a:t> r </a:t>
            </a:r>
            <a:r>
              <a:rPr lang="en-US" sz="2000" dirty="0" err="1">
                <a:latin typeface="Franklin Gothic Book" pitchFamily="34" charset="0"/>
              </a:rPr>
              <a:t>baru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dinaikkan</a:t>
            </a:r>
            <a:r>
              <a:rPr lang="en-US" sz="2000" dirty="0">
                <a:latin typeface="Franklin Gothic Book" pitchFamily="34" charset="0"/>
              </a:rPr>
              <a:t> (</a:t>
            </a:r>
            <a:r>
              <a:rPr lang="en-US" sz="2000" dirty="0" err="1">
                <a:latin typeface="Franklin Gothic Book" pitchFamily="34" charset="0"/>
              </a:rPr>
              <a:t>karena</a:t>
            </a:r>
            <a:r>
              <a:rPr lang="en-US" sz="2000" dirty="0">
                <a:latin typeface="Franklin Gothic Book" pitchFamily="34" charset="0"/>
              </a:rPr>
              <a:t> operator ++ </a:t>
            </a:r>
            <a:r>
              <a:rPr lang="en-US" sz="2000" dirty="0" err="1">
                <a:latin typeface="Franklin Gothic Book" pitchFamily="34" charset="0"/>
              </a:rPr>
              <a:t>ditulis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dibelakang</a:t>
            </a:r>
            <a:r>
              <a:rPr lang="en-US" sz="2000" dirty="0">
                <a:latin typeface="Franklin Gothic Book" pitchFamily="34" charset="0"/>
              </a:rPr>
              <a:t>, </a:t>
            </a:r>
            <a:r>
              <a:rPr lang="en-US" sz="2000" dirty="0" err="1">
                <a:latin typeface="Franklin Gothic Book" pitchFamily="34" charset="0"/>
              </a:rPr>
              <a:t>disebut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i="1" dirty="0">
                <a:latin typeface="Franklin Gothic Book" pitchFamily="34" charset="0"/>
              </a:rPr>
              <a:t>post-increment</a:t>
            </a:r>
            <a:r>
              <a:rPr lang="en-US" sz="2000" dirty="0">
                <a:latin typeface="Franklin Gothic Book" pitchFamily="34" charset="0"/>
              </a:rPr>
              <a:t>) yang </a:t>
            </a:r>
            <a:r>
              <a:rPr lang="en-US" sz="2000" dirty="0" err="1">
                <a:latin typeface="Franklin Gothic Book" pitchFamily="34" charset="0"/>
              </a:rPr>
              <a:t>artinya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dinaikkan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belakangan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setelah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penjumlahan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antara</a:t>
            </a:r>
            <a:r>
              <a:rPr lang="en-US" sz="2000" dirty="0">
                <a:latin typeface="Franklin Gothic Book" pitchFamily="34" charset="0"/>
              </a:rPr>
              <a:t> 10 </a:t>
            </a:r>
            <a:r>
              <a:rPr lang="en-US" sz="2000" dirty="0" err="1">
                <a:latin typeface="Franklin Gothic Book" pitchFamily="34" charset="0"/>
              </a:rPr>
              <a:t>dan</a:t>
            </a:r>
            <a:r>
              <a:rPr lang="en-US" sz="2000" dirty="0">
                <a:latin typeface="Franklin Gothic Book" pitchFamily="34" charset="0"/>
              </a:rPr>
              <a:t> r </a:t>
            </a:r>
            <a:r>
              <a:rPr lang="en-US" sz="2000" dirty="0" err="1">
                <a:latin typeface="Franklin Gothic Book" pitchFamily="34" charset="0"/>
              </a:rPr>
              <a:t>dilaksanakan</a:t>
            </a:r>
            <a:r>
              <a:rPr lang="en-US" sz="2000" dirty="0">
                <a:latin typeface="Franklin Gothic Book" pitchFamily="34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0298" y="3777542"/>
            <a:ext cx="5944152" cy="1651722"/>
          </a:xfrm>
          <a:prstGeom prst="rect">
            <a:avLst/>
          </a:prstGeom>
          <a:noFill/>
        </p:spPr>
        <p:txBody>
          <a:bodyPr lIns="91428" tIns="45714" rIns="91428" bIns="45714">
            <a:spAutoFit/>
          </a:bodyPr>
          <a:lstStyle/>
          <a:p>
            <a:pPr marL="457138" lvl="1">
              <a:lnSpc>
                <a:spcPts val="2500"/>
              </a:lnSpc>
              <a:defRPr/>
            </a:pPr>
            <a:r>
              <a:rPr lang="en-US" sz="2400" dirty="0">
                <a:latin typeface="Consolas" pitchFamily="49" charset="0"/>
                <a:sym typeface="Wingdings" pitchFamily="2" charset="2"/>
              </a:rPr>
              <a:t>  </a:t>
            </a:r>
            <a:r>
              <a:rPr lang="en-US" sz="2400" dirty="0">
                <a:latin typeface="Consolas" pitchFamily="49" charset="0"/>
              </a:rPr>
              <a:t>s=10 + r++;</a:t>
            </a:r>
          </a:p>
          <a:p>
            <a:pPr marL="457138" lvl="1">
              <a:lnSpc>
                <a:spcPts val="2500"/>
              </a:lnSpc>
              <a:defRPr/>
            </a:pPr>
            <a:r>
              <a:rPr lang="en-US" sz="2000" dirty="0"/>
              <a:t>	       </a:t>
            </a:r>
            <a:r>
              <a:rPr lang="en-US" sz="2000" dirty="0" err="1"/>
              <a:t>identik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: 	</a:t>
            </a:r>
          </a:p>
          <a:p>
            <a:pPr marL="457138" lvl="1">
              <a:lnSpc>
                <a:spcPts val="2500"/>
              </a:lnSpc>
              <a:defRPr/>
            </a:pPr>
            <a:r>
              <a:rPr lang="en-US" sz="2000" dirty="0"/>
              <a:t>				</a:t>
            </a:r>
            <a:r>
              <a:rPr lang="en-US" sz="2400" dirty="0">
                <a:latin typeface="Consolas" pitchFamily="49" charset="0"/>
              </a:rPr>
              <a:t>s=10+r;</a:t>
            </a:r>
          </a:p>
          <a:p>
            <a:pPr marL="457138" lvl="1">
              <a:lnSpc>
                <a:spcPts val="2500"/>
              </a:lnSpc>
              <a:defRPr/>
            </a:pPr>
            <a:r>
              <a:rPr lang="en-US" sz="2400" dirty="0">
                <a:latin typeface="Consolas" pitchFamily="49" charset="0"/>
              </a:rPr>
              <a:t>				r=r+1;</a:t>
            </a:r>
          </a:p>
          <a:p>
            <a:pPr>
              <a:defRPr/>
            </a:pPr>
            <a:endParaRPr lang="en-US" dirty="0">
              <a:latin typeface="Consolas" pitchFamily="49" charset="0"/>
            </a:endParaRPr>
          </a:p>
        </p:txBody>
      </p:sp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5286380" y="2571744"/>
            <a:ext cx="3114261" cy="4655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003" tIns="40002" rIns="80003" bIns="40002">
            <a:spAutoFit/>
          </a:bodyPr>
          <a:lstStyle/>
          <a:p>
            <a:r>
              <a:rPr lang="en-US" sz="2500" dirty="0" err="1"/>
              <a:t>hasilnya</a:t>
            </a:r>
            <a:r>
              <a:rPr lang="en-US" sz="2500" dirty="0"/>
              <a:t>: </a:t>
            </a:r>
            <a:r>
              <a:rPr lang="en-US" sz="2500" dirty="0" smtClean="0"/>
              <a:t>r =</a:t>
            </a:r>
            <a:r>
              <a:rPr lang="en-US" sz="2500" dirty="0"/>
              <a:t>11, s=20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7771848" cy="2895320"/>
          </a:xfrm>
        </p:spPr>
        <p:txBody>
          <a:bodyPr>
            <a:noAutofit/>
          </a:bodyPr>
          <a:lstStyle/>
          <a:p>
            <a:pPr marL="274284" indent="-274284">
              <a:lnSpc>
                <a:spcPts val="2500"/>
              </a:lnSpc>
              <a:buFont typeface="Wingdings 2"/>
              <a:buChar char=""/>
              <a:defRPr/>
            </a:pPr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penempatan</a:t>
            </a:r>
            <a:r>
              <a:rPr lang="en-US" sz="2400" dirty="0" smtClean="0"/>
              <a:t> operator </a:t>
            </a:r>
            <a:r>
              <a:rPr lang="en-US" sz="2400" b="1" i="1" dirty="0" smtClean="0"/>
              <a:t>increment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didepan</a:t>
            </a:r>
            <a:endParaRPr lang="en-US" sz="2400" dirty="0" smtClean="0"/>
          </a:p>
          <a:p>
            <a:pPr marL="274284" indent="-274284">
              <a:lnSpc>
                <a:spcPts val="2500"/>
              </a:lnSpc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</a:p>
          <a:p>
            <a:pPr marL="274284" indent="-274284">
              <a:lnSpc>
                <a:spcPts val="2500"/>
              </a:lnSpc>
              <a:buNone/>
              <a:defRPr/>
            </a:pPr>
            <a:endParaRPr lang="en-US" sz="2400" dirty="0" smtClean="0"/>
          </a:p>
          <a:p>
            <a:pPr marL="548566" lvl="1" indent="-228569">
              <a:lnSpc>
                <a:spcPts val="2500"/>
              </a:lnSpc>
              <a:spcBef>
                <a:spcPts val="370"/>
              </a:spcBef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r=10;</a:t>
            </a:r>
          </a:p>
          <a:p>
            <a:pPr marL="548566" lvl="1" indent="-228569">
              <a:lnSpc>
                <a:spcPts val="2500"/>
              </a:lnSpc>
              <a:spcBef>
                <a:spcPts val="370"/>
              </a:spcBef>
              <a:buNone/>
              <a:defRPr/>
            </a:pP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s;</a:t>
            </a:r>
          </a:p>
          <a:p>
            <a:pPr marL="548566" lvl="1" indent="-228569">
              <a:lnSpc>
                <a:spcPts val="2500"/>
              </a:lnSpc>
              <a:spcBef>
                <a:spcPts val="370"/>
              </a:spcBef>
              <a:buNone/>
              <a:defRPr/>
            </a:pPr>
            <a:r>
              <a:rPr lang="en-US" sz="2400" dirty="0" smtClean="0">
                <a:latin typeface="Consolas" pitchFamily="49" charset="0"/>
              </a:rPr>
              <a:t>	s= 10 + ++r;</a:t>
            </a:r>
          </a:p>
          <a:p>
            <a:pPr marL="548566" lvl="1" indent="-228569">
              <a:lnSpc>
                <a:spcPts val="2500"/>
              </a:lnSpc>
              <a:spcBef>
                <a:spcPts val="370"/>
              </a:spcBef>
              <a:buNone/>
              <a:defRPr/>
            </a:pPr>
            <a:endParaRPr lang="en-US" sz="2400" dirty="0" smtClean="0"/>
          </a:p>
          <a:p>
            <a:pPr marL="548566" lvl="1" indent="-228569">
              <a:lnSpc>
                <a:spcPts val="2500"/>
              </a:lnSpc>
              <a:spcBef>
                <a:spcPts val="370"/>
              </a:spcBef>
              <a:buNone/>
              <a:defRPr/>
            </a:pPr>
            <a:r>
              <a:rPr lang="en-US" sz="2400" dirty="0" smtClean="0"/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48566" lvl="1" indent="-228569">
              <a:lnSpc>
                <a:spcPts val="2500"/>
              </a:lnSpc>
              <a:spcBef>
                <a:spcPts val="370"/>
              </a:spcBef>
              <a:buNone/>
              <a:defRPr/>
            </a:pPr>
            <a:endParaRPr lang="en-US" sz="5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5286388"/>
            <a:ext cx="8143932" cy="1015651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>
              <a:defRPr/>
            </a:pPr>
            <a:r>
              <a:rPr lang="en-US" sz="2000" dirty="0" err="1">
                <a:latin typeface="Franklin Gothic Book" pitchFamily="34" charset="0"/>
              </a:rPr>
              <a:t>nilai</a:t>
            </a:r>
            <a:r>
              <a:rPr lang="en-US" sz="2000" dirty="0">
                <a:latin typeface="Franklin Gothic Book" pitchFamily="34" charset="0"/>
              </a:rPr>
              <a:t> r </a:t>
            </a:r>
            <a:r>
              <a:rPr lang="en-US" sz="2000" dirty="0" err="1">
                <a:latin typeface="Franklin Gothic Book" pitchFamily="34" charset="0"/>
              </a:rPr>
              <a:t>mula-mula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dinaikkan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terlebih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dahulu</a:t>
            </a:r>
            <a:r>
              <a:rPr lang="en-US" sz="2000" dirty="0">
                <a:latin typeface="Franklin Gothic Book" pitchFamily="34" charset="0"/>
              </a:rPr>
              <a:t> (</a:t>
            </a:r>
            <a:r>
              <a:rPr lang="en-US" sz="2000" dirty="0" err="1">
                <a:latin typeface="Franklin Gothic Book" pitchFamily="34" charset="0"/>
              </a:rPr>
              <a:t>sebab</a:t>
            </a:r>
            <a:r>
              <a:rPr lang="en-US" sz="2000" dirty="0">
                <a:latin typeface="Franklin Gothic Book" pitchFamily="34" charset="0"/>
              </a:rPr>
              <a:t> operator ++ </a:t>
            </a:r>
            <a:r>
              <a:rPr lang="en-US" sz="2000" dirty="0" err="1">
                <a:latin typeface="Franklin Gothic Book" pitchFamily="34" charset="0"/>
              </a:rPr>
              <a:t>ditempatkan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di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depan</a:t>
            </a:r>
            <a:r>
              <a:rPr lang="en-US" sz="2000" dirty="0">
                <a:latin typeface="Franklin Gothic Book" pitchFamily="34" charset="0"/>
              </a:rPr>
              <a:t>, </a:t>
            </a:r>
            <a:r>
              <a:rPr lang="en-US" sz="2000" dirty="0" err="1">
                <a:latin typeface="Franklin Gothic Book" pitchFamily="34" charset="0"/>
              </a:rPr>
              <a:t>disebut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i="1" dirty="0">
                <a:latin typeface="Franklin Gothic Book" pitchFamily="34" charset="0"/>
              </a:rPr>
              <a:t>pre-increment</a:t>
            </a:r>
            <a:r>
              <a:rPr lang="en-US" sz="2000" dirty="0">
                <a:latin typeface="Franklin Gothic Book" pitchFamily="34" charset="0"/>
              </a:rPr>
              <a:t>) </a:t>
            </a:r>
            <a:r>
              <a:rPr lang="en-US" sz="2000" dirty="0" err="1">
                <a:latin typeface="Franklin Gothic Book" pitchFamily="34" charset="0"/>
              </a:rPr>
              <a:t>kemudian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dijumlahkan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dengan</a:t>
            </a:r>
            <a:r>
              <a:rPr lang="en-US" sz="2000" dirty="0">
                <a:latin typeface="Franklin Gothic Book" pitchFamily="34" charset="0"/>
              </a:rPr>
              <a:t> 10 </a:t>
            </a:r>
            <a:r>
              <a:rPr lang="en-US" sz="2000" dirty="0" err="1">
                <a:latin typeface="Franklin Gothic Book" pitchFamily="34" charset="0"/>
              </a:rPr>
              <a:t>dan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diberikan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ke</a:t>
            </a:r>
            <a:r>
              <a:rPr lang="en-US" sz="2000" dirty="0">
                <a:latin typeface="Franklin Gothic Book" pitchFamily="34" charset="0"/>
              </a:rPr>
              <a:t> 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8992" y="3571876"/>
            <a:ext cx="5255652" cy="1651722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200" dirty="0">
                <a:sym typeface="Wingdings" pitchFamily="2" charset="2"/>
              </a:rPr>
              <a:t> </a:t>
            </a:r>
            <a:r>
              <a:rPr lang="en-US" sz="2800" dirty="0">
                <a:latin typeface="Consolas" pitchFamily="49" charset="0"/>
              </a:rPr>
              <a:t>s= 10 + ++r;</a:t>
            </a:r>
          </a:p>
          <a:p>
            <a:pPr marL="457138" lvl="1">
              <a:lnSpc>
                <a:spcPts val="2500"/>
              </a:lnSpc>
              <a:defRPr/>
            </a:pPr>
            <a:r>
              <a:rPr lang="en-US" sz="2100" dirty="0" err="1"/>
              <a:t>identik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: </a:t>
            </a:r>
            <a:r>
              <a:rPr lang="en-US" sz="2800" dirty="0"/>
              <a:t>	</a:t>
            </a:r>
          </a:p>
          <a:p>
            <a:pPr marL="457138" lvl="1">
              <a:lnSpc>
                <a:spcPts val="2500"/>
              </a:lnSpc>
              <a:defRPr/>
            </a:pPr>
            <a:r>
              <a:rPr lang="en-US" sz="2800" dirty="0"/>
              <a:t>			</a:t>
            </a:r>
            <a:r>
              <a:rPr lang="en-US" sz="2800" dirty="0">
                <a:latin typeface="Consolas" pitchFamily="49" charset="0"/>
              </a:rPr>
              <a:t>r=r+1;</a:t>
            </a:r>
          </a:p>
          <a:p>
            <a:pPr marL="457138" lvl="1">
              <a:lnSpc>
                <a:spcPts val="2500"/>
              </a:lnSpc>
              <a:defRPr/>
            </a:pPr>
            <a:r>
              <a:rPr lang="en-US" sz="2800" dirty="0">
                <a:latin typeface="Consolas" pitchFamily="49" charset="0"/>
              </a:rPr>
              <a:t>			s=10+r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5715008" y="2500306"/>
            <a:ext cx="2802100" cy="4655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003" tIns="40002" rIns="80003" bIns="40002">
            <a:spAutoFit/>
          </a:bodyPr>
          <a:lstStyle/>
          <a:p>
            <a:r>
              <a:rPr lang="en-US" sz="2500" dirty="0" err="1"/>
              <a:t>hasilnya</a:t>
            </a:r>
            <a:r>
              <a:rPr lang="en-US" sz="2500" dirty="0"/>
              <a:t>: r =11, s=21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smtClean="0"/>
              <a:t>Ungkapan Kondisi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 dirty="0" err="1" smtClean="0"/>
              <a:t>Ungkapan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ungkapan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berkondisi</a:t>
            </a:r>
            <a:r>
              <a:rPr lang="en-US" sz="2400" dirty="0" smtClean="0"/>
              <a:t> (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b="1" dirty="0" smtClean="0"/>
              <a:t>if</a:t>
            </a:r>
            <a:r>
              <a:rPr lang="en-US" sz="2400" dirty="0" smtClean="0"/>
              <a:t>),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ungkapan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.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ungkapan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:</a:t>
            </a:r>
          </a:p>
          <a:p>
            <a:pPr lvl="3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b="1" dirty="0" smtClean="0"/>
              <a:t>0 </a:t>
            </a:r>
            <a:r>
              <a:rPr lang="en-US" sz="2400" b="1" dirty="0" err="1" smtClean="0"/>
              <a:t>kalau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ungkapan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salah</a:t>
            </a:r>
            <a:r>
              <a:rPr lang="en-US" sz="2400" b="1" dirty="0" smtClean="0"/>
              <a:t>.</a:t>
            </a:r>
          </a:p>
          <a:p>
            <a:pPr lvl="3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b="1" dirty="0" smtClean="0"/>
              <a:t>1 </a:t>
            </a:r>
            <a:r>
              <a:rPr lang="en-US" sz="2400" b="1" dirty="0" err="1" smtClean="0"/>
              <a:t>kalau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ungkapan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benar</a:t>
            </a:r>
            <a:r>
              <a:rPr lang="en-US" sz="2400" b="1" dirty="0" smtClean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err="1" smtClean="0"/>
              <a:t>Adapun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ungkapan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operator:</a:t>
            </a:r>
          </a:p>
          <a:p>
            <a:pPr lvl="1" eaLnBrk="1" hangingPunct="1">
              <a:lnSpc>
                <a:spcPct val="150000"/>
              </a:lnSpc>
              <a:buFont typeface="Wingdings 2" pitchFamily="18" charset="2"/>
              <a:buChar char=""/>
            </a:pPr>
            <a:r>
              <a:rPr lang="en-US" sz="2400" b="1" dirty="0" err="1" smtClean="0"/>
              <a:t>Relasi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endParaRPr lang="en-US" sz="2400" b="1" dirty="0" smtClean="0"/>
          </a:p>
          <a:p>
            <a:pPr lvl="1" eaLnBrk="1" hangingPunct="1">
              <a:lnSpc>
                <a:spcPct val="150000"/>
              </a:lnSpc>
              <a:buFont typeface="Wingdings 2" pitchFamily="18" charset="2"/>
              <a:buChar char=""/>
            </a:pPr>
            <a:r>
              <a:rPr lang="en-US" sz="2400" b="1" dirty="0" err="1" smtClean="0"/>
              <a:t>Logika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Relasi</a:t>
            </a:r>
            <a:endParaRPr lang="en-SG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Operator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/>
              <a:t>membandingkan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dua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buah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nilai</a:t>
            </a:r>
            <a:r>
              <a:rPr lang="en-US" sz="2400" u="sng" dirty="0" smtClean="0"/>
              <a:t>.</a:t>
            </a:r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284" indent="-274284">
              <a:buClr>
                <a:schemeClr val="accent3"/>
              </a:buClr>
              <a:buNone/>
              <a:defRPr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3913" y="2622177"/>
          <a:ext cx="6987209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972"/>
                <a:gridCol w="5385237"/>
              </a:tblGrid>
              <a:tr h="5232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Operator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Keterangan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==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Sama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dengan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(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bukan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penugasan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)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!=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Tidak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sama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dengan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&gt;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Lebih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&lt;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Kurang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&gt;=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Lebih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atau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sama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dengan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&lt;=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Kurang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atau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sama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dengan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dirty="0" smtClean="0"/>
              <a:t>	x == y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ungkapan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: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2400" dirty="0" smtClean="0"/>
          </a:p>
          <a:p>
            <a:pPr marL="639993" lvl="1" indent="-246855">
              <a:lnSpc>
                <a:spcPct val="150000"/>
              </a:lnSpc>
              <a:spcBef>
                <a:spcPts val="370"/>
              </a:spcBef>
              <a:buNone/>
              <a:defRPr/>
            </a:pPr>
            <a:r>
              <a:rPr lang="en-US" sz="2400" dirty="0" smtClean="0"/>
              <a:t> 1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x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</a:t>
            </a:r>
          </a:p>
          <a:p>
            <a:pPr marL="639993" lvl="1" indent="-246855">
              <a:lnSpc>
                <a:spcPct val="150000"/>
              </a:lnSpc>
              <a:spcBef>
                <a:spcPts val="370"/>
              </a:spcBef>
              <a:buNone/>
              <a:defRPr/>
            </a:pPr>
            <a:r>
              <a:rPr lang="en-US" sz="2400" dirty="0" smtClean="0"/>
              <a:t> 0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x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</a:t>
            </a:r>
          </a:p>
          <a:p>
            <a:pPr marL="274284" indent="-274284">
              <a:lnSpc>
                <a:spcPct val="150000"/>
              </a:lnSpc>
              <a:buFont typeface="Wingdings 2"/>
              <a:buChar char="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//contoh prgram operator relasi</a:t>
            </a:r>
          </a:p>
          <a:p>
            <a:pPr>
              <a:spcBef>
                <a:spcPts val="0"/>
              </a:spcBef>
              <a:buNone/>
            </a:pPr>
            <a:endParaRPr 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#include&lt;stdio.h&gt;</a:t>
            </a: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#include&lt;conio.h&gt;</a:t>
            </a:r>
          </a:p>
          <a:p>
            <a:pPr>
              <a:spcBef>
                <a:spcPts val="0"/>
              </a:spcBef>
              <a:buNone/>
            </a:pPr>
            <a:endParaRPr 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void main()</a:t>
            </a: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{	int nilai;</a:t>
            </a:r>
          </a:p>
          <a:p>
            <a:pPr>
              <a:spcBef>
                <a:spcPts val="0"/>
              </a:spcBef>
              <a:buNone/>
            </a:pPr>
            <a:endParaRPr 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	clrscr();</a:t>
            </a:r>
          </a:p>
          <a:p>
            <a:pPr>
              <a:spcBef>
                <a:spcPts val="0"/>
              </a:spcBef>
              <a:buNone/>
            </a:pPr>
            <a:endParaRPr 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	nilai = 3&gt;2; 	//hasil ungkapan: benar</a:t>
            </a: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	printf("nilai = %i\n", nilai);</a:t>
            </a:r>
          </a:p>
          <a:p>
            <a:pPr>
              <a:spcBef>
                <a:spcPts val="0"/>
              </a:spcBef>
              <a:buNone/>
            </a:pPr>
            <a:endParaRPr 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	nilai = 2&gt;3;	//hasil ungkapan: salah</a:t>
            </a: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	printf("nilai = %i\n", nilai);</a:t>
            </a:r>
          </a:p>
          <a:p>
            <a:pPr>
              <a:spcBef>
                <a:spcPts val="0"/>
              </a:spcBef>
              <a:buNone/>
            </a:pPr>
            <a:endParaRPr 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sz="1800" smtClean="0">
                <a:latin typeface="Consolas" pitchFamily="49" charset="0"/>
                <a:cs typeface="Consolas" pitchFamily="49" charset="0"/>
              </a:rPr>
              <a:t>	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Logika</a:t>
            </a:r>
            <a:endParaRPr lang="en-SG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284" indent="-274284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Operator </a:t>
            </a:r>
            <a:r>
              <a:rPr lang="en-US" sz="2000" dirty="0" err="1" smtClean="0"/>
              <a:t>Logika</a:t>
            </a:r>
            <a:r>
              <a:rPr lang="en-US" sz="2000" dirty="0" smtClean="0"/>
              <a:t> </a:t>
            </a:r>
            <a:r>
              <a:rPr lang="en-US" sz="2000" dirty="0" err="1" smtClean="0"/>
              <a:t>biasa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u="sng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. 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u="sng" dirty="0" smtClean="0"/>
              <a:t>Operator-operator </a:t>
            </a:r>
            <a:r>
              <a:rPr lang="en-US" sz="2000" u="sng" dirty="0" err="1" smtClean="0"/>
              <a:t>ini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berupa</a:t>
            </a:r>
            <a:r>
              <a:rPr lang="en-US" sz="2000" u="sng" dirty="0" smtClean="0"/>
              <a:t>:</a:t>
            </a:r>
          </a:p>
          <a:p>
            <a:pPr marL="914276" lvl="2" indent="-246855">
              <a:lnSpc>
                <a:spcPct val="150000"/>
              </a:lnSpc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/>
            </a:pPr>
            <a:r>
              <a:rPr lang="en-US" sz="2000" dirty="0" smtClean="0"/>
              <a:t> &amp;&amp; </a:t>
            </a:r>
            <a:r>
              <a:rPr lang="en-US" sz="2000" dirty="0" smtClean="0">
                <a:sym typeface="Wingdings" pitchFamily="2" charset="2"/>
              </a:rPr>
              <a:t> operator </a:t>
            </a:r>
            <a:r>
              <a:rPr lang="en-US" sz="2000" dirty="0" err="1" smtClean="0">
                <a:sym typeface="Wingdings" pitchFamily="2" charset="2"/>
              </a:rPr>
              <a:t>logika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and 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pPr marL="914276" lvl="2" indent="-246855">
              <a:lnSpc>
                <a:spcPct val="150000"/>
              </a:lnSpc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/>
            </a:pPr>
            <a:r>
              <a:rPr lang="en-US" sz="2000" dirty="0" smtClean="0"/>
              <a:t>|| </a:t>
            </a:r>
            <a:r>
              <a:rPr lang="en-US" sz="2000" dirty="0" smtClean="0">
                <a:sym typeface="Wingdings" pitchFamily="2" charset="2"/>
              </a:rPr>
              <a:t> operator </a:t>
            </a:r>
            <a:r>
              <a:rPr lang="en-US" sz="2000" dirty="0" err="1" smtClean="0">
                <a:sym typeface="Wingdings" pitchFamily="2" charset="2"/>
              </a:rPr>
              <a:t>logika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or 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atau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pPr marL="914276" lvl="2" indent="-246855">
              <a:lnSpc>
                <a:spcPct val="150000"/>
              </a:lnSpc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/>
            </a:pPr>
            <a:r>
              <a:rPr lang="en-US" sz="2000" dirty="0" smtClean="0"/>
              <a:t> ! </a:t>
            </a:r>
            <a:r>
              <a:rPr lang="en-US" sz="2000" dirty="0" smtClean="0">
                <a:sym typeface="Wingdings" pitchFamily="2" charset="2"/>
              </a:rPr>
              <a:t> operator </a:t>
            </a:r>
            <a:r>
              <a:rPr lang="en-US" sz="2000" dirty="0" err="1" smtClean="0">
                <a:sym typeface="Wingdings" pitchFamily="2" charset="2"/>
              </a:rPr>
              <a:t>logika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i="1" dirty="0" smtClean="0">
                <a:sym typeface="Wingdings" pitchFamily="2" charset="2"/>
              </a:rPr>
              <a:t>not 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bukan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u="sng" dirty="0" smtClean="0"/>
              <a:t>Operator || , &amp;&amp;, </a:t>
            </a:r>
            <a:r>
              <a:rPr lang="en-US" sz="2000" u="sng" dirty="0" err="1" smtClean="0"/>
              <a:t>dan</a:t>
            </a:r>
            <a:r>
              <a:rPr lang="en-US" sz="2000" u="sng" dirty="0" smtClean="0"/>
              <a:t> !</a:t>
            </a:r>
          </a:p>
          <a:p>
            <a:pPr marL="639993" lvl="1" indent="-246855">
              <a:lnSpc>
                <a:spcPct val="150000"/>
              </a:lnSpc>
              <a:spcBef>
                <a:spcPts val="37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(ungkapan1 || </a:t>
            </a:r>
            <a:r>
              <a:rPr lang="en-US" sz="2000" dirty="0" err="1" smtClean="0">
                <a:latin typeface="Consolas" pitchFamily="49" charset="0"/>
              </a:rPr>
              <a:t>ungkapan</a:t>
            </a:r>
            <a:r>
              <a:rPr lang="en-US" sz="2000" dirty="0" smtClean="0">
                <a:latin typeface="Consolas" pitchFamily="49" charset="0"/>
              </a:rPr>
              <a:t> 2)</a:t>
            </a:r>
          </a:p>
          <a:p>
            <a:pPr marL="639993" lvl="1" indent="-246855">
              <a:lnSpc>
                <a:spcPct val="150000"/>
              </a:lnSpc>
              <a:spcBef>
                <a:spcPts val="37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(ungkapan1 &amp;&amp; </a:t>
            </a:r>
            <a:r>
              <a:rPr lang="en-US" sz="2000" dirty="0" err="1" smtClean="0">
                <a:latin typeface="Consolas" pitchFamily="49" charset="0"/>
              </a:rPr>
              <a:t>ungkapan</a:t>
            </a:r>
            <a:r>
              <a:rPr lang="en-US" sz="2000" dirty="0" smtClean="0">
                <a:latin typeface="Consolas" pitchFamily="49" charset="0"/>
              </a:rPr>
              <a:t> 2 )</a:t>
            </a:r>
          </a:p>
          <a:p>
            <a:pPr marL="639993" lvl="1" indent="-246855">
              <a:lnSpc>
                <a:spcPct val="150000"/>
              </a:lnSpc>
              <a:spcBef>
                <a:spcPts val="37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(!</a:t>
            </a:r>
            <a:r>
              <a:rPr lang="en-US" sz="2000" dirty="0" err="1" smtClean="0">
                <a:latin typeface="Consolas" pitchFamily="49" charset="0"/>
              </a:rPr>
              <a:t>ungkapan</a:t>
            </a:r>
            <a:r>
              <a:rPr lang="en-US" sz="2000" dirty="0" smtClean="0">
                <a:latin typeface="Consolas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Autofit/>
          </a:bodyPr>
          <a:lstStyle/>
          <a:p>
            <a:pPr marL="274284" indent="-274284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>
                <a:latin typeface="Consolas" pitchFamily="49" charset="0"/>
              </a:rPr>
              <a:t>(ungkapan1 || </a:t>
            </a:r>
            <a:r>
              <a:rPr lang="en-US" sz="2000" b="1" dirty="0" err="1" smtClean="0">
                <a:latin typeface="Consolas" pitchFamily="49" charset="0"/>
              </a:rPr>
              <a:t>ungkapan</a:t>
            </a:r>
            <a:r>
              <a:rPr lang="en-US" sz="2000" b="1" dirty="0" smtClean="0">
                <a:latin typeface="Consolas" pitchFamily="49" charset="0"/>
              </a:rPr>
              <a:t> 2) 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operator AND,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i="1" dirty="0" smtClean="0"/>
              <a:t>ungkapan1 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ungkapan2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endParaRPr lang="en-US" sz="2000" dirty="0" smtClean="0"/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>
                <a:latin typeface="Consolas" pitchFamily="49" charset="0"/>
              </a:rPr>
              <a:t>(ungkapan1 &amp;&amp; </a:t>
            </a:r>
            <a:r>
              <a:rPr lang="en-US" sz="2000" b="1" dirty="0" err="1" smtClean="0">
                <a:latin typeface="Consolas" pitchFamily="49" charset="0"/>
              </a:rPr>
              <a:t>ungkapan</a:t>
            </a:r>
            <a:r>
              <a:rPr lang="en-US" sz="2000" b="1" dirty="0" smtClean="0">
                <a:latin typeface="Consolas" pitchFamily="49" charset="0"/>
              </a:rPr>
              <a:t> 2 ) 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mengunakan</a:t>
            </a:r>
            <a:r>
              <a:rPr lang="en-US" sz="2000" dirty="0" smtClean="0"/>
              <a:t> operator OR,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i="1" dirty="0" smtClean="0"/>
              <a:t>ungkapan1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ungkapan2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endParaRPr lang="en-US" sz="2000" dirty="0" smtClean="0"/>
          </a:p>
          <a:p>
            <a:pPr marL="273013" lvl="1" indent="-273013">
              <a:lnSpc>
                <a:spcPct val="150000"/>
              </a:lnSpc>
              <a:spcBef>
                <a:spcPts val="575"/>
              </a:spcBef>
              <a:buFont typeface="Wingdings 2"/>
              <a:buChar char=""/>
              <a:defRPr/>
            </a:pPr>
            <a:r>
              <a:rPr lang="en-US" sz="2000" b="1" dirty="0" smtClean="0">
                <a:latin typeface="Consolas" pitchFamily="49" charset="0"/>
              </a:rPr>
              <a:t>(!</a:t>
            </a:r>
            <a:r>
              <a:rPr lang="en-US" sz="2000" b="1" dirty="0" err="1" smtClean="0">
                <a:latin typeface="Consolas" pitchFamily="49" charset="0"/>
              </a:rPr>
              <a:t>ungkapan</a:t>
            </a:r>
            <a:r>
              <a:rPr lang="en-US" sz="2000" b="1" dirty="0" smtClean="0">
                <a:latin typeface="Consolas" pitchFamily="49" charset="0"/>
              </a:rPr>
              <a:t>)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operator NOT,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: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000" dirty="0" smtClean="0"/>
              <a:t>	-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endParaRPr lang="en-US" sz="2000" dirty="0" smtClean="0"/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000" dirty="0" smtClean="0"/>
              <a:t>	-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Statement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perintah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menginstruksikan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tugas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statement </a:t>
            </a:r>
            <a:r>
              <a:rPr lang="en-US" sz="2200" dirty="0" err="1" smtClean="0"/>
              <a:t>ditulis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1 </a:t>
            </a:r>
            <a:r>
              <a:rPr lang="en-US" sz="2200" dirty="0" err="1" smtClean="0"/>
              <a:t>baris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diakhiri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titik</a:t>
            </a:r>
            <a:r>
              <a:rPr lang="en-US" sz="2200" dirty="0" smtClean="0"/>
              <a:t> </a:t>
            </a:r>
            <a:r>
              <a:rPr lang="en-US" sz="2200" dirty="0" err="1" smtClean="0"/>
              <a:t>koma</a:t>
            </a:r>
            <a:r>
              <a:rPr lang="en-US" sz="2200" dirty="0" smtClean="0"/>
              <a:t> (;).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Contoh</a:t>
            </a:r>
            <a:r>
              <a:rPr lang="en-US" sz="22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endParaRPr lang="en-SG" sz="2000" dirty="0"/>
          </a:p>
        </p:txBody>
      </p:sp>
      <p:sp>
        <p:nvSpPr>
          <p:cNvPr id="4" name="Rectangle 3"/>
          <p:cNvSpPr/>
          <p:nvPr/>
        </p:nvSpPr>
        <p:spPr>
          <a:xfrm>
            <a:off x="757182" y="4500570"/>
            <a:ext cx="2814686" cy="20002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 = 17;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 = 1 +2;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 = a + 2;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(“c=%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”, c);</a:t>
            </a:r>
            <a:endParaRPr lang="en-SG" sz="2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4714884"/>
            <a:ext cx="3214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Franklin Gothic Book" pitchFamily="34" charset="0"/>
              </a:rPr>
              <a:t>a = 17 ; a </a:t>
            </a:r>
            <a:r>
              <a:rPr lang="en-US" sz="2000" dirty="0" err="1" smtClean="0">
                <a:solidFill>
                  <a:srgbClr val="C00000"/>
                </a:solidFill>
                <a:latin typeface="Franklin Gothic Book" pitchFamily="34" charset="0"/>
              </a:rPr>
              <a:t>adalah</a:t>
            </a:r>
            <a:r>
              <a:rPr lang="en-US" sz="2000" dirty="0" smtClean="0">
                <a:solidFill>
                  <a:srgbClr val="C00000"/>
                </a:solidFill>
                <a:latin typeface="Franklin Gothic Book" pitchFamily="34" charset="0"/>
              </a:rPr>
              <a:t> operand, </a:t>
            </a:r>
            <a:r>
              <a:rPr lang="en-US" sz="2000" dirty="0" err="1" smtClean="0">
                <a:solidFill>
                  <a:srgbClr val="C00000"/>
                </a:solidFill>
                <a:latin typeface="Franklin Gothic Book" pitchFamily="34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latin typeface="Franklin Gothic Book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Franklin Gothic Book" pitchFamily="34" charset="0"/>
              </a:rPr>
              <a:t>17 </a:t>
            </a:r>
            <a:r>
              <a:rPr lang="en-US" sz="2000" dirty="0" err="1" smtClean="0">
                <a:solidFill>
                  <a:srgbClr val="C00000"/>
                </a:solidFill>
                <a:latin typeface="Franklin Gothic Book" pitchFamily="34" charset="0"/>
              </a:rPr>
              <a:t>adalah</a:t>
            </a:r>
            <a:r>
              <a:rPr lang="en-US" sz="2000" dirty="0" smtClean="0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Franklin Gothic Book" pitchFamily="34" charset="0"/>
              </a:rPr>
              <a:t>konstanta</a:t>
            </a:r>
            <a:endParaRPr lang="en-SG" sz="20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//</a:t>
            </a:r>
            <a:r>
              <a:rPr lang="en-SG" sz="2300" dirty="0" err="1" smtClean="0">
                <a:latin typeface="Consolas" pitchFamily="49" charset="0"/>
              </a:rPr>
              <a:t>contoh</a:t>
            </a:r>
            <a:r>
              <a:rPr lang="en-SG" sz="2300" dirty="0" smtClean="0">
                <a:latin typeface="Consolas" pitchFamily="49" charset="0"/>
              </a:rPr>
              <a:t> program operator </a:t>
            </a:r>
            <a:r>
              <a:rPr lang="en-SG" sz="2300" dirty="0" err="1" smtClean="0">
                <a:latin typeface="Consolas" pitchFamily="49" charset="0"/>
              </a:rPr>
              <a:t>logika</a:t>
            </a:r>
            <a:endParaRPr lang="en-SG" sz="23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SG" sz="23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#include&lt;</a:t>
            </a:r>
            <a:r>
              <a:rPr lang="en-SG" sz="2300" dirty="0" err="1" smtClean="0">
                <a:latin typeface="Consolas" pitchFamily="49" charset="0"/>
              </a:rPr>
              <a:t>stdio.h</a:t>
            </a:r>
            <a:r>
              <a:rPr lang="en-SG" sz="2300" dirty="0" smtClean="0">
                <a:latin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#include&lt;</a:t>
            </a:r>
            <a:r>
              <a:rPr lang="en-SG" sz="2300" dirty="0" err="1" smtClean="0">
                <a:latin typeface="Consolas" pitchFamily="49" charset="0"/>
              </a:rPr>
              <a:t>conio.h</a:t>
            </a:r>
            <a:r>
              <a:rPr lang="en-SG" sz="2300" dirty="0" smtClean="0">
                <a:latin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SG" sz="23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	</a:t>
            </a:r>
            <a:r>
              <a:rPr lang="en-SG" sz="2300" dirty="0" err="1" smtClean="0">
                <a:latin typeface="Consolas" pitchFamily="49" charset="0"/>
              </a:rPr>
              <a:t>int</a:t>
            </a:r>
            <a:r>
              <a:rPr lang="en-SG" sz="2300" dirty="0" smtClean="0">
                <a:latin typeface="Consolas" pitchFamily="49" charset="0"/>
              </a:rPr>
              <a:t> x = 200;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SG" sz="23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	</a:t>
            </a:r>
            <a:r>
              <a:rPr lang="en-SG" sz="2300" dirty="0" err="1" smtClean="0">
                <a:latin typeface="Consolas" pitchFamily="49" charset="0"/>
              </a:rPr>
              <a:t>clrscr</a:t>
            </a:r>
            <a:r>
              <a:rPr lang="en-SG" sz="23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SG" sz="23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	</a:t>
            </a:r>
            <a:r>
              <a:rPr lang="en-SG" sz="2300" dirty="0" err="1" smtClean="0">
                <a:latin typeface="Consolas" pitchFamily="49" charset="0"/>
              </a:rPr>
              <a:t>printf</a:t>
            </a:r>
            <a:r>
              <a:rPr lang="en-SG" sz="2300" dirty="0" smtClean="0">
                <a:latin typeface="Consolas" pitchFamily="49" charset="0"/>
              </a:rPr>
              <a:t>("(x&gt;=1)&amp;&amp;(x&lt;=50) -&gt; %</a:t>
            </a:r>
            <a:r>
              <a:rPr lang="en-SG" sz="2300" dirty="0" err="1" smtClean="0">
                <a:latin typeface="Consolas" pitchFamily="49" charset="0"/>
              </a:rPr>
              <a:t>i</a:t>
            </a:r>
            <a:r>
              <a:rPr lang="en-SG" sz="2300" dirty="0" smtClean="0">
                <a:latin typeface="Consolas" pitchFamily="49" charset="0"/>
              </a:rPr>
              <a:t>\n",(x&gt;=1)&amp;&amp;(x&lt;=50));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	</a:t>
            </a:r>
            <a:r>
              <a:rPr lang="en-SG" sz="2300" dirty="0" err="1" smtClean="0">
                <a:latin typeface="Consolas" pitchFamily="49" charset="0"/>
              </a:rPr>
              <a:t>printf</a:t>
            </a:r>
            <a:r>
              <a:rPr lang="en-SG" sz="2300" dirty="0" smtClean="0">
                <a:latin typeface="Consolas" pitchFamily="49" charset="0"/>
              </a:rPr>
              <a:t>("(x&gt;=1)||(x&lt;=50) -&gt; %</a:t>
            </a:r>
            <a:r>
              <a:rPr lang="en-SG" sz="2300" dirty="0" err="1" smtClean="0">
                <a:latin typeface="Consolas" pitchFamily="49" charset="0"/>
              </a:rPr>
              <a:t>i</a:t>
            </a:r>
            <a:r>
              <a:rPr lang="en-SG" sz="2300" dirty="0" smtClean="0">
                <a:latin typeface="Consolas" pitchFamily="49" charset="0"/>
              </a:rPr>
              <a:t>", (x&gt;=1)||(x&lt;=50));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SG" sz="2300" dirty="0" smtClean="0">
                <a:latin typeface="Consolas" pitchFamily="49" charset="0"/>
              </a:rPr>
              <a:t>		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58" y="201706"/>
            <a:ext cx="8436184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7. Operator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kondisi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411" y="1374962"/>
            <a:ext cx="8435285" cy="45720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Operator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,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Format </a:t>
            </a:r>
            <a:r>
              <a:rPr lang="en-US" sz="2800" dirty="0" err="1" smtClean="0"/>
              <a:t>pemakaiannya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500" dirty="0" smtClean="0">
                <a:latin typeface="Consolas" pitchFamily="49" charset="0"/>
              </a:rPr>
              <a:t>ungkapan1 ? ungkapan2 : ungkapan3</a:t>
            </a:r>
          </a:p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ungkapan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dilibatkan</a:t>
            </a:r>
            <a:r>
              <a:rPr lang="en-US" sz="2800" dirty="0" smtClean="0"/>
              <a:t>.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operator ?: </a:t>
            </a:r>
            <a:r>
              <a:rPr lang="en-US" sz="2800" dirty="0" err="1" smtClean="0"/>
              <a:t>tergolong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operator ternary.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,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ungkapan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sz="2500" dirty="0" smtClean="0">
                <a:latin typeface="Consolas" pitchFamily="49" charset="0"/>
              </a:rPr>
              <a:t>ungkapan2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sz="2500" dirty="0" smtClean="0">
                <a:latin typeface="Consolas" pitchFamily="49" charset="0"/>
              </a:rPr>
              <a:t>ungkapan1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sz="2500" dirty="0" smtClean="0">
                <a:latin typeface="Consolas" pitchFamily="49" charset="0"/>
              </a:rPr>
              <a:t>ungkapan3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sz="2500" dirty="0" smtClean="0">
                <a:latin typeface="Consolas" pitchFamily="49" charset="0"/>
              </a:rPr>
              <a:t>ungkapan1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// </a:t>
            </a:r>
            <a:r>
              <a:rPr lang="en-US" sz="2500" dirty="0" err="1" smtClean="0">
                <a:latin typeface="Consolas" pitchFamily="49" charset="0"/>
              </a:rPr>
              <a:t>contoh</a:t>
            </a:r>
            <a:r>
              <a:rPr lang="en-US" sz="2500" dirty="0" smtClean="0">
                <a:latin typeface="Consolas" pitchFamily="49" charset="0"/>
              </a:rPr>
              <a:t> program operator </a:t>
            </a:r>
            <a:r>
              <a:rPr lang="en-US" sz="2500" dirty="0" err="1" smtClean="0">
                <a:latin typeface="Consolas" pitchFamily="49" charset="0"/>
              </a:rPr>
              <a:t>kondisi</a:t>
            </a:r>
            <a:endParaRPr lang="en-US" sz="2500" dirty="0" smtClean="0">
              <a:latin typeface="Consolas" pitchFamily="49" charset="0"/>
            </a:endParaRPr>
          </a:p>
          <a:p>
            <a:pPr>
              <a:buNone/>
            </a:pPr>
            <a:endParaRPr lang="en-US" sz="25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#include&lt;</a:t>
            </a:r>
            <a:r>
              <a:rPr lang="en-US" sz="2500" dirty="0" err="1" smtClean="0">
                <a:latin typeface="Consolas" pitchFamily="49" charset="0"/>
              </a:rPr>
              <a:t>stdio.h</a:t>
            </a:r>
            <a:r>
              <a:rPr lang="en-US" sz="2500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#include&lt;</a:t>
            </a:r>
            <a:r>
              <a:rPr lang="en-US" sz="2500" dirty="0" err="1" smtClean="0">
                <a:latin typeface="Consolas" pitchFamily="49" charset="0"/>
              </a:rPr>
              <a:t>conio.h</a:t>
            </a:r>
            <a:r>
              <a:rPr lang="en-US" sz="2500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endParaRPr lang="en-US" sz="25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void main()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		</a:t>
            </a:r>
            <a:r>
              <a:rPr lang="en-US" sz="2500" dirty="0" err="1" smtClean="0">
                <a:latin typeface="Consolas" pitchFamily="49" charset="0"/>
              </a:rPr>
              <a:t>int</a:t>
            </a:r>
            <a:r>
              <a:rPr lang="en-US" sz="2500" dirty="0" smtClean="0">
                <a:latin typeface="Consolas" pitchFamily="49" charset="0"/>
              </a:rPr>
              <a:t> bil1,bil2, minim;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		</a:t>
            </a:r>
            <a:r>
              <a:rPr lang="en-US" sz="2500" dirty="0" err="1" smtClean="0">
                <a:latin typeface="Consolas" pitchFamily="49" charset="0"/>
              </a:rPr>
              <a:t>clrscr</a:t>
            </a:r>
            <a:r>
              <a:rPr lang="en-US" sz="25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		bil1 = 53;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		bil2 = 6;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		minim = bil1&lt;bil1?bil1:bil2;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		</a:t>
            </a:r>
            <a:r>
              <a:rPr lang="en-US" sz="2500" dirty="0" err="1" smtClean="0">
                <a:latin typeface="Consolas" pitchFamily="49" charset="0"/>
              </a:rPr>
              <a:t>printf</a:t>
            </a:r>
            <a:r>
              <a:rPr lang="en-US" sz="2500" dirty="0" smtClean="0">
                <a:latin typeface="Consolas" pitchFamily="49" charset="0"/>
              </a:rPr>
              <a:t>("</a:t>
            </a:r>
            <a:r>
              <a:rPr lang="en-US" sz="2500" dirty="0" err="1" smtClean="0">
                <a:latin typeface="Consolas" pitchFamily="49" charset="0"/>
              </a:rPr>
              <a:t>Bilangan</a:t>
            </a:r>
            <a:r>
              <a:rPr lang="en-US" sz="2500" dirty="0" smtClean="0">
                <a:latin typeface="Consolas" pitchFamily="49" charset="0"/>
              </a:rPr>
              <a:t> </a:t>
            </a:r>
            <a:r>
              <a:rPr lang="en-US" sz="2500" dirty="0" err="1" smtClean="0">
                <a:latin typeface="Consolas" pitchFamily="49" charset="0"/>
              </a:rPr>
              <a:t>terkecil</a:t>
            </a:r>
            <a:r>
              <a:rPr lang="en-US" sz="2500" dirty="0" smtClean="0">
                <a:latin typeface="Consolas" pitchFamily="49" charset="0"/>
              </a:rPr>
              <a:t>=%</a:t>
            </a:r>
            <a:r>
              <a:rPr lang="en-US" sz="2500" dirty="0" err="1" smtClean="0">
                <a:latin typeface="Consolas" pitchFamily="49" charset="0"/>
              </a:rPr>
              <a:t>i",minim</a:t>
            </a:r>
            <a:r>
              <a:rPr lang="en-US" sz="2500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smtClean="0"/>
              <a:t>Operator Bitwise (Manipulasi Bit)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keperluan</a:t>
            </a:r>
            <a:r>
              <a:rPr lang="en-US" sz="2200" dirty="0" smtClean="0"/>
              <a:t> </a:t>
            </a:r>
            <a:r>
              <a:rPr lang="en-US" sz="2200" dirty="0" err="1" smtClean="0"/>
              <a:t>memanipulasi</a:t>
            </a:r>
            <a:r>
              <a:rPr lang="en-US" sz="2200" dirty="0" smtClean="0"/>
              <a:t> data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bit, C++ </a:t>
            </a:r>
            <a:r>
              <a:rPr lang="en-US" sz="2200" dirty="0" err="1" smtClean="0"/>
              <a:t>menyediakan</a:t>
            </a:r>
            <a:r>
              <a:rPr lang="en-US" sz="2200" dirty="0" smtClean="0"/>
              <a:t> </a:t>
            </a:r>
            <a:r>
              <a:rPr lang="en-US" sz="2200" dirty="0" err="1" smtClean="0"/>
              <a:t>enam</a:t>
            </a:r>
            <a:r>
              <a:rPr lang="en-US" sz="2200" dirty="0" smtClean="0"/>
              <a:t> </a:t>
            </a:r>
            <a:r>
              <a:rPr lang="en-US" sz="2200" dirty="0" err="1" smtClean="0"/>
              <a:t>buah</a:t>
            </a:r>
            <a:r>
              <a:rPr lang="en-US" sz="2200" dirty="0" smtClean="0"/>
              <a:t> operator, </a:t>
            </a:r>
            <a:r>
              <a:rPr lang="en-US" sz="2200" dirty="0" err="1" smtClean="0"/>
              <a:t>sbb</a:t>
            </a:r>
            <a:r>
              <a:rPr lang="en-US" sz="2200" dirty="0" smtClean="0"/>
              <a:t>:</a:t>
            </a:r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err="1" smtClean="0"/>
              <a:t>Seluruh</a:t>
            </a:r>
            <a:r>
              <a:rPr lang="en-US" sz="2200" dirty="0" smtClean="0"/>
              <a:t> operator </a:t>
            </a:r>
            <a:r>
              <a:rPr lang="en-US" sz="2200" i="1" dirty="0" smtClean="0"/>
              <a:t>bitwise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dikenakan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operand </a:t>
            </a:r>
            <a:r>
              <a:rPr lang="en-US" sz="2200" dirty="0" err="1" smtClean="0"/>
              <a:t>bertipe</a:t>
            </a:r>
            <a:r>
              <a:rPr lang="en-US" sz="2200" dirty="0" smtClean="0"/>
              <a:t> </a:t>
            </a:r>
            <a:r>
              <a:rPr lang="en-US" sz="2200" dirty="0" err="1" smtClean="0"/>
              <a:t>interger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</a:t>
            </a:r>
            <a:r>
              <a:rPr lang="en-US" sz="2200" dirty="0" smtClean="0"/>
              <a:t>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2571744"/>
          <a:ext cx="7176052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013"/>
                <a:gridCol w="3592996"/>
                <a:gridCol w="1789043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Operator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 smtClean="0">
                          <a:solidFill>
                            <a:srgbClr val="000000"/>
                          </a:solidFill>
                        </a:rPr>
                        <a:t>Keterangan</a:t>
                      </a:r>
                      <a:r>
                        <a:rPr lang="en-US" sz="23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 smtClean="0">
                          <a:solidFill>
                            <a:srgbClr val="000000"/>
                          </a:solidFill>
                        </a:rPr>
                        <a:t>Contoh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&lt;&lt;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solidFill>
                            <a:srgbClr val="000000"/>
                          </a:solidFill>
                        </a:rPr>
                        <a:t>Geser</a:t>
                      </a:r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 bit </a:t>
                      </a:r>
                      <a:r>
                        <a:rPr lang="en-US" sz="2300" dirty="0" err="1" smtClean="0">
                          <a:solidFill>
                            <a:srgbClr val="000000"/>
                          </a:solidFill>
                        </a:rPr>
                        <a:t>ke</a:t>
                      </a:r>
                      <a:r>
                        <a:rPr lang="en-US" sz="23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300" baseline="0" dirty="0" err="1" smtClean="0">
                          <a:solidFill>
                            <a:srgbClr val="000000"/>
                          </a:solidFill>
                        </a:rPr>
                        <a:t>kiri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25&lt;&lt;2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&gt;&gt;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>
                          <a:solidFill>
                            <a:srgbClr val="000000"/>
                          </a:solidFill>
                        </a:rPr>
                        <a:t>Geser</a:t>
                      </a:r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 bit </a:t>
                      </a:r>
                      <a:r>
                        <a:rPr lang="en-US" sz="2300" dirty="0" err="1" smtClean="0">
                          <a:solidFill>
                            <a:srgbClr val="000000"/>
                          </a:solidFill>
                        </a:rPr>
                        <a:t>ke</a:t>
                      </a:r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300" dirty="0" err="1" smtClean="0">
                          <a:solidFill>
                            <a:srgbClr val="000000"/>
                          </a:solidFill>
                        </a:rPr>
                        <a:t>kanan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25&gt;&gt;2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&amp;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Bitwise AND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25&amp;2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|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Bitwise OR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25|2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^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Bitwise</a:t>
                      </a:r>
                      <a:r>
                        <a:rPr lang="en-US" sz="2300" baseline="0" dirty="0" smtClean="0">
                          <a:solidFill>
                            <a:srgbClr val="000000"/>
                          </a:solidFill>
                        </a:rPr>
                        <a:t> XOR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25^2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Bitwise</a:t>
                      </a:r>
                      <a:r>
                        <a:rPr lang="en-US" sz="2300" baseline="0" dirty="0" smtClean="0">
                          <a:solidFill>
                            <a:srgbClr val="000000"/>
                          </a:solidFill>
                        </a:rPr>
                        <a:t> NOT (</a:t>
                      </a:r>
                      <a:r>
                        <a:rPr lang="en-US" sz="2300" baseline="0" dirty="0" err="1" smtClean="0">
                          <a:solidFill>
                            <a:srgbClr val="000000"/>
                          </a:solidFill>
                        </a:rPr>
                        <a:t>komplemen</a:t>
                      </a:r>
                      <a:r>
                        <a:rPr lang="en-US" sz="230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-25</a:t>
                      </a:r>
                      <a:endParaRPr lang="en-US" sz="23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284" indent="-274284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operator-operator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mengakses</a:t>
            </a:r>
            <a:r>
              <a:rPr lang="en-US" sz="2000" dirty="0" smtClean="0"/>
              <a:t> bit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individual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.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Operator bitwise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prioritas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operator </a:t>
            </a:r>
            <a:r>
              <a:rPr lang="en-US" sz="2000" dirty="0" err="1" smtClean="0"/>
              <a:t>aritmatika</a:t>
            </a:r>
            <a:r>
              <a:rPr lang="en-US" sz="2000" dirty="0" smtClean="0"/>
              <a:t>.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Contoh</a:t>
            </a:r>
            <a:r>
              <a:rPr lang="en-US" sz="2000" dirty="0" smtClean="0"/>
              <a:t>: operator &lt;&lt; (</a:t>
            </a:r>
            <a:r>
              <a:rPr lang="en-US" sz="2000" dirty="0" err="1" smtClean="0"/>
              <a:t>geser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)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nilai</a:t>
            </a:r>
            <a:r>
              <a:rPr lang="en-US" sz="2000" dirty="0" smtClean="0"/>
              <a:t>&lt;&lt;</a:t>
            </a:r>
            <a:r>
              <a:rPr lang="en-US" sz="2000" dirty="0" err="1" smtClean="0"/>
              <a:t>jumlah</a:t>
            </a:r>
            <a:r>
              <a:rPr lang="en-US" sz="2000" dirty="0" smtClean="0"/>
              <a:t> bit </a:t>
            </a:r>
            <a:r>
              <a:rPr lang="en-US" sz="2000" dirty="0" err="1" smtClean="0"/>
              <a:t>digeser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endParaRPr lang="en-US" sz="2000" dirty="0" smtClean="0"/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000" dirty="0" smtClean="0"/>
              <a:t>	0000000001011101 = 93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000" dirty="0" smtClean="0"/>
              <a:t>	//////////////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err="1" smtClean="0">
                <a:sym typeface="Wingdings" pitchFamily="2" charset="2"/>
              </a:rPr>
              <a:t>digeser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kiri</a:t>
            </a:r>
            <a:r>
              <a:rPr lang="en-US" sz="2000" dirty="0" smtClean="0">
                <a:sym typeface="Wingdings" pitchFamily="2" charset="2"/>
              </a:rPr>
              <a:t> 1 bit</a:t>
            </a:r>
          </a:p>
          <a:p>
            <a:pPr marL="274284" indent="-274284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000" dirty="0" smtClean="0">
                <a:sym typeface="Wingdings" pitchFamily="2" charset="2"/>
              </a:rPr>
              <a:t>	0000000010111010 (</a:t>
            </a:r>
            <a:r>
              <a:rPr lang="en-US" sz="2000" dirty="0" err="1" smtClean="0">
                <a:sym typeface="Wingdings" pitchFamily="2" charset="2"/>
              </a:rPr>
              <a:t>bagian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kanan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selalu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disisipi</a:t>
            </a:r>
            <a:r>
              <a:rPr lang="en-US" sz="2000" dirty="0" smtClean="0">
                <a:sym typeface="Wingdings" pitchFamily="2" charset="2"/>
              </a:rPr>
              <a:t> 0)= 186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//</a:t>
            </a:r>
            <a:r>
              <a:rPr lang="en-US" sz="2500" dirty="0" err="1" smtClean="0">
                <a:latin typeface="Consolas" pitchFamily="49" charset="0"/>
              </a:rPr>
              <a:t>contoh</a:t>
            </a:r>
            <a:r>
              <a:rPr lang="en-US" sz="2500" dirty="0" smtClean="0">
                <a:latin typeface="Consolas" pitchFamily="49" charset="0"/>
              </a:rPr>
              <a:t> program operator bitwise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5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#include&lt;</a:t>
            </a:r>
            <a:r>
              <a:rPr lang="en-US" sz="2500" dirty="0" err="1" smtClean="0">
                <a:latin typeface="Consolas" pitchFamily="49" charset="0"/>
              </a:rPr>
              <a:t>stdio.h</a:t>
            </a:r>
            <a:r>
              <a:rPr lang="en-US" sz="2500" dirty="0" smtClean="0">
                <a:latin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#include&lt;</a:t>
            </a:r>
            <a:r>
              <a:rPr lang="en-US" sz="2500" dirty="0" err="1" smtClean="0">
                <a:latin typeface="Consolas" pitchFamily="49" charset="0"/>
              </a:rPr>
              <a:t>conio.h</a:t>
            </a:r>
            <a:r>
              <a:rPr lang="en-US" sz="2500" dirty="0" smtClean="0">
                <a:latin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5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main()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{	unsigned char x=93;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5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	</a:t>
            </a:r>
            <a:r>
              <a:rPr lang="en-US" sz="2500" dirty="0" err="1" smtClean="0">
                <a:latin typeface="Consolas" pitchFamily="49" charset="0"/>
              </a:rPr>
              <a:t>clrscr</a:t>
            </a:r>
            <a:r>
              <a:rPr lang="en-US" sz="25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5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	</a:t>
            </a:r>
            <a:r>
              <a:rPr lang="en-US" sz="2500" dirty="0" err="1" smtClean="0">
                <a:latin typeface="Consolas" pitchFamily="49" charset="0"/>
              </a:rPr>
              <a:t>printf</a:t>
            </a:r>
            <a:r>
              <a:rPr lang="en-US" sz="2500" dirty="0" smtClean="0">
                <a:latin typeface="Consolas" pitchFamily="49" charset="0"/>
              </a:rPr>
              <a:t>("</a:t>
            </a:r>
            <a:r>
              <a:rPr lang="en-US" sz="2500" dirty="0" err="1" smtClean="0">
                <a:latin typeface="Consolas" pitchFamily="49" charset="0"/>
              </a:rPr>
              <a:t>nilai</a:t>
            </a:r>
            <a:r>
              <a:rPr lang="en-US" sz="2500" dirty="0" smtClean="0">
                <a:latin typeface="Consolas" pitchFamily="49" charset="0"/>
              </a:rPr>
              <a:t> x </a:t>
            </a:r>
            <a:r>
              <a:rPr lang="en-US" sz="2500" dirty="0" err="1" smtClean="0">
                <a:latin typeface="Consolas" pitchFamily="49" charset="0"/>
              </a:rPr>
              <a:t>semula</a:t>
            </a:r>
            <a:r>
              <a:rPr lang="en-US" sz="2500" dirty="0" smtClean="0">
                <a:latin typeface="Consolas" pitchFamily="49" charset="0"/>
              </a:rPr>
              <a:t>=%u\</a:t>
            </a:r>
            <a:r>
              <a:rPr lang="en-US" sz="2500" dirty="0" err="1" smtClean="0">
                <a:latin typeface="Consolas" pitchFamily="49" charset="0"/>
              </a:rPr>
              <a:t>n",x</a:t>
            </a:r>
            <a:r>
              <a:rPr lang="en-US" sz="25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500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	x = x&lt;&lt;1;		//</a:t>
            </a:r>
            <a:r>
              <a:rPr lang="en-US" sz="2500" dirty="0" err="1" smtClean="0">
                <a:latin typeface="Consolas" pitchFamily="49" charset="0"/>
              </a:rPr>
              <a:t>geser</a:t>
            </a:r>
            <a:r>
              <a:rPr lang="en-US" sz="2500" dirty="0" smtClean="0">
                <a:latin typeface="Consolas" pitchFamily="49" charset="0"/>
              </a:rPr>
              <a:t> </a:t>
            </a:r>
            <a:r>
              <a:rPr lang="en-US" sz="2500" dirty="0" err="1" smtClean="0">
                <a:latin typeface="Consolas" pitchFamily="49" charset="0"/>
              </a:rPr>
              <a:t>ke</a:t>
            </a:r>
            <a:r>
              <a:rPr lang="en-US" sz="2500" dirty="0" smtClean="0">
                <a:latin typeface="Consolas" pitchFamily="49" charset="0"/>
              </a:rPr>
              <a:t> </a:t>
            </a:r>
            <a:r>
              <a:rPr lang="en-US" sz="2500" dirty="0" err="1" smtClean="0">
                <a:latin typeface="Consolas" pitchFamily="49" charset="0"/>
              </a:rPr>
              <a:t>kiri</a:t>
            </a:r>
            <a:r>
              <a:rPr lang="en-US" sz="2500" dirty="0" smtClean="0">
                <a:latin typeface="Consolas" pitchFamily="49" charset="0"/>
              </a:rPr>
              <a:t> 1 bit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	</a:t>
            </a:r>
            <a:r>
              <a:rPr lang="en-US" sz="2500" dirty="0" err="1" smtClean="0">
                <a:latin typeface="Consolas" pitchFamily="49" charset="0"/>
              </a:rPr>
              <a:t>printf</a:t>
            </a:r>
            <a:r>
              <a:rPr lang="en-US" sz="2500" dirty="0" smtClean="0">
                <a:latin typeface="Consolas" pitchFamily="49" charset="0"/>
              </a:rPr>
              <a:t>("</a:t>
            </a:r>
            <a:r>
              <a:rPr lang="en-US" sz="2500" dirty="0" err="1" smtClean="0">
                <a:latin typeface="Consolas" pitchFamily="49" charset="0"/>
              </a:rPr>
              <a:t>nilai</a:t>
            </a:r>
            <a:r>
              <a:rPr lang="en-US" sz="2500" dirty="0" smtClean="0">
                <a:latin typeface="Consolas" pitchFamily="49" charset="0"/>
              </a:rPr>
              <a:t> x </a:t>
            </a:r>
            <a:r>
              <a:rPr lang="en-US" sz="2500" dirty="0" err="1" smtClean="0">
                <a:latin typeface="Consolas" pitchFamily="49" charset="0"/>
              </a:rPr>
              <a:t>kini</a:t>
            </a:r>
            <a:r>
              <a:rPr lang="en-US" sz="2500" dirty="0" smtClean="0">
                <a:latin typeface="Consolas" pitchFamily="49" charset="0"/>
              </a:rPr>
              <a:t> =%u\</a:t>
            </a:r>
            <a:r>
              <a:rPr lang="en-US" sz="2500" dirty="0" err="1" smtClean="0">
                <a:latin typeface="Consolas" pitchFamily="49" charset="0"/>
              </a:rPr>
              <a:t>n",x</a:t>
            </a:r>
            <a:r>
              <a:rPr lang="en-US" sz="25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Operator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memerintahkan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/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operand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Operand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dioperasikan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operator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1 + 2;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simbol</a:t>
            </a:r>
            <a:r>
              <a:rPr lang="en-US" sz="2400" dirty="0" smtClean="0"/>
              <a:t>/ </a:t>
            </a:r>
            <a:r>
              <a:rPr lang="en-US" sz="2400" dirty="0" err="1" smtClean="0"/>
              <a:t>tanda</a:t>
            </a:r>
            <a:r>
              <a:rPr lang="en-US" sz="2400" dirty="0" smtClean="0"/>
              <a:t> +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operator,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1 </a:t>
            </a:r>
            <a:r>
              <a:rPr lang="en-US" sz="2400" dirty="0" err="1" smtClean="0"/>
              <a:t>dan</a:t>
            </a:r>
            <a:r>
              <a:rPr lang="en-US" sz="2400" dirty="0" smtClean="0"/>
              <a:t> 2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operand. Operator +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memerintahkan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1 </a:t>
            </a:r>
            <a:r>
              <a:rPr lang="en-US" sz="2400" dirty="0" err="1" smtClean="0"/>
              <a:t>dan</a:t>
            </a:r>
            <a:r>
              <a:rPr lang="en-US" sz="2400" dirty="0" smtClean="0"/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Didalam</a:t>
            </a:r>
            <a:r>
              <a:rPr lang="en-US" sz="2800" dirty="0" smtClean="0"/>
              <a:t> bahasa </a:t>
            </a:r>
            <a:r>
              <a:rPr lang="en-US" sz="2800" dirty="0" err="1" smtClean="0"/>
              <a:t>pemograman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operator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i="1" dirty="0" smtClean="0"/>
              <a:t>Assignment Operator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i="1" dirty="0" smtClean="0"/>
              <a:t>Mathematical Operator (Unary &amp; Binary)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i="1" dirty="0" smtClean="0"/>
              <a:t>Relational Operator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i="1" dirty="0" smtClean="0"/>
              <a:t>Logical Operator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Assignment statement </a:t>
            </a:r>
            <a:r>
              <a:rPr lang="en-US" sz="2000" dirty="0" err="1" smtClean="0"/>
              <a:t>diterjemahkan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penugasan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penugasan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Yang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mengisi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SG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3391238"/>
          <a:ext cx="2714644" cy="2966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57322"/>
                <a:gridCol w="13573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Franklin Gothic Book" pitchFamily="34" charset="0"/>
                        </a:rPr>
                        <a:t>Int</a:t>
                      </a:r>
                      <a:r>
                        <a:rPr lang="en-US" sz="1400" dirty="0" smtClean="0">
                          <a:latin typeface="Franklin Gothic Book" pitchFamily="34" charset="0"/>
                        </a:rPr>
                        <a:t> A;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Franklin Gothic Book" pitchFamily="34" charset="0"/>
                        </a:rPr>
                        <a:t>Keterangan</a:t>
                      </a:r>
                      <a:r>
                        <a:rPr lang="en-US" sz="1400" dirty="0" smtClean="0">
                          <a:latin typeface="Franklin Gothic Book" pitchFamily="34" charset="0"/>
                        </a:rPr>
                        <a:t> 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</a:t>
                      </a:r>
                      <a:r>
                        <a:rPr lang="en-US" sz="1400" baseline="0" dirty="0" smtClean="0">
                          <a:latin typeface="Franklin Gothic Book" pitchFamily="34" charset="0"/>
                        </a:rPr>
                        <a:t> = 5;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</a:t>
                      </a:r>
                      <a:r>
                        <a:rPr lang="en-US" sz="1400" baseline="0" dirty="0" smtClean="0">
                          <a:latin typeface="Franklin Gothic Book" pitchFamily="34" charset="0"/>
                        </a:rPr>
                        <a:t> = ‘B’;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</a:t>
                      </a:r>
                      <a:r>
                        <a:rPr lang="en-US" sz="1400" baseline="0" dirty="0" smtClean="0">
                          <a:latin typeface="Franklin Gothic Book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Franklin Gothic Book" pitchFamily="34" charset="0"/>
                        </a:rPr>
                        <a:t>berisi</a:t>
                      </a:r>
                      <a:r>
                        <a:rPr lang="en-US" sz="1400" baseline="0" dirty="0" smtClean="0">
                          <a:latin typeface="Franklin Gothic Book" pitchFamily="34" charset="0"/>
                        </a:rPr>
                        <a:t> 66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</a:t>
                      </a:r>
                      <a:r>
                        <a:rPr lang="en-US" sz="1400" baseline="0" dirty="0" smtClean="0">
                          <a:latin typeface="Franklin Gothic Book" pitchFamily="34" charset="0"/>
                        </a:rPr>
                        <a:t> = ‘BC’;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 </a:t>
                      </a:r>
                      <a:r>
                        <a:rPr lang="en-US" sz="1400" dirty="0" err="1" smtClean="0">
                          <a:latin typeface="Franklin Gothic Book" pitchFamily="34" charset="0"/>
                        </a:rPr>
                        <a:t>berisi</a:t>
                      </a:r>
                      <a:r>
                        <a:rPr lang="en-US" sz="1400" dirty="0" smtClean="0">
                          <a:latin typeface="Franklin Gothic Book" pitchFamily="34" charset="0"/>
                        </a:rPr>
                        <a:t> 66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 = “B”;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Error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 = “PQR”;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Error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</a:t>
                      </a:r>
                      <a:r>
                        <a:rPr lang="en-US" sz="1400" baseline="0" dirty="0" smtClean="0">
                          <a:latin typeface="Franklin Gothic Book" pitchFamily="34" charset="0"/>
                        </a:rPr>
                        <a:t> = 7.5;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 </a:t>
                      </a:r>
                      <a:r>
                        <a:rPr lang="en-US" sz="1400" dirty="0" err="1" smtClean="0">
                          <a:latin typeface="Franklin Gothic Book" pitchFamily="34" charset="0"/>
                        </a:rPr>
                        <a:t>berisi</a:t>
                      </a:r>
                      <a:r>
                        <a:rPr lang="en-US" sz="1400" dirty="0" smtClean="0">
                          <a:latin typeface="Franklin Gothic Book" pitchFamily="34" charset="0"/>
                        </a:rPr>
                        <a:t> 7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 = 12.5e02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Franklin Gothic Book" pitchFamily="34" charset="0"/>
                        </a:rPr>
                        <a:t>A </a:t>
                      </a:r>
                      <a:r>
                        <a:rPr lang="en-US" sz="1400" dirty="0" err="1" smtClean="0">
                          <a:latin typeface="Franklin Gothic Book" pitchFamily="34" charset="0"/>
                        </a:rPr>
                        <a:t>berisi</a:t>
                      </a:r>
                      <a:r>
                        <a:rPr lang="en-US" sz="1400" dirty="0" smtClean="0">
                          <a:latin typeface="Franklin Gothic Book" pitchFamily="34" charset="0"/>
                        </a:rPr>
                        <a:t> 1200</a:t>
                      </a:r>
                      <a:endParaRPr lang="en-SG" sz="1400" dirty="0"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-357190" y="1500174"/>
            <a:ext cx="8858280" cy="857256"/>
          </a:xfrm>
        </p:spPr>
        <p:txBody>
          <a:bodyPr>
            <a:noAutofit/>
          </a:bodyPr>
          <a:lstStyle/>
          <a:p>
            <a:pPr marL="650081" indent="-650081">
              <a:buNone/>
            </a:pPr>
            <a:r>
              <a:rPr lang="en-US" sz="2200" b="1" dirty="0" smtClean="0"/>
              <a:t>	Operator </a:t>
            </a:r>
            <a:r>
              <a:rPr lang="en-US" sz="2200" b="1" dirty="0" err="1" smtClean="0"/>
              <a:t>Majemuk</a:t>
            </a:r>
            <a:r>
              <a:rPr lang="en-US" sz="2200" b="1" dirty="0" smtClean="0"/>
              <a:t> </a:t>
            </a:r>
            <a:r>
              <a:rPr lang="en-US" sz="2200" b="1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memendekkan</a:t>
            </a:r>
            <a:r>
              <a:rPr lang="en-US" sz="2200" dirty="0" smtClean="0"/>
              <a:t> </a:t>
            </a:r>
            <a:r>
              <a:rPr lang="en-US" sz="2200" dirty="0" err="1" smtClean="0"/>
              <a:t>penulisan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penugasan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38" y="2357454"/>
          <a:ext cx="6786610" cy="435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291"/>
                <a:gridCol w="1607355"/>
                <a:gridCol w="3690964"/>
              </a:tblGrid>
              <a:tr h="3961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Operator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Contoh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Keterangan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+=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x+=2;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x=x+2;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-=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x-=2;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x=x-2;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*=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x*=2;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x=x*2;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/=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x/=2;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x=x/2;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%=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x%=2;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x=x%2;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&lt;=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x&lt;=2;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x=x&lt;2;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&gt;=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x&gt;=2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x=x&gt;2;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&amp;=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x&amp;=2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x=x&amp;2;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|=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x|=2;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x=x|2;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1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^=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x^=2</a:t>
                      </a:r>
                      <a:endParaRPr lang="en-US" sz="18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Kependekan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dari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x=x^2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Operator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Operator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operator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2 </a:t>
            </a:r>
            <a:r>
              <a:rPr lang="en-US" sz="2400" dirty="0" err="1" smtClean="0"/>
              <a:t>buah</a:t>
            </a:r>
            <a:r>
              <a:rPr lang="en-US" sz="2400" dirty="0" smtClean="0"/>
              <a:t> operand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mengoperasikannya</a:t>
            </a:r>
            <a:r>
              <a:rPr lang="en-US" sz="2400" dirty="0" smtClean="0"/>
              <a:t>.</a:t>
            </a:r>
            <a:endParaRPr lang="en-SG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43042" y="3500438"/>
          <a:ext cx="5909302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829"/>
                <a:gridCol w="4489473"/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Operator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Keterangan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+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Penjumlahan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-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Pengurangan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*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Perkalian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/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Pembagian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%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Sisa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Pembagian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(modulus)</a:t>
                      </a:r>
                      <a:endParaRPr lang="en-US" sz="20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400" dirty="0" smtClean="0"/>
              <a:t>Operator </a:t>
            </a:r>
            <a:r>
              <a:rPr lang="en-US" sz="2400" i="1" dirty="0" smtClean="0"/>
              <a:t>Unary</a:t>
            </a:r>
          </a:p>
          <a:p>
            <a:pPr eaLnBrk="1" hangingPunct="1">
              <a:buNone/>
            </a:pPr>
            <a:endParaRPr lang="en-US" sz="2400" i="1" dirty="0" smtClean="0"/>
          </a:p>
          <a:p>
            <a:pPr eaLnBrk="1" hangingPunct="1">
              <a:buNone/>
            </a:pPr>
            <a:endParaRPr lang="en-US" sz="2400" i="1" dirty="0" smtClean="0"/>
          </a:p>
          <a:p>
            <a:pPr eaLnBrk="1" hangingPunct="1">
              <a:buNone/>
            </a:pPr>
            <a:endParaRPr lang="en-US" sz="2400" i="1" dirty="0" smtClean="0"/>
          </a:p>
          <a:p>
            <a:pPr eaLnBrk="1" hangingPunct="1">
              <a:buNone/>
            </a:pPr>
            <a:endParaRPr lang="en-US" sz="2400" i="1" dirty="0" smtClean="0"/>
          </a:p>
          <a:p>
            <a:pPr eaLnBrk="1" hangingPunct="1">
              <a:buNone/>
            </a:pPr>
            <a:endParaRPr lang="en-US" sz="2400" i="1" dirty="0" smtClean="0"/>
          </a:p>
          <a:p>
            <a:pPr eaLnBrk="1" hangingPunct="1">
              <a:buNone/>
            </a:pPr>
            <a:r>
              <a:rPr lang="en-US" sz="2400" i="1" dirty="0" smtClean="0"/>
              <a:t>		</a:t>
            </a:r>
            <a:r>
              <a:rPr lang="en-US" sz="2400" u="sng" dirty="0" err="1" smtClean="0"/>
              <a:t>Untuk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operasi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aritmatika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memiliki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prioritas</a:t>
            </a:r>
            <a:r>
              <a:rPr lang="en-US" sz="2400" i="1" u="sng" dirty="0" smtClean="0"/>
              <a:t>  </a:t>
            </a:r>
            <a:r>
              <a:rPr lang="en-US" sz="2400" u="sng" dirty="0" smtClean="0"/>
              <a:t>!</a:t>
            </a:r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57739" y="2440308"/>
          <a:ext cx="60960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Operator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Keterangan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Contoh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-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Tanda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Minus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-2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Tanda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plus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+4</a:t>
                      </a:r>
                      <a:endParaRPr lang="en-US" sz="24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Prioritas</a:t>
            </a:r>
            <a:r>
              <a:rPr lang="en-US" sz="3600" dirty="0" smtClean="0"/>
              <a:t> Operator </a:t>
            </a:r>
            <a:r>
              <a:rPr lang="en-US" sz="3600" dirty="0" err="1" smtClean="0"/>
              <a:t>Aritmatika</a:t>
            </a:r>
            <a:endParaRPr lang="en-US" sz="36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pPr marL="274284" indent="-274284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Operator yang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prioritas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diutamakan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pengerjaan</a:t>
            </a:r>
            <a:r>
              <a:rPr lang="en-US" sz="2200" dirty="0" smtClean="0"/>
              <a:t> </a:t>
            </a:r>
            <a:r>
              <a:rPr lang="en-US" sz="2200" dirty="0" err="1" smtClean="0"/>
              <a:t>dibandingkan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operator yang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prioritas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rendah</a:t>
            </a:r>
            <a:r>
              <a:rPr lang="en-US" sz="2200" dirty="0" smtClean="0"/>
              <a:t>.</a:t>
            </a:r>
          </a:p>
          <a:p>
            <a:pPr marL="274284" indent="-274284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None/>
              <a:defRPr/>
            </a:pPr>
            <a:endParaRPr lang="en-US" sz="2200" dirty="0" smtClean="0"/>
          </a:p>
          <a:p>
            <a:pPr marL="274284" indent="-274284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274284" indent="-274284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err="1" smtClean="0"/>
              <a:t>Jika</a:t>
            </a:r>
            <a:r>
              <a:rPr lang="en-US" sz="2200" dirty="0" smtClean="0"/>
              <a:t> operator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prioritas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(</a:t>
            </a:r>
            <a:r>
              <a:rPr lang="en-US" sz="2200" dirty="0" err="1" smtClean="0"/>
              <a:t>tabel</a:t>
            </a:r>
            <a:r>
              <a:rPr lang="en-US" sz="2200" dirty="0" smtClean="0"/>
              <a:t> </a:t>
            </a:r>
            <a:r>
              <a:rPr lang="en-US" sz="2200" dirty="0" err="1" smtClean="0"/>
              <a:t>diatas</a:t>
            </a:r>
            <a:r>
              <a:rPr lang="en-US" sz="2200" dirty="0" smtClean="0"/>
              <a:t> </a:t>
            </a:r>
            <a:r>
              <a:rPr lang="en-US" sz="2200" dirty="0" err="1" smtClean="0"/>
              <a:t>terletak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baris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), operator yang </a:t>
            </a:r>
            <a:r>
              <a:rPr lang="en-US" sz="2200" dirty="0" err="1" smtClean="0"/>
              <a:t>terletak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sebelah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ungkapan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diutamakan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dikerjakan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3913" y="2857496"/>
          <a:ext cx="7487478" cy="2070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7217"/>
                <a:gridCol w="1590261"/>
              </a:tblGrid>
              <a:tr h="4141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Operator</a:t>
                      </a:r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Prioritas</a:t>
                      </a:r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4169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+ -- (</a:t>
                      </a:r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khusus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yang </a:t>
                      </a:r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berkedudukan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sebagai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awalan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)</a:t>
                      </a:r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Tertinggi</a:t>
                      </a:r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169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- (Unary minus)</a:t>
                      </a:r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169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* /  %</a:t>
                      </a:r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169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+ -</a:t>
                      </a:r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Terendah</a:t>
                      </a:r>
                      <a:endParaRPr lang="en-US" sz="2100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919</Words>
  <Application>Microsoft Office PowerPoint</Application>
  <PresentationFormat>On-screen Show (4:3)</PresentationFormat>
  <Paragraphs>345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Pemograman Terstruktur</vt:lpstr>
      <vt:lpstr>Statement</vt:lpstr>
      <vt:lpstr>Operator</vt:lpstr>
      <vt:lpstr>Slide 4</vt:lpstr>
      <vt:lpstr>Assignment Statement</vt:lpstr>
      <vt:lpstr>Slide 6</vt:lpstr>
      <vt:lpstr>Mathematical Operator</vt:lpstr>
      <vt:lpstr>Slide 8</vt:lpstr>
      <vt:lpstr>Prioritas Operator Aritmatika</vt:lpstr>
      <vt:lpstr>contoh prioritas operator aritmatika </vt:lpstr>
      <vt:lpstr>Slide 11</vt:lpstr>
      <vt:lpstr>Slide 12</vt:lpstr>
      <vt:lpstr>Slide 13</vt:lpstr>
      <vt:lpstr>Ungkapan Kondisi</vt:lpstr>
      <vt:lpstr>Operator Relasi</vt:lpstr>
      <vt:lpstr>Slide 16</vt:lpstr>
      <vt:lpstr>Slide 17</vt:lpstr>
      <vt:lpstr>Operator Logika</vt:lpstr>
      <vt:lpstr>Slide 19</vt:lpstr>
      <vt:lpstr>Slide 20</vt:lpstr>
      <vt:lpstr>7. Operator kondisi</vt:lpstr>
      <vt:lpstr>Slide 22</vt:lpstr>
      <vt:lpstr>Operator Bitwise (Manipulasi Bit)</vt:lpstr>
      <vt:lpstr>Slide 24</vt:lpstr>
      <vt:lpstr>Slide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41</cp:revision>
  <dcterms:created xsi:type="dcterms:W3CDTF">2011-09-10T02:27:09Z</dcterms:created>
  <dcterms:modified xsi:type="dcterms:W3CDTF">2011-09-26T09:26:07Z</dcterms:modified>
</cp:coreProperties>
</file>